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thumbnail" Target="docProps/thumbnail.jpeg"/><Relationship Id="rId4" Type="http://schemas.openxmlformats.org/package/2006/relationships/metadata/core-properties" Target="docProps/core.xml"/><Relationship Id="rId5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92"/>
  </p:normalViewPr>
  <p:slideViewPr>
    <p:cSldViewPr snapToGrid="0">
      <p:cViewPr varScale="1">
        <p:scale>
          <a:sx n="82" d="100"/>
          <a:sy n="82" d="100"/>
        </p:scale>
        <p:origin x="192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presProps" Target="presProps.xml"/><Relationship Id="rId150" Type="http://schemas.openxmlformats.org/officeDocument/2006/relationships/viewProps" Target="viewProps.xml"/><Relationship Id="rId151" Type="http://schemas.openxmlformats.org/officeDocument/2006/relationships/theme" Target="theme/theme1.xml"/><Relationship Id="rId152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F0365-2C46-DB88-6C20-91812C7320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DB30C9-58FE-C529-83CB-D18CC526D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E6AEC-A32D-DB4F-65CD-2A7567C88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E50-DEC7-BE43-927D-3C63FAF21B7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CC47B-F23D-72CC-6A5B-134ADBAF6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A1B1A-E15A-C81A-B0B8-48C4ECBB8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CA5-A827-A94A-BA25-B6035504B5A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InkBG">
            <a:extLst>
              <a:ext uri="{FF2B5EF4-FFF2-40B4-BE49-F238E27FC236}">
                <a16:creationId xmlns:a16="http://schemas.microsoft.com/office/drawing/2014/main" id="{23DD0E89-5C9E-D845-9F4C-49FD9F2664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AccentBar">
            <a:extLst>
              <a:ext uri="{FF2B5EF4-FFF2-40B4-BE49-F238E27FC236}">
                <a16:creationId xmlns:a16="http://schemas.microsoft.com/office/drawing/2014/main" id="{113EC006-8812-084C-916B-81AEE575B150}"/>
              </a:ext>
            </a:extLst>
          </p:cNvPr>
          <p:cNvSpPr/>
          <p:nvPr userDrawn="1"/>
        </p:nvSpPr>
        <p:spPr>
          <a:xfrm>
            <a:off x="0" y="0"/>
            <a:ext cx="177800" cy="68580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2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6C68D-55A4-B219-E17F-40FBC631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6B402-9705-5700-9B54-2E0F195FE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BBAE8-CC87-30FB-693D-444F882A2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E50-DEC7-BE43-927D-3C63FAF21B7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BEE1C-1978-90B0-94A0-6E2991260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5D5EA-AC80-477B-EF60-165396445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CA5-A827-A94A-BA25-B6035504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303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098C5-0B83-B0E4-A600-174B36F00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68E4E-F02E-B39B-1C48-A4D0A5DB6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AC0B0-C7EE-3C4D-3E2D-565F944CB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E50-DEC7-BE43-927D-3C63FAF21B7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C57D6-6B63-0F55-8F1A-AC7AC28EB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C2B19-5FE0-6AF1-8BEF-73BD9D666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CA5-A827-A94A-BA25-B6035504B5A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InkBG">
            <a:extLst>
              <a:ext uri="{FF2B5EF4-FFF2-40B4-BE49-F238E27FC236}">
                <a16:creationId xmlns:a16="http://schemas.microsoft.com/office/drawing/2014/main" id="{CB8EE475-E8AE-1449-8E89-E187A14DB4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AccentBar">
            <a:extLst>
              <a:ext uri="{FF2B5EF4-FFF2-40B4-BE49-F238E27FC236}">
                <a16:creationId xmlns:a16="http://schemas.microsoft.com/office/drawing/2014/main" id="{53DDBC28-3BC2-C245-B33E-9BA94B70E984}"/>
              </a:ext>
            </a:extLst>
          </p:cNvPr>
          <p:cNvSpPr/>
          <p:nvPr userDrawn="1"/>
        </p:nvSpPr>
        <p:spPr>
          <a:xfrm>
            <a:off x="0" y="0"/>
            <a:ext cx="177800" cy="68580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24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2379D-0DEC-25F4-04ED-8272D8ECA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F8B98-2452-36E8-187B-8AD664F37F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25EA0-281D-BA76-3682-405CED4C8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6A4C8-ACD4-149F-1116-BDB165A52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E50-DEC7-BE43-927D-3C63FAF21B7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F64A3F-01F5-6745-0E26-6195D68E7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18E47-368D-A908-6C45-DEA47E17A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CA5-A827-A94A-BA25-B6035504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2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94604-07FF-7496-0511-06C41951A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455B7-C27B-7868-A20C-B521BF3B8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66BE5-6EC5-EA03-1C2A-11777E2C7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2C988-EFFB-BD39-EA57-F9057D36AD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47157F-77F9-05D6-E80C-E8BD66A86E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24BF1-3783-31AA-78BD-A8A3B5B4B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E50-DEC7-BE43-927D-3C63FAF21B7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D7F8E1-ABEB-02C8-D6E9-C6A7C1D36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BBF7-79E8-2F4B-843A-1AB12A605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CA5-A827-A94A-BA25-B6035504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50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3AD1A-DCB5-5E6E-0522-C9671A650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A30007-088A-5AE0-FCE5-4E1CF017E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E50-DEC7-BE43-927D-3C63FAF21B7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A7E0CE-12CA-7C56-D29B-723DB1FD9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DA1C77-8786-4A7E-0257-424D0D23E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CA5-A827-A94A-BA25-B6035504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47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777A3E-5BAD-001D-0157-1B6DD4C3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E50-DEC7-BE43-927D-3C63FAF21B7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94EA19-E56C-2E3E-2986-161F0DBD5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CFD56-8D17-2733-2985-EAD4EF69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CA5-A827-A94A-BA25-B6035504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224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84020-9F73-1C12-4D0F-F1E784FC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9E170-71B4-AEAB-351E-AE1EEA4B6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587AD-1241-4BB7-8A58-B551B08FA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8FABB-7484-6495-F862-43D0C9968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E50-DEC7-BE43-927D-3C63FAF21B7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4C4D85-8D4A-95F4-004A-658F1A541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CD43B-E366-5467-5199-87A8FC50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CA5-A827-A94A-BA25-B6035504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94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B667A-181D-5430-64D0-E6AA9F2F8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84BA1E-1AC8-6411-815E-694B896AF2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4AE85-E7D5-D769-FAA5-C4FCFD2F0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E8A5AC-04C8-278C-ECB6-487286CD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E50-DEC7-BE43-927D-3C63FAF21B7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CB50C-7199-1351-48BA-2EB479724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529D9-9BD5-75B5-CF51-3A50CCBFA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CA5-A827-A94A-BA25-B6035504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09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442F3-25CB-CE63-BBAE-81DF59D5F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9B4C68-2E3D-1851-5CE4-18217F460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D99C-5CE2-643C-C298-0D8CF5893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E50-DEC7-BE43-927D-3C63FAF21B7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0DFE7-825A-B0E8-80CF-84CE1D68B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2DD99-75AF-9549-6832-112965E19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CA5-A827-A94A-BA25-B6035504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768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117DF5-67CB-D0CC-0572-29C83C9BC2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54B098-2677-584E-22C2-7B6BE46EE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739B-A2C8-8904-AC1E-80CD64E1B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FE50-DEC7-BE43-927D-3C63FAF21B7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EFA16-3222-9454-286C-F93634874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4397B-40D3-C6F5-D562-8FC091A1E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CA5-A827-A94A-BA25-B6035504B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0600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8E3-8A44-A4AF-FE54-18718E731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318FE-9450-BDAC-9300-6CD1CE266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24F9B-8FE9-C4D9-A71A-BF2CE7EF9F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1FE50-DEC7-BE43-927D-3C63FAF21B7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99A39-86C8-1C6A-D351-E329114D57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3EF72-F338-06A3-1B82-1930C1835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B1CA5-A827-A94A-BA25-B6035504B5A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aperBG">
            <a:extLst>
              <a:ext uri="{FF2B5EF4-FFF2-40B4-BE49-F238E27FC236}">
                <a16:creationId xmlns:a16="http://schemas.microsoft.com/office/drawing/2014/main" id="{7665AD6A-A183-7148-A80B-2A1A306E601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cxnSp>
        <p:nvCxnSpPr>
          <p:cNvPr id="8" name="FooterRule">
            <a:extLst>
              <a:ext uri="{FF2B5EF4-FFF2-40B4-BE49-F238E27FC236}">
                <a16:creationId xmlns:a16="http://schemas.microsoft.com/office/drawing/2014/main" id="{EAD273A8-0773-F245-93E4-CB85DF5E23CA}"/>
              </a:ext>
            </a:extLst>
          </p:cNvPr>
          <p:cNvCxnSpPr/>
          <p:nvPr userDrawn="1"/>
        </p:nvCxnSpPr>
        <p:spPr>
          <a:xfrm>
            <a:off x="609600" y="64516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urseLabel">
            <a:extLst>
              <a:ext uri="{FF2B5EF4-FFF2-40B4-BE49-F238E27FC236}">
                <a16:creationId xmlns:a16="http://schemas.microsoft.com/office/drawing/2014/main" id="{9BFEC841-19DB-2247-936A-CBC457E582CE}"/>
              </a:ext>
            </a:extLst>
          </p:cNvPr>
          <p:cNvSpPr txBox="1"/>
          <p:nvPr userDrawn="1"/>
        </p:nvSpPr>
        <p:spPr>
          <a:xfrm>
            <a:off x="609600" y="6502400"/>
            <a:ext cx="7620000" cy="254000"/>
          </a:xfrm>
          <a:prstGeom prst="rect">
            <a:avLst/>
          </a:prstGeom>
          <a:noFill/>
        </p:spPr>
        <p:txBody>
          <a:bodyPr vertOverflow="overflow" vert="horz" wrap="square" lIns="0" rtlCol="0" anchor="t">
            <a:spAutoFit/>
          </a:bodyPr>
          <a:lstStyle/>
          <a:p>
            <a:pPr algn="l"/>
            <a:r>
              <a:rPr lang="en-US" sz="1000">
                <a:solidFill>
                  <a:srgbClr val="7A746A"/>
                </a:solidFill>
                <a:latin typeface="Calibri"/>
                <a:cs typeface="Calibri"/>
              </a:rPr>
              <a:t>ANTROPOLOGI LINGUISTIK  ·  Bahasa, Budaya, dan Masyarakat</a:t>
            </a:r>
          </a:p>
        </p:txBody>
      </p:sp>
    </p:spTree>
    <p:extLst>
      <p:ext uri="{BB962C8B-B14F-4D97-AF65-F5344CB8AC3E}">
        <p14:creationId xmlns:p14="http://schemas.microsoft.com/office/powerpoint/2010/main" val="106513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6BC18-C8E8-C3C5-4A06-4927C6545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9652000" cy="2159000"/>
          </a:xfrm>
        </p:spPr>
        <p:txBody>
          <a:bodyPr lIns="0" anchor="b" anchorCtr="0">
            <a:noAutofit/>
          </a:bodyPr>
          <a:lstStyle/>
          <a:p>
            <a:pPr algn="l"/>
            <a:r>
              <a:rPr lang="en-US" sz="5400" b="1">
                <a:solidFill>
                  <a:srgbClr val="FFFFFF"/>
                </a:solidFill>
                <a:latin typeface="Georgia"/>
              </a:rPr>
              <a:t>Antropologi Linguistik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B33650-2308-D012-8297-6E8A7E9A4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241800"/>
            <a:ext cx="9652000" cy="762000"/>
          </a:xfrm>
        </p:spPr>
        <p:txBody>
          <a:bodyPr lIns="0" anchor="t" anchorCtr="0">
            <a:noAutofit/>
          </a:bodyPr>
          <a:lstStyle/>
          <a:p>
            <a:pPr algn="l"/>
            <a:r>
              <a:rPr lang="en-US" sz="2200" i="1">
                <a:solidFill>
                  <a:srgbClr val="E8E4DC"/>
                </a:solidFill>
                <a:latin typeface="Georgia"/>
              </a:rPr>
              <a:t>Bahasa, Budaya, dan Masyarakat dalam Perspektif Aceh, Nusantara, dan Global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71CEF1-8401-F14A-9C02-A6312F06396B}"/>
              </a:ext>
            </a:extLst>
          </p:cNvPr>
          <p:cNvSpPr txBox="1"/>
          <p:nvPr/>
        </p:nvSpPr>
        <p:spPr>
          <a:xfrm>
            <a:off x="762000" y="1651000"/>
            <a:ext cx="889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BAHAN AJAR PERKULIAHAN  ·  16 BAB  ·  16 PERTEMUAN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9E07ECC-A162-A340-8F87-36593D5ECC4E}"/>
              </a:ext>
            </a:extLst>
          </p:cNvPr>
          <p:cNvCxnSpPr/>
          <p:nvPr/>
        </p:nvCxnSpPr>
        <p:spPr>
          <a:xfrm>
            <a:off x="762000" y="5257800"/>
            <a:ext cx="1524000" cy="0"/>
          </a:xfrm>
          <a:prstGeom prst="straightConnector1">
            <a:avLst/>
          </a:prstGeom>
          <a:ln w="25400" cap="flat" cmpd="sng" algn="ctr">
            <a:solidFill>
              <a:srgbClr val="B08D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2AFABA3-EE4D-1247-A3C9-068A2AACDE33}"/>
              </a:ext>
            </a:extLst>
          </p:cNvPr>
          <p:cNvSpPr txBox="1"/>
          <p:nvPr/>
        </p:nvSpPr>
        <p:spPr>
          <a:xfrm>
            <a:off x="762000" y="5435600"/>
            <a:ext cx="7620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Fitri Zulfidar</a:t>
            </a:r>
            <a:r>
              <a:rPr lang="en-US" sz="1500">
                <a:solidFill>
                  <a:srgbClr val="C9C2B6"/>
                </a:solidFill>
                <a:latin typeface="Calibri"/>
                <a:cs typeface="Calibri"/>
              </a:rPr>
              <a:t>
Berdasarkan buku ajar Antropologi Linguistik</a:t>
            </a:r>
          </a:p>
        </p:txBody>
      </p:sp>
    </p:spTree>
    <p:extLst>
      <p:ext uri="{BB962C8B-B14F-4D97-AF65-F5344CB8AC3E}">
        <p14:creationId xmlns:p14="http://schemas.microsoft.com/office/powerpoint/2010/main" val="359136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68BD9-109A-D762-1DA6-1C3E1B56A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Bahasa dipelajari sebagai sumber daya budaya dan tuturan sebagai praktik budaya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84B437-F3E8-E543-9471-6A01C916F0D3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PENGANTAR MATA KULIAH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E7A075-A6FF-1C4D-B206-631F9AC0749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0.1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60589F-82CF-4542-BD8F-095CDA568AB6}"/>
              </a:ext>
            </a:extLst>
          </p:cNvPr>
          <p:cNvSpPr txBox="1"/>
          <p:nvPr/>
        </p:nvSpPr>
        <p:spPr>
          <a:xfrm>
            <a:off x="609600" y="1854200"/>
            <a:ext cx="6604000" cy="1397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>
                <a:solidFill>
                  <a:srgbClr val="3A3F45"/>
                </a:solidFill>
                <a:latin typeface="Calibri"/>
                <a:cs typeface="Calibri"/>
              </a:rPr>
              <a:t>Mata kuliah ini membawa mahasiswa dari teori-teori utama antropologi linguistik ke kenyataan bahasa di </a:t>
            </a:r>
            <a:r>
              <a:rPr lang="en-US" b="1">
                <a:solidFill>
                  <a:srgbClr val="1F2328"/>
                </a:solidFill>
                <a:latin typeface="Calibri"/>
                <a:cs typeface="Calibri"/>
              </a:rPr>
              <a:t>Aceh dan dunia Melayu-Nusantara</a:t>
            </a:r>
            <a:r>
              <a:rPr lang="en-US">
                <a:solidFill>
                  <a:srgbClr val="3A3F45"/>
                </a:solidFill>
                <a:latin typeface="Calibri"/>
                <a:cs typeface="Calibri"/>
              </a:rPr>
              <a:t>, lalu menutupnya dengan pelatihan </a:t>
            </a:r>
            <a:r>
              <a:rPr lang="en-US" b="1">
                <a:solidFill>
                  <a:srgbClr val="1F2328"/>
                </a:solidFill>
                <a:latin typeface="Calibri"/>
                <a:cs typeface="Calibri"/>
              </a:rPr>
              <a:t>metode penelitian lapangan yang etis</a:t>
            </a:r>
            <a:r>
              <a:rPr lang="en-US">
                <a:solidFill>
                  <a:srgbClr val="3A3F45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39ADFF-F690-DB49-85FF-6599C105630B}"/>
              </a:ext>
            </a:extLst>
          </p:cNvPr>
          <p:cNvSpPr txBox="1"/>
          <p:nvPr/>
        </p:nvSpPr>
        <p:spPr>
          <a:xfrm>
            <a:off x="609600" y="34290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CAKUPAN TEMATIK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DBA0F1-C96F-584E-B912-CA236314A3BC}"/>
              </a:ext>
            </a:extLst>
          </p:cNvPr>
          <p:cNvSpPr/>
          <p:nvPr/>
        </p:nvSpPr>
        <p:spPr>
          <a:xfrm>
            <a:off x="609600" y="38354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4FDDC9-7C51-3A40-A7B8-93FF7260C2BD}"/>
              </a:ext>
            </a:extLst>
          </p:cNvPr>
          <p:cNvSpPr txBox="1"/>
          <p:nvPr/>
        </p:nvSpPr>
        <p:spPr>
          <a:xfrm>
            <a:off x="863600" y="3759200"/>
            <a:ext cx="63500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Fondasi:</a:t>
            </a:r>
            <a:r>
              <a:rPr lang="en-US" sz="1600">
                <a:solidFill>
                  <a:srgbClr val="1F2328"/>
                </a:solidFill>
                <a:latin typeface="Calibri"/>
                <a:cs typeface="Calibri"/>
              </a:rPr>
              <a:t> sejarah, teori, dan bekal analisis linguistik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CEF14F-852E-A941-91AB-144F68D62DA6}"/>
              </a:ext>
            </a:extLst>
          </p:cNvPr>
          <p:cNvSpPr/>
          <p:nvPr/>
        </p:nvSpPr>
        <p:spPr>
          <a:xfrm>
            <a:off x="609600" y="44196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5CA3AB-1777-0C4D-A1A9-9D6B5E6550BF}"/>
              </a:ext>
            </a:extLst>
          </p:cNvPr>
          <p:cNvSpPr txBox="1"/>
          <p:nvPr/>
        </p:nvSpPr>
        <p:spPr>
          <a:xfrm>
            <a:off x="863600" y="4343400"/>
            <a:ext cx="63500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Bahasa dan pikiran:</a:t>
            </a:r>
            <a:r>
              <a:rPr lang="en-US" sz="1600">
                <a:solidFill>
                  <a:srgbClr val="1F2328"/>
                </a:solidFill>
                <a:latin typeface="Calibri"/>
                <a:cs typeface="Calibri"/>
              </a:rPr>
              <a:t> relativitas, etnografi komunikasi, pragmatik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60CC0B-EE22-DC48-A07D-90ACF70D21C4}"/>
              </a:ext>
            </a:extLst>
          </p:cNvPr>
          <p:cNvSpPr/>
          <p:nvPr/>
        </p:nvSpPr>
        <p:spPr>
          <a:xfrm>
            <a:off x="609600" y="50038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125AAB-1436-6347-BAF8-636DEC7DE1F1}"/>
              </a:ext>
            </a:extLst>
          </p:cNvPr>
          <p:cNvSpPr txBox="1"/>
          <p:nvPr/>
        </p:nvSpPr>
        <p:spPr>
          <a:xfrm>
            <a:off x="863600" y="4927600"/>
            <a:ext cx="63500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Bahasa dan masyarakat:</a:t>
            </a:r>
            <a:r>
              <a:rPr lang="en-US" sz="1600">
                <a:solidFill>
                  <a:srgbClr val="1F2328"/>
                </a:solidFill>
                <a:latin typeface="Calibri"/>
                <a:cs typeface="Calibri"/>
              </a:rPr>
              <a:t> identitas, agama, literasi, kekuasaan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946941-9FA3-BB4C-AFDB-70622058598D}"/>
              </a:ext>
            </a:extLst>
          </p:cNvPr>
          <p:cNvSpPr/>
          <p:nvPr/>
        </p:nvSpPr>
        <p:spPr>
          <a:xfrm>
            <a:off x="609600" y="55880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278757-FA09-D448-9D09-1426A1759062}"/>
              </a:ext>
            </a:extLst>
          </p:cNvPr>
          <p:cNvSpPr txBox="1"/>
          <p:nvPr/>
        </p:nvSpPr>
        <p:spPr>
          <a:xfrm>
            <a:off x="863600" y="5511800"/>
            <a:ext cx="63500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Bahasa hari ini:</a:t>
            </a:r>
            <a:r>
              <a:rPr lang="en-US" sz="1600">
                <a:solidFill>
                  <a:srgbClr val="1F2328"/>
                </a:solidFill>
                <a:latin typeface="Calibri"/>
                <a:cs typeface="Calibri"/>
              </a:rPr>
              <a:t> kontak bahasa, kepunahan, media digital, metode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94E77B-072E-3946-9D47-4577EDEB43F3}"/>
              </a:ext>
            </a:extLst>
          </p:cNvPr>
          <p:cNvSpPr/>
          <p:nvPr/>
        </p:nvSpPr>
        <p:spPr>
          <a:xfrm>
            <a:off x="7772400" y="1854200"/>
            <a:ext cx="3810000" cy="1320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277CFC-FE84-8443-A6B9-6504272979AD}"/>
              </a:ext>
            </a:extLst>
          </p:cNvPr>
          <p:cNvSpPr/>
          <p:nvPr/>
        </p:nvSpPr>
        <p:spPr>
          <a:xfrm>
            <a:off x="7772400" y="1854200"/>
            <a:ext cx="50800" cy="132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A32A51-4984-3D4A-9767-F5FA342595ED}"/>
              </a:ext>
            </a:extLst>
          </p:cNvPr>
          <p:cNvSpPr txBox="1"/>
          <p:nvPr/>
        </p:nvSpPr>
        <p:spPr>
          <a:xfrm>
            <a:off x="8077200" y="2032000"/>
            <a:ext cx="1143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8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9BF80D-67AC-2B4D-AF6F-EA247A46A144}"/>
              </a:ext>
            </a:extLst>
          </p:cNvPr>
          <p:cNvSpPr txBox="1"/>
          <p:nvPr/>
        </p:nvSpPr>
        <p:spPr>
          <a:xfrm>
            <a:off x="9271000" y="2235200"/>
            <a:ext cx="21082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satuan kredit semester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17A114-E003-8B4B-A53D-115E5D9A199B}"/>
              </a:ext>
            </a:extLst>
          </p:cNvPr>
          <p:cNvSpPr/>
          <p:nvPr/>
        </p:nvSpPr>
        <p:spPr>
          <a:xfrm>
            <a:off x="7772400" y="3327400"/>
            <a:ext cx="3810000" cy="1320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879FBE-4F3A-EB45-90A2-6099D8D45EBE}"/>
              </a:ext>
            </a:extLst>
          </p:cNvPr>
          <p:cNvSpPr/>
          <p:nvPr/>
        </p:nvSpPr>
        <p:spPr>
          <a:xfrm>
            <a:off x="7772400" y="3327400"/>
            <a:ext cx="50800" cy="132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01D606-85D7-7C4B-B933-5CA917D1F6B4}"/>
              </a:ext>
            </a:extLst>
          </p:cNvPr>
          <p:cNvSpPr txBox="1"/>
          <p:nvPr/>
        </p:nvSpPr>
        <p:spPr>
          <a:xfrm>
            <a:off x="8077200" y="3505200"/>
            <a:ext cx="1143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800" b="1">
                <a:solidFill>
                  <a:srgbClr val="8C1D2F"/>
                </a:solidFill>
                <a:latin typeface="Georgia"/>
              </a:rPr>
              <a:t>16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64DDA9-75F8-E745-A06F-C09A60EBD582}"/>
              </a:ext>
            </a:extLst>
          </p:cNvPr>
          <p:cNvSpPr txBox="1"/>
          <p:nvPr/>
        </p:nvSpPr>
        <p:spPr>
          <a:xfrm>
            <a:off x="9271000" y="3708400"/>
            <a:ext cx="21082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bab, satu bab per pertemuan inti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446AA7-2825-D04B-8BA6-63893F5CD6C0}"/>
              </a:ext>
            </a:extLst>
          </p:cNvPr>
          <p:cNvSpPr/>
          <p:nvPr/>
        </p:nvSpPr>
        <p:spPr>
          <a:xfrm>
            <a:off x="7772400" y="4800600"/>
            <a:ext cx="3810000" cy="1320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E9BF04B-3CD9-1F44-84DD-A6C8E79E2C7E}"/>
              </a:ext>
            </a:extLst>
          </p:cNvPr>
          <p:cNvSpPr/>
          <p:nvPr/>
        </p:nvSpPr>
        <p:spPr>
          <a:xfrm>
            <a:off x="7772400" y="4800600"/>
            <a:ext cx="50800" cy="132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D330B0-E389-3847-98BC-03A7E1C32F79}"/>
              </a:ext>
            </a:extLst>
          </p:cNvPr>
          <p:cNvSpPr txBox="1"/>
          <p:nvPr/>
        </p:nvSpPr>
        <p:spPr>
          <a:xfrm>
            <a:off x="8077200" y="4978400"/>
            <a:ext cx="1143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800" b="1">
                <a:solidFill>
                  <a:srgbClr val="8C1D2F"/>
                </a:solidFill>
                <a:latin typeface="Georgia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72616D-0D45-8943-B1FC-01E36DBDDD7F}"/>
              </a:ext>
            </a:extLst>
          </p:cNvPr>
          <p:cNvSpPr txBox="1"/>
          <p:nvPr/>
        </p:nvSpPr>
        <p:spPr>
          <a:xfrm>
            <a:off x="9271000" y="5181600"/>
            <a:ext cx="21082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capaian pembelajaran mata kuliah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8AA03D-7B77-4D40-8949-05236DB2D2EC}"/>
              </a:ext>
            </a:extLst>
          </p:cNvPr>
          <p:cNvSpPr txBox="1"/>
          <p:nvPr/>
        </p:nvSpPr>
        <p:spPr>
          <a:xfrm>
            <a:off x="609600" y="62484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Prasyarat yang dianjurkan: Pengantar Antropologi.</a:t>
            </a:r>
          </a:p>
        </p:txBody>
      </p:sp>
    </p:spTree>
    <p:extLst>
      <p:ext uri="{BB962C8B-B14F-4D97-AF65-F5344CB8AC3E}">
        <p14:creationId xmlns:p14="http://schemas.microsoft.com/office/powerpoint/2010/main" val="1935624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FC5A-ED79-B2F4-C521-3644183E4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Delapan CPMK bergerak dari memahami konsep ke merancang penelitian sendiri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B0E2A2-F44E-D34D-8500-89AE77AAF0FD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CAPAIAN PEMBELAJARAN MATA KULIAH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C59FA4-916D-A346-B118-22575459832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0.2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452701-BF79-D545-8E52-925A0D62D396}"/>
              </a:ext>
            </a:extLst>
          </p:cNvPr>
          <p:cNvSpPr/>
          <p:nvPr/>
        </p:nvSpPr>
        <p:spPr>
          <a:xfrm>
            <a:off x="609600" y="1803400"/>
            <a:ext cx="2603500" cy="2108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A14BF0-0341-E34D-91F9-B5D484E33940}"/>
              </a:ext>
            </a:extLst>
          </p:cNvPr>
          <p:cNvSpPr/>
          <p:nvPr/>
        </p:nvSpPr>
        <p:spPr>
          <a:xfrm>
            <a:off x="609600" y="18034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9C5F38-59A1-9142-934D-B3ECCBC70D12}"/>
              </a:ext>
            </a:extLst>
          </p:cNvPr>
          <p:cNvSpPr txBox="1"/>
          <p:nvPr/>
        </p:nvSpPr>
        <p:spPr>
          <a:xfrm>
            <a:off x="812800" y="20066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CPMK-1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9C1CC1-57C7-864E-84A7-B6F5B55D2431}"/>
              </a:ext>
            </a:extLst>
          </p:cNvPr>
          <p:cNvSpPr txBox="1"/>
          <p:nvPr/>
        </p:nvSpPr>
        <p:spPr>
          <a:xfrm>
            <a:off x="812800" y="2260600"/>
            <a:ext cx="21971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Menjelaskan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33C4AD-2FA2-0345-BFC9-9FD4BD333ACD}"/>
              </a:ext>
            </a:extLst>
          </p:cNvPr>
          <p:cNvSpPr txBox="1"/>
          <p:nvPr/>
        </p:nvSpPr>
        <p:spPr>
          <a:xfrm>
            <a:off x="812800" y="2616200"/>
            <a:ext cx="21971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ruang lingkup, sejarah, dan konsep dasar antropologi linguistik dalam empat bidang antropologi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77879D-BAF0-3D4F-8050-8674969BD756}"/>
              </a:ext>
            </a:extLst>
          </p:cNvPr>
          <p:cNvSpPr/>
          <p:nvPr/>
        </p:nvSpPr>
        <p:spPr>
          <a:xfrm>
            <a:off x="3390900" y="1803400"/>
            <a:ext cx="2603500" cy="2108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36313A-74A3-9741-8729-43FF5FC17723}"/>
              </a:ext>
            </a:extLst>
          </p:cNvPr>
          <p:cNvSpPr/>
          <p:nvPr/>
        </p:nvSpPr>
        <p:spPr>
          <a:xfrm>
            <a:off x="3390900" y="18034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C6D155-FC52-C046-AC69-641C930B66A4}"/>
              </a:ext>
            </a:extLst>
          </p:cNvPr>
          <p:cNvSpPr txBox="1"/>
          <p:nvPr/>
        </p:nvSpPr>
        <p:spPr>
          <a:xfrm>
            <a:off x="3594100" y="20066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CPMK-2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E57810-7A37-9D4D-9841-2A9DF2B6D366}"/>
              </a:ext>
            </a:extLst>
          </p:cNvPr>
          <p:cNvSpPr txBox="1"/>
          <p:nvPr/>
        </p:nvSpPr>
        <p:spPr>
          <a:xfrm>
            <a:off x="3594100" y="2260600"/>
            <a:ext cx="21971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Menganalisis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96CF6D-1C41-5449-B0C2-A486FBD73608}"/>
              </a:ext>
            </a:extLst>
          </p:cNvPr>
          <p:cNvSpPr txBox="1"/>
          <p:nvPr/>
        </p:nvSpPr>
        <p:spPr>
          <a:xfrm>
            <a:off x="3594100" y="2616200"/>
            <a:ext cx="21971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unsur struktural bahasa (bunyi, kata, kalimat, makna) sebagai bekal analisis antropologis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5648AE-4631-AD4B-886A-6312839FD511}"/>
              </a:ext>
            </a:extLst>
          </p:cNvPr>
          <p:cNvSpPr/>
          <p:nvPr/>
        </p:nvSpPr>
        <p:spPr>
          <a:xfrm>
            <a:off x="6184900" y="1803400"/>
            <a:ext cx="2603500" cy="2108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102ACD-5332-504C-910C-AA788747D928}"/>
              </a:ext>
            </a:extLst>
          </p:cNvPr>
          <p:cNvSpPr/>
          <p:nvPr/>
        </p:nvSpPr>
        <p:spPr>
          <a:xfrm>
            <a:off x="6184900" y="18034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0CE6F7-7E05-234D-AB5D-67B4C26CFFE8}"/>
              </a:ext>
            </a:extLst>
          </p:cNvPr>
          <p:cNvSpPr txBox="1"/>
          <p:nvPr/>
        </p:nvSpPr>
        <p:spPr>
          <a:xfrm>
            <a:off x="6388100" y="20066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CPMK-3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81D6FF-B3D6-A44E-B9ED-7056AE607802}"/>
              </a:ext>
            </a:extLst>
          </p:cNvPr>
          <p:cNvSpPr txBox="1"/>
          <p:nvPr/>
        </p:nvSpPr>
        <p:spPr>
          <a:xfrm>
            <a:off x="6388100" y="2260600"/>
            <a:ext cx="21971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Mengkritisi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DDA93F-3B01-F04F-B22D-43FB450C1686}"/>
              </a:ext>
            </a:extLst>
          </p:cNvPr>
          <p:cNvSpPr txBox="1"/>
          <p:nvPr/>
        </p:nvSpPr>
        <p:spPr>
          <a:xfrm>
            <a:off x="6388100" y="2616200"/>
            <a:ext cx="21971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relativitas linguistik dan hubungan bahasa, pikiran, dan budaya dengan contoh Nusantara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168CE6-D663-9942-91CD-1B275E64FBBF}"/>
              </a:ext>
            </a:extLst>
          </p:cNvPr>
          <p:cNvSpPr/>
          <p:nvPr/>
        </p:nvSpPr>
        <p:spPr>
          <a:xfrm>
            <a:off x="8966200" y="1803400"/>
            <a:ext cx="2603500" cy="2108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C39894-7022-4447-9546-8891F94B7C7C}"/>
              </a:ext>
            </a:extLst>
          </p:cNvPr>
          <p:cNvSpPr/>
          <p:nvPr/>
        </p:nvSpPr>
        <p:spPr>
          <a:xfrm>
            <a:off x="8966200" y="18034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06AC1B-53F2-DE4A-8122-DEB1D9340A6B}"/>
              </a:ext>
            </a:extLst>
          </p:cNvPr>
          <p:cNvSpPr txBox="1"/>
          <p:nvPr/>
        </p:nvSpPr>
        <p:spPr>
          <a:xfrm>
            <a:off x="9169400" y="20066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CPMK-4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B0643E-1052-AA42-86C7-43DFFE37F506}"/>
              </a:ext>
            </a:extLst>
          </p:cNvPr>
          <p:cNvSpPr txBox="1"/>
          <p:nvPr/>
        </p:nvSpPr>
        <p:spPr>
          <a:xfrm>
            <a:off x="9169400" y="2260600"/>
            <a:ext cx="21971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Menerapkan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DB9366-DB3C-524E-B065-9CEF2356A0AC}"/>
              </a:ext>
            </a:extLst>
          </p:cNvPr>
          <p:cNvSpPr txBox="1"/>
          <p:nvPr/>
        </p:nvSpPr>
        <p:spPr>
          <a:xfrm>
            <a:off x="9169400" y="2616200"/>
            <a:ext cx="21971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etnografi komunikasi, pragmatik, dan teori kesantunan pada peristiwa tutur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2F0AD0-96D3-EF48-8075-A550F4626540}"/>
              </a:ext>
            </a:extLst>
          </p:cNvPr>
          <p:cNvSpPr/>
          <p:nvPr/>
        </p:nvSpPr>
        <p:spPr>
          <a:xfrm>
            <a:off x="609600" y="4089400"/>
            <a:ext cx="2603500" cy="2108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4CF82A7-345F-C54D-AAA3-123B9ED2B826}"/>
              </a:ext>
            </a:extLst>
          </p:cNvPr>
          <p:cNvSpPr/>
          <p:nvPr/>
        </p:nvSpPr>
        <p:spPr>
          <a:xfrm>
            <a:off x="609600" y="40894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353AF3-C743-C142-BD0D-43D07E02832F}"/>
              </a:ext>
            </a:extLst>
          </p:cNvPr>
          <p:cNvSpPr txBox="1"/>
          <p:nvPr/>
        </p:nvSpPr>
        <p:spPr>
          <a:xfrm>
            <a:off x="812800" y="42926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CPMK-5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3DC9059-42A2-2C42-8E0B-B724A5222576}"/>
              </a:ext>
            </a:extLst>
          </p:cNvPr>
          <p:cNvSpPr txBox="1"/>
          <p:nvPr/>
        </p:nvSpPr>
        <p:spPr>
          <a:xfrm>
            <a:off x="812800" y="4546600"/>
            <a:ext cx="21971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Menganalisis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96F3E5-47D1-6546-8C7F-158EC3C1DAD5}"/>
              </a:ext>
            </a:extLst>
          </p:cNvPr>
          <p:cNvSpPr txBox="1"/>
          <p:nvPr/>
        </p:nvSpPr>
        <p:spPr>
          <a:xfrm>
            <a:off x="812800" y="4902200"/>
            <a:ext cx="21971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dalam kaitan dengan identitas, gender, agama, kekuasaan, dan ideologi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7D5BB92-08C4-7848-AB97-EB0E24741015}"/>
              </a:ext>
            </a:extLst>
          </p:cNvPr>
          <p:cNvSpPr/>
          <p:nvPr/>
        </p:nvSpPr>
        <p:spPr>
          <a:xfrm>
            <a:off x="3390900" y="4089400"/>
            <a:ext cx="2603500" cy="2108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028639-075A-0145-A869-0EDCC48EF235}"/>
              </a:ext>
            </a:extLst>
          </p:cNvPr>
          <p:cNvSpPr/>
          <p:nvPr/>
        </p:nvSpPr>
        <p:spPr>
          <a:xfrm>
            <a:off x="3390900" y="40894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7ECAED-FA75-E64C-96F5-52E230696150}"/>
              </a:ext>
            </a:extLst>
          </p:cNvPr>
          <p:cNvSpPr txBox="1"/>
          <p:nvPr/>
        </p:nvSpPr>
        <p:spPr>
          <a:xfrm>
            <a:off x="3594100" y="42926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CPMK-6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54A4E9B-E6FB-954F-B724-FE654696C788}"/>
              </a:ext>
            </a:extLst>
          </p:cNvPr>
          <p:cNvSpPr txBox="1"/>
          <p:nvPr/>
        </p:nvSpPr>
        <p:spPr>
          <a:xfrm>
            <a:off x="3594100" y="4546600"/>
            <a:ext cx="21971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Mengevaluasi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DE3886B-B9F0-4B43-990D-4F64EC736B44}"/>
              </a:ext>
            </a:extLst>
          </p:cNvPr>
          <p:cNvSpPr txBox="1"/>
          <p:nvPr/>
        </p:nvSpPr>
        <p:spPr>
          <a:xfrm>
            <a:off x="3594100" y="4902200"/>
            <a:ext cx="21971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kontak bahasa, literasi, media digital, dan kepunahan bahasa di Aceh, Indonesia, dunia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6EDA2C3-F0A4-6740-BD11-0193DB2E4280}"/>
              </a:ext>
            </a:extLst>
          </p:cNvPr>
          <p:cNvSpPr/>
          <p:nvPr/>
        </p:nvSpPr>
        <p:spPr>
          <a:xfrm>
            <a:off x="6184900" y="4089400"/>
            <a:ext cx="2603500" cy="2108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120113E-BD21-754C-891D-4B8162ECD657}"/>
              </a:ext>
            </a:extLst>
          </p:cNvPr>
          <p:cNvSpPr/>
          <p:nvPr/>
        </p:nvSpPr>
        <p:spPr>
          <a:xfrm>
            <a:off x="6184900" y="4089400"/>
            <a:ext cx="26035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780688-5FA3-1948-AF97-AFC071BFD4ED}"/>
              </a:ext>
            </a:extLst>
          </p:cNvPr>
          <p:cNvSpPr txBox="1"/>
          <p:nvPr/>
        </p:nvSpPr>
        <p:spPr>
          <a:xfrm>
            <a:off x="6388100" y="42926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CPMK-7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B458F41-F598-AE45-9205-F5D3FB4DBD79}"/>
              </a:ext>
            </a:extLst>
          </p:cNvPr>
          <p:cNvSpPr txBox="1"/>
          <p:nvPr/>
        </p:nvSpPr>
        <p:spPr>
          <a:xfrm>
            <a:off x="6388100" y="4546600"/>
            <a:ext cx="21971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Merancang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AB30A92-F9BE-FC47-96B0-7CF7AC89D793}"/>
              </a:ext>
            </a:extLst>
          </p:cNvPr>
          <p:cNvSpPr txBox="1"/>
          <p:nvPr/>
        </p:nvSpPr>
        <p:spPr>
          <a:xfrm>
            <a:off x="6388100" y="4902200"/>
            <a:ext cx="21971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dan melaksanakan penelitian antropologi linguistik skala kecil secara etis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63282E6-EC3A-A244-A1B2-AA52F21D0E96}"/>
              </a:ext>
            </a:extLst>
          </p:cNvPr>
          <p:cNvSpPr/>
          <p:nvPr/>
        </p:nvSpPr>
        <p:spPr>
          <a:xfrm>
            <a:off x="8966200" y="4089400"/>
            <a:ext cx="2603500" cy="2108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6FBF8EF-A515-C54E-8B5A-6DB30AE5A8CC}"/>
              </a:ext>
            </a:extLst>
          </p:cNvPr>
          <p:cNvSpPr/>
          <p:nvPr/>
        </p:nvSpPr>
        <p:spPr>
          <a:xfrm>
            <a:off x="8966200" y="4089400"/>
            <a:ext cx="26035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948A451-A2A4-C74A-8771-0DE5DD66EFDA}"/>
              </a:ext>
            </a:extLst>
          </p:cNvPr>
          <p:cNvSpPr txBox="1"/>
          <p:nvPr/>
        </p:nvSpPr>
        <p:spPr>
          <a:xfrm>
            <a:off x="9169400" y="42926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CPMK-8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A4BA7F1-341C-7547-A1D9-0DD495820DE4}"/>
              </a:ext>
            </a:extLst>
          </p:cNvPr>
          <p:cNvSpPr txBox="1"/>
          <p:nvPr/>
        </p:nvSpPr>
        <p:spPr>
          <a:xfrm>
            <a:off x="9169400" y="4546600"/>
            <a:ext cx="21971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Menyusun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35B6B90-8F1F-9D43-BD71-0D06B9E1219B}"/>
              </a:ext>
            </a:extLst>
          </p:cNvPr>
          <p:cNvSpPr txBox="1"/>
          <p:nvPr/>
        </p:nvSpPr>
        <p:spPr>
          <a:xfrm>
            <a:off x="9169400" y="4902200"/>
            <a:ext cx="21971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laporan ilmiah dan rekomendasi pelestarian bahasa berbasis data lapangan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305A3E5-FBFE-744F-9B95-C2C503A7205E}"/>
              </a:ext>
            </a:extLst>
          </p:cNvPr>
          <p:cNvSpPr txBox="1"/>
          <p:nvPr/>
        </p:nvSpPr>
        <p:spPr>
          <a:xfrm>
            <a:off x="609600" y="62484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CPMK-7 dan CPMK-8 (aksen merah) diukur melalui proyek penelitian; sisanya melalui tugas dan ujian.</a:t>
            </a:r>
          </a:p>
        </p:txBody>
      </p:sp>
    </p:spTree>
    <p:extLst>
      <p:ext uri="{BB962C8B-B14F-4D97-AF65-F5344CB8AC3E}">
        <p14:creationId xmlns:p14="http://schemas.microsoft.com/office/powerpoint/2010/main" val="1102221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150D2-1A33-4C37-22BE-FA9A7B97A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Enam belas pertemuan: tujuh bab sebelum UTS, delapan bab dan proyek lapangan sesudahnya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930554-1D36-3749-A6BA-E283CB03235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RENCANA PEMBELAJARAN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76EAFA-35BD-4142-B9D7-D395E5C3A659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0.3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C445B9-A72C-0C43-AACC-8C95EE42D6A8}"/>
              </a:ext>
            </a:extLst>
          </p:cNvPr>
          <p:cNvSpPr txBox="1"/>
          <p:nvPr/>
        </p:nvSpPr>
        <p:spPr>
          <a:xfrm>
            <a:off x="685800" y="1803400"/>
            <a:ext cx="5588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PEKAN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99A9C5-7413-BD41-8EF2-7FFC370CD7F3}"/>
              </a:ext>
            </a:extLst>
          </p:cNvPr>
          <p:cNvSpPr txBox="1"/>
          <p:nvPr/>
        </p:nvSpPr>
        <p:spPr>
          <a:xfrm>
            <a:off x="1397000" y="1803400"/>
            <a:ext cx="25654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MATERI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B14EEE-71A7-3746-8A1A-FC826E484C08}"/>
              </a:ext>
            </a:extLst>
          </p:cNvPr>
          <p:cNvSpPr txBox="1"/>
          <p:nvPr/>
        </p:nvSpPr>
        <p:spPr>
          <a:xfrm>
            <a:off x="4114800" y="1803400"/>
            <a:ext cx="1752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PENILAIAN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6293F2A-9F0A-9B47-AAD5-42DDB4263AB0}"/>
              </a:ext>
            </a:extLst>
          </p:cNvPr>
          <p:cNvCxnSpPr/>
          <p:nvPr/>
        </p:nvCxnSpPr>
        <p:spPr>
          <a:xfrm>
            <a:off x="609600" y="2108200"/>
            <a:ext cx="5334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6CCEAEC-82BC-AE4F-A425-F14E5413EDB2}"/>
              </a:ext>
            </a:extLst>
          </p:cNvPr>
          <p:cNvSpPr txBox="1"/>
          <p:nvPr/>
        </p:nvSpPr>
        <p:spPr>
          <a:xfrm>
            <a:off x="685800" y="2209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2F62C1-8C9D-2044-9996-E44D288929FB}"/>
              </a:ext>
            </a:extLst>
          </p:cNvPr>
          <p:cNvSpPr txBox="1"/>
          <p:nvPr/>
        </p:nvSpPr>
        <p:spPr>
          <a:xfrm>
            <a:off x="1397000" y="2209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1 · Ruang lingkup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86F4AE-937C-5346-8D6F-F8DB24E87D67}"/>
              </a:ext>
            </a:extLst>
          </p:cNvPr>
          <p:cNvSpPr txBox="1"/>
          <p:nvPr/>
        </p:nvSpPr>
        <p:spPr>
          <a:xfrm>
            <a:off x="4114800" y="2209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Diskusi vinyet pasar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1A664D3-CCEA-9D43-A81C-810398A3FF28}"/>
              </a:ext>
            </a:extLst>
          </p:cNvPr>
          <p:cNvCxnSpPr/>
          <p:nvPr/>
        </p:nvCxnSpPr>
        <p:spPr>
          <a:xfrm>
            <a:off x="609600" y="2616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7B59DA8-5456-B64F-B33E-C99D02CA2CEA}"/>
              </a:ext>
            </a:extLst>
          </p:cNvPr>
          <p:cNvSpPr txBox="1"/>
          <p:nvPr/>
        </p:nvSpPr>
        <p:spPr>
          <a:xfrm>
            <a:off x="685800" y="2717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BB784E-67EE-6D42-B0EB-B59D43343968}"/>
              </a:ext>
            </a:extLst>
          </p:cNvPr>
          <p:cNvSpPr txBox="1"/>
          <p:nvPr/>
        </p:nvSpPr>
        <p:spPr>
          <a:xfrm>
            <a:off x="1397000" y="2717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2 · Sejarah pemikiran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04E326-8F4D-8045-9798-6F7C6FCAD033}"/>
              </a:ext>
            </a:extLst>
          </p:cNvPr>
          <p:cNvSpPr txBox="1"/>
          <p:nvPr/>
        </p:nvSpPr>
        <p:spPr>
          <a:xfrm>
            <a:off x="4114800" y="2717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Lini masa pemikiran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3DB54B7-4189-AD4D-BCC7-4FDE521A08A1}"/>
              </a:ext>
            </a:extLst>
          </p:cNvPr>
          <p:cNvCxnSpPr/>
          <p:nvPr/>
        </p:nvCxnSpPr>
        <p:spPr>
          <a:xfrm>
            <a:off x="609600" y="3124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7756073-A810-5047-916F-05F2F8F5CF2E}"/>
              </a:ext>
            </a:extLst>
          </p:cNvPr>
          <p:cNvSpPr txBox="1"/>
          <p:nvPr/>
        </p:nvSpPr>
        <p:spPr>
          <a:xfrm>
            <a:off x="685800" y="3225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EDBCAF-9ABA-3947-A4E6-5F27865267E6}"/>
              </a:ext>
            </a:extLst>
          </p:cNvPr>
          <p:cNvSpPr txBox="1"/>
          <p:nvPr/>
        </p:nvSpPr>
        <p:spPr>
          <a:xfrm>
            <a:off x="1397000" y="3225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3 · Bahasa sebagai sistem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5A378CA-0794-AF4E-8887-CF01C071FFC6}"/>
              </a:ext>
            </a:extLst>
          </p:cNvPr>
          <p:cNvSpPr txBox="1"/>
          <p:nvPr/>
        </p:nvSpPr>
        <p:spPr>
          <a:xfrm>
            <a:off x="4114800" y="3225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Latihan analisis data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E682988-7B67-EA47-9A23-4BED74DD1396}"/>
              </a:ext>
            </a:extLst>
          </p:cNvPr>
          <p:cNvCxnSpPr/>
          <p:nvPr/>
        </p:nvCxnSpPr>
        <p:spPr>
          <a:xfrm>
            <a:off x="609600" y="3632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DD48D4B-6B1F-564B-B5D1-5EA70E8A2982}"/>
              </a:ext>
            </a:extLst>
          </p:cNvPr>
          <p:cNvSpPr txBox="1"/>
          <p:nvPr/>
        </p:nvSpPr>
        <p:spPr>
          <a:xfrm>
            <a:off x="685800" y="3733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5D5ABA-7789-7948-84D1-AA7EEABA14E5}"/>
              </a:ext>
            </a:extLst>
          </p:cNvPr>
          <p:cNvSpPr txBox="1"/>
          <p:nvPr/>
        </p:nvSpPr>
        <p:spPr>
          <a:xfrm>
            <a:off x="1397000" y="3733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4 · Relativitas linguistik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1A7D35-742C-7D43-BE28-2F15A81BE2DE}"/>
              </a:ext>
            </a:extLst>
          </p:cNvPr>
          <p:cNvSpPr txBox="1"/>
          <p:nvPr/>
        </p:nvSpPr>
        <p:spPr>
          <a:xfrm>
            <a:off x="4114800" y="3733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Esai pendek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DE472AB-0ED2-124A-89C6-B6195D9B572E}"/>
              </a:ext>
            </a:extLst>
          </p:cNvPr>
          <p:cNvCxnSpPr/>
          <p:nvPr/>
        </p:nvCxnSpPr>
        <p:spPr>
          <a:xfrm>
            <a:off x="609600" y="4140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8A22EB6-12B9-354F-90A3-11B576FCAC0F}"/>
              </a:ext>
            </a:extLst>
          </p:cNvPr>
          <p:cNvSpPr txBox="1"/>
          <p:nvPr/>
        </p:nvSpPr>
        <p:spPr>
          <a:xfrm>
            <a:off x="685800" y="4241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7ACD15-F237-9F4B-BFC8-AE15DFA327FB}"/>
              </a:ext>
            </a:extLst>
          </p:cNvPr>
          <p:cNvSpPr txBox="1"/>
          <p:nvPr/>
        </p:nvSpPr>
        <p:spPr>
          <a:xfrm>
            <a:off x="1397000" y="4241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5 · Etnografi komunikasi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DEEEADB-9EBE-CA40-80E0-10561199A51E}"/>
              </a:ext>
            </a:extLst>
          </p:cNvPr>
          <p:cNvSpPr txBox="1"/>
          <p:nvPr/>
        </p:nvSpPr>
        <p:spPr>
          <a:xfrm>
            <a:off x="4114800" y="4241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Lembar SPEAKING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E1F25D8-F556-9648-BB1E-1404351A6343}"/>
              </a:ext>
            </a:extLst>
          </p:cNvPr>
          <p:cNvCxnSpPr/>
          <p:nvPr/>
        </p:nvCxnSpPr>
        <p:spPr>
          <a:xfrm>
            <a:off x="609600" y="4648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7F7B68A-7BC9-DB40-BE32-F2D291079A5A}"/>
              </a:ext>
            </a:extLst>
          </p:cNvPr>
          <p:cNvSpPr txBox="1"/>
          <p:nvPr/>
        </p:nvSpPr>
        <p:spPr>
          <a:xfrm>
            <a:off x="685800" y="4749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AAE347-4CE5-214A-8DE1-E9F1B85D60DF}"/>
              </a:ext>
            </a:extLst>
          </p:cNvPr>
          <p:cNvSpPr txBox="1"/>
          <p:nvPr/>
        </p:nvSpPr>
        <p:spPr>
          <a:xfrm>
            <a:off x="1397000" y="4749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6 · Pragmatik, kesantunan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6A150CC-7750-EB4C-9F77-02F565DB458B}"/>
              </a:ext>
            </a:extLst>
          </p:cNvPr>
          <p:cNvSpPr txBox="1"/>
          <p:nvPr/>
        </p:nvSpPr>
        <p:spPr>
          <a:xfrm>
            <a:off x="4114800" y="4749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Laporan sapaan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1DD1630-939D-7F4F-867F-D6594819D519}"/>
              </a:ext>
            </a:extLst>
          </p:cNvPr>
          <p:cNvCxnSpPr/>
          <p:nvPr/>
        </p:nvCxnSpPr>
        <p:spPr>
          <a:xfrm>
            <a:off x="609600" y="5156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3E5844A-E6B0-A749-AB0D-561C0748C493}"/>
              </a:ext>
            </a:extLst>
          </p:cNvPr>
          <p:cNvSpPr txBox="1"/>
          <p:nvPr/>
        </p:nvSpPr>
        <p:spPr>
          <a:xfrm>
            <a:off x="685800" y="5257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679AED-9C09-824A-9F65-E990D7C1F9C6}"/>
              </a:ext>
            </a:extLst>
          </p:cNvPr>
          <p:cNvSpPr txBox="1"/>
          <p:nvPr/>
        </p:nvSpPr>
        <p:spPr>
          <a:xfrm>
            <a:off x="1397000" y="5257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7 · Ideologi bahasa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B22A013-BA62-9347-8B30-16A0B9AE4A0B}"/>
              </a:ext>
            </a:extLst>
          </p:cNvPr>
          <p:cNvSpPr txBox="1"/>
          <p:nvPr/>
        </p:nvSpPr>
        <p:spPr>
          <a:xfrm>
            <a:off x="4114800" y="5257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Presentasi kelompok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AD481F3-99AC-A246-9A9C-96FE3EB55869}"/>
              </a:ext>
            </a:extLst>
          </p:cNvPr>
          <p:cNvCxnSpPr/>
          <p:nvPr/>
        </p:nvCxnSpPr>
        <p:spPr>
          <a:xfrm>
            <a:off x="609600" y="5664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40DF3000-909A-8F44-971D-48E0B8E11683}"/>
              </a:ext>
            </a:extLst>
          </p:cNvPr>
          <p:cNvSpPr/>
          <p:nvPr/>
        </p:nvSpPr>
        <p:spPr>
          <a:xfrm>
            <a:off x="609600" y="5664200"/>
            <a:ext cx="5334000" cy="508000"/>
          </a:xfrm>
          <a:prstGeom prst="rect">
            <a:avLst/>
          </a:prstGeom>
          <a:solidFill>
            <a:srgbClr val="F1E6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7E2791C-F271-8344-9231-D61C8C07100D}"/>
              </a:ext>
            </a:extLst>
          </p:cNvPr>
          <p:cNvSpPr txBox="1"/>
          <p:nvPr/>
        </p:nvSpPr>
        <p:spPr>
          <a:xfrm>
            <a:off x="685800" y="5765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308C06A-5B1A-A04C-881E-FBF7897B063F}"/>
              </a:ext>
            </a:extLst>
          </p:cNvPr>
          <p:cNvSpPr txBox="1"/>
          <p:nvPr/>
        </p:nvSpPr>
        <p:spPr>
          <a:xfrm>
            <a:off x="1397000" y="5765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Ujian Tengah Semester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914AE1-C7FA-9146-BEF3-F81E1CAE2B80}"/>
              </a:ext>
            </a:extLst>
          </p:cNvPr>
          <p:cNvSpPr txBox="1"/>
          <p:nvPr/>
        </p:nvSpPr>
        <p:spPr>
          <a:xfrm>
            <a:off x="4114800" y="5765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Esai analitis Bab 1–7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3E0C0B1-E7DF-DF48-95DC-81D6E5D418FB}"/>
              </a:ext>
            </a:extLst>
          </p:cNvPr>
          <p:cNvCxnSpPr/>
          <p:nvPr/>
        </p:nvCxnSpPr>
        <p:spPr>
          <a:xfrm>
            <a:off x="609600" y="6172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D5190D0-26A1-7E4F-ACEA-57C6C4B04640}"/>
              </a:ext>
            </a:extLst>
          </p:cNvPr>
          <p:cNvSpPr txBox="1"/>
          <p:nvPr/>
        </p:nvSpPr>
        <p:spPr>
          <a:xfrm>
            <a:off x="6324600" y="1803400"/>
            <a:ext cx="5588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PEKAN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5E81FF2-AA4A-9741-A7A4-7C0A38665D0D}"/>
              </a:ext>
            </a:extLst>
          </p:cNvPr>
          <p:cNvSpPr txBox="1"/>
          <p:nvPr/>
        </p:nvSpPr>
        <p:spPr>
          <a:xfrm>
            <a:off x="7035800" y="1803400"/>
            <a:ext cx="25654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MATERI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A346478-2B88-A64E-89ED-492080565D9D}"/>
              </a:ext>
            </a:extLst>
          </p:cNvPr>
          <p:cNvSpPr txBox="1"/>
          <p:nvPr/>
        </p:nvSpPr>
        <p:spPr>
          <a:xfrm>
            <a:off x="9753600" y="1803400"/>
            <a:ext cx="1752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PENILAIAN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E16065B-6EF1-F747-8700-BA4C95CF9BA4}"/>
              </a:ext>
            </a:extLst>
          </p:cNvPr>
          <p:cNvCxnSpPr/>
          <p:nvPr/>
        </p:nvCxnSpPr>
        <p:spPr>
          <a:xfrm>
            <a:off x="6248400" y="2108200"/>
            <a:ext cx="5334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75EF906-7890-6F4A-B2A3-CDF29A88B6DA}"/>
              </a:ext>
            </a:extLst>
          </p:cNvPr>
          <p:cNvSpPr txBox="1"/>
          <p:nvPr/>
        </p:nvSpPr>
        <p:spPr>
          <a:xfrm>
            <a:off x="6324600" y="2209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9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6155F7D-A57A-C84A-8E51-52797003645F}"/>
              </a:ext>
            </a:extLst>
          </p:cNvPr>
          <p:cNvSpPr txBox="1"/>
          <p:nvPr/>
        </p:nvSpPr>
        <p:spPr>
          <a:xfrm>
            <a:off x="7035800" y="2209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8 · Identitas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31526DD-F2B7-5442-AA5F-8CD9B2565B20}"/>
              </a:ext>
            </a:extLst>
          </p:cNvPr>
          <p:cNvSpPr txBox="1"/>
          <p:nvPr/>
        </p:nvSpPr>
        <p:spPr>
          <a:xfrm>
            <a:off x="9753600" y="2209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Refleksi tertulis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812CA2D-2854-4541-9834-A98584EDC32A}"/>
              </a:ext>
            </a:extLst>
          </p:cNvPr>
          <p:cNvCxnSpPr/>
          <p:nvPr/>
        </p:nvCxnSpPr>
        <p:spPr>
          <a:xfrm>
            <a:off x="6248400" y="2616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51F899D6-ADF7-004C-BD4F-DA71C579EBE9}"/>
              </a:ext>
            </a:extLst>
          </p:cNvPr>
          <p:cNvSpPr txBox="1"/>
          <p:nvPr/>
        </p:nvSpPr>
        <p:spPr>
          <a:xfrm>
            <a:off x="6324600" y="2717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10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10EB379-F2DA-AB4A-97A2-3F8BD87F60E3}"/>
              </a:ext>
            </a:extLst>
          </p:cNvPr>
          <p:cNvSpPr txBox="1"/>
          <p:nvPr/>
        </p:nvSpPr>
        <p:spPr>
          <a:xfrm>
            <a:off x="7035800" y="2717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9 · Sosialisasi bahasa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8F8734C-4C7E-F648-BA87-0A39158A4A16}"/>
              </a:ext>
            </a:extLst>
          </p:cNvPr>
          <p:cNvSpPr txBox="1"/>
          <p:nvPr/>
        </p:nvSpPr>
        <p:spPr>
          <a:xfrm>
            <a:off x="9753600" y="2717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Catatan lapangan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EB79C38-FB39-484E-8F6F-8CD6B7F7B5B6}"/>
              </a:ext>
            </a:extLst>
          </p:cNvPr>
          <p:cNvCxnSpPr/>
          <p:nvPr/>
        </p:nvCxnSpPr>
        <p:spPr>
          <a:xfrm>
            <a:off x="6248400" y="3124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0D93F7E0-43F8-F74B-BBA2-AF8266DADA46}"/>
              </a:ext>
            </a:extLst>
          </p:cNvPr>
          <p:cNvSpPr txBox="1"/>
          <p:nvPr/>
        </p:nvSpPr>
        <p:spPr>
          <a:xfrm>
            <a:off x="6324600" y="3225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11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B1F7224-5EBA-2048-9C17-9C1D3B61295C}"/>
              </a:ext>
            </a:extLst>
          </p:cNvPr>
          <p:cNvSpPr txBox="1"/>
          <p:nvPr/>
        </p:nvSpPr>
        <p:spPr>
          <a:xfrm>
            <a:off x="7035800" y="3225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10–11 · Ritual, literasi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7CE4CD6-29E1-FD47-B51D-87E944248EC9}"/>
              </a:ext>
            </a:extLst>
          </p:cNvPr>
          <p:cNvSpPr txBox="1"/>
          <p:nvPr/>
        </p:nvSpPr>
        <p:spPr>
          <a:xfrm>
            <a:off x="9753600" y="3225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Laporan kunjungan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D146BB3-4516-B94E-AE53-FCB1FAA31025}"/>
              </a:ext>
            </a:extLst>
          </p:cNvPr>
          <p:cNvCxnSpPr/>
          <p:nvPr/>
        </p:nvCxnSpPr>
        <p:spPr>
          <a:xfrm>
            <a:off x="6248400" y="3632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77752BBB-77D3-F84B-949C-E1210BFE3D87}"/>
              </a:ext>
            </a:extLst>
          </p:cNvPr>
          <p:cNvSpPr txBox="1"/>
          <p:nvPr/>
        </p:nvSpPr>
        <p:spPr>
          <a:xfrm>
            <a:off x="6324600" y="3733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12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443B2BC-F270-B64B-B054-67F8D67288B5}"/>
              </a:ext>
            </a:extLst>
          </p:cNvPr>
          <p:cNvSpPr txBox="1"/>
          <p:nvPr/>
        </p:nvSpPr>
        <p:spPr>
          <a:xfrm>
            <a:off x="7035800" y="3733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12 · Multilingualisme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4B02B77-9AD6-5A42-BA2B-FE441A6AECF5}"/>
              </a:ext>
            </a:extLst>
          </p:cNvPr>
          <p:cNvSpPr txBox="1"/>
          <p:nvPr/>
        </p:nvSpPr>
        <p:spPr>
          <a:xfrm>
            <a:off x="9753600" y="3733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Peta repertoar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BC9A1EDF-637B-1A40-86AE-DA23B97E8D3C}"/>
              </a:ext>
            </a:extLst>
          </p:cNvPr>
          <p:cNvCxnSpPr/>
          <p:nvPr/>
        </p:nvCxnSpPr>
        <p:spPr>
          <a:xfrm>
            <a:off x="6248400" y="4140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6F0E77A3-14A0-244F-93BD-903BD948B38C}"/>
              </a:ext>
            </a:extLst>
          </p:cNvPr>
          <p:cNvSpPr txBox="1"/>
          <p:nvPr/>
        </p:nvSpPr>
        <p:spPr>
          <a:xfrm>
            <a:off x="6324600" y="4241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13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A3B1085-4427-C748-B56F-9562FA680D78}"/>
              </a:ext>
            </a:extLst>
          </p:cNvPr>
          <p:cNvSpPr txBox="1"/>
          <p:nvPr/>
        </p:nvSpPr>
        <p:spPr>
          <a:xfrm>
            <a:off x="7035800" y="4241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13 · Kekuasaan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DB9CA7A-F8CE-4943-828C-FE08F0042558}"/>
              </a:ext>
            </a:extLst>
          </p:cNvPr>
          <p:cNvSpPr txBox="1"/>
          <p:nvPr/>
        </p:nvSpPr>
        <p:spPr>
          <a:xfrm>
            <a:off x="9753600" y="4241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Analisis wacana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6B1E1CB-CDB9-8240-91A0-4BDF720EABBF}"/>
              </a:ext>
            </a:extLst>
          </p:cNvPr>
          <p:cNvCxnSpPr/>
          <p:nvPr/>
        </p:nvCxnSpPr>
        <p:spPr>
          <a:xfrm>
            <a:off x="6248400" y="4648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7EE6DD31-AAA2-9844-B1A0-2DC094F45202}"/>
              </a:ext>
            </a:extLst>
          </p:cNvPr>
          <p:cNvSpPr txBox="1"/>
          <p:nvPr/>
        </p:nvSpPr>
        <p:spPr>
          <a:xfrm>
            <a:off x="6324600" y="4749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14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78C5549-0051-ED43-B33C-DF681AF92E09}"/>
              </a:ext>
            </a:extLst>
          </p:cNvPr>
          <p:cNvSpPr txBox="1"/>
          <p:nvPr/>
        </p:nvSpPr>
        <p:spPr>
          <a:xfrm>
            <a:off x="7035800" y="4749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14 · Revitalisasi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6BB849B-B3EA-2349-B6F2-6C73F16488A2}"/>
              </a:ext>
            </a:extLst>
          </p:cNvPr>
          <p:cNvSpPr txBox="1"/>
          <p:nvPr/>
        </p:nvSpPr>
        <p:spPr>
          <a:xfrm>
            <a:off x="9753600" y="4749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Rekomendasi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85DB9D6-FDFD-EB49-B635-97C4537E76DA}"/>
              </a:ext>
            </a:extLst>
          </p:cNvPr>
          <p:cNvCxnSpPr/>
          <p:nvPr/>
        </p:nvCxnSpPr>
        <p:spPr>
          <a:xfrm>
            <a:off x="6248400" y="5156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216D92BB-A600-7243-9D2F-11E491D98C0C}"/>
              </a:ext>
            </a:extLst>
          </p:cNvPr>
          <p:cNvSpPr txBox="1"/>
          <p:nvPr/>
        </p:nvSpPr>
        <p:spPr>
          <a:xfrm>
            <a:off x="6324600" y="5257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15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D4E9C88-0494-5242-9CCC-FD6C82B6D15A}"/>
              </a:ext>
            </a:extLst>
          </p:cNvPr>
          <p:cNvSpPr txBox="1"/>
          <p:nvPr/>
        </p:nvSpPr>
        <p:spPr>
          <a:xfrm>
            <a:off x="7035800" y="5257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Bab 15–16 · Digital, metode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485E4E9-4C2E-994E-8B35-E1294A10B7D8}"/>
              </a:ext>
            </a:extLst>
          </p:cNvPr>
          <p:cNvSpPr txBox="1"/>
          <p:nvPr/>
        </p:nvSpPr>
        <p:spPr>
          <a:xfrm>
            <a:off x="9753600" y="5257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Laporan proyek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9C61EB0-A5CC-2447-A621-C17EEDFA9AC5}"/>
              </a:ext>
            </a:extLst>
          </p:cNvPr>
          <p:cNvCxnSpPr/>
          <p:nvPr/>
        </p:nvCxnSpPr>
        <p:spPr>
          <a:xfrm>
            <a:off x="6248400" y="5664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6A16FBF2-F40F-624E-BBE4-DC6F775F1C98}"/>
              </a:ext>
            </a:extLst>
          </p:cNvPr>
          <p:cNvSpPr/>
          <p:nvPr/>
        </p:nvSpPr>
        <p:spPr>
          <a:xfrm>
            <a:off x="6248400" y="5664200"/>
            <a:ext cx="5334000" cy="508000"/>
          </a:xfrm>
          <a:prstGeom prst="rect">
            <a:avLst/>
          </a:prstGeom>
          <a:solidFill>
            <a:srgbClr val="F1E6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59B497D-9044-A54F-91B5-0AD19ED544FD}"/>
              </a:ext>
            </a:extLst>
          </p:cNvPr>
          <p:cNvSpPr txBox="1"/>
          <p:nvPr/>
        </p:nvSpPr>
        <p:spPr>
          <a:xfrm>
            <a:off x="6324600" y="5765800"/>
            <a:ext cx="55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16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0268010-FBB3-534D-AF46-0D41F64763F9}"/>
              </a:ext>
            </a:extLst>
          </p:cNvPr>
          <p:cNvSpPr txBox="1"/>
          <p:nvPr/>
        </p:nvSpPr>
        <p:spPr>
          <a:xfrm>
            <a:off x="7035800" y="5765800"/>
            <a:ext cx="25654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Ujian Akhir Semester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A7DA32E-6D08-164D-B7E8-28B4F2CCD9ED}"/>
              </a:ext>
            </a:extLst>
          </p:cNvPr>
          <p:cNvSpPr txBox="1"/>
          <p:nvPr/>
        </p:nvSpPr>
        <p:spPr>
          <a:xfrm>
            <a:off x="9753600" y="5765800"/>
            <a:ext cx="1752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Laporan akhir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C579A80-8359-C441-9E63-BE31955288A6}"/>
              </a:ext>
            </a:extLst>
          </p:cNvPr>
          <p:cNvCxnSpPr/>
          <p:nvPr/>
        </p:nvCxnSpPr>
        <p:spPr>
          <a:xfrm>
            <a:off x="6248400" y="6172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6A453AB6-4268-384B-AB2D-75F75862312E}"/>
              </a:ext>
            </a:extLst>
          </p:cNvPr>
          <p:cNvSpPr txBox="1"/>
          <p:nvPr/>
        </p:nvSpPr>
        <p:spPr>
          <a:xfrm>
            <a:off x="609600" y="6248400"/>
            <a:ext cx="9652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Baris berwarna menandai ujian. Bab 16 (metode) diperkenalkan sejak pekan 3 untuk menyiapkan proyek.</a:t>
            </a:r>
          </a:p>
        </p:txBody>
      </p:sp>
    </p:spTree>
    <p:extLst>
      <p:ext uri="{BB962C8B-B14F-4D97-AF65-F5344CB8AC3E}">
        <p14:creationId xmlns:p14="http://schemas.microsoft.com/office/powerpoint/2010/main" val="3615994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5BC48-A858-2547-5A63-C060F501A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Enam puluh persen nilai ditentukan oleh proyek penelitian dan ujian akhir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8BD568-6695-9544-AD79-4C4D62C2DB3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KOMPONEN PENILAIAN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C74286-68B4-6E49-BF42-28BF5AF8146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0.4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E231B-1C4C-1345-90AB-C5564174E379}"/>
              </a:ext>
            </a:extLst>
          </p:cNvPr>
          <p:cNvSpPr/>
          <p:nvPr/>
        </p:nvSpPr>
        <p:spPr>
          <a:xfrm>
            <a:off x="609600" y="1905000"/>
            <a:ext cx="2514600" cy="4064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F987AA-08AF-7C46-901C-1E8A31F0859A}"/>
              </a:ext>
            </a:extLst>
          </p:cNvPr>
          <p:cNvSpPr/>
          <p:nvPr/>
        </p:nvSpPr>
        <p:spPr>
          <a:xfrm>
            <a:off x="609600" y="1905000"/>
            <a:ext cx="25146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D82157-F5A2-3D48-93C7-5DE7DC0AD980}"/>
              </a:ext>
            </a:extLst>
          </p:cNvPr>
          <p:cNvSpPr txBox="1"/>
          <p:nvPr/>
        </p:nvSpPr>
        <p:spPr>
          <a:xfrm>
            <a:off x="838200" y="2209800"/>
            <a:ext cx="2159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5400" b="1">
                <a:solidFill>
                  <a:srgbClr val="2F5D62"/>
                </a:solidFill>
                <a:latin typeface="Georgia"/>
              </a:rPr>
              <a:t>20%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BA8A02-D946-A446-8C57-2B1AF6AF0926}"/>
              </a:ext>
            </a:extLst>
          </p:cNvPr>
          <p:cNvSpPr/>
          <p:nvPr/>
        </p:nvSpPr>
        <p:spPr>
          <a:xfrm>
            <a:off x="838200" y="3327400"/>
            <a:ext cx="2057400" cy="406400"/>
          </a:xfrm>
          <a:prstGeom prst="rect">
            <a:avLst/>
          </a:prstGeom>
          <a:solidFill>
            <a:srgbClr val="D9E4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840FD9-03B0-8E4B-B168-E574107BAA42}"/>
              </a:ext>
            </a:extLst>
          </p:cNvPr>
          <p:cNvSpPr txBox="1"/>
          <p:nvPr/>
        </p:nvSpPr>
        <p:spPr>
          <a:xfrm>
            <a:off x="838200" y="4064000"/>
            <a:ext cx="20574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Partisipasi dan tugas mingguan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837699-A473-F944-AA60-8DDE99F23B23}"/>
              </a:ext>
            </a:extLst>
          </p:cNvPr>
          <p:cNvSpPr txBox="1"/>
          <p:nvPr/>
        </p:nvSpPr>
        <p:spPr>
          <a:xfrm>
            <a:off x="838200" y="4775200"/>
            <a:ext cx="2057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Latihan dan tugas proyek mini tiap bab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7F22A6-2DDB-C44A-9BBD-C25BF43A3E47}"/>
              </a:ext>
            </a:extLst>
          </p:cNvPr>
          <p:cNvSpPr txBox="1"/>
          <p:nvPr/>
        </p:nvSpPr>
        <p:spPr>
          <a:xfrm>
            <a:off x="838200" y="5511800"/>
            <a:ext cx="20574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6B665E"/>
                </a:solidFill>
                <a:latin typeface="Calibri"/>
                <a:cs typeface="Calibri"/>
              </a:rPr>
              <a:t>CPMK-1 s.d. 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C5A0CC-4E62-F441-82D7-08152A55D597}"/>
              </a:ext>
            </a:extLst>
          </p:cNvPr>
          <p:cNvSpPr/>
          <p:nvPr/>
        </p:nvSpPr>
        <p:spPr>
          <a:xfrm>
            <a:off x="3429000" y="1905000"/>
            <a:ext cx="2514600" cy="4064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87ABA6-FB96-ED44-8048-9D4B2B1BF371}"/>
              </a:ext>
            </a:extLst>
          </p:cNvPr>
          <p:cNvSpPr/>
          <p:nvPr/>
        </p:nvSpPr>
        <p:spPr>
          <a:xfrm>
            <a:off x="3429000" y="1905000"/>
            <a:ext cx="25146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92ADD1-F684-824D-A225-19EF899C8998}"/>
              </a:ext>
            </a:extLst>
          </p:cNvPr>
          <p:cNvSpPr txBox="1"/>
          <p:nvPr/>
        </p:nvSpPr>
        <p:spPr>
          <a:xfrm>
            <a:off x="3657600" y="2209800"/>
            <a:ext cx="2159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5400" b="1">
                <a:solidFill>
                  <a:srgbClr val="2F5D62"/>
                </a:solidFill>
                <a:latin typeface="Georgia"/>
              </a:rPr>
              <a:t>20%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D97059-8BC4-834E-A8A8-6D6C59C3F3BC}"/>
              </a:ext>
            </a:extLst>
          </p:cNvPr>
          <p:cNvSpPr/>
          <p:nvPr/>
        </p:nvSpPr>
        <p:spPr>
          <a:xfrm>
            <a:off x="3657600" y="3327400"/>
            <a:ext cx="2057400" cy="406400"/>
          </a:xfrm>
          <a:prstGeom prst="rect">
            <a:avLst/>
          </a:prstGeom>
          <a:solidFill>
            <a:srgbClr val="D9E4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605FED-67BC-AF44-AECB-AF4FCDFE986C}"/>
              </a:ext>
            </a:extLst>
          </p:cNvPr>
          <p:cNvSpPr txBox="1"/>
          <p:nvPr/>
        </p:nvSpPr>
        <p:spPr>
          <a:xfrm>
            <a:off x="3657600" y="4064000"/>
            <a:ext cx="20574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Ujian Tengah Semester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9CF687-D92F-0D4E-9C5E-D37125DB6079}"/>
              </a:ext>
            </a:extLst>
          </p:cNvPr>
          <p:cNvSpPr txBox="1"/>
          <p:nvPr/>
        </p:nvSpPr>
        <p:spPr>
          <a:xfrm>
            <a:off x="3657600" y="4775200"/>
            <a:ext cx="2057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Esai analitis atas Bab 1–7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C86062-2B44-3F45-963B-062E4C67A2D6}"/>
              </a:ext>
            </a:extLst>
          </p:cNvPr>
          <p:cNvSpPr txBox="1"/>
          <p:nvPr/>
        </p:nvSpPr>
        <p:spPr>
          <a:xfrm>
            <a:off x="3657600" y="5511800"/>
            <a:ext cx="20574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6B665E"/>
                </a:solidFill>
                <a:latin typeface="Calibri"/>
                <a:cs typeface="Calibri"/>
              </a:rPr>
              <a:t>CPMK-1 s.d. 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97A319-C4D5-A04E-A9FB-B88DC8B96EFD}"/>
              </a:ext>
            </a:extLst>
          </p:cNvPr>
          <p:cNvSpPr/>
          <p:nvPr/>
        </p:nvSpPr>
        <p:spPr>
          <a:xfrm>
            <a:off x="6248400" y="1905000"/>
            <a:ext cx="2514600" cy="4064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5F67BC-630F-5B49-B3E0-BDE0EC776FD7}"/>
              </a:ext>
            </a:extLst>
          </p:cNvPr>
          <p:cNvSpPr/>
          <p:nvPr/>
        </p:nvSpPr>
        <p:spPr>
          <a:xfrm>
            <a:off x="6248400" y="1905000"/>
            <a:ext cx="25146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150750-F107-4640-AFF0-8F20D08345AE}"/>
              </a:ext>
            </a:extLst>
          </p:cNvPr>
          <p:cNvSpPr txBox="1"/>
          <p:nvPr/>
        </p:nvSpPr>
        <p:spPr>
          <a:xfrm>
            <a:off x="6477000" y="2209800"/>
            <a:ext cx="2159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5400" b="1">
                <a:solidFill>
                  <a:srgbClr val="8C1D2F"/>
                </a:solidFill>
                <a:latin typeface="Georgia"/>
              </a:rPr>
              <a:t>30%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EEEE1E-FB72-A342-AD1D-831FFEC738D2}"/>
              </a:ext>
            </a:extLst>
          </p:cNvPr>
          <p:cNvSpPr/>
          <p:nvPr/>
        </p:nvSpPr>
        <p:spPr>
          <a:xfrm>
            <a:off x="6477000" y="3327400"/>
            <a:ext cx="2057400" cy="609600"/>
          </a:xfrm>
          <a:prstGeom prst="rect">
            <a:avLst/>
          </a:prstGeom>
          <a:solidFill>
            <a:srgbClr val="E9D7D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2D1F49-7BC1-DC43-84EC-422F4B0AF0C0}"/>
              </a:ext>
            </a:extLst>
          </p:cNvPr>
          <p:cNvSpPr txBox="1"/>
          <p:nvPr/>
        </p:nvSpPr>
        <p:spPr>
          <a:xfrm>
            <a:off x="6477000" y="4064000"/>
            <a:ext cx="20574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Proyek penelitian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C80CB5-94C5-6D4A-A41B-4257BD567226}"/>
              </a:ext>
            </a:extLst>
          </p:cNvPr>
          <p:cNvSpPr txBox="1"/>
          <p:nvPr/>
        </p:nvSpPr>
        <p:spPr>
          <a:xfrm>
            <a:off x="6477000" y="4775200"/>
            <a:ext cx="2057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Rancangan, data lapangan, dan laporan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910FDF-6D45-714F-9367-34683448AE46}"/>
              </a:ext>
            </a:extLst>
          </p:cNvPr>
          <p:cNvSpPr txBox="1"/>
          <p:nvPr/>
        </p:nvSpPr>
        <p:spPr>
          <a:xfrm>
            <a:off x="6477000" y="5511800"/>
            <a:ext cx="20574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6B665E"/>
                </a:solidFill>
                <a:latin typeface="Calibri"/>
                <a:cs typeface="Calibri"/>
              </a:rPr>
              <a:t>CPMK-7, 8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CC0F977-3F4A-B34D-9141-2B3983DFC44F}"/>
              </a:ext>
            </a:extLst>
          </p:cNvPr>
          <p:cNvSpPr/>
          <p:nvPr/>
        </p:nvSpPr>
        <p:spPr>
          <a:xfrm>
            <a:off x="9067800" y="1905000"/>
            <a:ext cx="2514600" cy="4064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4450DE-9F9D-3D41-8FD3-6AEE7EDB82A4}"/>
              </a:ext>
            </a:extLst>
          </p:cNvPr>
          <p:cNvSpPr/>
          <p:nvPr/>
        </p:nvSpPr>
        <p:spPr>
          <a:xfrm>
            <a:off x="9067800" y="1905000"/>
            <a:ext cx="25146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EC4602-B8E6-C94E-9B22-D6980289300F}"/>
              </a:ext>
            </a:extLst>
          </p:cNvPr>
          <p:cNvSpPr txBox="1"/>
          <p:nvPr/>
        </p:nvSpPr>
        <p:spPr>
          <a:xfrm>
            <a:off x="9296400" y="2209800"/>
            <a:ext cx="2159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5400" b="1">
                <a:solidFill>
                  <a:srgbClr val="8C1D2F"/>
                </a:solidFill>
                <a:latin typeface="Georgia"/>
              </a:rPr>
              <a:t>30%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6B963F-A7AA-9B44-B8A4-7E418F9CF63B}"/>
              </a:ext>
            </a:extLst>
          </p:cNvPr>
          <p:cNvSpPr/>
          <p:nvPr/>
        </p:nvSpPr>
        <p:spPr>
          <a:xfrm>
            <a:off x="9296400" y="3327400"/>
            <a:ext cx="2057400" cy="609600"/>
          </a:xfrm>
          <a:prstGeom prst="rect">
            <a:avLst/>
          </a:prstGeom>
          <a:solidFill>
            <a:srgbClr val="E9D7D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EC1D468-2EF8-444E-9F66-7E574D371BC5}"/>
              </a:ext>
            </a:extLst>
          </p:cNvPr>
          <p:cNvSpPr txBox="1"/>
          <p:nvPr/>
        </p:nvSpPr>
        <p:spPr>
          <a:xfrm>
            <a:off x="9296400" y="4064000"/>
            <a:ext cx="20574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Ujian Akhir Semester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E3E499-12D3-3046-B619-962F9E085399}"/>
              </a:ext>
            </a:extLst>
          </p:cNvPr>
          <p:cNvSpPr txBox="1"/>
          <p:nvPr/>
        </p:nvSpPr>
        <p:spPr>
          <a:xfrm>
            <a:off x="9296400" y="4775200"/>
            <a:ext cx="2057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Ujian tertulis dan laporan akhir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0D2B60-874F-2C49-A85D-5A4E101B31C2}"/>
              </a:ext>
            </a:extLst>
          </p:cNvPr>
          <p:cNvSpPr txBox="1"/>
          <p:nvPr/>
        </p:nvSpPr>
        <p:spPr>
          <a:xfrm>
            <a:off x="9296400" y="5511800"/>
            <a:ext cx="20574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6B665E"/>
                </a:solidFill>
                <a:latin typeface="Calibri"/>
                <a:cs typeface="Calibri"/>
              </a:rPr>
              <a:t>CPMK-5, 6</a:t>
            </a:r>
          </a:p>
        </p:txBody>
      </p:sp>
    </p:spTree>
    <p:extLst>
      <p:ext uri="{BB962C8B-B14F-4D97-AF65-F5344CB8AC3E}">
        <p14:creationId xmlns:p14="http://schemas.microsoft.com/office/powerpoint/2010/main" val="1659506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5F34D-147C-6DCF-7165-C450EC767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Mengenal Antropologi Linguistik: ruang lingkup, objek, dan konsep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CB13EC-88D3-2240-A46B-5EAD064B3880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73B7F8-D6AC-B848-9770-FD58E1AD917F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E6BE1C2-96E1-404B-9A7C-42C54FA65333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E919F34-FFB8-4349-A7C9-8AAAFA1CD98D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9DC4A2-923B-D440-8146-587AE043852F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86002F-439D-3A48-AFAB-24165971A714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Mendefinisikan antropologi linguistik dan posisinya dalam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empat bidang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antropologi Boasian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BEF334-0E59-274C-B92E-A05696033C6D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B7F282-7571-C84D-9A6B-7FB6D174D37E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Membedakannya dari linguistik, sosiolinguistik,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etnolinguistik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AD15BD-E47D-F045-BC70-69F55AA560E8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971E73-D3AD-D34E-92D2-D381BA6D18C5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konsep kunci: multifungsionalitas,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indeksikalitas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, ideologi bahasa, komunitas tutur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61CA45-6A3C-A842-BA08-4C177B1586F7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BA3FB9-A959-D446-9A63-043B554201AD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Membandingkan langue/parole dan kompetensi/performansi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E09C5A-3DFC-0048-9D37-95B68377BB63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710A1A-22EF-6949-9F02-63BF08A7D5C2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Menilai relevansinya bagi masyarakat multilingual seperti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Aceh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8110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BBBFE-D38C-1EE2-28DD-AA8D8806F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Antropologi linguistik mengkaji bahasa sebagai sumber daya budaya dan tuturan sebagai praktik budaya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35BC36-BF11-5942-AEDA-1AB2B4B68F9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 · DEFINISI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41A2D4-3483-4149-A299-50C1375E75E1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1.1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E8E586-08DE-2E4E-95CC-2C2F804ED11F}"/>
              </a:ext>
            </a:extLst>
          </p:cNvPr>
          <p:cNvSpPr/>
          <p:nvPr/>
        </p:nvSpPr>
        <p:spPr>
          <a:xfrm>
            <a:off x="609600" y="1854200"/>
            <a:ext cx="50800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F36013-47D4-F64B-AC36-29AE10E0C60E}"/>
              </a:ext>
            </a:extLst>
          </p:cNvPr>
          <p:cNvSpPr txBox="1"/>
          <p:nvPr/>
        </p:nvSpPr>
        <p:spPr>
          <a:xfrm>
            <a:off x="889000" y="2108200"/>
            <a:ext cx="4521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RUMUSAN DURANTI (1997)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937BC7-90DC-4946-8DDE-F59A53993523}"/>
              </a:ext>
            </a:extLst>
          </p:cNvPr>
          <p:cNvSpPr txBox="1"/>
          <p:nvPr/>
        </p:nvSpPr>
        <p:spPr>
          <a:xfrm>
            <a:off x="889000" y="2413000"/>
            <a:ext cx="45212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>
                <a:solidFill>
                  <a:srgbClr val="F3F0EA"/>
                </a:solidFill>
                <a:latin typeface="Georgia"/>
              </a:rPr>
              <a:t>Bahasa adalah </a:t>
            </a:r>
            <a:r>
              <a:rPr lang="en-US" sz="1900" b="1">
                <a:solidFill>
                  <a:srgbClr val="E9CF9B"/>
                </a:solidFill>
                <a:latin typeface="Georgia"/>
              </a:rPr>
              <a:t>sumber daya budaya</a:t>
            </a:r>
            <a:r>
              <a:rPr lang="en-US" sz="1900">
                <a:solidFill>
                  <a:srgbClr val="F3F0EA"/>
                </a:solidFill>
                <a:latin typeface="Georgia"/>
              </a:rPr>
              <a:t> (cultural resource); tuturan adalah </a:t>
            </a:r>
            <a:r>
              <a:rPr lang="en-US" sz="1900" b="1">
                <a:solidFill>
                  <a:srgbClr val="E9CF9B"/>
                </a:solidFill>
                <a:latin typeface="Georgia"/>
              </a:rPr>
              <a:t>praktik budaya</a:t>
            </a:r>
            <a:r>
              <a:rPr lang="en-US" sz="1900">
                <a:solidFill>
                  <a:srgbClr val="F3F0EA"/>
                </a:solidFill>
                <a:latin typeface="Georgia"/>
              </a:rPr>
              <a:t> (cultural practice).
Yang dikaji bukan bahasa sebagai sistem abstrak, melainkan apa yang orang </a:t>
            </a:r>
            <a:r>
              <a:rPr lang="en-US" sz="1900" b="1">
                <a:solidFill>
                  <a:srgbClr val="E9CF9B"/>
                </a:solidFill>
                <a:latin typeface="Georgia"/>
              </a:rPr>
              <a:t>lakukan</a:t>
            </a:r>
            <a:r>
              <a:rPr lang="en-US" sz="1900">
                <a:solidFill>
                  <a:srgbClr val="F3F0EA"/>
                </a:solidFill>
                <a:latin typeface="Georgia"/>
              </a:rPr>
              <a:t> dengan bahasa.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B75841-43CB-034A-97C5-7E93616B7153}"/>
              </a:ext>
            </a:extLst>
          </p:cNvPr>
          <p:cNvSpPr txBox="1"/>
          <p:nvPr/>
        </p:nvSpPr>
        <p:spPr>
          <a:xfrm>
            <a:off x="6146800" y="18542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TITIK TEKAN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E9D377-E715-BE4C-8E4A-5BCAE27D0284}"/>
              </a:ext>
            </a:extLst>
          </p:cNvPr>
          <p:cNvSpPr txBox="1"/>
          <p:nvPr/>
        </p:nvSpPr>
        <p:spPr>
          <a:xfrm>
            <a:off x="6146800" y="2184400"/>
            <a:ext cx="54356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Pelaku sosial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66E522-330D-F347-A93C-215FC41987C9}"/>
              </a:ext>
            </a:extLst>
          </p:cNvPr>
          <p:cNvSpPr txBox="1"/>
          <p:nvPr/>
        </p:nvSpPr>
        <p:spPr>
          <a:xfrm>
            <a:off x="6146800" y="2514600"/>
            <a:ext cx="54356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Penutur adalah anggota komunitas dengan kepentingan, bukan penutur ideal yang abstrak.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E497E8-A7F6-6442-8BB7-096D18E79FE2}"/>
              </a:ext>
            </a:extLst>
          </p:cNvPr>
          <p:cNvSpPr txBox="1"/>
          <p:nvPr/>
        </p:nvSpPr>
        <p:spPr>
          <a:xfrm>
            <a:off x="6146800" y="3149600"/>
            <a:ext cx="54356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Peristiwa tutur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3ED7C7-9837-BB49-A928-8027BDD1D1C4}"/>
              </a:ext>
            </a:extLst>
          </p:cNvPr>
          <p:cNvSpPr txBox="1"/>
          <p:nvPr/>
        </p:nvSpPr>
        <p:spPr>
          <a:xfrm>
            <a:off x="6146800" y="3479800"/>
            <a:ext cx="54356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Unit analisis adalah tuturan dalam konteks: di pasar, di meunasah, di grup WhatsApp.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C5DD69-87B7-134B-90FF-C44FFB30B73E}"/>
              </a:ext>
            </a:extLst>
          </p:cNvPr>
          <p:cNvSpPr txBox="1"/>
          <p:nvPr/>
        </p:nvSpPr>
        <p:spPr>
          <a:xfrm>
            <a:off x="6146800" y="4114800"/>
            <a:ext cx="54356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Makna budaya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09A100-D3E2-A048-AFF3-9416CA7F7B4F}"/>
              </a:ext>
            </a:extLst>
          </p:cNvPr>
          <p:cNvSpPr txBox="1"/>
          <p:nvPr/>
        </p:nvSpPr>
        <p:spPr>
          <a:xfrm>
            <a:off x="6146800" y="4445000"/>
            <a:ext cx="54356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Pilihan bahasa menghasilkan relasi, identitas, dan tatanan sosial.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DB348A-A1BF-0C40-B407-95BCE7A9446E}"/>
              </a:ext>
            </a:extLst>
          </p:cNvPr>
          <p:cNvSpPr/>
          <p:nvPr/>
        </p:nvSpPr>
        <p:spPr>
          <a:xfrm>
            <a:off x="6146800" y="5130800"/>
            <a:ext cx="5435600" cy="9144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2C217F-4653-5F45-A503-C4B44FE649AE}"/>
              </a:ext>
            </a:extLst>
          </p:cNvPr>
          <p:cNvSpPr txBox="1"/>
          <p:nvPr/>
        </p:nvSpPr>
        <p:spPr>
          <a:xfrm>
            <a:off x="6350000" y="5257800"/>
            <a:ext cx="50800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Tradisi empat bidang (Boas, 1911):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antropologi budaya, biologis, arkeologi, dan linguistik. Etnografer tidak memahami kebudayaan tanpa menguasai bahasanya.</a:t>
            </a:r>
          </a:p>
        </p:txBody>
      </p:sp>
    </p:spTree>
    <p:extLst>
      <p:ext uri="{BB962C8B-B14F-4D97-AF65-F5344CB8AC3E}">
        <p14:creationId xmlns:p14="http://schemas.microsoft.com/office/powerpoint/2010/main" val="1932837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18EDB-357D-BE2B-42AD-90FF2FCD2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Bidang-bidang yang bertetangga dibedakan oleh pertanyaan dan jenis data, bukan oleh objeknya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07068C-4AE8-074C-984D-67672404D8D3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 · PETA BIDANG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4928D7-3101-E344-B388-6852EF87FA9E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E4B826-2DA7-B542-8990-AF72FDF79970}"/>
              </a:ext>
            </a:extLst>
          </p:cNvPr>
          <p:cNvSpPr txBox="1"/>
          <p:nvPr/>
        </p:nvSpPr>
        <p:spPr>
          <a:xfrm>
            <a:off x="685800" y="1803400"/>
            <a:ext cx="1752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BIDANG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0B1CED-2D07-1F46-BBDB-0D45F0BDBA86}"/>
              </a:ext>
            </a:extLst>
          </p:cNvPr>
          <p:cNvSpPr txBox="1"/>
          <p:nvPr/>
        </p:nvSpPr>
        <p:spPr>
          <a:xfrm>
            <a:off x="2590800" y="1803400"/>
            <a:ext cx="2768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PERTANYAAN POKOK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2B6A99-C5AF-D549-AFD0-C62C422B443C}"/>
              </a:ext>
            </a:extLst>
          </p:cNvPr>
          <p:cNvSpPr txBox="1"/>
          <p:nvPr/>
        </p:nvSpPr>
        <p:spPr>
          <a:xfrm>
            <a:off x="5511800" y="1803400"/>
            <a:ext cx="25654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DATA DAN METODE KHAS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CFB584-B72C-0042-9763-211870C044A9}"/>
              </a:ext>
            </a:extLst>
          </p:cNvPr>
          <p:cNvSpPr txBox="1"/>
          <p:nvPr/>
        </p:nvSpPr>
        <p:spPr>
          <a:xfrm>
            <a:off x="8229600" y="1803400"/>
            <a:ext cx="3276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CONTOH DI WARUNG KOPI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E0D6296-807B-B740-AD94-20F775916B61}"/>
              </a:ext>
            </a:extLst>
          </p:cNvPr>
          <p:cNvCxnSpPr/>
          <p:nvPr/>
        </p:nvCxnSpPr>
        <p:spPr>
          <a:xfrm>
            <a:off x="609600" y="2108200"/>
            <a:ext cx="109728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6F56E1F-B3DD-2648-ACDF-A6C0B91C475B}"/>
              </a:ext>
            </a:extLst>
          </p:cNvPr>
          <p:cNvSpPr txBox="1"/>
          <p:nvPr/>
        </p:nvSpPr>
        <p:spPr>
          <a:xfrm>
            <a:off x="685800" y="2209800"/>
            <a:ext cx="1752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Linguistik formal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0A6870-4CFF-4B4B-A5E2-7C7CB2D6FE45}"/>
              </a:ext>
            </a:extLst>
          </p:cNvPr>
          <p:cNvSpPr txBox="1"/>
          <p:nvPr/>
        </p:nvSpPr>
        <p:spPr>
          <a:xfrm>
            <a:off x="2590800" y="2209800"/>
            <a:ext cx="2768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sistem bahasa tersusun?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7F49AB-77EE-184F-A654-F07120682660}"/>
              </a:ext>
            </a:extLst>
          </p:cNvPr>
          <p:cNvSpPr txBox="1"/>
          <p:nvPr/>
        </p:nvSpPr>
        <p:spPr>
          <a:xfrm>
            <a:off x="5511800" y="2209800"/>
            <a:ext cx="2565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Elisitasi kalimat, intuisi penutur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25C539-6A67-6B45-B704-A2800DAF9987}"/>
              </a:ext>
            </a:extLst>
          </p:cNvPr>
          <p:cNvSpPr txBox="1"/>
          <p:nvPr/>
        </p:nvSpPr>
        <p:spPr>
          <a:xfrm>
            <a:off x="8229600" y="2209800"/>
            <a:ext cx="3276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pelaku ditandai pada verba bahasa Aceh?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0CC7B62-71D2-0149-9149-A6442EE095FF}"/>
              </a:ext>
            </a:extLst>
          </p:cNvPr>
          <p:cNvCxnSpPr/>
          <p:nvPr/>
        </p:nvCxnSpPr>
        <p:spPr>
          <a:xfrm>
            <a:off x="609600" y="29210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A1FBAC7-CC92-9040-96F6-E757E113C874}"/>
              </a:ext>
            </a:extLst>
          </p:cNvPr>
          <p:cNvSpPr txBox="1"/>
          <p:nvPr/>
        </p:nvSpPr>
        <p:spPr>
          <a:xfrm>
            <a:off x="685800" y="3022600"/>
            <a:ext cx="1752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Sosiolinguistik variasionis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DBD617-DEB0-8649-8D34-F9BC4695D949}"/>
              </a:ext>
            </a:extLst>
          </p:cNvPr>
          <p:cNvSpPr txBox="1"/>
          <p:nvPr/>
        </p:nvSpPr>
        <p:spPr>
          <a:xfrm>
            <a:off x="2590800" y="3022600"/>
            <a:ext cx="2768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variasi berkorelasi dengan variabel sosial?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C2F903-622D-6E4B-99BE-E4630E68B8CA}"/>
              </a:ext>
            </a:extLst>
          </p:cNvPr>
          <p:cNvSpPr txBox="1"/>
          <p:nvPr/>
        </p:nvSpPr>
        <p:spPr>
          <a:xfrm>
            <a:off x="5511800" y="3022600"/>
            <a:ext cx="2565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Wawancara, sampel terstruktur, statistik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5090FC-D34B-DB4D-BE75-EF731C528419}"/>
              </a:ext>
            </a:extLst>
          </p:cNvPr>
          <p:cNvSpPr txBox="1"/>
          <p:nvPr/>
        </p:nvSpPr>
        <p:spPr>
          <a:xfrm>
            <a:off x="8229600" y="3022600"/>
            <a:ext cx="3276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Apakah pelanggan muda lebih sering memakai lafal tertentu?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187A475-584F-B745-8287-63FECEB30594}"/>
              </a:ext>
            </a:extLst>
          </p:cNvPr>
          <p:cNvCxnSpPr/>
          <p:nvPr/>
        </p:nvCxnSpPr>
        <p:spPr>
          <a:xfrm>
            <a:off x="609600" y="37338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FAF25A6-3C7C-EC49-AB0E-ADD5993ED2ED}"/>
              </a:ext>
            </a:extLst>
          </p:cNvPr>
          <p:cNvSpPr/>
          <p:nvPr/>
        </p:nvSpPr>
        <p:spPr>
          <a:xfrm>
            <a:off x="609600" y="3733800"/>
            <a:ext cx="10972800" cy="812800"/>
          </a:xfrm>
          <a:prstGeom prst="rect">
            <a:avLst/>
          </a:prstGeom>
          <a:solidFill>
            <a:srgbClr val="F1E6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BF7CC1-3222-DC4F-9DF3-6466A77436B4}"/>
              </a:ext>
            </a:extLst>
          </p:cNvPr>
          <p:cNvSpPr txBox="1"/>
          <p:nvPr/>
        </p:nvSpPr>
        <p:spPr>
          <a:xfrm>
            <a:off x="685800" y="3835400"/>
            <a:ext cx="1752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Antropologi linguistik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A7A176-EC2F-9D45-AE94-9C670483794F}"/>
              </a:ext>
            </a:extLst>
          </p:cNvPr>
          <p:cNvSpPr txBox="1"/>
          <p:nvPr/>
        </p:nvSpPr>
        <p:spPr>
          <a:xfrm>
            <a:off x="2590800" y="3835400"/>
            <a:ext cx="2768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Apa yang orang lakukan dengan bahasa, dan apa makna budayanya?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184A07-490B-C54F-B648-9044DF45A60A}"/>
              </a:ext>
            </a:extLst>
          </p:cNvPr>
          <p:cNvSpPr txBox="1"/>
          <p:nvPr/>
        </p:nvSpPr>
        <p:spPr>
          <a:xfrm>
            <a:off x="5511800" y="3835400"/>
            <a:ext cx="2565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Etnografi panjang, rekaman interaksi alami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B6FA38-54CA-0A4F-B719-BF2DB6B8E6CA}"/>
              </a:ext>
            </a:extLst>
          </p:cNvPr>
          <p:cNvSpPr txBox="1"/>
          <p:nvPr/>
        </p:nvSpPr>
        <p:spPr>
          <a:xfrm>
            <a:off x="8229600" y="3835400"/>
            <a:ext cx="3276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Mengapa obrolan beralih ke bahasa Indonesia saat topik kampus?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3FC4351-20F9-5140-A68B-DED045405329}"/>
              </a:ext>
            </a:extLst>
          </p:cNvPr>
          <p:cNvCxnSpPr/>
          <p:nvPr/>
        </p:nvCxnSpPr>
        <p:spPr>
          <a:xfrm>
            <a:off x="609600" y="45466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59A39F9-EF4F-5C48-8579-2987C7A4EC55}"/>
              </a:ext>
            </a:extLst>
          </p:cNvPr>
          <p:cNvSpPr txBox="1"/>
          <p:nvPr/>
        </p:nvSpPr>
        <p:spPr>
          <a:xfrm>
            <a:off x="685800" y="4648200"/>
            <a:ext cx="1752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Etnolinguistik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26FD38-2F19-A847-ABD5-34ABFA74A132}"/>
              </a:ext>
            </a:extLst>
          </p:cNvPr>
          <p:cNvSpPr txBox="1"/>
          <p:nvPr/>
        </p:nvSpPr>
        <p:spPr>
          <a:xfrm>
            <a:off x="2590800" y="4648200"/>
            <a:ext cx="2768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leksikon mencerminkan budaya kelompok etnis?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B2BBD6D-7657-304B-B381-A62334C449D4}"/>
              </a:ext>
            </a:extLst>
          </p:cNvPr>
          <p:cNvSpPr txBox="1"/>
          <p:nvPr/>
        </p:nvSpPr>
        <p:spPr>
          <a:xfrm>
            <a:off x="5511800" y="4648200"/>
            <a:ext cx="2565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Inventarisasi kosakata, informan kunci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AC4AD69-D022-C240-AFE7-5939FAE10FF3}"/>
              </a:ext>
            </a:extLst>
          </p:cNvPr>
          <p:cNvSpPr txBox="1"/>
          <p:nvPr/>
        </p:nvSpPr>
        <p:spPr>
          <a:xfrm>
            <a:off x="8229600" y="4648200"/>
            <a:ext cx="3276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Istilah apa yang menyebut cara penyajian kopi?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8B9FDB9-BDE8-524D-95CB-9D79B60459EA}"/>
              </a:ext>
            </a:extLst>
          </p:cNvPr>
          <p:cNvCxnSpPr/>
          <p:nvPr/>
        </p:nvCxnSpPr>
        <p:spPr>
          <a:xfrm>
            <a:off x="609600" y="53594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AAB01B9-0B78-F743-97D2-05D47C790756}"/>
              </a:ext>
            </a:extLst>
          </p:cNvPr>
          <p:cNvSpPr txBox="1"/>
          <p:nvPr/>
        </p:nvSpPr>
        <p:spPr>
          <a:xfrm>
            <a:off x="685800" y="5461000"/>
            <a:ext cx="1752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Analisis wacana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CF5354-C6C9-4A4B-968E-341F63ED4530}"/>
              </a:ext>
            </a:extLst>
          </p:cNvPr>
          <p:cNvSpPr txBox="1"/>
          <p:nvPr/>
        </p:nvSpPr>
        <p:spPr>
          <a:xfrm>
            <a:off x="2590800" y="5461000"/>
            <a:ext cx="2768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teks dan percakapan tersusun?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49301D-EAA0-2740-8928-166F1AA796CB}"/>
              </a:ext>
            </a:extLst>
          </p:cNvPr>
          <p:cNvSpPr txBox="1"/>
          <p:nvPr/>
        </p:nvSpPr>
        <p:spPr>
          <a:xfrm>
            <a:off x="5511800" y="5461000"/>
            <a:ext cx="2565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Transkrip rinci, analisis percakapan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678AC31-A506-F745-A8FA-08EFC84BF558}"/>
              </a:ext>
            </a:extLst>
          </p:cNvPr>
          <p:cNvSpPr txBox="1"/>
          <p:nvPr/>
        </p:nvSpPr>
        <p:spPr>
          <a:xfrm>
            <a:off x="8229600" y="5461000"/>
            <a:ext cx="3276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giliran bicara diatur saat debat politik?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8AFCC57-A86E-3A4B-9EDC-C18ABA7C2FB7}"/>
              </a:ext>
            </a:extLst>
          </p:cNvPr>
          <p:cNvCxnSpPr/>
          <p:nvPr/>
        </p:nvCxnSpPr>
        <p:spPr>
          <a:xfrm>
            <a:off x="609600" y="61722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3376345-2C53-0C4D-8DB8-0CD72749D7CF}"/>
              </a:ext>
            </a:extLst>
          </p:cNvPr>
          <p:cNvSpPr txBox="1"/>
          <p:nvPr/>
        </p:nvSpPr>
        <p:spPr>
          <a:xfrm>
            <a:off x="609600" y="6248400"/>
            <a:ext cx="9652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Diringkas dari Tabel 1.1 buku ajar; baris berwarna adalah fokus mata kuliah ini.</a:t>
            </a:r>
          </a:p>
        </p:txBody>
      </p:sp>
    </p:spTree>
    <p:extLst>
      <p:ext uri="{BB962C8B-B14F-4D97-AF65-F5344CB8AC3E}">
        <p14:creationId xmlns:p14="http://schemas.microsoft.com/office/powerpoint/2010/main" val="4194257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99EE8-E0A0-C90C-FBF2-C96FA7D14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Setiap ujaran melakukan lebih dari sekadar merujuk, dan keyakinan tentang bahasa ikut membentuknya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912173-6B41-D948-88AE-533E6E5F6DA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 · KONSEP KUNCI 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1046E8-E148-6444-82A0-A81B94B752F2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1.3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8BD816-7905-8146-963C-19B38849C028}"/>
              </a:ext>
            </a:extLst>
          </p:cNvPr>
          <p:cNvSpPr/>
          <p:nvPr/>
        </p:nvSpPr>
        <p:spPr>
          <a:xfrm>
            <a:off x="6096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CFCFE9-CB92-274B-843A-0B8DAE04139E}"/>
              </a:ext>
            </a:extLst>
          </p:cNvPr>
          <p:cNvSpPr/>
          <p:nvPr/>
        </p:nvSpPr>
        <p:spPr>
          <a:xfrm>
            <a:off x="609600" y="1854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5C9EC4-A94F-2345-BFA6-3D73123F0E6A}"/>
              </a:ext>
            </a:extLst>
          </p:cNvPr>
          <p:cNvSpPr txBox="1"/>
          <p:nvPr/>
        </p:nvSpPr>
        <p:spPr>
          <a:xfrm>
            <a:off x="8128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KONSEP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8119C7-A6D2-8F41-9262-952FB5577834}"/>
              </a:ext>
            </a:extLst>
          </p:cNvPr>
          <p:cNvSpPr txBox="1"/>
          <p:nvPr/>
        </p:nvSpPr>
        <p:spPr>
          <a:xfrm>
            <a:off x="812800" y="23114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Multifungsionalitas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B4146F-0A3F-9F49-A7E8-AE56D1CCBAF6}"/>
              </a:ext>
            </a:extLst>
          </p:cNvPr>
          <p:cNvSpPr txBox="1"/>
          <p:nvPr/>
        </p:nvSpPr>
        <p:spPr>
          <a:xfrm>
            <a:off x="812800" y="2743200"/>
            <a:ext cx="30988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Satu ujaran menjalankan beberapa fungsi sekaligus. Jakobson membedakan enam fungsi: referensial, emotif, konatif, fatis, metalingual, dan puitis.
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Contoh: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sapaan "kak" di pasar memberi tahu, mengakrabkan, sekaligus membuka tawar-menawar.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A2E51-F057-7144-AB7B-EFE48AD18BBF}"/>
              </a:ext>
            </a:extLst>
          </p:cNvPr>
          <p:cNvSpPr/>
          <p:nvPr/>
        </p:nvSpPr>
        <p:spPr>
          <a:xfrm>
            <a:off x="43434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A8FB51-DAAB-874F-AF05-EABB4F5BBC81}"/>
              </a:ext>
            </a:extLst>
          </p:cNvPr>
          <p:cNvSpPr/>
          <p:nvPr/>
        </p:nvSpPr>
        <p:spPr>
          <a:xfrm>
            <a:off x="4343400" y="1854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6B79A3-8366-F64A-955A-EC38CAE0C2B1}"/>
              </a:ext>
            </a:extLst>
          </p:cNvPr>
          <p:cNvSpPr txBox="1"/>
          <p:nvPr/>
        </p:nvSpPr>
        <p:spPr>
          <a:xfrm>
            <a:off x="45466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KONSEP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126682-0DD1-794F-B574-563860838CBB}"/>
              </a:ext>
            </a:extLst>
          </p:cNvPr>
          <p:cNvSpPr txBox="1"/>
          <p:nvPr/>
        </p:nvSpPr>
        <p:spPr>
          <a:xfrm>
            <a:off x="4546600" y="23114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Praktik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B99E4A-7124-8043-BD90-30749D59B8E8}"/>
              </a:ext>
            </a:extLst>
          </p:cNvPr>
          <p:cNvSpPr txBox="1"/>
          <p:nvPr/>
        </p:nvSpPr>
        <p:spPr>
          <a:xfrm>
            <a:off x="4546600" y="2743200"/>
            <a:ext cx="30988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Tindakan sosial yang dibentuk kebiasaan dan struktur, tetapi juga mampu memperbaruinya (Bourdieu, Giddens).
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Contoh: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penutur mewarisi norma sapaan, lalu menggesernya di media sosial.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C6301B-97AC-C54D-B01A-FB641C133A09}"/>
              </a:ext>
            </a:extLst>
          </p:cNvPr>
          <p:cNvSpPr/>
          <p:nvPr/>
        </p:nvSpPr>
        <p:spPr>
          <a:xfrm>
            <a:off x="80772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1783BB-252A-AA44-AF7F-8A1E00DF83A5}"/>
              </a:ext>
            </a:extLst>
          </p:cNvPr>
          <p:cNvSpPr/>
          <p:nvPr/>
        </p:nvSpPr>
        <p:spPr>
          <a:xfrm>
            <a:off x="8077200" y="1854200"/>
            <a:ext cx="35052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93A4A1-598A-3740-94CB-1B0AC69C5ABB}"/>
              </a:ext>
            </a:extLst>
          </p:cNvPr>
          <p:cNvSpPr txBox="1"/>
          <p:nvPr/>
        </p:nvSpPr>
        <p:spPr>
          <a:xfrm>
            <a:off x="82804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KONSEP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41C1D6-D657-D445-91A7-0E1A5C48CE35}"/>
              </a:ext>
            </a:extLst>
          </p:cNvPr>
          <p:cNvSpPr txBox="1"/>
          <p:nvPr/>
        </p:nvSpPr>
        <p:spPr>
          <a:xfrm>
            <a:off x="8280400" y="23114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Ideologi bahasa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A2AC9C-D40E-704F-A7E6-EA6EFFD176EB}"/>
              </a:ext>
            </a:extLst>
          </p:cNvPr>
          <p:cNvSpPr txBox="1"/>
          <p:nvPr/>
        </p:nvSpPr>
        <p:spPr>
          <a:xfrm>
            <a:off x="8280400" y="2743200"/>
            <a:ext cx="30988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Keyakinan dan perasaan tentang bahasa yang terkait kepentingan sosial dan politik (Silverstein 1979; Kroskrity 2004).
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Contoh: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anggapan bahwa bahasa Indonesia lebih "maju" daripada bahasa daerah.</a:t>
            </a:r>
          </a:p>
        </p:txBody>
      </p:sp>
    </p:spTree>
    <p:extLst>
      <p:ext uri="{BB962C8B-B14F-4D97-AF65-F5344CB8AC3E}">
        <p14:creationId xmlns:p14="http://schemas.microsoft.com/office/powerpoint/2010/main" val="3268146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F6FDF-264D-235E-6E1E-CB1824132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Indeksikalitas menjelaskan bagaimana bentuk bahasa menunjuk identitas, sering secara tidak langsung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90740B-5422-F34A-B833-A84FCF339C31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 · KONSEP KUNCI II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EB9E0-8893-8348-A0CA-1945C17AD6C7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1.4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09F367-63EC-DC43-9359-E46A6815A898}"/>
              </a:ext>
            </a:extLst>
          </p:cNvPr>
          <p:cNvSpPr/>
          <p:nvPr/>
        </p:nvSpPr>
        <p:spPr>
          <a:xfrm>
            <a:off x="609600" y="1854200"/>
            <a:ext cx="3251200" cy="14986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00B9C2-20CA-2C4B-BD5E-8F94A0B98D6C}"/>
              </a:ext>
            </a:extLst>
          </p:cNvPr>
          <p:cNvSpPr txBox="1"/>
          <p:nvPr/>
        </p:nvSpPr>
        <p:spPr>
          <a:xfrm>
            <a:off x="838200" y="2057400"/>
            <a:ext cx="27940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Bentuk bahasa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AE523-84F9-5A43-956C-CFE39C8B2CBC}"/>
              </a:ext>
            </a:extLst>
          </p:cNvPr>
          <p:cNvSpPr txBox="1"/>
          <p:nvPr/>
        </p:nvSpPr>
        <p:spPr>
          <a:xfrm>
            <a:off x="838200" y="2463800"/>
            <a:ext cx="27940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logat, pilihan kata, sapaan seperti teungku atau cut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A8EB38AF-353C-6446-B730-B1B1EA8CC4C9}"/>
              </a:ext>
            </a:extLst>
          </p:cNvPr>
          <p:cNvSpPr/>
          <p:nvPr/>
        </p:nvSpPr>
        <p:spPr>
          <a:xfrm>
            <a:off x="3987800" y="2451100"/>
            <a:ext cx="330200" cy="3048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5E0C5D-6AC6-004D-9E5C-B459EA8ECCA9}"/>
              </a:ext>
            </a:extLst>
          </p:cNvPr>
          <p:cNvSpPr/>
          <p:nvPr/>
        </p:nvSpPr>
        <p:spPr>
          <a:xfrm>
            <a:off x="4419600" y="1854200"/>
            <a:ext cx="3251200" cy="14986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607C72-C8B4-E940-95F8-3125A15D81A9}"/>
              </a:ext>
            </a:extLst>
          </p:cNvPr>
          <p:cNvSpPr txBox="1"/>
          <p:nvPr/>
        </p:nvSpPr>
        <p:spPr>
          <a:xfrm>
            <a:off x="4648200" y="2057400"/>
            <a:ext cx="27940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Sikap dan tindakan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E528D-16E0-F14A-9159-C76BF71DF3F3}"/>
              </a:ext>
            </a:extLst>
          </p:cNvPr>
          <p:cNvSpPr txBox="1"/>
          <p:nvPr/>
        </p:nvSpPr>
        <p:spPr>
          <a:xfrm>
            <a:off x="4648200" y="2463800"/>
            <a:ext cx="27940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hormat, akrab, tegas: diindeks secara langsung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0ED7A99F-9BB1-8E43-9FF8-AEF8483577ED}"/>
              </a:ext>
            </a:extLst>
          </p:cNvPr>
          <p:cNvSpPr/>
          <p:nvPr/>
        </p:nvSpPr>
        <p:spPr>
          <a:xfrm>
            <a:off x="7797800" y="2451100"/>
            <a:ext cx="330200" cy="3048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5B69E0-896D-8D4C-AD3F-D643BA3E1493}"/>
              </a:ext>
            </a:extLst>
          </p:cNvPr>
          <p:cNvSpPr/>
          <p:nvPr/>
        </p:nvSpPr>
        <p:spPr>
          <a:xfrm>
            <a:off x="8229600" y="1854200"/>
            <a:ext cx="3251200" cy="14986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3874C1-7BBC-7B45-A8A8-C35046983BA7}"/>
              </a:ext>
            </a:extLst>
          </p:cNvPr>
          <p:cNvSpPr txBox="1"/>
          <p:nvPr/>
        </p:nvSpPr>
        <p:spPr>
          <a:xfrm>
            <a:off x="8458200" y="2057400"/>
            <a:ext cx="27940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FFFFFF"/>
                </a:solidFill>
                <a:latin typeface="Georgia"/>
              </a:rPr>
              <a:t>Identitas sosial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7272DE-DB02-6843-A12B-FBB0FD7E3A7F}"/>
              </a:ext>
            </a:extLst>
          </p:cNvPr>
          <p:cNvSpPr txBox="1"/>
          <p:nvPr/>
        </p:nvSpPr>
        <p:spPr>
          <a:xfrm>
            <a:off x="8458200" y="2463800"/>
            <a:ext cx="27940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E6E3"/>
                </a:solidFill>
                <a:latin typeface="Calibri"/>
                <a:cs typeface="Calibri"/>
              </a:rPr>
              <a:t>status agama, kebangsawanan, asal daerah: diindeks tak langsung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509F37-D1CB-A74D-93C0-495D82670C48}"/>
              </a:ext>
            </a:extLst>
          </p:cNvPr>
          <p:cNvSpPr txBox="1"/>
          <p:nvPr/>
        </p:nvSpPr>
        <p:spPr>
          <a:xfrm>
            <a:off x="609600" y="3530600"/>
            <a:ext cx="109728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Ochs (1992): kebanyakan bentuk bahasa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tidak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menunjuk identitas secara langsung. Silverstein (2003): makna indeksikal bertingkat dan dapat mengeras menjadi stereotip (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tatanan indeksikal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).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9BF9BCC-993D-4649-A42D-375EC4D696E3}"/>
              </a:ext>
            </a:extLst>
          </p:cNvPr>
          <p:cNvCxnSpPr/>
          <p:nvPr/>
        </p:nvCxnSpPr>
        <p:spPr>
          <a:xfrm>
            <a:off x="609600" y="42418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D125614-0FC7-BB4A-A0D6-78E0BA7EA043}"/>
              </a:ext>
            </a:extLst>
          </p:cNvPr>
          <p:cNvSpPr/>
          <p:nvPr/>
        </p:nvSpPr>
        <p:spPr>
          <a:xfrm>
            <a:off x="609600" y="4394200"/>
            <a:ext cx="5372100" cy="165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F233EC-B9B0-2A41-AA52-7FE36AC141A9}"/>
              </a:ext>
            </a:extLst>
          </p:cNvPr>
          <p:cNvSpPr/>
          <p:nvPr/>
        </p:nvSpPr>
        <p:spPr>
          <a:xfrm>
            <a:off x="609600" y="4394200"/>
            <a:ext cx="53721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BC04FC-E153-BD4C-842B-1BDE3FD2AE9D}"/>
              </a:ext>
            </a:extLst>
          </p:cNvPr>
          <p:cNvSpPr txBox="1"/>
          <p:nvPr/>
        </p:nvSpPr>
        <p:spPr>
          <a:xfrm>
            <a:off x="812800" y="45974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UNIT ANALISIS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35C6E3-ECD9-4C4F-AC1D-FE81D5313045}"/>
              </a:ext>
            </a:extLst>
          </p:cNvPr>
          <p:cNvSpPr txBox="1"/>
          <p:nvPr/>
        </p:nvSpPr>
        <p:spPr>
          <a:xfrm>
            <a:off x="812800" y="4851400"/>
            <a:ext cx="49657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Komunitas tutur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6A3C64-B7B2-6140-BF2C-8798C7947188}"/>
              </a:ext>
            </a:extLst>
          </p:cNvPr>
          <p:cNvSpPr txBox="1"/>
          <p:nvPr/>
        </p:nvSpPr>
        <p:spPr>
          <a:xfrm>
            <a:off x="812800" y="5232400"/>
            <a:ext cx="49657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Kelompok yang berinteraksi teratur dan berbagi norma penggunaan bahasa (Gumperz, Hymes). Batasnya kabur di masyarakat multilingual.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2D251A3-45AB-AC4A-80E2-3B6B52CEF941}"/>
              </a:ext>
            </a:extLst>
          </p:cNvPr>
          <p:cNvSpPr/>
          <p:nvPr/>
        </p:nvSpPr>
        <p:spPr>
          <a:xfrm>
            <a:off x="6210300" y="4394200"/>
            <a:ext cx="5372100" cy="165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C3247AB-F9FD-DB4E-BD77-EF291549F272}"/>
              </a:ext>
            </a:extLst>
          </p:cNvPr>
          <p:cNvSpPr/>
          <p:nvPr/>
        </p:nvSpPr>
        <p:spPr>
          <a:xfrm>
            <a:off x="6210300" y="4394200"/>
            <a:ext cx="53721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AE797B-A22F-7740-9933-7CF393D8DCBB}"/>
              </a:ext>
            </a:extLst>
          </p:cNvPr>
          <p:cNvSpPr txBox="1"/>
          <p:nvPr/>
        </p:nvSpPr>
        <p:spPr>
          <a:xfrm>
            <a:off x="6413500" y="45974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UNIT ANALISIS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C3B700-5451-D142-9011-D44B7686A0FF}"/>
              </a:ext>
            </a:extLst>
          </p:cNvPr>
          <p:cNvSpPr txBox="1"/>
          <p:nvPr/>
        </p:nvSpPr>
        <p:spPr>
          <a:xfrm>
            <a:off x="6413500" y="4851400"/>
            <a:ext cx="49657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Komunitas praktik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B3FE74-FAD9-0F48-93B8-6D51EB821611}"/>
              </a:ext>
            </a:extLst>
          </p:cNvPr>
          <p:cNvSpPr txBox="1"/>
          <p:nvPr/>
        </p:nvSpPr>
        <p:spPr>
          <a:xfrm>
            <a:off x="6413500" y="5232400"/>
            <a:ext cx="49657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Kelompok yang terbentuk di sekitar kegiatan bersama dan mengembangkan cara bicara bersama (Lave dan Wenger; Eckert).</a:t>
            </a:r>
          </a:p>
        </p:txBody>
      </p:sp>
    </p:spTree>
    <p:extLst>
      <p:ext uri="{BB962C8B-B14F-4D97-AF65-F5344CB8AC3E}">
        <p14:creationId xmlns:p14="http://schemas.microsoft.com/office/powerpoint/2010/main" val="421191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8CA7E-EE0D-4079-DBBC-2C5245668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Hymes menjawab pemisahan sistem dan penggunaan dengan konsep kompetensi komunikatif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53A63C-61AB-B144-9EA8-030BDF49958D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 · KONSEP KUNCI III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D5B8AB-FA51-744F-A018-84EAE9B64947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4A63B2-379C-DA4F-9BCA-4BE134ACF1E9}"/>
              </a:ext>
            </a:extLst>
          </p:cNvPr>
          <p:cNvSpPr txBox="1"/>
          <p:nvPr/>
        </p:nvSpPr>
        <p:spPr>
          <a:xfrm>
            <a:off x="609600" y="1879600"/>
            <a:ext cx="3454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SAUSSURE (1916)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B143932-5598-4D4F-9241-84E38BA233E8}"/>
              </a:ext>
            </a:extLst>
          </p:cNvPr>
          <p:cNvCxnSpPr/>
          <p:nvPr/>
        </p:nvCxnSpPr>
        <p:spPr>
          <a:xfrm>
            <a:off x="609600" y="2159000"/>
            <a:ext cx="3454400" cy="0"/>
          </a:xfrm>
          <a:prstGeom prst="straightConnector1">
            <a:avLst/>
          </a:prstGeom>
          <a:ln w="12700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79CF641-60B8-9E41-BD30-C4CFAD0D1E7D}"/>
              </a:ext>
            </a:extLst>
          </p:cNvPr>
          <p:cNvSpPr txBox="1"/>
          <p:nvPr/>
        </p:nvSpPr>
        <p:spPr>
          <a:xfrm>
            <a:off x="609600" y="2311400"/>
            <a:ext cx="34544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200" b="1">
                <a:solidFill>
                  <a:srgbClr val="1F2328"/>
                </a:solidFill>
                <a:latin typeface="Georgia"/>
              </a:rPr>
              <a:t>Langue dan parole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7DB0F2-41D0-8844-86C5-83ECCDDF8E2F}"/>
              </a:ext>
            </a:extLst>
          </p:cNvPr>
          <p:cNvSpPr txBox="1"/>
          <p:nvPr/>
        </p:nvSpPr>
        <p:spPr>
          <a:xfrm>
            <a:off x="609600" y="3124200"/>
            <a:ext cx="3454400" cy="2286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Langue: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sistem bahasa yang sosial dan bersama.
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Parole: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tindak berbicara individual.
Linguistik struktural memilih langue sebagai objek.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5CDBE1-1EE4-3F45-9135-2B1DE0A3FABF}"/>
              </a:ext>
            </a:extLst>
          </p:cNvPr>
          <p:cNvSpPr txBox="1"/>
          <p:nvPr/>
        </p:nvSpPr>
        <p:spPr>
          <a:xfrm>
            <a:off x="4368800" y="1879600"/>
            <a:ext cx="3454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CHOMSKY (1965)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C8D7475-8CBE-2642-8EBA-A36FD4F1EDE2}"/>
              </a:ext>
            </a:extLst>
          </p:cNvPr>
          <p:cNvCxnSpPr/>
          <p:nvPr/>
        </p:nvCxnSpPr>
        <p:spPr>
          <a:xfrm>
            <a:off x="4368800" y="2159000"/>
            <a:ext cx="3454400" cy="0"/>
          </a:xfrm>
          <a:prstGeom prst="straightConnector1">
            <a:avLst/>
          </a:prstGeom>
          <a:ln w="12700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B926F13-416B-0C4C-883A-B9B6F5116591}"/>
              </a:ext>
            </a:extLst>
          </p:cNvPr>
          <p:cNvSpPr txBox="1"/>
          <p:nvPr/>
        </p:nvSpPr>
        <p:spPr>
          <a:xfrm>
            <a:off x="4368800" y="2311400"/>
            <a:ext cx="34544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200" b="1">
                <a:solidFill>
                  <a:srgbClr val="1F2328"/>
                </a:solidFill>
                <a:latin typeface="Georgia"/>
              </a:rPr>
              <a:t>Kompetensi dan performansi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AAB5E7-D6DF-AA43-8A48-16AB3301863B}"/>
              </a:ext>
            </a:extLst>
          </p:cNvPr>
          <p:cNvSpPr txBox="1"/>
          <p:nvPr/>
        </p:nvSpPr>
        <p:spPr>
          <a:xfrm>
            <a:off x="4368800" y="3124200"/>
            <a:ext cx="3454400" cy="2286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Kompetensi: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pengetahuan tata bahasa penutur-pendengar ideal.
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Performansi: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penggunaan aktual yang dianggap penuh "gangguan".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292A08-E093-0A4C-BFCA-F188BDC7CAE9}"/>
              </a:ext>
            </a:extLst>
          </p:cNvPr>
          <p:cNvSpPr txBox="1"/>
          <p:nvPr/>
        </p:nvSpPr>
        <p:spPr>
          <a:xfrm>
            <a:off x="8128000" y="1879600"/>
            <a:ext cx="3454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HYMES (1972)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7F7C759-DC26-5442-9089-310A58FAD7B5}"/>
              </a:ext>
            </a:extLst>
          </p:cNvPr>
          <p:cNvCxnSpPr/>
          <p:nvPr/>
        </p:nvCxnSpPr>
        <p:spPr>
          <a:xfrm>
            <a:off x="8128000" y="2159000"/>
            <a:ext cx="3454400" cy="0"/>
          </a:xfrm>
          <a:prstGeom prst="straightConnector1">
            <a:avLst/>
          </a:prstGeom>
          <a:ln w="25400" cap="flat" cmpd="sng" algn="ctr">
            <a:solidFill>
              <a:srgbClr val="8C1D2F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7109179-58EE-2947-BB80-713C2E93318E}"/>
              </a:ext>
            </a:extLst>
          </p:cNvPr>
          <p:cNvSpPr txBox="1"/>
          <p:nvPr/>
        </p:nvSpPr>
        <p:spPr>
          <a:xfrm>
            <a:off x="8128000" y="2311400"/>
            <a:ext cx="34544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200" b="1">
                <a:solidFill>
                  <a:srgbClr val="1F2328"/>
                </a:solidFill>
                <a:latin typeface="Georgia"/>
              </a:rPr>
              <a:t>Kompetensi komunikatif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462D1A-F7FF-D341-846D-77EFC385BFBB}"/>
              </a:ext>
            </a:extLst>
          </p:cNvPr>
          <p:cNvSpPr txBox="1"/>
          <p:nvPr/>
        </p:nvSpPr>
        <p:spPr>
          <a:xfrm>
            <a:off x="8128000" y="3124200"/>
            <a:ext cx="3454400" cy="2286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Pengetahuan tentang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kapan, kepada siapa, di mana, dan bagaimana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berbicara secara pantas. Penutur ideal dalam komunitas homogen tidak pernah ada.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8182A1-466E-8F46-B224-CF8064B57055}"/>
              </a:ext>
            </a:extLst>
          </p:cNvPr>
          <p:cNvSpPr/>
          <p:nvPr/>
        </p:nvSpPr>
        <p:spPr>
          <a:xfrm>
            <a:off x="609600" y="5461000"/>
            <a:ext cx="10972800" cy="6096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FC8480-D21D-7645-9372-ED63F1A07CEF}"/>
              </a:ext>
            </a:extLst>
          </p:cNvPr>
          <p:cNvSpPr txBox="1"/>
          <p:nvPr/>
        </p:nvSpPr>
        <p:spPr>
          <a:xfrm>
            <a:off x="812800" y="5562600"/>
            <a:ext cx="10566400" cy="406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Implikasi etnografis: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data antropologi linguistik adalah performansi nyata, termasuk jeda, alih kode, dan "kesalahan" yang bermakna sosial.</a:t>
            </a:r>
          </a:p>
        </p:txBody>
      </p:sp>
    </p:spTree>
    <p:extLst>
      <p:ext uri="{BB962C8B-B14F-4D97-AF65-F5344CB8AC3E}">
        <p14:creationId xmlns:p14="http://schemas.microsoft.com/office/powerpoint/2010/main" val="629858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F2D8B-B505-8E23-D465-2151F7391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Indonesia adalah laboratorium bahasa, dan jumlah bahasanya bergantung pada siapa yang menghitung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DD1520-80D1-E64D-9788-10E745E5F559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 · RELEVANSI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3CC81C-A14C-7A40-8AC0-094836BCFAC1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1.6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7D2A4B-64E7-E14D-A7E1-82CA63CD47CF}"/>
              </a:ext>
            </a:extLst>
          </p:cNvPr>
          <p:cNvSpPr txBox="1"/>
          <p:nvPr/>
        </p:nvSpPr>
        <p:spPr>
          <a:xfrm>
            <a:off x="609600" y="1905000"/>
            <a:ext cx="3810000" cy="1397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9600" b="1">
                <a:solidFill>
                  <a:srgbClr val="8C1D2F"/>
                </a:solidFill>
                <a:latin typeface="Georgia"/>
              </a:rPr>
              <a:t>718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418B0D-57DE-6B4E-B1CF-632D6AB0E4F9}"/>
              </a:ext>
            </a:extLst>
          </p:cNvPr>
          <p:cNvSpPr txBox="1"/>
          <p:nvPr/>
        </p:nvSpPr>
        <p:spPr>
          <a:xfrm>
            <a:off x="609600" y="3378200"/>
            <a:ext cx="3810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bahasa daerah tercatat oleh Badan Bahasa pada 2019, setelah pemetaan diperluas ke Indonesia timur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D594F-E46E-1E4F-827F-D2080E8928C3}"/>
              </a:ext>
            </a:extLst>
          </p:cNvPr>
          <p:cNvSpPr txBox="1"/>
          <p:nvPr/>
        </p:nvSpPr>
        <p:spPr>
          <a:xfrm>
            <a:off x="609600" y="4445000"/>
            <a:ext cx="38100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Ethnologue dan daftar pemerintah daerah memberi angka berbeda: klasifikasi bahasa adalah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tindakan sosial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, bukan fakta netral.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35D2C78-20FC-5C48-BF5E-FDDB9EFA7A39}"/>
              </a:ext>
            </a:extLst>
          </p:cNvPr>
          <p:cNvCxnSpPr/>
          <p:nvPr/>
        </p:nvCxnSpPr>
        <p:spPr>
          <a:xfrm>
            <a:off x="4876800" y="1905000"/>
            <a:ext cx="0" cy="414020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F4F950C-B7DC-A843-AA61-659DCB98022E}"/>
              </a:ext>
            </a:extLst>
          </p:cNvPr>
          <p:cNvSpPr txBox="1"/>
          <p:nvPr/>
        </p:nvSpPr>
        <p:spPr>
          <a:xfrm>
            <a:off x="5232400" y="19050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MENGAPA PENTING BAGI ANTROPOLOG INDONESIA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3BD660-AD97-AF49-97F3-F39E23030913}"/>
              </a:ext>
            </a:extLst>
          </p:cNvPr>
          <p:cNvSpPr/>
          <p:nvPr/>
        </p:nvSpPr>
        <p:spPr>
          <a:xfrm>
            <a:off x="5232400" y="23368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4D735C-BF0D-1546-98C6-DEFEB5A3887E}"/>
              </a:ext>
            </a:extLst>
          </p:cNvPr>
          <p:cNvSpPr txBox="1"/>
          <p:nvPr/>
        </p:nvSpPr>
        <p:spPr>
          <a:xfrm>
            <a:off x="5486400" y="2260600"/>
            <a:ext cx="6096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Multilingual sebagai norma:</a:t>
            </a:r>
            <a:r>
              <a:rPr lang="en-US" sz="1600">
                <a:solidFill>
                  <a:srgbClr val="1F2328"/>
                </a:solidFill>
                <a:latin typeface="Calibri"/>
                <a:cs typeface="Calibri"/>
              </a:rPr>
              <a:t> konsep yang lahir dari masyarakat ekabahasa perlu diuji ulang di Nusantara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A984F0-75EB-964E-A254-21B82D916067}"/>
              </a:ext>
            </a:extLst>
          </p:cNvPr>
          <p:cNvSpPr/>
          <p:nvPr/>
        </p:nvSpPr>
        <p:spPr>
          <a:xfrm>
            <a:off x="5232400" y="32766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F50CBC-4766-F144-A1CD-6C97A2DBEAE7}"/>
              </a:ext>
            </a:extLst>
          </p:cNvPr>
          <p:cNvSpPr txBox="1"/>
          <p:nvPr/>
        </p:nvSpPr>
        <p:spPr>
          <a:xfrm>
            <a:off x="5486400" y="3200400"/>
            <a:ext cx="6096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Bahasa nasional sebagai kisah perencanaan:</a:t>
            </a:r>
            <a:r>
              <a:rPr lang="en-US" sz="1600">
                <a:solidFill>
                  <a:srgbClr val="1F2328"/>
                </a:solidFill>
                <a:latin typeface="Calibri"/>
                <a:cs typeface="Calibri"/>
              </a:rPr>
              <a:t> bahasa Indonesia hidup berdampingan dengan ratusan bahasa daerah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51FE56-A2F9-5149-9C45-CC3E264D38F8}"/>
              </a:ext>
            </a:extLst>
          </p:cNvPr>
          <p:cNvSpPr/>
          <p:nvPr/>
        </p:nvSpPr>
        <p:spPr>
          <a:xfrm>
            <a:off x="5232400" y="42164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D0BB3D-EC15-D24B-ADE2-BC5283461188}"/>
              </a:ext>
            </a:extLst>
          </p:cNvPr>
          <p:cNvSpPr txBox="1"/>
          <p:nvPr/>
        </p:nvSpPr>
        <p:spPr>
          <a:xfrm>
            <a:off x="5486400" y="4140200"/>
            <a:ext cx="6096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Aceh sebagai kasus padat:</a:t>
            </a:r>
            <a:r>
              <a:rPr lang="en-US" sz="1600">
                <a:solidFill>
                  <a:srgbClr val="1F2328"/>
                </a:solidFill>
                <a:latin typeface="Calibri"/>
                <a:cs typeface="Calibri"/>
              </a:rPr>
              <a:t> bahasa Aceh berkerabat dengan Cham; ada Gayo, Devayan, Aneuk Jamee, dan aksara Jawoe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5569E6-A403-E94C-BF46-048266FEE3E4}"/>
              </a:ext>
            </a:extLst>
          </p:cNvPr>
          <p:cNvSpPr/>
          <p:nvPr/>
        </p:nvSpPr>
        <p:spPr>
          <a:xfrm>
            <a:off x="5232400" y="51562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D45C66-EA83-6249-9BCC-0A1F1A8876D6}"/>
              </a:ext>
            </a:extLst>
          </p:cNvPr>
          <p:cNvSpPr txBox="1"/>
          <p:nvPr/>
        </p:nvSpPr>
        <p:spPr>
          <a:xfrm>
            <a:off x="5486400" y="5080000"/>
            <a:ext cx="6096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Sejarah yang membekas:</a:t>
            </a:r>
            <a:r>
              <a:rPr lang="en-US" sz="1600">
                <a:solidFill>
                  <a:srgbClr val="1F2328"/>
                </a:solidFill>
                <a:latin typeface="Calibri"/>
                <a:cs typeface="Calibri"/>
              </a:rPr>
              <a:t> konflik, tsunami, dan perdamaian mengubah cara orang berbicara</a:t>
            </a:r>
          </a:p>
        </p:txBody>
      </p:sp>
    </p:spTree>
    <p:extLst>
      <p:ext uri="{BB962C8B-B14F-4D97-AF65-F5344CB8AC3E}">
        <p14:creationId xmlns:p14="http://schemas.microsoft.com/office/powerpoint/2010/main" val="688999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0D958-341D-8E20-00B8-D78395AA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Di Pasar Peunayong, pilihan bahasa dan sapaan ikut menentukan harga dan hubungan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39A321-CFC2-424E-B3C1-305340585853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61E904-5C5C-564F-950C-7322D2AA59EA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1.7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296C70-CC4B-6E43-B2C9-E09C369488B0}"/>
              </a:ext>
            </a:extLst>
          </p:cNvPr>
          <p:cNvSpPr txBox="1"/>
          <p:nvPr/>
        </p:nvSpPr>
        <p:spPr>
          <a:xfrm>
            <a:off x="609600" y="1803400"/>
            <a:ext cx="7112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i="1">
                <a:solidFill>
                  <a:srgbClr val="3A3F45"/>
                </a:solidFill>
                <a:latin typeface="Calibri"/>
                <a:cs typeface="Calibri"/>
              </a:rPr>
              <a:t>Kawasan dagang tertua di Banda Aceh: bahasa Aceh, Indonesia, ragam Tionghoa, Gayo, dan Aneuk Jamee bertemu. Ilustrasi analitis, bukan laporan penelitian.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73C06C-82ED-B642-858F-0B1AA15C7C5D}"/>
              </a:ext>
            </a:extLst>
          </p:cNvPr>
          <p:cNvSpPr txBox="1"/>
          <p:nvPr/>
        </p:nvSpPr>
        <p:spPr>
          <a:xfrm>
            <a:off x="685800" y="2489200"/>
            <a:ext cx="1879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LENSA KONSEP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949BB3-CDD4-9346-B436-CC6D2B6EBFF9}"/>
              </a:ext>
            </a:extLst>
          </p:cNvPr>
          <p:cNvSpPr txBox="1"/>
          <p:nvPr/>
        </p:nvSpPr>
        <p:spPr>
          <a:xfrm>
            <a:off x="2717800" y="2489200"/>
            <a:ext cx="4927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YANG TERLIHAT DI PASAR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348C60D-4A4B-ED4B-8C41-8D18100BAAC7}"/>
              </a:ext>
            </a:extLst>
          </p:cNvPr>
          <p:cNvCxnSpPr/>
          <p:nvPr/>
        </p:nvCxnSpPr>
        <p:spPr>
          <a:xfrm>
            <a:off x="609600" y="2794000"/>
            <a:ext cx="7112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8E5B7AB-3719-7F4C-AC60-533FEE271977}"/>
              </a:ext>
            </a:extLst>
          </p:cNvPr>
          <p:cNvSpPr txBox="1"/>
          <p:nvPr/>
        </p:nvSpPr>
        <p:spPr>
          <a:xfrm>
            <a:off x="685800" y="2895600"/>
            <a:ext cx="1879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Multifungsionalitas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55DA1F-B298-9540-9521-9989CA9B2FC9}"/>
              </a:ext>
            </a:extLst>
          </p:cNvPr>
          <p:cNvSpPr txBox="1"/>
          <p:nvPr/>
        </p:nvSpPr>
        <p:spPr>
          <a:xfrm>
            <a:off x="2717800" y="2895600"/>
            <a:ext cx="4927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Sapaan kak, bang, nek membangun keakraban yang menjadi modal tawar-menawar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B617C9A-F5BE-9C4C-8758-004CC62FD766}"/>
              </a:ext>
            </a:extLst>
          </p:cNvPr>
          <p:cNvCxnSpPr/>
          <p:nvPr/>
        </p:nvCxnSpPr>
        <p:spPr>
          <a:xfrm>
            <a:off x="609600" y="36576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89F42B4-E540-894B-BBEC-AEB1404080ED}"/>
              </a:ext>
            </a:extLst>
          </p:cNvPr>
          <p:cNvSpPr txBox="1"/>
          <p:nvPr/>
        </p:nvSpPr>
        <p:spPr>
          <a:xfrm>
            <a:off x="685800" y="3759200"/>
            <a:ext cx="1879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Indeksikalitas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E923A4-45EA-ED4E-954A-700E8502AE50}"/>
              </a:ext>
            </a:extLst>
          </p:cNvPr>
          <p:cNvSpPr txBox="1"/>
          <p:nvPr/>
        </p:nvSpPr>
        <p:spPr>
          <a:xfrm>
            <a:off x="2717800" y="3759200"/>
            <a:ext cx="4927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Aceh kepada pembeli lokal mengindeks kesamaan identitas; bahasa Indonesia menandai orang asing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4924710-ACFD-A048-A6F0-A0E8422BD9D6}"/>
              </a:ext>
            </a:extLst>
          </p:cNvPr>
          <p:cNvCxnSpPr/>
          <p:nvPr/>
        </p:nvCxnSpPr>
        <p:spPr>
          <a:xfrm>
            <a:off x="609600" y="45212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9B21113-6937-DC42-9212-2B3B5539622C}"/>
              </a:ext>
            </a:extLst>
          </p:cNvPr>
          <p:cNvSpPr txBox="1"/>
          <p:nvPr/>
        </p:nvSpPr>
        <p:spPr>
          <a:xfrm>
            <a:off x="685800" y="4622800"/>
            <a:ext cx="1879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Ideologi bahasa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6B518C-DE4C-6340-9E7A-409885D899F9}"/>
              </a:ext>
            </a:extLst>
          </p:cNvPr>
          <p:cNvSpPr txBox="1"/>
          <p:nvPr/>
        </p:nvSpPr>
        <p:spPr>
          <a:xfrm>
            <a:off x="2717800" y="4622800"/>
            <a:ext cx="4927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Anggapan tentang bahasa yang "pantas" untuk berdagang, bercanda, atau menghormati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A3E4600-567E-EE48-B3E6-6C9A974A1707}"/>
              </a:ext>
            </a:extLst>
          </p:cNvPr>
          <p:cNvCxnSpPr/>
          <p:nvPr/>
        </p:nvCxnSpPr>
        <p:spPr>
          <a:xfrm>
            <a:off x="609600" y="53848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467E3B4-C0D3-3B45-A39F-E7C52FACF4D3}"/>
              </a:ext>
            </a:extLst>
          </p:cNvPr>
          <p:cNvSpPr txBox="1"/>
          <p:nvPr/>
        </p:nvSpPr>
        <p:spPr>
          <a:xfrm>
            <a:off x="685800" y="5486400"/>
            <a:ext cx="1879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Repertoar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1CA3E2-111F-5442-BFC0-D2CE9F806E56}"/>
              </a:ext>
            </a:extLst>
          </p:cNvPr>
          <p:cNvSpPr txBox="1"/>
          <p:nvPr/>
        </p:nvSpPr>
        <p:spPr>
          <a:xfrm>
            <a:off x="2717800" y="5486400"/>
            <a:ext cx="4927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Pedagang berpindah bahasa sesuai lawan bicara dalam satu transaksi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59D51B8-2393-FA4D-82B5-E81C3FBCB99D}"/>
              </a:ext>
            </a:extLst>
          </p:cNvPr>
          <p:cNvCxnSpPr/>
          <p:nvPr/>
        </p:nvCxnSpPr>
        <p:spPr>
          <a:xfrm>
            <a:off x="609600" y="62484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9F8A9EC8-4926-BB46-A7AA-C7D9B38EC8A3}"/>
              </a:ext>
            </a:extLst>
          </p:cNvPr>
          <p:cNvSpPr/>
          <p:nvPr/>
        </p:nvSpPr>
        <p:spPr>
          <a:xfrm>
            <a:off x="8026400" y="1803400"/>
            <a:ext cx="3556000" cy="42418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EB3928-468E-9549-A7AB-37F040B224DD}"/>
              </a:ext>
            </a:extLst>
          </p:cNvPr>
          <p:cNvSpPr txBox="1"/>
          <p:nvPr/>
        </p:nvSpPr>
        <p:spPr>
          <a:xfrm>
            <a:off x="8305800" y="20574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PEMBANDING GLOBAL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71C11A-108A-134F-B624-69358DD16E02}"/>
              </a:ext>
            </a:extLst>
          </p:cNvPr>
          <p:cNvSpPr txBox="1"/>
          <p:nvPr/>
        </p:nvSpPr>
        <p:spPr>
          <a:xfrm>
            <a:off x="8305800" y="2362200"/>
            <a:ext cx="2997200" cy="342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Blom dan Gumperz (1972),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Norwegia utara: warga menguasai dialek lokal dan ragam baku.
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Alih kode situasional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mengikuti perubahan situasi;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alih kode metaforis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mengubah makna hubungan tanpa mengubah situasi.</a:t>
            </a:r>
          </a:p>
        </p:txBody>
      </p:sp>
    </p:spTree>
    <p:extLst>
      <p:ext uri="{BB962C8B-B14F-4D97-AF65-F5344CB8AC3E}">
        <p14:creationId xmlns:p14="http://schemas.microsoft.com/office/powerpoint/2010/main" val="704056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0BE1B-2BAF-D042-223C-01C7A1F57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Antropologi linguistik membaca pilihan bahasa sehari-hari sebagai tindakan budaya yang bermakna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00963F-6C5B-2E49-9A6D-8FBE8E38505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304A40-3A1A-DC49-B4B5-D0CA2A8F14B9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D19448-E25D-CA46-9B54-BC041CAC1E00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479AD-9D66-6D49-90A9-B8B1EBB79CEF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B60862-EDFD-AD4B-BB0A-E9866F0EC184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Definisi: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bahasa sebagai sumber daya budaya, tuturan sebagai praktik budaya. Fokus pada pelaku, peristiwa tutur, dan makna.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BAD51F-71A2-C544-8394-064FDB4E7865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1E1580-C715-E549-9C84-0FCDC59B20F7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Rangkaian konsep: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multifungsionalitas menunjukkan apa yang dilakukan ujaran; indeksikalitas menjelaskan mekanismenya; ideologi bahasa menjelaskan mengapa ia dinilai.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F9AE6A-D08C-D640-A0FA-9D4CDDCF2E4B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B89B80-CAC3-BA45-932C-C44CD5B71F42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Konteks Indonesia: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klasifikasi bahasa adalah tindakan sosial; konsep dari masyarakat ekabahasa perlu diuji ulang di Nusantara.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76E728-2B90-5840-8263-C0F7E0A0C923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028DD8-6082-ED41-8E89-CC05FB330400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5F4E1B-A730-BA4C-A13F-D260D74A7998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Multifungsionalitas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A010A6F-E562-A748-AF21-8FA39E56AC1D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1BCD250-4072-954D-9CD5-F045D097B4EF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Praktik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A7272D8-A528-3B46-8EF9-0B3D1332B2FC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56DB950-4C76-4D46-B719-9C5D3EC9C4A2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Ideologi bahasa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F541775-9BD1-8147-AE64-BC1F04E5293D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7675421-7342-5B41-8768-C967E0724FDA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Indeksikalitas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FC71944-9635-C347-8028-583D4F4A1D1D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EF6A9BB-E685-C046-988C-888B86CAECED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Tatanan indeksikal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969C525-5D2F-034D-A983-742593B1880A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34F4C19-BBFB-904D-9176-1B3FD41C1B94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Komunitas tutur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A13AC0C-D641-5D45-B494-FB29EA5F2CAE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A94E74E-7791-9E4E-B17A-6E5B9650238E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Komunitas praktik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FE1C3E3-3C50-8A4B-A98B-121367DDEE46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707F423-157F-9D43-A1E3-96E834BDD951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Langue dan parole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74E7E8E-B47F-2D40-9599-FE3A9955797A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70C7A97-A0C8-0640-AC47-470928B0935F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Kompetensi komunikatif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9215AE8-A837-3D47-875D-43A3EC5F177A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D883187-CC52-2046-8797-179E46FA53C2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Repertoar</a:t>
            </a:r>
          </a:p>
        </p:txBody>
      </p:sp>
    </p:spTree>
    <p:extLst>
      <p:ext uri="{BB962C8B-B14F-4D97-AF65-F5344CB8AC3E}">
        <p14:creationId xmlns:p14="http://schemas.microsoft.com/office/powerpoint/2010/main" val="3065827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8A48D-82C5-85CD-8476-3A0626171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F3395-4AF5-6C43-8401-CAEC43FAF775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9EEF9D-A1BD-7D49-8C21-DDD1586C912B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B31EC2-AA0C-064B-B9BE-108F627854D4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01A109-17A9-9E40-AFB9-C7DE218966A5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154E34-00E4-AC4C-B174-4130BC208F09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Jelaskan rumusan Duranti dengan contoh dari lingkungan Anda yang tidak dibahas di kelas.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E1132B-B891-444C-BA9D-9360C31BAB4E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918A34-4409-6548-A348-2B12621FE033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Apa beda indeksikalitas langsung dan tak langsung menurut Ochs (1992)? Beri satu contoh.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DB2320-F4A2-0B48-B754-D9D726921856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887342-4BED-2148-856A-8543CF032330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Grup WhatsApp keluarga: lebih tepat dianalisis sebagai komunitas tutur atau komunitas praktik?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E1B4AE-6FCB-DD4E-B215-D01F10A21D4C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5CF1DF-4EB9-1A4F-B716-B4F1327DF651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Apakah kritik Hymes terhadap Chomsky berlaku pula untuk slogan "bahasa Indonesia yang baik dan benar"?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6E6E62-85E6-724A-85FC-1AFAB43EAFD4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B4C2D4-7251-A546-9BC3-06B8CB95EF4B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ECC56B-B998-5B4E-9794-D455B0B16AC2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Peta Bahasa di Ruang Publik Sehari-hari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57A60F-450C-674B-A435-657E0474B58A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7BB883-56D2-7A4B-86E0-AFEB0622E9DB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satu ruang publik: pasar, warung kopi, terminal, atau kantin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EE4820-C833-2F45-8B64-0CD999C703EE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9309A9-5771-DF46-BA75-BB4ADB69A893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Minta izin, lalu amati interaksi selama 1–2 minggu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742600-96F1-CB49-AC29-939F03778599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1F64A5-A6DA-894E-B822-8A577C7F2E15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Catat bahasa, sapaan, dan peralihan kode beserta konteksnya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6D994E-0F05-E646-96DF-10F5D0158D8A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E21690-AF4E-B947-8BC4-01944217A462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Analisis dengan konsep indeksikalitas dan ideologi bahasa</a:t>
            </a:r>
          </a:p>
        </p:txBody>
      </p:sp>
    </p:spTree>
    <p:extLst>
      <p:ext uri="{BB962C8B-B14F-4D97-AF65-F5344CB8AC3E}">
        <p14:creationId xmlns:p14="http://schemas.microsoft.com/office/powerpoint/2010/main" val="2834167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0E875-72F1-AE34-DD65-8DB68ACEA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Akar dan arus pemikiran: dari Boas hingga antropologi linguistik kontemporer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7B7183-3DBC-984E-B5A7-E99751DF1369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27A3D3-DCE6-944C-866B-4F5FE3A25927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3EF0E99-7840-EE40-BD8E-54F96230A600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BC35380-72BB-D041-9E26-C47A91EF35AA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33861D-4080-5643-940F-2CD9177A9940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2D0C67-0112-5E45-A859-3FAE7EDEF5DD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akar gagasan bahasa dan kebudayaan pada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Herder dan Humboldt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67027E-3586-F64C-801C-29B9D0243714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9B083A-E079-3548-846D-C99F428C4028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Menguraikan sumbangan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Boas, Sapir, Whorf, dan Malinowski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6397FD-1BF9-8C40-B93F-2A9FB8EDD8BF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7B713E-33E7-8541-9766-69BAF8B62976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Membandingkan strukturalisme, Chomsky,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etnografi komunikasi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7855DE-EFF0-B844-BE09-466135AA9B5E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A156F1-558E-E749-BC2C-AFF5AB0EF7EA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tiga paradigma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Duranti, Silverstein, dan Bourdieu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0BA23C-AA3B-0E43-9689-4ACF22E43FFA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094D2E-D829-464C-B83D-EAD9F0F1AC1A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Menilai kritis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linguistik kolonial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di Nusantara</a:t>
            </a:r>
          </a:p>
        </p:txBody>
      </p:sp>
    </p:spTree>
    <p:extLst>
      <p:ext uri="{BB962C8B-B14F-4D97-AF65-F5344CB8AC3E}">
        <p14:creationId xmlns:p14="http://schemas.microsoft.com/office/powerpoint/2010/main" val="4234096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8C543-EA42-7169-E0E5-F8E1B01D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Dua abad pemikiran: pertanyaan disiplin bergeser dari jiwa bangsa ke praktik dan kekuasaan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B0C4A7-9F0D-D445-930B-70AB007510E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2 · LINI MASA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48E0A3-5B44-8B4C-B54C-97A5415B356A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2.1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A255686-4664-DE4A-846F-1DB6D0A51570}"/>
              </a:ext>
            </a:extLst>
          </p:cNvPr>
          <p:cNvCxnSpPr/>
          <p:nvPr/>
        </p:nvCxnSpPr>
        <p:spPr>
          <a:xfrm>
            <a:off x="609600" y="2362200"/>
            <a:ext cx="109728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54B809D5-177F-2C4C-BF13-CE24324FB9FB}"/>
              </a:ext>
            </a:extLst>
          </p:cNvPr>
          <p:cNvSpPr/>
          <p:nvPr/>
        </p:nvSpPr>
        <p:spPr>
          <a:xfrm>
            <a:off x="6096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93B1AE-8792-AB4E-9354-409D195E1124}"/>
              </a:ext>
            </a:extLst>
          </p:cNvPr>
          <p:cNvSpPr txBox="1"/>
          <p:nvPr/>
        </p:nvSpPr>
        <p:spPr>
          <a:xfrm>
            <a:off x="609600" y="1905000"/>
            <a:ext cx="17018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1772–1836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83AAA-3018-8945-B059-F5D9ABA77E6E}"/>
              </a:ext>
            </a:extLst>
          </p:cNvPr>
          <p:cNvSpPr txBox="1"/>
          <p:nvPr/>
        </p:nvSpPr>
        <p:spPr>
          <a:xfrm>
            <a:off x="609600" y="2590800"/>
            <a:ext cx="1651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Herder dan Humboldt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53FEEC-0A76-B545-ABD3-D72AD1AA3087}"/>
              </a:ext>
            </a:extLst>
          </p:cNvPr>
          <p:cNvSpPr txBox="1"/>
          <p:nvPr/>
        </p:nvSpPr>
        <p:spPr>
          <a:xfrm>
            <a:off x="609600" y="3251200"/>
            <a:ext cx="16510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sebagai Weltansicht, pandangan dunia suatu bangsa.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5F2017B-1147-F042-BBD4-BA4D6B6BCB2D}"/>
              </a:ext>
            </a:extLst>
          </p:cNvPr>
          <p:cNvSpPr/>
          <p:nvPr/>
        </p:nvSpPr>
        <p:spPr>
          <a:xfrm>
            <a:off x="24384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A8FD31-92C0-5B41-B5F1-440C2802C72B}"/>
              </a:ext>
            </a:extLst>
          </p:cNvPr>
          <p:cNvSpPr txBox="1"/>
          <p:nvPr/>
        </p:nvSpPr>
        <p:spPr>
          <a:xfrm>
            <a:off x="2438400" y="1905000"/>
            <a:ext cx="17018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1911–1956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8A485A-08B2-7549-8758-CB45678F6DE2}"/>
              </a:ext>
            </a:extLst>
          </p:cNvPr>
          <p:cNvSpPr txBox="1"/>
          <p:nvPr/>
        </p:nvSpPr>
        <p:spPr>
          <a:xfrm>
            <a:off x="2438400" y="2590800"/>
            <a:ext cx="1651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Boas, Sapir, Whorf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C9E0DF-F0E8-DB42-B838-080F1E5D8E59}"/>
              </a:ext>
            </a:extLst>
          </p:cNvPr>
          <p:cNvSpPr txBox="1"/>
          <p:nvPr/>
        </p:nvSpPr>
        <p:spPr>
          <a:xfrm>
            <a:off x="2438400" y="3251200"/>
            <a:ext cx="16510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Dokumentasi dari dalam; setiap bahasa sistem yang lengkap.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7287125-B7FC-2044-B6D9-DC6CCB5D5B18}"/>
              </a:ext>
            </a:extLst>
          </p:cNvPr>
          <p:cNvSpPr/>
          <p:nvPr/>
        </p:nvSpPr>
        <p:spPr>
          <a:xfrm>
            <a:off x="42672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834BDF-9704-FF40-A948-FB66D03E79AB}"/>
              </a:ext>
            </a:extLst>
          </p:cNvPr>
          <p:cNvSpPr txBox="1"/>
          <p:nvPr/>
        </p:nvSpPr>
        <p:spPr>
          <a:xfrm>
            <a:off x="4267200" y="1905000"/>
            <a:ext cx="17018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1923–1935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5EDCF5-590F-F147-B1B0-C093B91EBB9A}"/>
              </a:ext>
            </a:extLst>
          </p:cNvPr>
          <p:cNvSpPr txBox="1"/>
          <p:nvPr/>
        </p:nvSpPr>
        <p:spPr>
          <a:xfrm>
            <a:off x="4267200" y="2590800"/>
            <a:ext cx="1651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Malinowski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D7855A-EA82-CC43-BF14-36380C3220D0}"/>
              </a:ext>
            </a:extLst>
          </p:cNvPr>
          <p:cNvSpPr txBox="1"/>
          <p:nvPr/>
        </p:nvSpPr>
        <p:spPr>
          <a:xfrm>
            <a:off x="4267200" y="3251200"/>
            <a:ext cx="16510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Ujaran sebagai tindakan dalam konteks situasi.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94BCDD5-2DC0-F847-BB66-1F1EA465D58D}"/>
              </a:ext>
            </a:extLst>
          </p:cNvPr>
          <p:cNvSpPr/>
          <p:nvPr/>
        </p:nvSpPr>
        <p:spPr>
          <a:xfrm>
            <a:off x="60960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F8F029-0972-474C-992B-31C13475BA54}"/>
              </a:ext>
            </a:extLst>
          </p:cNvPr>
          <p:cNvSpPr txBox="1"/>
          <p:nvPr/>
        </p:nvSpPr>
        <p:spPr>
          <a:xfrm>
            <a:off x="6096000" y="1905000"/>
            <a:ext cx="17018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1916–1965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82CB9A-EC3F-4548-85F6-399DDCAC83BD}"/>
              </a:ext>
            </a:extLst>
          </p:cNvPr>
          <p:cNvSpPr txBox="1"/>
          <p:nvPr/>
        </p:nvSpPr>
        <p:spPr>
          <a:xfrm>
            <a:off x="6096000" y="2590800"/>
            <a:ext cx="1651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Saussure, Chomsky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934B0B-9853-0D47-B0A5-A1FA4CDA2C55}"/>
              </a:ext>
            </a:extLst>
          </p:cNvPr>
          <p:cNvSpPr txBox="1"/>
          <p:nvPr/>
        </p:nvSpPr>
        <p:spPr>
          <a:xfrm>
            <a:off x="6096000" y="3251200"/>
            <a:ext cx="16510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sebagai sistem; penggunaan dipinggirkan.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C37C5A3-D806-A547-BA32-F65058D00199}"/>
              </a:ext>
            </a:extLst>
          </p:cNvPr>
          <p:cNvSpPr/>
          <p:nvPr/>
        </p:nvSpPr>
        <p:spPr>
          <a:xfrm>
            <a:off x="79248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7973BC-7BCA-5D4E-A2E5-595E3D799A6F}"/>
              </a:ext>
            </a:extLst>
          </p:cNvPr>
          <p:cNvSpPr txBox="1"/>
          <p:nvPr/>
        </p:nvSpPr>
        <p:spPr>
          <a:xfrm>
            <a:off x="7924800" y="1905000"/>
            <a:ext cx="17018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1962–1982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88A8AC-BF1F-4142-9E9E-680F4C49EED7}"/>
              </a:ext>
            </a:extLst>
          </p:cNvPr>
          <p:cNvSpPr txBox="1"/>
          <p:nvPr/>
        </p:nvSpPr>
        <p:spPr>
          <a:xfrm>
            <a:off x="7924800" y="2590800"/>
            <a:ext cx="1651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Hymes, Gumperz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97C736-A31C-A24B-AA13-67853F1A1EBD}"/>
              </a:ext>
            </a:extLst>
          </p:cNvPr>
          <p:cNvSpPr txBox="1"/>
          <p:nvPr/>
        </p:nvSpPr>
        <p:spPr>
          <a:xfrm>
            <a:off x="7924800" y="3251200"/>
            <a:ext cx="16510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Etnografi komunikasi; peristiwa tutur.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DED3E62-1829-BC43-94BC-FD9F5C75DC56}"/>
              </a:ext>
            </a:extLst>
          </p:cNvPr>
          <p:cNvSpPr/>
          <p:nvPr/>
        </p:nvSpPr>
        <p:spPr>
          <a:xfrm>
            <a:off x="9753600" y="2286000"/>
            <a:ext cx="152400" cy="152400"/>
          </a:xfrm>
          <a:prstGeom prst="ellipse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B6D267-9BE8-6D49-93E6-0011A6F45B09}"/>
              </a:ext>
            </a:extLst>
          </p:cNvPr>
          <p:cNvSpPr txBox="1"/>
          <p:nvPr/>
        </p:nvSpPr>
        <p:spPr>
          <a:xfrm>
            <a:off x="9753600" y="1905000"/>
            <a:ext cx="17018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1976–kini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6D764F4-127F-AD44-BDA8-20BD49EE051D}"/>
              </a:ext>
            </a:extLst>
          </p:cNvPr>
          <p:cNvSpPr txBox="1"/>
          <p:nvPr/>
        </p:nvSpPr>
        <p:spPr>
          <a:xfrm>
            <a:off x="9753600" y="2590800"/>
            <a:ext cx="1651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Silverstein, Bourdieu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A9614D4-89F0-6743-8BF9-18CBB2D149F8}"/>
              </a:ext>
            </a:extLst>
          </p:cNvPr>
          <p:cNvSpPr txBox="1"/>
          <p:nvPr/>
        </p:nvSpPr>
        <p:spPr>
          <a:xfrm>
            <a:off x="9753600" y="3251200"/>
            <a:ext cx="16510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Indeks, ideologi, modal, dan kekuasaan.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9CF1F4-57E4-384A-807D-E0FD4649FD12}"/>
              </a:ext>
            </a:extLst>
          </p:cNvPr>
          <p:cNvSpPr/>
          <p:nvPr/>
        </p:nvSpPr>
        <p:spPr>
          <a:xfrm>
            <a:off x="609600" y="5207000"/>
            <a:ext cx="10972800" cy="8382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684A608-829D-1D4C-B2BE-3ED451EB7CDE}"/>
              </a:ext>
            </a:extLst>
          </p:cNvPr>
          <p:cNvSpPr txBox="1"/>
          <p:nvPr/>
        </p:nvSpPr>
        <p:spPr>
          <a:xfrm>
            <a:off x="838200" y="5334000"/>
            <a:ext cx="105156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600" b="1">
                <a:solidFill>
                  <a:srgbClr val="3A3F45"/>
                </a:solidFill>
                <a:latin typeface="Calibri"/>
                <a:cs typeface="Calibri"/>
              </a:rPr>
              <a:t>Cara membaca sejarah ini:</a:t>
            </a:r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 setiap fase menjawab keterbatasan fase sebelumnya. Yang berganti adalah </a:t>
            </a:r>
            <a:r>
              <a:rPr lang="en-US" sz="1600" b="1">
                <a:solidFill>
                  <a:srgbClr val="3A3F45"/>
                </a:solidFill>
                <a:latin typeface="Calibri"/>
                <a:cs typeface="Calibri"/>
              </a:rPr>
              <a:t>pertanyaan pokok</a:t>
            </a:r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, bukan sekadar nama tokoh.</a:t>
            </a:r>
          </a:p>
        </p:txBody>
      </p:sp>
    </p:spTree>
    <p:extLst>
      <p:ext uri="{BB962C8B-B14F-4D97-AF65-F5344CB8AC3E}">
        <p14:creationId xmlns:p14="http://schemas.microsoft.com/office/powerpoint/2010/main" val="4290912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423FA-5E13-BED1-BB0E-FB02C384B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Setiap aliran memberi alat baru sekaligus meninggalkan titik buta yang dikritik generasi berikutnya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8249AA-C77F-F740-A361-26DE9EB6869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2 · PETA ALIRAN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6F6F45-BE25-E548-BD61-A2790B57890E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2.2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11C806-DB47-F645-AB05-1D13F4E5A526}"/>
              </a:ext>
            </a:extLst>
          </p:cNvPr>
          <p:cNvSpPr txBox="1"/>
          <p:nvPr/>
        </p:nvSpPr>
        <p:spPr>
          <a:xfrm>
            <a:off x="685800" y="1778000"/>
            <a:ext cx="2006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FASE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67C07-F475-1B4C-8B59-20CB722FB21E}"/>
              </a:ext>
            </a:extLst>
          </p:cNvPr>
          <p:cNvSpPr txBox="1"/>
          <p:nvPr/>
        </p:nvSpPr>
        <p:spPr>
          <a:xfrm>
            <a:off x="2844800" y="1778000"/>
            <a:ext cx="3022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PERTANYAAN POKOK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6923C1-0376-EA45-813D-B5B0093953E7}"/>
              </a:ext>
            </a:extLst>
          </p:cNvPr>
          <p:cNvSpPr txBox="1"/>
          <p:nvPr/>
        </p:nvSpPr>
        <p:spPr>
          <a:xfrm>
            <a:off x="6019800" y="1778000"/>
            <a:ext cx="2260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UNIT ANALISIS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DE03F3-C3ED-DB47-9D6E-F98523769859}"/>
              </a:ext>
            </a:extLst>
          </p:cNvPr>
          <p:cNvSpPr txBox="1"/>
          <p:nvPr/>
        </p:nvSpPr>
        <p:spPr>
          <a:xfrm>
            <a:off x="8432800" y="1778000"/>
            <a:ext cx="30734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KRITIK UTAMA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988F848-1205-D741-B3EC-BBA7D015D5A0}"/>
              </a:ext>
            </a:extLst>
          </p:cNvPr>
          <p:cNvCxnSpPr/>
          <p:nvPr/>
        </p:nvCxnSpPr>
        <p:spPr>
          <a:xfrm>
            <a:off x="609600" y="2082800"/>
            <a:ext cx="109728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655CCB4-755A-394C-B8CD-5E63A1B22896}"/>
              </a:ext>
            </a:extLst>
          </p:cNvPr>
          <p:cNvSpPr txBox="1"/>
          <p:nvPr/>
        </p:nvSpPr>
        <p:spPr>
          <a:xfrm>
            <a:off x="685800" y="2184400"/>
            <a:ext cx="2006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Romantik Jerman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3A2C4C-3F90-8140-BCC1-C783706E8AE1}"/>
              </a:ext>
            </a:extLst>
          </p:cNvPr>
          <p:cNvSpPr txBox="1"/>
          <p:nvPr/>
        </p:nvSpPr>
        <p:spPr>
          <a:xfrm>
            <a:off x="2844800" y="2184400"/>
            <a:ext cx="3022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Apakah bahasa menyimpan cara pandang bangsa?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57788A-D217-4347-9657-CAC9EEAB2AE6}"/>
              </a:ext>
            </a:extLst>
          </p:cNvPr>
          <p:cNvSpPr txBox="1"/>
          <p:nvPr/>
        </p:nvSpPr>
        <p:spPr>
          <a:xfrm>
            <a:off x="6019800" y="2184400"/>
            <a:ext cx="2260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sebagai jiwa bangsa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B4420A-D421-E746-9C28-13A082DDB197}"/>
              </a:ext>
            </a:extLst>
          </p:cNvPr>
          <p:cNvSpPr txBox="1"/>
          <p:nvPr/>
        </p:nvSpPr>
        <p:spPr>
          <a:xfrm>
            <a:off x="8432800" y="2184400"/>
            <a:ext cx="30734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Esensialisme "satu bangsa, satu bahasa"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EBB7D19-E274-C644-9067-ED443A891B06}"/>
              </a:ext>
            </a:extLst>
          </p:cNvPr>
          <p:cNvCxnSpPr/>
          <p:nvPr/>
        </p:nvCxnSpPr>
        <p:spPr>
          <a:xfrm>
            <a:off x="609600" y="26670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B500654-F9D4-704F-A627-3B23A3DC7504}"/>
              </a:ext>
            </a:extLst>
          </p:cNvPr>
          <p:cNvSpPr txBox="1"/>
          <p:nvPr/>
        </p:nvSpPr>
        <p:spPr>
          <a:xfrm>
            <a:off x="685800" y="2768600"/>
            <a:ext cx="2006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Boasian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D4907F-9FED-6349-8778-4521913D9EF2}"/>
              </a:ext>
            </a:extLst>
          </p:cNvPr>
          <p:cNvSpPr txBox="1"/>
          <p:nvPr/>
        </p:nvSpPr>
        <p:spPr>
          <a:xfrm>
            <a:off x="2844800" y="2768600"/>
            <a:ext cx="3022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bahasa didokumentasikan dari dalam?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A8B4F6-43DB-784E-AB2D-DB43308BF34D}"/>
              </a:ext>
            </a:extLst>
          </p:cNvPr>
          <p:cNvSpPr txBox="1"/>
          <p:nvPr/>
        </p:nvSpPr>
        <p:spPr>
          <a:xfrm>
            <a:off x="6019800" y="2768600"/>
            <a:ext cx="2260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Teks, tata bahasa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2D06A4-6D83-2F43-981F-6630FB7BC5EE}"/>
              </a:ext>
            </a:extLst>
          </p:cNvPr>
          <p:cNvSpPr txBox="1"/>
          <p:nvPr/>
        </p:nvSpPr>
        <p:spPr>
          <a:xfrm>
            <a:off x="8432800" y="2768600"/>
            <a:ext cx="30734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Teks dilepas dari pertunjukan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F5628B9-63DF-0B43-A05F-C9756812AA41}"/>
              </a:ext>
            </a:extLst>
          </p:cNvPr>
          <p:cNvCxnSpPr/>
          <p:nvPr/>
        </p:nvCxnSpPr>
        <p:spPr>
          <a:xfrm>
            <a:off x="609600" y="32512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E78C639-7CC2-F949-9434-88EC988C57A1}"/>
              </a:ext>
            </a:extLst>
          </p:cNvPr>
          <p:cNvSpPr txBox="1"/>
          <p:nvPr/>
        </p:nvSpPr>
        <p:spPr>
          <a:xfrm>
            <a:off x="685800" y="3352800"/>
            <a:ext cx="2006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Fungsionalisme Inggris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951DF0-8358-444C-B1FF-AE99058B6269}"/>
              </a:ext>
            </a:extLst>
          </p:cNvPr>
          <p:cNvSpPr txBox="1"/>
          <p:nvPr/>
        </p:nvSpPr>
        <p:spPr>
          <a:xfrm>
            <a:off x="2844800" y="3352800"/>
            <a:ext cx="3022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Apa yang dilakukan ujaran dalam kegiatan?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EC4DE4-2628-9B47-B70C-AC7C1CF7CAF5}"/>
              </a:ext>
            </a:extLst>
          </p:cNvPr>
          <p:cNvSpPr txBox="1"/>
          <p:nvPr/>
        </p:nvSpPr>
        <p:spPr>
          <a:xfrm>
            <a:off x="6019800" y="3352800"/>
            <a:ext cx="2260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Ujaran dalam konteks situasi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3776D76-6EF8-CC4B-AA2B-79B2F225A93C}"/>
              </a:ext>
            </a:extLst>
          </p:cNvPr>
          <p:cNvSpPr txBox="1"/>
          <p:nvPr/>
        </p:nvSpPr>
        <p:spPr>
          <a:xfrm>
            <a:off x="8432800" y="3352800"/>
            <a:ext cx="30734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Bingkai "primitif"; konteks statis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E8578B5-BD46-E54B-906A-DB6305A1B35E}"/>
              </a:ext>
            </a:extLst>
          </p:cNvPr>
          <p:cNvCxnSpPr/>
          <p:nvPr/>
        </p:nvCxnSpPr>
        <p:spPr>
          <a:xfrm>
            <a:off x="609600" y="38354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29C528-535D-6C40-8C27-1055D2CB95D3}"/>
              </a:ext>
            </a:extLst>
          </p:cNvPr>
          <p:cNvSpPr txBox="1"/>
          <p:nvPr/>
        </p:nvSpPr>
        <p:spPr>
          <a:xfrm>
            <a:off x="685800" y="3937000"/>
            <a:ext cx="2006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Strukturalisme, generatif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6D6E2E-2269-CD47-9C41-9CD5E2D8CEAA}"/>
              </a:ext>
            </a:extLst>
          </p:cNvPr>
          <p:cNvSpPr txBox="1"/>
          <p:nvPr/>
        </p:nvSpPr>
        <p:spPr>
          <a:xfrm>
            <a:off x="2844800" y="3937000"/>
            <a:ext cx="3022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Sistem apa yang mendasari bahasa?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72DF5F6-E338-F24B-8461-4636EEA762EA}"/>
              </a:ext>
            </a:extLst>
          </p:cNvPr>
          <p:cNvSpPr txBox="1"/>
          <p:nvPr/>
        </p:nvSpPr>
        <p:spPr>
          <a:xfrm>
            <a:off x="6019800" y="3937000"/>
            <a:ext cx="2260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Langue; penutur ideal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812B1A-7D89-F140-B209-367A6AFE8F80}"/>
              </a:ext>
            </a:extLst>
          </p:cNvPr>
          <p:cNvSpPr txBox="1"/>
          <p:nvPr/>
        </p:nvSpPr>
        <p:spPr>
          <a:xfrm>
            <a:off x="8432800" y="3937000"/>
            <a:ext cx="30734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Pemakaian dan variasi dipinggirkan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BB811E6-6DF7-514D-827F-EBC872E12449}"/>
              </a:ext>
            </a:extLst>
          </p:cNvPr>
          <p:cNvCxnSpPr/>
          <p:nvPr/>
        </p:nvCxnSpPr>
        <p:spPr>
          <a:xfrm>
            <a:off x="609600" y="44196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C965A58-D640-B546-A199-7E0817A72272}"/>
              </a:ext>
            </a:extLst>
          </p:cNvPr>
          <p:cNvSpPr txBox="1"/>
          <p:nvPr/>
        </p:nvSpPr>
        <p:spPr>
          <a:xfrm>
            <a:off x="685800" y="4521200"/>
            <a:ext cx="2006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Etnografi komunikasi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558FC5-D04C-8B45-BA88-75410DF6B2E6}"/>
              </a:ext>
            </a:extLst>
          </p:cNvPr>
          <p:cNvSpPr txBox="1"/>
          <p:nvPr/>
        </p:nvSpPr>
        <p:spPr>
          <a:xfrm>
            <a:off x="2844800" y="4521200"/>
            <a:ext cx="3022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Apa yang perlu diketahui agar bicara pantas?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84DFBA-9904-5A41-A084-7FCEAF2143D2}"/>
              </a:ext>
            </a:extLst>
          </p:cNvPr>
          <p:cNvSpPr txBox="1"/>
          <p:nvPr/>
        </p:nvSpPr>
        <p:spPr>
          <a:xfrm>
            <a:off x="6019800" y="4521200"/>
            <a:ext cx="2260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Peristiwa tutur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4375EB-9731-5246-8A1B-3D1BBDDBA71E}"/>
              </a:ext>
            </a:extLst>
          </p:cNvPr>
          <p:cNvSpPr txBox="1"/>
          <p:nvPr/>
        </p:nvSpPr>
        <p:spPr>
          <a:xfrm>
            <a:off x="8432800" y="4521200"/>
            <a:ext cx="30734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Deskriptif; kekuasaan kurang disorot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5F6CA76-843E-2942-B484-BB8B13B3ED12}"/>
              </a:ext>
            </a:extLst>
          </p:cNvPr>
          <p:cNvCxnSpPr/>
          <p:nvPr/>
        </p:nvCxnSpPr>
        <p:spPr>
          <a:xfrm>
            <a:off x="609600" y="50038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34684F23-ED9B-8F43-BCAB-B75469032522}"/>
              </a:ext>
            </a:extLst>
          </p:cNvPr>
          <p:cNvSpPr/>
          <p:nvPr/>
        </p:nvSpPr>
        <p:spPr>
          <a:xfrm>
            <a:off x="609600" y="5003800"/>
            <a:ext cx="10972800" cy="584200"/>
          </a:xfrm>
          <a:prstGeom prst="rect">
            <a:avLst/>
          </a:prstGeom>
          <a:solidFill>
            <a:srgbClr val="F1E6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245E6B1-8942-5E4D-816A-6CF46B03C0A2}"/>
              </a:ext>
            </a:extLst>
          </p:cNvPr>
          <p:cNvSpPr txBox="1"/>
          <p:nvPr/>
        </p:nvSpPr>
        <p:spPr>
          <a:xfrm>
            <a:off x="685800" y="5105400"/>
            <a:ext cx="2006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Paradigma ketiga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6C73860-6C1D-5341-9395-95BA81200B53}"/>
              </a:ext>
            </a:extLst>
          </p:cNvPr>
          <p:cNvSpPr txBox="1"/>
          <p:nvPr/>
        </p:nvSpPr>
        <p:spPr>
          <a:xfrm>
            <a:off x="2844800" y="5105400"/>
            <a:ext cx="3022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bahasa menghasilkan identitas dan kuasa?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488AD7E-2EE1-3246-AA98-A592CB90A182}"/>
              </a:ext>
            </a:extLst>
          </p:cNvPr>
          <p:cNvSpPr txBox="1"/>
          <p:nvPr/>
        </p:nvSpPr>
        <p:spPr>
          <a:xfrm>
            <a:off x="6019800" y="5105400"/>
            <a:ext cx="2260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Praktik, indeks, ideologi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42B3A2B-5157-E941-A1CF-BD9E836F3733}"/>
              </a:ext>
            </a:extLst>
          </p:cNvPr>
          <p:cNvSpPr txBox="1"/>
          <p:nvPr/>
        </p:nvSpPr>
        <p:spPr>
          <a:xfrm>
            <a:off x="8432800" y="5105400"/>
            <a:ext cx="30734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Peta berpusat pada tradisi Amerika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4CD7980-AC85-F241-B198-A3E7BEFBB464}"/>
              </a:ext>
            </a:extLst>
          </p:cNvPr>
          <p:cNvCxnSpPr/>
          <p:nvPr/>
        </p:nvCxnSpPr>
        <p:spPr>
          <a:xfrm>
            <a:off x="609600" y="55880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4D6264B-CEA7-1845-A029-069A94285B37}"/>
              </a:ext>
            </a:extLst>
          </p:cNvPr>
          <p:cNvSpPr txBox="1"/>
          <p:nvPr/>
        </p:nvSpPr>
        <p:spPr>
          <a:xfrm>
            <a:off x="685800" y="5689600"/>
            <a:ext cx="2006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Kontemporer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C2FE0F1-1C55-DD42-A660-FC758C4168B8}"/>
              </a:ext>
            </a:extLst>
          </p:cNvPr>
          <p:cNvSpPr txBox="1"/>
          <p:nvPr/>
        </p:nvSpPr>
        <p:spPr>
          <a:xfrm>
            <a:off x="2844800" y="5689600"/>
            <a:ext cx="3022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bahasa bergerak lintas ruang dan media?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FFA3775-F8B5-F643-B8C1-C442F0D82385}"/>
              </a:ext>
            </a:extLst>
          </p:cNvPr>
          <p:cNvSpPr txBox="1"/>
          <p:nvPr/>
        </p:nvSpPr>
        <p:spPr>
          <a:xfrm>
            <a:off x="6019800" y="5689600"/>
            <a:ext cx="22606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Repertoar, mobilitas, platform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932BF1-2DCD-274D-89B1-1209717609C4}"/>
              </a:ext>
            </a:extLst>
          </p:cNvPr>
          <p:cNvSpPr txBox="1"/>
          <p:nvPr/>
        </p:nvSpPr>
        <p:spPr>
          <a:xfrm>
            <a:off x="8432800" y="5689600"/>
            <a:ext cx="30734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Kebaruan konsep diperdebatkan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C96146E-58C4-6048-BB84-686C2F30537E}"/>
              </a:ext>
            </a:extLst>
          </p:cNvPr>
          <p:cNvCxnSpPr/>
          <p:nvPr/>
        </p:nvCxnSpPr>
        <p:spPr>
          <a:xfrm>
            <a:off x="609600" y="61722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874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63679-66D9-1BE8-57BF-73322D32E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Boas membongkar telinga pengamat; Malinowski menunjukkan bahwa ujaran adalah tindakan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47AF45-68D4-274F-B4E9-7507A2EA1959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2 · FONDASI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5357B2-8F04-3E4F-B7D5-DFA1BE971FC1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2.3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50C6EF-A4B1-4841-BB70-378A36A34CC1}"/>
              </a:ext>
            </a:extLst>
          </p:cNvPr>
          <p:cNvSpPr/>
          <p:nvPr/>
        </p:nvSpPr>
        <p:spPr>
          <a:xfrm>
            <a:off x="6096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037120-C3E7-074E-8AF2-9D1149AEFCCC}"/>
              </a:ext>
            </a:extLst>
          </p:cNvPr>
          <p:cNvSpPr/>
          <p:nvPr/>
        </p:nvSpPr>
        <p:spPr>
          <a:xfrm>
            <a:off x="609600" y="1854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0F0C40-9761-414C-85BD-1C6DF2C97C27}"/>
              </a:ext>
            </a:extLst>
          </p:cNvPr>
          <p:cNvSpPr txBox="1"/>
          <p:nvPr/>
        </p:nvSpPr>
        <p:spPr>
          <a:xfrm>
            <a:off x="8128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BOAS (1889, 1911)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E29D3C-12FA-8C46-AAD4-C8D4CF937894}"/>
              </a:ext>
            </a:extLst>
          </p:cNvPr>
          <p:cNvSpPr txBox="1"/>
          <p:nvPr/>
        </p:nvSpPr>
        <p:spPr>
          <a:xfrm>
            <a:off x="812800" y="23114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Bunyi berganti-ganti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775C73-0AA5-194D-A727-7353D79CCA06}"/>
              </a:ext>
            </a:extLst>
          </p:cNvPr>
          <p:cNvSpPr txBox="1"/>
          <p:nvPr/>
        </p:nvSpPr>
        <p:spPr>
          <a:xfrm>
            <a:off x="812800" y="2743200"/>
            <a:ext cx="30988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Pengamat Eropa mendengar bunyi bahasa asli Amerika "berubah-ubah". Boas menunjukkan bahwa yang berubah adalah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kategori pendengar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, bukan bahasanya. Pelajaran metodologis dan etis: tak ada telinga yang netral.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1B170F-4742-9E41-BC4B-46D6B3BF5BD4}"/>
              </a:ext>
            </a:extLst>
          </p:cNvPr>
          <p:cNvSpPr/>
          <p:nvPr/>
        </p:nvSpPr>
        <p:spPr>
          <a:xfrm>
            <a:off x="43434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D8EFDD-EBED-9D4C-B750-5539600EF571}"/>
              </a:ext>
            </a:extLst>
          </p:cNvPr>
          <p:cNvSpPr/>
          <p:nvPr/>
        </p:nvSpPr>
        <p:spPr>
          <a:xfrm>
            <a:off x="4343400" y="1854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B1095-9C0D-CF49-8D79-BA33DC47A82D}"/>
              </a:ext>
            </a:extLst>
          </p:cNvPr>
          <p:cNvSpPr txBox="1"/>
          <p:nvPr/>
        </p:nvSpPr>
        <p:spPr>
          <a:xfrm>
            <a:off x="45466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SAPIR (1921) · WHORF (1956)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771CD2-BD6A-AC44-8258-B8967E397DE7}"/>
              </a:ext>
            </a:extLst>
          </p:cNvPr>
          <p:cNvSpPr txBox="1"/>
          <p:nvPr/>
        </p:nvSpPr>
        <p:spPr>
          <a:xfrm>
            <a:off x="4546600" y="23114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Kebiasaan berpikir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F71918-8558-154B-BD78-E5525C3E592C}"/>
              </a:ext>
            </a:extLst>
          </p:cNvPr>
          <p:cNvSpPr txBox="1"/>
          <p:nvPr/>
        </p:nvSpPr>
        <p:spPr>
          <a:xfrm>
            <a:off x="4546600" y="2743200"/>
            <a:ext cx="30988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menjadi panduan bagi "realitas sosial". Whorf mengembangkan gagasan bahwa kategori gramatikal membentuk kebiasaan berpikir. Dibahas kritis di Bab 4.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664D42-B742-AA45-8D93-014A8CA76C38}"/>
              </a:ext>
            </a:extLst>
          </p:cNvPr>
          <p:cNvSpPr/>
          <p:nvPr/>
        </p:nvSpPr>
        <p:spPr>
          <a:xfrm>
            <a:off x="80772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E3AE69-5EBF-E143-8383-7D1C5DA28EFB}"/>
              </a:ext>
            </a:extLst>
          </p:cNvPr>
          <p:cNvSpPr/>
          <p:nvPr/>
        </p:nvSpPr>
        <p:spPr>
          <a:xfrm>
            <a:off x="8077200" y="1854200"/>
            <a:ext cx="35052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413A52-04B0-3340-BDE7-8A9380F9FBE7}"/>
              </a:ext>
            </a:extLst>
          </p:cNvPr>
          <p:cNvSpPr txBox="1"/>
          <p:nvPr/>
        </p:nvSpPr>
        <p:spPr>
          <a:xfrm>
            <a:off x="82804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MALINOWSKI (1923, 1935)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0B1625-F8F6-7640-A709-5CDFDC2CE8EA}"/>
              </a:ext>
            </a:extLst>
          </p:cNvPr>
          <p:cNvSpPr txBox="1"/>
          <p:nvPr/>
        </p:nvSpPr>
        <p:spPr>
          <a:xfrm>
            <a:off x="8280400" y="23114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Konteks situasi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1F0C6A-FE2D-8E4E-A903-5844D1A9D264}"/>
              </a:ext>
            </a:extLst>
          </p:cNvPr>
          <p:cNvSpPr txBox="1"/>
          <p:nvPr/>
        </p:nvSpPr>
        <p:spPr>
          <a:xfrm>
            <a:off x="8280400" y="2743200"/>
            <a:ext cx="30988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Di Trobriand, makna ujaran hanya dapat dipahami dalam kegiatan dan kebudayaannya.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Persekutuan fatis: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sapaan yang fungsinya menjalin hubungan, bukan menyampaikan informasi.</a:t>
            </a:r>
          </a:p>
        </p:txBody>
      </p:sp>
    </p:spTree>
    <p:extLst>
      <p:ext uri="{BB962C8B-B14F-4D97-AF65-F5344CB8AC3E}">
        <p14:creationId xmlns:p14="http://schemas.microsoft.com/office/powerpoint/2010/main" val="3849469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90F4C-44F0-FEA3-A1E3-AD7273F78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Duranti memetakan tiga paradigma yang muncul berurutan dan kini hidup berdampingan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EC5563-5BB3-E843-AF9F-B7C64D888AD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2 · TIGA PARADIGMA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DB80BD-70AB-C645-BF6F-222C7985979A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2.4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D582F2-4BC4-8645-A64E-A1710C665F27}"/>
              </a:ext>
            </a:extLst>
          </p:cNvPr>
          <p:cNvSpPr/>
          <p:nvPr/>
        </p:nvSpPr>
        <p:spPr>
          <a:xfrm>
            <a:off x="609600" y="1854200"/>
            <a:ext cx="3454400" cy="2717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259F34-AB76-784B-B7F7-56A7E14BC830}"/>
              </a:ext>
            </a:extLst>
          </p:cNvPr>
          <p:cNvSpPr txBox="1"/>
          <p:nvPr/>
        </p:nvSpPr>
        <p:spPr>
          <a:xfrm>
            <a:off x="838200" y="20574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PARADIGMA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285ACB-6F5E-D24B-84B2-621A940728FD}"/>
              </a:ext>
            </a:extLst>
          </p:cNvPr>
          <p:cNvSpPr txBox="1"/>
          <p:nvPr/>
        </p:nvSpPr>
        <p:spPr>
          <a:xfrm>
            <a:off x="838200" y="2336800"/>
            <a:ext cx="29972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Dokumentasi dan deskripsi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BCC5E2-C5BE-5043-B754-6130237C234A}"/>
              </a:ext>
            </a:extLst>
          </p:cNvPr>
          <p:cNvSpPr txBox="1"/>
          <p:nvPr/>
        </p:nvSpPr>
        <p:spPr>
          <a:xfrm>
            <a:off x="838200" y="3073400"/>
            <a:ext cx="29972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Boas dan murid-muridnya: teks, tata bahasa, kamus bahasa yang belum tertulis.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27A89E-B899-4A42-AA19-78345172960D}"/>
              </a:ext>
            </a:extLst>
          </p:cNvPr>
          <p:cNvSpPr/>
          <p:nvPr/>
        </p:nvSpPr>
        <p:spPr>
          <a:xfrm>
            <a:off x="4368800" y="2133600"/>
            <a:ext cx="3454400" cy="2438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4FD68A-2CC7-094B-9252-DDE019B9DF37}"/>
              </a:ext>
            </a:extLst>
          </p:cNvPr>
          <p:cNvSpPr txBox="1"/>
          <p:nvPr/>
        </p:nvSpPr>
        <p:spPr>
          <a:xfrm>
            <a:off x="4597400" y="23368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PARADIGMA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0464A6-723D-EE4A-B246-D28790890AB8}"/>
              </a:ext>
            </a:extLst>
          </p:cNvPr>
          <p:cNvSpPr txBox="1"/>
          <p:nvPr/>
        </p:nvSpPr>
        <p:spPr>
          <a:xfrm>
            <a:off x="4597400" y="2616200"/>
            <a:ext cx="29972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Bahasa dalam konteks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F97CF5-09FF-B246-99FA-A39D0A7BFE16}"/>
              </a:ext>
            </a:extLst>
          </p:cNvPr>
          <p:cNvSpPr txBox="1"/>
          <p:nvPr/>
        </p:nvSpPr>
        <p:spPr>
          <a:xfrm>
            <a:off x="4597400" y="3352800"/>
            <a:ext cx="29972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Hymes dan Gumperz: etnografi komunikasi, variasi sebagai sumber daya sosial.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D2F364-60FE-DC4E-9E9E-985E6B7AACFE}"/>
              </a:ext>
            </a:extLst>
          </p:cNvPr>
          <p:cNvSpPr/>
          <p:nvPr/>
        </p:nvSpPr>
        <p:spPr>
          <a:xfrm>
            <a:off x="8128000" y="2413000"/>
            <a:ext cx="3454400" cy="21590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8912D0-5EAA-BA44-9C7F-2C5927929BD4}"/>
              </a:ext>
            </a:extLst>
          </p:cNvPr>
          <p:cNvSpPr txBox="1"/>
          <p:nvPr/>
        </p:nvSpPr>
        <p:spPr>
          <a:xfrm>
            <a:off x="8356600" y="26162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F0D9A8"/>
                </a:solidFill>
                <a:latin typeface="Calibri"/>
                <a:cs typeface="Calibri"/>
              </a:rPr>
              <a:t>PARADIGMA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915231-4D34-9645-8308-A55499D93611}"/>
              </a:ext>
            </a:extLst>
          </p:cNvPr>
          <p:cNvSpPr txBox="1"/>
          <p:nvPr/>
        </p:nvSpPr>
        <p:spPr>
          <a:xfrm>
            <a:off x="8356600" y="2895600"/>
            <a:ext cx="29972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Bahasa sebagai pintu isu antropologis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9565EA-77A6-FC4B-BD0E-21F0874A0E39}"/>
              </a:ext>
            </a:extLst>
          </p:cNvPr>
          <p:cNvSpPr txBox="1"/>
          <p:nvPr/>
        </p:nvSpPr>
        <p:spPr>
          <a:xfrm>
            <a:off x="8356600" y="3632200"/>
            <a:ext cx="29972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F3E6E3"/>
                </a:solidFill>
                <a:latin typeface="Calibri"/>
                <a:cs typeface="Calibri"/>
              </a:rPr>
              <a:t>Identitas, kekuasaan, ideologi, agama, sosialisasi, melalui rekaman interaksi.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B11797-3083-E742-8A9A-DBF5C17D265E}"/>
              </a:ext>
            </a:extLst>
          </p:cNvPr>
          <p:cNvSpPr txBox="1"/>
          <p:nvPr/>
        </p:nvSpPr>
        <p:spPr>
          <a:xfrm>
            <a:off x="609600" y="48006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DUA TOKOH PARADIGMA KETIGA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B94F9E-874E-7142-AA11-17E84F2383E0}"/>
              </a:ext>
            </a:extLst>
          </p:cNvPr>
          <p:cNvSpPr txBox="1"/>
          <p:nvPr/>
        </p:nvSpPr>
        <p:spPr>
          <a:xfrm>
            <a:off x="609600" y="5080000"/>
            <a:ext cx="5334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Silverstein: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metapragmatika, yaitu cara penutur menafsirkan dan membingkai penggunaan bahasa; dasar teori ideologi bahasa.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6529B6-CF28-5F4C-8DA3-44F9AED2E46B}"/>
              </a:ext>
            </a:extLst>
          </p:cNvPr>
          <p:cNvSpPr txBox="1"/>
          <p:nvPr/>
        </p:nvSpPr>
        <p:spPr>
          <a:xfrm>
            <a:off x="6248400" y="5080000"/>
            <a:ext cx="5334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Bourdieu: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modal linguistik dan pasar linguistik; kritik Woolard: kita hidup dalam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pasar majemuk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, bukan satu pasar.</a:t>
            </a:r>
          </a:p>
        </p:txBody>
      </p:sp>
    </p:spTree>
    <p:extLst>
      <p:ext uri="{BB962C8B-B14F-4D97-AF65-F5344CB8AC3E}">
        <p14:creationId xmlns:p14="http://schemas.microsoft.com/office/powerpoint/2010/main" val="3747312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F9C4C-AB91-21CC-913F-5217BABE5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Kajian bahasa di Nusantara lahir dalam kepentingan misi, administrasi, dan kekuasaan kolonial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053B40-4585-914C-AE95-E3E15C888E69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2 · NUSANTARA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7E16F8-8187-9A44-A3FA-E36986FA6775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2.5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60645-5363-D54A-9A9C-8ADF83533247}"/>
              </a:ext>
            </a:extLst>
          </p:cNvPr>
          <p:cNvSpPr txBox="1"/>
          <p:nvPr/>
        </p:nvSpPr>
        <p:spPr>
          <a:xfrm>
            <a:off x="685800" y="1803400"/>
            <a:ext cx="1752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TOKOH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C59F94-8A6E-0548-B3AD-AB301D4F56B8}"/>
              </a:ext>
            </a:extLst>
          </p:cNvPr>
          <p:cNvSpPr txBox="1"/>
          <p:nvPr/>
        </p:nvSpPr>
        <p:spPr>
          <a:xfrm>
            <a:off x="2590800" y="1803400"/>
            <a:ext cx="2768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KARYA DAN WILAYAH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983040-A74B-FC45-8D87-AACE171C4DD9}"/>
              </a:ext>
            </a:extLst>
          </p:cNvPr>
          <p:cNvSpPr txBox="1"/>
          <p:nvPr/>
        </p:nvSpPr>
        <p:spPr>
          <a:xfrm>
            <a:off x="5511800" y="1803400"/>
            <a:ext cx="2133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LATAR KEPENTINGAN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4649DD8-26AB-7A4E-844F-F207733544B8}"/>
              </a:ext>
            </a:extLst>
          </p:cNvPr>
          <p:cNvCxnSpPr/>
          <p:nvPr/>
        </p:nvCxnSpPr>
        <p:spPr>
          <a:xfrm>
            <a:off x="609600" y="2108200"/>
            <a:ext cx="7112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C0EC7C7-E49D-5842-8044-914D7416A305}"/>
              </a:ext>
            </a:extLst>
          </p:cNvPr>
          <p:cNvSpPr txBox="1"/>
          <p:nvPr/>
        </p:nvSpPr>
        <p:spPr>
          <a:xfrm>
            <a:off x="685800" y="2209800"/>
            <a:ext cx="17526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H. N. van der Tuuk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B9396A-285A-D341-A98A-F63928370BB9}"/>
              </a:ext>
            </a:extLst>
          </p:cNvPr>
          <p:cNvSpPr txBox="1"/>
          <p:nvPr/>
        </p:nvSpPr>
        <p:spPr>
          <a:xfrm>
            <a:off x="2590800" y="2209800"/>
            <a:ext cx="27686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Tata bahasa dan kamus Batak Toba; kemudian Bali dan Kawi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D6DD2D-AF02-E346-A3CA-20765E1B7704}"/>
              </a:ext>
            </a:extLst>
          </p:cNvPr>
          <p:cNvSpPr txBox="1"/>
          <p:nvPr/>
        </p:nvSpPr>
        <p:spPr>
          <a:xfrm>
            <a:off x="5511800" y="2209800"/>
            <a:ext cx="21336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Lembaga penerjemahan Alkitab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B0A0F67-F69B-6448-88E9-5CB90DB12D60}"/>
              </a:ext>
            </a:extLst>
          </p:cNvPr>
          <p:cNvCxnSpPr/>
          <p:nvPr/>
        </p:nvCxnSpPr>
        <p:spPr>
          <a:xfrm>
            <a:off x="609600" y="30226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072ABFE-CA91-744C-9702-5AEF8B2556D7}"/>
              </a:ext>
            </a:extLst>
          </p:cNvPr>
          <p:cNvSpPr txBox="1"/>
          <p:nvPr/>
        </p:nvSpPr>
        <p:spPr>
          <a:xfrm>
            <a:off x="685800" y="3124200"/>
            <a:ext cx="17526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Hendrik Kern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88B1C4-5D6B-A44C-AF5D-3979A484124B}"/>
              </a:ext>
            </a:extLst>
          </p:cNvPr>
          <p:cNvSpPr txBox="1"/>
          <p:nvPr/>
        </p:nvSpPr>
        <p:spPr>
          <a:xfrm>
            <a:off x="2590800" y="3124200"/>
            <a:ext cx="27686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Dasar perbandingan bahasa yang kini disebut Austronesia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43B259-DAF2-EE48-B053-BEC2883A7990}"/>
              </a:ext>
            </a:extLst>
          </p:cNvPr>
          <p:cNvSpPr txBox="1"/>
          <p:nvPr/>
        </p:nvSpPr>
        <p:spPr>
          <a:xfrm>
            <a:off x="5511800" y="3124200"/>
            <a:ext cx="21336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Filologi dan orientalisme Leiden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81D94BF-6365-0544-AFEB-9E8CCA4D3C7F}"/>
              </a:ext>
            </a:extLst>
          </p:cNvPr>
          <p:cNvCxnSpPr/>
          <p:nvPr/>
        </p:nvCxnSpPr>
        <p:spPr>
          <a:xfrm>
            <a:off x="609600" y="39370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B96B71E-1E9A-4A4A-A33D-9971B682248A}"/>
              </a:ext>
            </a:extLst>
          </p:cNvPr>
          <p:cNvSpPr txBox="1"/>
          <p:nvPr/>
        </p:nvSpPr>
        <p:spPr>
          <a:xfrm>
            <a:off x="685800" y="4038600"/>
            <a:ext cx="17526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N. Adriani dan A. C. Kruyt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0D0CD5-FBDB-5F44-977D-7C8DDDB9A9CC}"/>
              </a:ext>
            </a:extLst>
          </p:cNvPr>
          <p:cNvSpPr txBox="1"/>
          <p:nvPr/>
        </p:nvSpPr>
        <p:spPr>
          <a:xfrm>
            <a:off x="2590800" y="4038600"/>
            <a:ext cx="27686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Bahasa-bahasa Sulawesi Tengah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5F0BA0-5B1C-0B46-B2E0-C317A0ADC2EC}"/>
              </a:ext>
            </a:extLst>
          </p:cNvPr>
          <p:cNvSpPr txBox="1"/>
          <p:nvPr/>
        </p:nvSpPr>
        <p:spPr>
          <a:xfrm>
            <a:off x="5511800" y="4038600"/>
            <a:ext cx="21336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Misi Kristen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C5C725A-52F4-D94B-A444-26F363E31BBC}"/>
              </a:ext>
            </a:extLst>
          </p:cNvPr>
          <p:cNvCxnSpPr/>
          <p:nvPr/>
        </p:nvCxnSpPr>
        <p:spPr>
          <a:xfrm>
            <a:off x="609600" y="48514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FAB9AD5C-B58F-D742-9306-C88B5888647D}"/>
              </a:ext>
            </a:extLst>
          </p:cNvPr>
          <p:cNvSpPr/>
          <p:nvPr/>
        </p:nvSpPr>
        <p:spPr>
          <a:xfrm>
            <a:off x="609600" y="4851400"/>
            <a:ext cx="7112000" cy="914400"/>
          </a:xfrm>
          <a:prstGeom prst="rect">
            <a:avLst/>
          </a:prstGeom>
          <a:solidFill>
            <a:srgbClr val="F1E6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29C78D-85A0-834A-ACB9-D4E6690388B6}"/>
              </a:ext>
            </a:extLst>
          </p:cNvPr>
          <p:cNvSpPr txBox="1"/>
          <p:nvPr/>
        </p:nvSpPr>
        <p:spPr>
          <a:xfrm>
            <a:off x="685800" y="4953000"/>
            <a:ext cx="17526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C. Snouck Hurgronje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F530C9-2ED9-FB4B-A1B2-15DFB04B20F1}"/>
              </a:ext>
            </a:extLst>
          </p:cNvPr>
          <p:cNvSpPr txBox="1"/>
          <p:nvPr/>
        </p:nvSpPr>
        <p:spPr>
          <a:xfrm>
            <a:off x="2590800" y="4953000"/>
            <a:ext cx="27686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De Atjèhers: hikayat, adat, dan Islam di Aceh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975F17-D24B-C74B-B0C1-41F6540406CB}"/>
              </a:ext>
            </a:extLst>
          </p:cNvPr>
          <p:cNvSpPr txBox="1"/>
          <p:nvPr/>
        </p:nvSpPr>
        <p:spPr>
          <a:xfrm>
            <a:off x="5511800" y="4953000"/>
            <a:ext cx="21336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Penasihat pemerintah kolonial pada Perang Aceh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64442DD-C6D6-EE4F-9BE9-BFBE05BB5F60}"/>
              </a:ext>
            </a:extLst>
          </p:cNvPr>
          <p:cNvCxnSpPr/>
          <p:nvPr/>
        </p:nvCxnSpPr>
        <p:spPr>
          <a:xfrm>
            <a:off x="609600" y="57658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70EE2997-0092-AB49-9E7E-5B935743AACB}"/>
              </a:ext>
            </a:extLst>
          </p:cNvPr>
          <p:cNvSpPr/>
          <p:nvPr/>
        </p:nvSpPr>
        <p:spPr>
          <a:xfrm>
            <a:off x="8026400" y="1803400"/>
            <a:ext cx="3556000" cy="42418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536801-1037-E84C-808C-A15CB708AD7E}"/>
              </a:ext>
            </a:extLst>
          </p:cNvPr>
          <p:cNvSpPr txBox="1"/>
          <p:nvPr/>
        </p:nvSpPr>
        <p:spPr>
          <a:xfrm>
            <a:off x="8305800" y="20574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KERANGKA KRITIS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034A00-AC4A-DE42-B497-F8713E009B68}"/>
              </a:ext>
            </a:extLst>
          </p:cNvPr>
          <p:cNvSpPr txBox="1"/>
          <p:nvPr/>
        </p:nvSpPr>
        <p:spPr>
          <a:xfrm>
            <a:off x="8305800" y="2362200"/>
            <a:ext cx="2997200" cy="342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Errington (2008) menyebutnya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linguistik kolonial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: deskripsi bahasa yang ikut menata siapa yang dikuasai.
Koentjaraningrat kemudian menempatkan bahasa sebagai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satu dari tujuh unsur kebudayaan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, berguna sebagai panduan deskripsi, tetapi memisahkan bahasa dari unsur lain yang justru diresapinya.</a:t>
            </a:r>
          </a:p>
        </p:txBody>
      </p:sp>
    </p:spTree>
    <p:extLst>
      <p:ext uri="{BB962C8B-B14F-4D97-AF65-F5344CB8AC3E}">
        <p14:creationId xmlns:p14="http://schemas.microsoft.com/office/powerpoint/2010/main" val="3921262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26BD3-836E-8D45-A426-1F4A4D293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Membaca De Atjèhers menuntut dua sikap sekaligus: memanfaatkan arsip dan membaca posisinya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1B8CF2-4892-DF4D-8142-ADD23B0EE122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2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22660F-D001-E849-B721-17704BAEB936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2.6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D8F7AE-5269-3548-A425-FEBA928C49F4}"/>
              </a:ext>
            </a:extLst>
          </p:cNvPr>
          <p:cNvSpPr txBox="1"/>
          <p:nvPr/>
        </p:nvSpPr>
        <p:spPr>
          <a:xfrm>
            <a:off x="609600" y="1803400"/>
            <a:ext cx="109728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i="1">
                <a:solidFill>
                  <a:srgbClr val="3A3F45"/>
                </a:solidFill>
                <a:latin typeface="Calibri"/>
                <a:cs typeface="Calibri"/>
              </a:rPr>
              <a:t>Seorang mahasiswa di Banda Aceh menulis skripsi tentang tradisi pembacaan hikayat. Sumber tertua yang ia temukan: uraian Snouck Hurgronje tentang sastra Aceh.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6D3EFB-6EA3-AF4D-B938-20B9BF32E92A}"/>
              </a:ext>
            </a:extLst>
          </p:cNvPr>
          <p:cNvSpPr/>
          <p:nvPr/>
        </p:nvSpPr>
        <p:spPr>
          <a:xfrm>
            <a:off x="609600" y="2514600"/>
            <a:ext cx="5359400" cy="241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7D496A-5B10-E841-9DCC-22BD1B4A8D2F}"/>
              </a:ext>
            </a:extLst>
          </p:cNvPr>
          <p:cNvSpPr/>
          <p:nvPr/>
        </p:nvSpPr>
        <p:spPr>
          <a:xfrm>
            <a:off x="609600" y="2514600"/>
            <a:ext cx="50800" cy="24130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4C200D-B30D-FA4E-9FB5-6014068838D9}"/>
              </a:ext>
            </a:extLst>
          </p:cNvPr>
          <p:cNvSpPr txBox="1"/>
          <p:nvPr/>
        </p:nvSpPr>
        <p:spPr>
          <a:xfrm>
            <a:off x="889000" y="2717800"/>
            <a:ext cx="4826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BACAAN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CE1E59-0A52-124F-AE68-5B2C748B612F}"/>
              </a:ext>
            </a:extLst>
          </p:cNvPr>
          <p:cNvSpPr txBox="1"/>
          <p:nvPr/>
        </p:nvSpPr>
        <p:spPr>
          <a:xfrm>
            <a:off x="889000" y="2997200"/>
            <a:ext cx="48260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Arsip sejarah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91C42F-8484-B54F-A308-EDCACAD1D674}"/>
              </a:ext>
            </a:extLst>
          </p:cNvPr>
          <p:cNvSpPr txBox="1"/>
          <p:nvPr/>
        </p:nvSpPr>
        <p:spPr>
          <a:xfrm>
            <a:off x="889000" y="3479800"/>
            <a:ext cx="4826000" cy="1320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Mencatat judul hikayat, ringkasan isi, dan tanggapan khalayak akhir abad ke-19, periode yang jarang terdokumentasi.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E082B2-904E-8648-A017-BF6D311476A0}"/>
              </a:ext>
            </a:extLst>
          </p:cNvPr>
          <p:cNvSpPr/>
          <p:nvPr/>
        </p:nvSpPr>
        <p:spPr>
          <a:xfrm>
            <a:off x="6223000" y="2514600"/>
            <a:ext cx="5359400" cy="241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87423E-564B-FB45-8BFE-D43475C5618C}"/>
              </a:ext>
            </a:extLst>
          </p:cNvPr>
          <p:cNvSpPr/>
          <p:nvPr/>
        </p:nvSpPr>
        <p:spPr>
          <a:xfrm>
            <a:off x="6223000" y="2514600"/>
            <a:ext cx="50800" cy="24130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C60320-F84E-BA43-9E25-78C0BAD2F220}"/>
              </a:ext>
            </a:extLst>
          </p:cNvPr>
          <p:cNvSpPr txBox="1"/>
          <p:nvPr/>
        </p:nvSpPr>
        <p:spPr>
          <a:xfrm>
            <a:off x="6502400" y="2717800"/>
            <a:ext cx="4826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BACAAN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D7925D-08CB-FF43-A60E-5B6CECDAA77B}"/>
              </a:ext>
            </a:extLst>
          </p:cNvPr>
          <p:cNvSpPr txBox="1"/>
          <p:nvPr/>
        </p:nvSpPr>
        <p:spPr>
          <a:xfrm>
            <a:off x="6502400" y="2997200"/>
            <a:ext cx="48260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Membaca posisi pengamat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B9A0BA-EC1F-0F48-B229-64C50CD5A537}"/>
              </a:ext>
            </a:extLst>
          </p:cNvPr>
          <p:cNvSpPr txBox="1"/>
          <p:nvPr/>
        </p:nvSpPr>
        <p:spPr>
          <a:xfrm>
            <a:off x="6502400" y="3479800"/>
            <a:ext cx="4826000" cy="1320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Dari mana pengamatan dilakukan, untuk tujuan apa, dengan kategori apa? Penilaian atas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Hikayat Prang Sabi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dibentuk kepentingan meredam perlawanan.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49FAF8-0861-2A4C-9685-9073615A718E}"/>
              </a:ext>
            </a:extLst>
          </p:cNvPr>
          <p:cNvSpPr/>
          <p:nvPr/>
        </p:nvSpPr>
        <p:spPr>
          <a:xfrm>
            <a:off x="609600" y="5105400"/>
            <a:ext cx="10972800" cy="9398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152377-5A40-1347-A5EC-CBF1137D6779}"/>
              </a:ext>
            </a:extLst>
          </p:cNvPr>
          <p:cNvSpPr txBox="1"/>
          <p:nvPr/>
        </p:nvSpPr>
        <p:spPr>
          <a:xfrm>
            <a:off x="863600" y="5219700"/>
            <a:ext cx="104648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Pembanding global: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teks mitos yang dikumpulkan Boas sebagai prosa dibaca ulang oleh Hymes dan Tedlock sebagai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pertunjukan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berbait dan berirama (etnopuitika). Arsip kolonial Aceh dapat dibaca "mengikuti seratnya" dengan cara yang sama.</a:t>
            </a:r>
          </a:p>
        </p:txBody>
      </p:sp>
    </p:spTree>
    <p:extLst>
      <p:ext uri="{BB962C8B-B14F-4D97-AF65-F5344CB8AC3E}">
        <p14:creationId xmlns:p14="http://schemas.microsoft.com/office/powerpoint/2010/main" val="2227856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689C8-48DE-3AB1-F59F-08CA7AEC8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Sejarah disiplin adalah rangkaian pertanyaan yang berganti, dan setiap jawaban punya titik buta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82C7B9-29BF-3649-9827-3BA7B2C1D0F5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2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BEA806-0D88-FA4A-B3EC-33BB29561645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2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4B1B39-4163-9043-B5C6-3ED261B97B4D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DBE93-118D-9643-91A7-48A124721C39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1B909B-39B9-AC42-9857-02F45BFD2DEB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Dari jiwa bangsa ke kerja lapangan: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Herder-Humboldt memberi martabat pada semua bahasa; Boas menuntut dokumentasi dari dalam.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EBBF69-7973-8240-AB04-07F07DC55D4D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19DFF3-9D79-7C44-8835-9D7236101B20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Dari sistem ke penggunaan: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strukturalisme dan Chomsky memberi ketelitian; Hymes dan Gumperz mengembalikan konteks.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BCB3A4-B8EF-F446-8A95-E001C365EB79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160525-4728-2449-B440-A8BA0FEA0AAE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Dari konteks ke kekuasaan: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paradigma ketiga, Silverstein dan Bourdieu, serta kritik atas linguistik kolonial di Nusantara.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C306E4-8EA8-B74E-B6F0-DA49CBA7F2D2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334EDA-0392-F84D-AE03-3F0EDBCD52D7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FB0719-90C4-AC41-9377-DE4A859F2442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Pandangan dunia (Weltansicht)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3099E82-F2DF-D144-A9B1-F68E30B673C9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A812020-B76F-B24E-9949-000A8A5A64B7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Paradigma Boasian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7D5C182-8C43-EF4D-AA60-5DCF6B4D9A68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5F9D6C6-C345-7A48-AE27-FE701F521759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Konteks situasi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79143DC-AE3C-B94B-A0D3-E9262E1206AE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B87EF71-2746-8149-891D-D4E51A9FD119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Persekutuan fatis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F667B26-7DBF-7349-901A-30FE6B00660F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03FF13C-49D6-2745-9446-DBF36A8E244B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Etnografi komunikasi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FA3AFFF-6E4B-BD4C-96F8-D9FD1FE493A4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E1736EB-59C7-524D-86F8-F401B29A9C4A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Isyarat kontekstualisasi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29175F6-AE5F-AC4F-B568-D11A44FD829C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BACCFD7-3528-124E-80EB-F4E5861F6E82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Metapragmatika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1D44C30-7C4B-9C43-965B-7980A836032C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AABEA38-DB2E-2E4F-8D20-2AC47C89919C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Modal dan pasar linguistik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806DE62-708B-B340-B094-C54A85EFDB3D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20EC01F-815A-4A47-8DC4-5A90AA0893A8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Etnopuitika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F5EA2F2-C109-B746-A356-DE193C4A0F98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FAFC13E-75AB-EF42-9305-6A7DC798E64A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Linguistik kolonial</a:t>
            </a:r>
          </a:p>
        </p:txBody>
      </p:sp>
    </p:spTree>
    <p:extLst>
      <p:ext uri="{BB962C8B-B14F-4D97-AF65-F5344CB8AC3E}">
        <p14:creationId xmlns:p14="http://schemas.microsoft.com/office/powerpoint/2010/main" val="4200679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D0C78-99EA-B3A3-A108-D450C1366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3297C0-B82E-4C45-A265-89EEFD7966B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2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374769-8B10-6745-B313-93633FFA0A20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2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5E7024-B58D-D147-9082-7EDCF24E77C6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E6EFC0-8B02-6F4D-968A-BF45C3B56DB0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E581EE-E52B-1743-9C22-5B40066D26F4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Apa perbedaan pertanyaan pokok Herder-Humboldt, Boas, dan Malinowski tentang bahasa?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97776-E63E-C044-9EFE-45685BB7E507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7E3D81-3F64-274A-88D8-EAC928540B7E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argumen Boas tentang bunyi berganti-ganti penting secara metodologis sekaligus etis?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9B742F-D7CC-D24B-BBAD-1A6DBB068BCF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FAD47C-4804-9840-A6AA-4AC1F8100812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Tradisi apa yang tidak tampak dalam peta tiga paradigma Duranti? Perlukah etnolinguistik Indonesia dimasukkan?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5E8E7E-48F8-FE40-8695-A123AC698F5B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F82FD6-E225-674E-B1C2-8F1E4E513E57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Sebutkan tiga pasar bahasa yang Anda masuki dalam seminggu. Apa yang dinilai di masing-masing?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259E34-05F3-2F46-A4A5-5F33FD3A25EB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8C58D9-3861-7148-BB6B-BE0C3E586735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049222-C0A1-674A-B85F-07147D08C285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Melacak Jejak Kajian Bahasa tentang Daerah Saya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4CFABA-6AC0-9949-B6F0-650FC0F3F71E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B4E559-7E6A-9046-A27F-44AC081DC13B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satu bahasa atau kelompok di Aceh atau daerah asal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025949-8197-3D4F-8574-36739EFFFF0B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B7D8F4-60B6-6347-B3E9-50F10AEC25B4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Telusuri minimal lima karya dari periode kolonial hingga kini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C2B9D5-2203-4D44-BF25-7DD4EDC7604D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FCA631-F655-6540-B04A-7AF8723D244A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Petakan siapa penulisnya, untuk siapa, dan dengan kategori apa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4F7FB2-D038-E943-A10A-B0DEA5372467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014E10-5A87-D84F-9E69-C5659FE5463F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Tulis refleksi kritis tentang posisi setiap sumber</a:t>
            </a:r>
          </a:p>
        </p:txBody>
      </p:sp>
    </p:spTree>
    <p:extLst>
      <p:ext uri="{BB962C8B-B14F-4D97-AF65-F5344CB8AC3E}">
        <p14:creationId xmlns:p14="http://schemas.microsoft.com/office/powerpoint/2010/main" val="1629058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26CE6-4E9C-FE1A-6F96-D26259BF5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Bahasa sebagai sistem: bekal linguistik untuk antropolog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56EE0B-EF7A-8D40-A982-21BECD32E6E8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3A70D3-4973-9241-8C90-D299B232027B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B77B0C6-F4F4-1440-A10F-E17853756BFF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5093D12-3A4C-0944-91F9-36583EF56B2A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04392-EE23-5346-AF64-A2D318D67575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E83FBE-6B47-7C4E-B017-9576BEE775EC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Membedakan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fonetik dan fonologi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; memakai fonem dan pasangan minimal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3C3D26-1DE1-C14C-827E-147C04AB3B35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A2348B-14AD-1A41-A589-D741F5D96DE4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Mengenali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afiksasi dan reduplikasi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di bahasa-bahasa Nusantara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8FB514-B1B4-B740-988F-55BD6929A55A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4948BE-9D61-284C-A208-475C6213F82C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Menguraikan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sistem ergatif terpisah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bahasa Aceh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5CA7FF-A61D-9649-A2FD-BB15749428E6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9C21A8-3A6B-5A4C-A5D1-E12DF2B72B73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Membaca medan makna, kekerabatan,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kata penggolong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982B22-236B-EA40-8FBB-A52F528890FC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370D4D-AD41-3C45-96CD-1161626352BB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Menempatkan bahasa Aceh dalam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cabang Chamik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menyajikan glos antarbaris</a:t>
            </a:r>
          </a:p>
        </p:txBody>
      </p:sp>
    </p:spTree>
    <p:extLst>
      <p:ext uri="{BB962C8B-B14F-4D97-AF65-F5344CB8AC3E}">
        <p14:creationId xmlns:p14="http://schemas.microsoft.com/office/powerpoint/2010/main" val="2867206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BC6A-6381-B45F-19C8-78602F526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Setiap tataran linguistik menyimpan pertanyaan antropologis tentang komunitas penuturnya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F5F5B9-96D7-7442-9B9F-D110F54420CC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3 · PETA TATARAN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A2CB2-6849-E24F-8926-1FFA07501AE1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3.1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3557F2-CF72-B64F-9FED-69A505451487}"/>
              </a:ext>
            </a:extLst>
          </p:cNvPr>
          <p:cNvSpPr txBox="1"/>
          <p:nvPr/>
        </p:nvSpPr>
        <p:spPr>
          <a:xfrm>
            <a:off x="685800" y="1778000"/>
            <a:ext cx="1371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TATARAN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F2DE80-7606-E049-8661-D93BA71DED21}"/>
              </a:ext>
            </a:extLst>
          </p:cNvPr>
          <p:cNvSpPr txBox="1"/>
          <p:nvPr/>
        </p:nvSpPr>
        <p:spPr>
          <a:xfrm>
            <a:off x="2209800" y="1778000"/>
            <a:ext cx="2641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PERTANYAAN LINGUISTIK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A41EDE-3FD4-CD44-9948-8BE9265CBF47}"/>
              </a:ext>
            </a:extLst>
          </p:cNvPr>
          <p:cNvSpPr txBox="1"/>
          <p:nvPr/>
        </p:nvSpPr>
        <p:spPr>
          <a:xfrm>
            <a:off x="5003800" y="1778000"/>
            <a:ext cx="3022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PERTANYAAN ANTROPOLOGIS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00EC84-F1EE-E545-A7EC-ADE5303B448E}"/>
              </a:ext>
            </a:extLst>
          </p:cNvPr>
          <p:cNvSpPr txBox="1"/>
          <p:nvPr/>
        </p:nvSpPr>
        <p:spPr>
          <a:xfrm>
            <a:off x="8178800" y="1778000"/>
            <a:ext cx="33274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CONTOH DARI ACEH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0545AF3-3CC3-2A49-8CCC-45CE63FEFA2E}"/>
              </a:ext>
            </a:extLst>
          </p:cNvPr>
          <p:cNvCxnSpPr/>
          <p:nvPr/>
        </p:nvCxnSpPr>
        <p:spPr>
          <a:xfrm>
            <a:off x="609600" y="2082800"/>
            <a:ext cx="109728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7AE32F0-D1FE-D141-9D02-76AC782F1A5D}"/>
              </a:ext>
            </a:extLst>
          </p:cNvPr>
          <p:cNvSpPr txBox="1"/>
          <p:nvPr/>
        </p:nvSpPr>
        <p:spPr>
          <a:xfrm>
            <a:off x="685800" y="2184400"/>
            <a:ext cx="1371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Fonologi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F0415C-FCC4-A547-AEC5-5B604ECAFF76}"/>
              </a:ext>
            </a:extLst>
          </p:cNvPr>
          <p:cNvSpPr txBox="1"/>
          <p:nvPr/>
        </p:nvSpPr>
        <p:spPr>
          <a:xfrm>
            <a:off x="2209800" y="2184400"/>
            <a:ext cx="2641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Bunyi mana yang membedakan makna?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20D101-89B9-2A43-A5BB-383926C52BFD}"/>
              </a:ext>
            </a:extLst>
          </p:cNvPr>
          <p:cNvSpPr txBox="1"/>
          <p:nvPr/>
        </p:nvSpPr>
        <p:spPr>
          <a:xfrm>
            <a:off x="5003800" y="2184400"/>
            <a:ext cx="302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Bunyi mana yang menandai asal daerah atau generasi?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AD0058-D47E-1542-BC9F-34CF67A91776}"/>
              </a:ext>
            </a:extLst>
          </p:cNvPr>
          <p:cNvSpPr txBox="1"/>
          <p:nvPr/>
        </p:nvSpPr>
        <p:spPr>
          <a:xfrm>
            <a:off x="8178800" y="2184400"/>
            <a:ext cx="33274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Lafal vokal yang membuat orang menebak asal Pidie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D7BECBA-8B91-E649-8C10-40E6C82035A9}"/>
              </a:ext>
            </a:extLst>
          </p:cNvPr>
          <p:cNvCxnSpPr/>
          <p:nvPr/>
        </p:nvCxnSpPr>
        <p:spPr>
          <a:xfrm>
            <a:off x="609600" y="27686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3E577F6-B585-0940-B75B-553960B1215F}"/>
              </a:ext>
            </a:extLst>
          </p:cNvPr>
          <p:cNvSpPr txBox="1"/>
          <p:nvPr/>
        </p:nvSpPr>
        <p:spPr>
          <a:xfrm>
            <a:off x="685800" y="2870200"/>
            <a:ext cx="1371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Morfologi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1458F5-9C21-C34C-8175-D29E687B9B2C}"/>
              </a:ext>
            </a:extLst>
          </p:cNvPr>
          <p:cNvSpPr txBox="1"/>
          <p:nvPr/>
        </p:nvSpPr>
        <p:spPr>
          <a:xfrm>
            <a:off x="2209800" y="2870200"/>
            <a:ext cx="2641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kata dibentuk?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CA44AC-47A8-1048-A7AC-91E3EA32EAE1}"/>
              </a:ext>
            </a:extLst>
          </p:cNvPr>
          <p:cNvSpPr txBox="1"/>
          <p:nvPr/>
        </p:nvSpPr>
        <p:spPr>
          <a:xfrm>
            <a:off x="5003800" y="2870200"/>
            <a:ext cx="302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Konsep budaya apa yang tersimpan dalam bentuk kata?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6F5023-0C0F-DD4F-9A27-3C9849E86ECE}"/>
              </a:ext>
            </a:extLst>
          </p:cNvPr>
          <p:cNvSpPr txBox="1"/>
          <p:nvPr/>
        </p:nvSpPr>
        <p:spPr>
          <a:xfrm>
            <a:off x="8178800" y="2870200"/>
            <a:ext cx="33274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peu- + sijuek: upacara sebagai tindakan mendinginkan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1D0D868-75D2-174E-B0AD-2DAB6B0BF8EA}"/>
              </a:ext>
            </a:extLst>
          </p:cNvPr>
          <p:cNvCxnSpPr/>
          <p:nvPr/>
        </p:nvCxnSpPr>
        <p:spPr>
          <a:xfrm>
            <a:off x="609600" y="34544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6B3AAD2-8A3A-F846-8035-0B6AAD214040}"/>
              </a:ext>
            </a:extLst>
          </p:cNvPr>
          <p:cNvSpPr txBox="1"/>
          <p:nvPr/>
        </p:nvSpPr>
        <p:spPr>
          <a:xfrm>
            <a:off x="685800" y="3556000"/>
            <a:ext cx="1371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Sintaksis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99A0CE-A6A2-224F-B278-F5D266D595D7}"/>
              </a:ext>
            </a:extLst>
          </p:cNvPr>
          <p:cNvSpPr txBox="1"/>
          <p:nvPr/>
        </p:nvSpPr>
        <p:spPr>
          <a:xfrm>
            <a:off x="2209800" y="3556000"/>
            <a:ext cx="2641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pelaku ditandai?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B753BB-CDE7-8040-845F-4AF586466CBD}"/>
              </a:ext>
            </a:extLst>
          </p:cNvPr>
          <p:cNvSpPr txBox="1"/>
          <p:nvPr/>
        </p:nvSpPr>
        <p:spPr>
          <a:xfrm>
            <a:off x="5003800" y="3556000"/>
            <a:ext cx="302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tata bahasa membingkai kehendak dan agensi?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205BCF-E52C-A248-B694-0E3BCEAEE138}"/>
              </a:ext>
            </a:extLst>
          </p:cNvPr>
          <p:cNvSpPr txBox="1"/>
          <p:nvPr/>
        </p:nvSpPr>
        <p:spPr>
          <a:xfrm>
            <a:off x="8178800" y="3556000"/>
            <a:ext cx="33274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Proklitik untuk pelaku berkehendak (Durie, 1985)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19EB959-6C09-0048-82BA-D7B44F723CC4}"/>
              </a:ext>
            </a:extLst>
          </p:cNvPr>
          <p:cNvCxnSpPr/>
          <p:nvPr/>
        </p:nvCxnSpPr>
        <p:spPr>
          <a:xfrm>
            <a:off x="609600" y="41402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97A69FE-922C-FF49-A24C-6329A8A9B1EA}"/>
              </a:ext>
            </a:extLst>
          </p:cNvPr>
          <p:cNvSpPr txBox="1"/>
          <p:nvPr/>
        </p:nvSpPr>
        <p:spPr>
          <a:xfrm>
            <a:off x="685800" y="4241800"/>
            <a:ext cx="1371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Semantik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4A7969-C4CD-C741-B101-B93B549B9A39}"/>
              </a:ext>
            </a:extLst>
          </p:cNvPr>
          <p:cNvSpPr txBox="1"/>
          <p:nvPr/>
        </p:nvSpPr>
        <p:spPr>
          <a:xfrm>
            <a:off x="2209800" y="4241800"/>
            <a:ext cx="2641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makna tersusun?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88AF50-A46C-BC4F-8CF4-B45D1ACC93C5}"/>
              </a:ext>
            </a:extLst>
          </p:cNvPr>
          <p:cNvSpPr txBox="1"/>
          <p:nvPr/>
        </p:nvSpPr>
        <p:spPr>
          <a:xfrm>
            <a:off x="5003800" y="4241800"/>
            <a:ext cx="302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Pembedaan apa yang rutin dianggap penting?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C63319-651A-484A-8CE9-ACE5AD50496D}"/>
              </a:ext>
            </a:extLst>
          </p:cNvPr>
          <p:cNvSpPr txBox="1"/>
          <p:nvPr/>
        </p:nvSpPr>
        <p:spPr>
          <a:xfrm>
            <a:off x="8178800" y="4241800"/>
            <a:ext cx="33274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pade, breuëh, bu; penggolong droe untuk manusia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5B5C975-923F-234B-815E-0A23E3357883}"/>
              </a:ext>
            </a:extLst>
          </p:cNvPr>
          <p:cNvCxnSpPr/>
          <p:nvPr/>
        </p:nvCxnSpPr>
        <p:spPr>
          <a:xfrm>
            <a:off x="609600" y="48260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24C3A6C-0B85-D84D-BA66-8779BEBB48FA}"/>
              </a:ext>
            </a:extLst>
          </p:cNvPr>
          <p:cNvSpPr txBox="1"/>
          <p:nvPr/>
        </p:nvSpPr>
        <p:spPr>
          <a:xfrm>
            <a:off x="685800" y="4927600"/>
            <a:ext cx="1371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Pragmatik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494FC4-6849-EE46-ADAE-29970AD9CD69}"/>
              </a:ext>
            </a:extLst>
          </p:cNvPr>
          <p:cNvSpPr txBox="1"/>
          <p:nvPr/>
        </p:nvSpPr>
        <p:spPr>
          <a:xfrm>
            <a:off x="2209800" y="4927600"/>
            <a:ext cx="2641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Apa maksud di luar makna harfiah?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82E6E8D-B093-6B4F-A470-CDF8886B4B49}"/>
              </a:ext>
            </a:extLst>
          </p:cNvPr>
          <p:cNvSpPr txBox="1"/>
          <p:nvPr/>
        </p:nvSpPr>
        <p:spPr>
          <a:xfrm>
            <a:off x="5003800" y="4927600"/>
            <a:ext cx="302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Bagaimana ujaran menata hierarki?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A9AE8BF-CDC8-094C-9502-11C5314E5D14}"/>
              </a:ext>
            </a:extLst>
          </p:cNvPr>
          <p:cNvSpPr txBox="1"/>
          <p:nvPr/>
        </p:nvSpPr>
        <p:spPr>
          <a:xfrm>
            <a:off x="8178800" y="4927600"/>
            <a:ext cx="33274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Pilihan geu- atau ji- sebagai pernyataan hubungan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95CA3E9-E023-4F4A-8CE2-DEE44CE9011B}"/>
              </a:ext>
            </a:extLst>
          </p:cNvPr>
          <p:cNvCxnSpPr/>
          <p:nvPr/>
        </p:nvCxnSpPr>
        <p:spPr>
          <a:xfrm>
            <a:off x="609600" y="55118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80D71D28-9CF4-C446-AE1F-1E69231D2ED8}"/>
              </a:ext>
            </a:extLst>
          </p:cNvPr>
          <p:cNvSpPr txBox="1"/>
          <p:nvPr/>
        </p:nvSpPr>
        <p:spPr>
          <a:xfrm>
            <a:off x="685800" y="5613400"/>
            <a:ext cx="1371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Historis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A338920-DAAF-AD4B-8290-30DD69CA78EA}"/>
              </a:ext>
            </a:extLst>
          </p:cNvPr>
          <p:cNvSpPr txBox="1"/>
          <p:nvPr/>
        </p:nvSpPr>
        <p:spPr>
          <a:xfrm>
            <a:off x="2209800" y="5613400"/>
            <a:ext cx="2641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mana yang berkerabat?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1EE588D-ABD0-CD4D-945D-0B1B3F138FA6}"/>
              </a:ext>
            </a:extLst>
          </p:cNvPr>
          <p:cNvSpPr txBox="1"/>
          <p:nvPr/>
        </p:nvSpPr>
        <p:spPr>
          <a:xfrm>
            <a:off x="5003800" y="5613400"/>
            <a:ext cx="302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Sejarah migrasi apa yang terekam?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942856-86E5-6148-B59E-4EA00A0F266E}"/>
              </a:ext>
            </a:extLst>
          </p:cNvPr>
          <p:cNvSpPr txBox="1"/>
          <p:nvPr/>
        </p:nvSpPr>
        <p:spPr>
          <a:xfrm>
            <a:off x="8178800" y="5613400"/>
            <a:ext cx="33274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Aceh dalam cabang Chamik bersama Cham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C9AE1D7-749D-1045-A691-EE8CB4017314}"/>
              </a:ext>
            </a:extLst>
          </p:cNvPr>
          <p:cNvCxnSpPr/>
          <p:nvPr/>
        </p:nvCxnSpPr>
        <p:spPr>
          <a:xfrm>
            <a:off x="609600" y="61976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563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18481-96A5-ED21-3E9A-D92C468D9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Fonologi menunjukkan bahwa setiap bahasa memilah kontinum bunyi dengan caranya sendiri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F7ABED-6485-8844-838B-7F89BA2B067D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3 · BUNYI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B2EBF1-D6D0-8B45-A709-365F210C1517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3.2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3409F9-7166-BF4B-8E12-C483CC111B72}"/>
              </a:ext>
            </a:extLst>
          </p:cNvPr>
          <p:cNvSpPr/>
          <p:nvPr/>
        </p:nvSpPr>
        <p:spPr>
          <a:xfrm>
            <a:off x="609600" y="1803400"/>
            <a:ext cx="5372100" cy="2159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3D5B06-AE01-E948-A7FF-893AC5D75E13}"/>
              </a:ext>
            </a:extLst>
          </p:cNvPr>
          <p:cNvSpPr/>
          <p:nvPr/>
        </p:nvSpPr>
        <p:spPr>
          <a:xfrm>
            <a:off x="609600" y="1803400"/>
            <a:ext cx="53721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467B77-D57C-1548-8AC2-61835A2D0F7C}"/>
              </a:ext>
            </a:extLst>
          </p:cNvPr>
          <p:cNvSpPr txBox="1"/>
          <p:nvPr/>
        </p:nvSpPr>
        <p:spPr>
          <a:xfrm>
            <a:off x="812800" y="20066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PERISTIWA FISIK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857331-FE42-3043-B165-403E53F657E3}"/>
              </a:ext>
            </a:extLst>
          </p:cNvPr>
          <p:cNvSpPr txBox="1"/>
          <p:nvPr/>
        </p:nvSpPr>
        <p:spPr>
          <a:xfrm>
            <a:off x="812800" y="2260600"/>
            <a:ext cx="49657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Fonetik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A06174-A5ED-AB4F-B9E6-D6E10D93321A}"/>
              </a:ext>
            </a:extLst>
          </p:cNvPr>
          <p:cNvSpPr txBox="1"/>
          <p:nvPr/>
        </p:nvSpPr>
        <p:spPr>
          <a:xfrm>
            <a:off x="812800" y="2667000"/>
            <a:ext cx="49657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Bagaimana bunyi dihasilkan (artikulatoris), merambat (akustik), dan diterima (auditoris). Dicatat dengan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IPA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: satu lambang, satu bunyi.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35FCA3-1F16-5F4A-A4A8-C2360D7C4A7E}"/>
              </a:ext>
            </a:extLst>
          </p:cNvPr>
          <p:cNvSpPr/>
          <p:nvPr/>
        </p:nvSpPr>
        <p:spPr>
          <a:xfrm>
            <a:off x="6210300" y="1803400"/>
            <a:ext cx="5372100" cy="2159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7A1B4B-43D6-5247-A007-92DA174A46D3}"/>
              </a:ext>
            </a:extLst>
          </p:cNvPr>
          <p:cNvSpPr/>
          <p:nvPr/>
        </p:nvSpPr>
        <p:spPr>
          <a:xfrm>
            <a:off x="6210300" y="1803400"/>
            <a:ext cx="53721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825DE8-F1E2-1A4B-BE5E-899E9906A0D9}"/>
              </a:ext>
            </a:extLst>
          </p:cNvPr>
          <p:cNvSpPr txBox="1"/>
          <p:nvPr/>
        </p:nvSpPr>
        <p:spPr>
          <a:xfrm>
            <a:off x="6413500" y="20066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SISTEM KATEGORI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CAD76B-F3B1-FE46-9E9E-807DA603DD6F}"/>
              </a:ext>
            </a:extLst>
          </p:cNvPr>
          <p:cNvSpPr txBox="1"/>
          <p:nvPr/>
        </p:nvSpPr>
        <p:spPr>
          <a:xfrm>
            <a:off x="6413500" y="2260600"/>
            <a:ext cx="49657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Fonologi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942740-C3E2-9E4C-940A-985B9B90C040}"/>
              </a:ext>
            </a:extLst>
          </p:cNvPr>
          <p:cNvSpPr txBox="1"/>
          <p:nvPr/>
        </p:nvSpPr>
        <p:spPr>
          <a:xfrm>
            <a:off x="6413500" y="2667000"/>
            <a:ext cx="49657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Bunyi mana yang membedakan makna.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Fonem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diuji dengan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pasangan minimal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; variasi yang tidak membedakan makna disebut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alofon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2F06D9-05E3-2049-805C-034CA78365A5}"/>
              </a:ext>
            </a:extLst>
          </p:cNvPr>
          <p:cNvSpPr txBox="1"/>
          <p:nvPr/>
        </p:nvSpPr>
        <p:spPr>
          <a:xfrm>
            <a:off x="609600" y="4191000"/>
            <a:ext cx="5334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MENGAPA EJAAN TIDAK CUKUP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E88193-3CD2-234A-ACA3-018E33334369}"/>
              </a:ext>
            </a:extLst>
          </p:cNvPr>
          <p:cNvSpPr txBox="1"/>
          <p:nvPr/>
        </p:nvSpPr>
        <p:spPr>
          <a:xfrm>
            <a:off x="609600" y="4495800"/>
            <a:ext cx="5334000" cy="152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Ejaan Indonesia menulis "e" untuk dua bunyi: pepet dalam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emas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[ə] dan taling dalam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enak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[e]. Peneliti yang bersandar pada ejaan bisa salah dengar dan salah tafsir.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9A6F23-30BF-1448-9DB2-697513253FE8}"/>
              </a:ext>
            </a:extLst>
          </p:cNvPr>
          <p:cNvSpPr/>
          <p:nvPr/>
        </p:nvSpPr>
        <p:spPr>
          <a:xfrm>
            <a:off x="6248400" y="4191000"/>
            <a:ext cx="5334000" cy="18542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0CF684-C9E4-BD4A-8828-F7FEC7DA49AE}"/>
              </a:ext>
            </a:extLst>
          </p:cNvPr>
          <p:cNvSpPr txBox="1"/>
          <p:nvPr/>
        </p:nvSpPr>
        <p:spPr>
          <a:xfrm>
            <a:off x="6527800" y="4445000"/>
            <a:ext cx="4775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CIRI BUNYI BAHASA ACEH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279409-DE77-2D43-AE33-3F87593D4C9B}"/>
              </a:ext>
            </a:extLst>
          </p:cNvPr>
          <p:cNvSpPr txBox="1"/>
          <p:nvPr/>
        </p:nvSpPr>
        <p:spPr>
          <a:xfrm>
            <a:off x="6527800" y="4749800"/>
            <a:ext cx="47752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Vokal yang kaya,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diftong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,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vokal nasal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, dan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hentian glotal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. Pilihan lafal sering dimuati makna sosial: asal daerah, generasi, kelas.</a:t>
            </a:r>
          </a:p>
        </p:txBody>
      </p:sp>
    </p:spTree>
    <p:extLst>
      <p:ext uri="{BB962C8B-B14F-4D97-AF65-F5344CB8AC3E}">
        <p14:creationId xmlns:p14="http://schemas.microsoft.com/office/powerpoint/2010/main" val="29436534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8E9A2-19EF-8AA2-FB79-CDAFEBB25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Afiksasi dan reduplikasi bukan sekadar teknik; bentuk kata dapat menyimpan konsep budaya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E8EFCD-6FAE-B047-93D9-A55243F7BBAE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3 · BENTUK KATA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583EFD-138F-F244-977F-5C4E1223964D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3.3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A1CA17-E216-FC4C-B21D-F53EA412804D}"/>
              </a:ext>
            </a:extLst>
          </p:cNvPr>
          <p:cNvSpPr txBox="1"/>
          <p:nvPr/>
        </p:nvSpPr>
        <p:spPr>
          <a:xfrm>
            <a:off x="685800" y="1803400"/>
            <a:ext cx="1498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PROSES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468E9A-5E0F-8C4A-A651-7312C5CBD4A4}"/>
              </a:ext>
            </a:extLst>
          </p:cNvPr>
          <p:cNvSpPr txBox="1"/>
          <p:nvPr/>
        </p:nvSpPr>
        <p:spPr>
          <a:xfrm>
            <a:off x="2336800" y="1803400"/>
            <a:ext cx="2260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CONTOH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41EF86-4895-4847-B3E4-04D445B53E49}"/>
              </a:ext>
            </a:extLst>
          </p:cNvPr>
          <p:cNvSpPr txBox="1"/>
          <p:nvPr/>
        </p:nvSpPr>
        <p:spPr>
          <a:xfrm>
            <a:off x="4749800" y="1803400"/>
            <a:ext cx="2387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FUNGSI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F889900-BF2A-5F4B-BE53-EA58F31312A2}"/>
              </a:ext>
            </a:extLst>
          </p:cNvPr>
          <p:cNvCxnSpPr/>
          <p:nvPr/>
        </p:nvCxnSpPr>
        <p:spPr>
          <a:xfrm>
            <a:off x="609600" y="2108200"/>
            <a:ext cx="6604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F6D0EFF-68D2-1446-B90C-285D44C42BFD}"/>
              </a:ext>
            </a:extLst>
          </p:cNvPr>
          <p:cNvSpPr txBox="1"/>
          <p:nvPr/>
        </p:nvSpPr>
        <p:spPr>
          <a:xfrm>
            <a:off x="685800" y="2209800"/>
            <a:ext cx="1498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meN- / di-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A1AC51-0441-CA40-9702-57F2065247A1}"/>
              </a:ext>
            </a:extLst>
          </p:cNvPr>
          <p:cNvSpPr txBox="1"/>
          <p:nvPr/>
        </p:nvSpPr>
        <p:spPr>
          <a:xfrm>
            <a:off x="2336800" y="2209800"/>
            <a:ext cx="2260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menulis, ditulis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9982D7-F0DB-FD4C-AE51-40B776ED5C43}"/>
              </a:ext>
            </a:extLst>
          </p:cNvPr>
          <p:cNvSpPr txBox="1"/>
          <p:nvPr/>
        </p:nvSpPr>
        <p:spPr>
          <a:xfrm>
            <a:off x="4749800" y="2209800"/>
            <a:ext cx="2387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Pasangan aktif dan pasif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9B61B77-5351-F848-AF1C-8183F9AC652E}"/>
              </a:ext>
            </a:extLst>
          </p:cNvPr>
          <p:cNvCxnSpPr/>
          <p:nvPr/>
        </p:nvCxnSpPr>
        <p:spPr>
          <a:xfrm>
            <a:off x="609600" y="2870200"/>
            <a:ext cx="660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4BB310D-767A-734F-9ED8-8B4D7F5A835E}"/>
              </a:ext>
            </a:extLst>
          </p:cNvPr>
          <p:cNvSpPr txBox="1"/>
          <p:nvPr/>
        </p:nvSpPr>
        <p:spPr>
          <a:xfrm>
            <a:off x="685800" y="2971800"/>
            <a:ext cx="1498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ber-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C639DC-1F5D-8044-AAE0-DEA47CBD71FA}"/>
              </a:ext>
            </a:extLst>
          </p:cNvPr>
          <p:cNvSpPr txBox="1"/>
          <p:nvPr/>
        </p:nvSpPr>
        <p:spPr>
          <a:xfrm>
            <a:off x="2336800" y="2971800"/>
            <a:ext cx="2260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berjalan, bersepeda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DAC0E3-309D-0F47-AD41-89F9E885BD61}"/>
              </a:ext>
            </a:extLst>
          </p:cNvPr>
          <p:cNvSpPr txBox="1"/>
          <p:nvPr/>
        </p:nvSpPr>
        <p:spPr>
          <a:xfrm>
            <a:off x="4749800" y="2971800"/>
            <a:ext cx="2387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Verba intransitif atau kepemilikan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18EF48B-F964-3941-BCBA-30B45464C071}"/>
              </a:ext>
            </a:extLst>
          </p:cNvPr>
          <p:cNvCxnSpPr/>
          <p:nvPr/>
        </p:nvCxnSpPr>
        <p:spPr>
          <a:xfrm>
            <a:off x="609600" y="3632200"/>
            <a:ext cx="660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3B035E-736B-D04A-A7A4-B72545FCCCA6}"/>
              </a:ext>
            </a:extLst>
          </p:cNvPr>
          <p:cNvSpPr txBox="1"/>
          <p:nvPr/>
        </p:nvSpPr>
        <p:spPr>
          <a:xfrm>
            <a:off x="685800" y="3733800"/>
            <a:ext cx="1498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-kan / -i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664C07-4016-BC46-B9D7-9F0BA5AE9AF3}"/>
              </a:ext>
            </a:extLst>
          </p:cNvPr>
          <p:cNvSpPr txBox="1"/>
          <p:nvPr/>
        </p:nvSpPr>
        <p:spPr>
          <a:xfrm>
            <a:off x="2336800" y="3733800"/>
            <a:ext cx="2260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menanamkan, menanami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2CDEA2-90C0-BA4E-9ED8-D6D9939B373F}"/>
              </a:ext>
            </a:extLst>
          </p:cNvPr>
          <p:cNvSpPr txBox="1"/>
          <p:nvPr/>
        </p:nvSpPr>
        <p:spPr>
          <a:xfrm>
            <a:off x="4749800" y="3733800"/>
            <a:ext cx="2387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Mengatur hubungan verba dan objek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DA5ED10-4E41-1E4C-A73A-C5857627659D}"/>
              </a:ext>
            </a:extLst>
          </p:cNvPr>
          <p:cNvCxnSpPr/>
          <p:nvPr/>
        </p:nvCxnSpPr>
        <p:spPr>
          <a:xfrm>
            <a:off x="609600" y="4394200"/>
            <a:ext cx="660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96AF9CC-3D12-0B42-9BB5-1D4D157C1F8F}"/>
              </a:ext>
            </a:extLst>
          </p:cNvPr>
          <p:cNvSpPr txBox="1"/>
          <p:nvPr/>
        </p:nvSpPr>
        <p:spPr>
          <a:xfrm>
            <a:off x="685800" y="4495800"/>
            <a:ext cx="1498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ke-an, pe-an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7E4A9B-EB42-5F4E-8B8E-670CE90988BC}"/>
              </a:ext>
            </a:extLst>
          </p:cNvPr>
          <p:cNvSpPr txBox="1"/>
          <p:nvPr/>
        </p:nvSpPr>
        <p:spPr>
          <a:xfrm>
            <a:off x="2336800" y="4495800"/>
            <a:ext cx="2260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kebudayaan, pembangunan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9826BB-FABB-4F43-9142-539897200F6F}"/>
              </a:ext>
            </a:extLst>
          </p:cNvPr>
          <p:cNvSpPr txBox="1"/>
          <p:nvPr/>
        </p:nvSpPr>
        <p:spPr>
          <a:xfrm>
            <a:off x="4749800" y="4495800"/>
            <a:ext cx="2387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Nomina abstrak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9CB62EF-C167-2647-9C14-1001243752CC}"/>
              </a:ext>
            </a:extLst>
          </p:cNvPr>
          <p:cNvCxnSpPr/>
          <p:nvPr/>
        </p:nvCxnSpPr>
        <p:spPr>
          <a:xfrm>
            <a:off x="609600" y="5156200"/>
            <a:ext cx="660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87E6EAF-7ECB-2143-8A19-D02353ABEB9B}"/>
              </a:ext>
            </a:extLst>
          </p:cNvPr>
          <p:cNvSpPr txBox="1"/>
          <p:nvPr/>
        </p:nvSpPr>
        <p:spPr>
          <a:xfrm>
            <a:off x="685800" y="5257800"/>
            <a:ext cx="1498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Reduplikasi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D8B2F8-4D77-2D49-9A2F-1C318A4099E3}"/>
              </a:ext>
            </a:extLst>
          </p:cNvPr>
          <p:cNvSpPr txBox="1"/>
          <p:nvPr/>
        </p:nvSpPr>
        <p:spPr>
          <a:xfrm>
            <a:off x="2336800" y="5257800"/>
            <a:ext cx="2260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rumah-rumah, sayur-mayur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4ED461-4341-D64A-B769-859A2FE21925}"/>
              </a:ext>
            </a:extLst>
          </p:cNvPr>
          <p:cNvSpPr txBox="1"/>
          <p:nvPr/>
        </p:nvSpPr>
        <p:spPr>
          <a:xfrm>
            <a:off x="4749800" y="5257800"/>
            <a:ext cx="23876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Jamak, ragam, intensitas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682A7A1-7570-6B4B-A3CF-9A34A8574347}"/>
              </a:ext>
            </a:extLst>
          </p:cNvPr>
          <p:cNvCxnSpPr/>
          <p:nvPr/>
        </p:nvCxnSpPr>
        <p:spPr>
          <a:xfrm>
            <a:off x="609600" y="5918200"/>
            <a:ext cx="660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92ECF84-224B-B14A-94A1-0ECC9DEA9D0F}"/>
              </a:ext>
            </a:extLst>
          </p:cNvPr>
          <p:cNvSpPr/>
          <p:nvPr/>
        </p:nvSpPr>
        <p:spPr>
          <a:xfrm>
            <a:off x="7518400" y="1803400"/>
            <a:ext cx="4064000" cy="42418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7F977F-EA0D-2447-B243-92EEA9E1B3AD}"/>
              </a:ext>
            </a:extLst>
          </p:cNvPr>
          <p:cNvSpPr txBox="1"/>
          <p:nvPr/>
        </p:nvSpPr>
        <p:spPr>
          <a:xfrm>
            <a:off x="7797800" y="2057400"/>
            <a:ext cx="3505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ANALISIS BUDAYA: PEUSIJUEK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1B56C4-3850-9142-842C-68CF0701FCDD}"/>
              </a:ext>
            </a:extLst>
          </p:cNvPr>
          <p:cNvSpPr txBox="1"/>
          <p:nvPr/>
        </p:nvSpPr>
        <p:spPr>
          <a:xfrm>
            <a:off x="7797800" y="2362200"/>
            <a:ext cx="3505200" cy="342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peu-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(kausatif: membuat menjadi) +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sijuek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(dingin)
Upacara peusijuek dibingkai sebagai tindakan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mendinginkan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: menenangkan, menyelamatkan, menyeimbangkan. Analisis morfologis membuka lapisan makna yang tak terlihat dari terjemahan "tepung tawar".</a:t>
            </a:r>
          </a:p>
        </p:txBody>
      </p:sp>
    </p:spTree>
    <p:extLst>
      <p:ext uri="{BB962C8B-B14F-4D97-AF65-F5344CB8AC3E}">
        <p14:creationId xmlns:p14="http://schemas.microsoft.com/office/powerpoint/2010/main" val="3503851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F0812-A9CA-D350-7A3F-24006D710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Bahasa Aceh menandai pelaku yang bertindak dengan kehendak, bukan sekadar subjek kalimat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E69596-AA83-D346-8BCF-06A82BDDD70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3 · KALIMAT DAN PERAN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D12C77-55A9-C845-97C4-22043B2A2D8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3.4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0295B7-20C8-7A44-8437-A986297074C6}"/>
              </a:ext>
            </a:extLst>
          </p:cNvPr>
          <p:cNvSpPr txBox="1"/>
          <p:nvPr/>
        </p:nvSpPr>
        <p:spPr>
          <a:xfrm>
            <a:off x="609600" y="1778000"/>
            <a:ext cx="109728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Tipologi membedakan tiga peran: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S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(argumen tunggal intransitif),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A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(pelaku transitif),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P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(penderita). Bahasa Aceh memakai sistem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ergatif terpisah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: proklitik pada verba menandai pelaku yang bertindak dengan kehendak (Durie, 1985).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E0980D-EF1E-734C-B3E7-0E85AEBD7D6D}"/>
              </a:ext>
            </a:extLst>
          </p:cNvPr>
          <p:cNvSpPr/>
          <p:nvPr/>
        </p:nvSpPr>
        <p:spPr>
          <a:xfrm>
            <a:off x="609600" y="2641600"/>
            <a:ext cx="6604000" cy="1270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5F9398-9E06-4D45-8360-7CA2659379E2}"/>
              </a:ext>
            </a:extLst>
          </p:cNvPr>
          <p:cNvSpPr txBox="1"/>
          <p:nvPr/>
        </p:nvSpPr>
        <p:spPr>
          <a:xfrm>
            <a:off x="812800" y="2819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8C1D2F"/>
                </a:solidFill>
                <a:latin typeface="Calibri"/>
                <a:cs typeface="Calibri"/>
              </a:rPr>
              <a:t>(1)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46144D-A89D-8848-82DF-49798FEC6351}"/>
              </a:ext>
            </a:extLst>
          </p:cNvPr>
          <p:cNvSpPr txBox="1"/>
          <p:nvPr/>
        </p:nvSpPr>
        <p:spPr>
          <a:xfrm>
            <a:off x="1320800" y="2794000"/>
            <a:ext cx="13716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 i="1">
                <a:solidFill>
                  <a:srgbClr val="1F2328"/>
                </a:solidFill>
                <a:latin typeface="Georgia"/>
              </a:rPr>
              <a:t>Gopnyan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672D6B-2A38-704D-B435-D7E6CB589271}"/>
              </a:ext>
            </a:extLst>
          </p:cNvPr>
          <p:cNvSpPr txBox="1"/>
          <p:nvPr/>
        </p:nvSpPr>
        <p:spPr>
          <a:xfrm>
            <a:off x="1320800" y="3124200"/>
            <a:ext cx="1371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2F5D62"/>
                </a:solidFill>
                <a:latin typeface="Calibri"/>
                <a:cs typeface="Calibri"/>
              </a:rPr>
              <a:t>beliau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DC0DD0-D949-6C4B-B22A-9A2F878A6A49}"/>
              </a:ext>
            </a:extLst>
          </p:cNvPr>
          <p:cNvSpPr txBox="1"/>
          <p:nvPr/>
        </p:nvSpPr>
        <p:spPr>
          <a:xfrm>
            <a:off x="2743200" y="2794000"/>
            <a:ext cx="13716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 i="1">
                <a:solidFill>
                  <a:srgbClr val="1F2328"/>
                </a:solidFill>
                <a:latin typeface="Georgia"/>
              </a:rPr>
              <a:t>geu-jak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B7464D-0381-A147-9D2D-AA6BC5668F57}"/>
              </a:ext>
            </a:extLst>
          </p:cNvPr>
          <p:cNvSpPr txBox="1"/>
          <p:nvPr/>
        </p:nvSpPr>
        <p:spPr>
          <a:xfrm>
            <a:off x="2743200" y="3124200"/>
            <a:ext cx="1371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2F5D62"/>
                </a:solidFill>
                <a:latin typeface="Calibri"/>
                <a:cs typeface="Calibri"/>
              </a:rPr>
              <a:t>3HON-pergi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B3856F-04AE-8A4F-B3B4-D3D8B6E98059}"/>
              </a:ext>
            </a:extLst>
          </p:cNvPr>
          <p:cNvSpPr txBox="1"/>
          <p:nvPr/>
        </p:nvSpPr>
        <p:spPr>
          <a:xfrm>
            <a:off x="4165600" y="2794000"/>
            <a:ext cx="13716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 i="1">
                <a:solidFill>
                  <a:srgbClr val="1F2328"/>
                </a:solidFill>
                <a:latin typeface="Georgia"/>
              </a:rPr>
              <a:t>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6D9A25-6910-BB4B-B11E-3B3C53A1542B}"/>
              </a:ext>
            </a:extLst>
          </p:cNvPr>
          <p:cNvSpPr txBox="1"/>
          <p:nvPr/>
        </p:nvSpPr>
        <p:spPr>
          <a:xfrm>
            <a:off x="4165600" y="3124200"/>
            <a:ext cx="1371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2F5D62"/>
                </a:solidFill>
                <a:latin typeface="Calibri"/>
                <a:cs typeface="Calibri"/>
              </a:rPr>
              <a:t>ke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B11C3C-4E9E-5C47-9101-1E575163F425}"/>
              </a:ext>
            </a:extLst>
          </p:cNvPr>
          <p:cNvSpPr txBox="1"/>
          <p:nvPr/>
        </p:nvSpPr>
        <p:spPr>
          <a:xfrm>
            <a:off x="5588000" y="2794000"/>
            <a:ext cx="13716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 i="1">
                <a:solidFill>
                  <a:srgbClr val="1F2328"/>
                </a:solidFill>
                <a:latin typeface="Georgia"/>
              </a:rPr>
              <a:t>pasar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76EE0B-D59D-0645-AAFB-AEB0FEA0C7F1}"/>
              </a:ext>
            </a:extLst>
          </p:cNvPr>
          <p:cNvSpPr txBox="1"/>
          <p:nvPr/>
        </p:nvSpPr>
        <p:spPr>
          <a:xfrm>
            <a:off x="5588000" y="3124200"/>
            <a:ext cx="1371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2F5D62"/>
                </a:solidFill>
                <a:latin typeface="Calibri"/>
                <a:cs typeface="Calibri"/>
              </a:rPr>
              <a:t>pasar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112DD2-E06D-7442-BE89-1AD013C0A6D4}"/>
              </a:ext>
            </a:extLst>
          </p:cNvPr>
          <p:cNvSpPr txBox="1"/>
          <p:nvPr/>
        </p:nvSpPr>
        <p:spPr>
          <a:xfrm>
            <a:off x="1320800" y="3479800"/>
            <a:ext cx="5588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'Beliau pergi ke pasar.'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A8D2B6-466B-FD47-B55C-2827FE67F8F4}"/>
              </a:ext>
            </a:extLst>
          </p:cNvPr>
          <p:cNvSpPr/>
          <p:nvPr/>
        </p:nvSpPr>
        <p:spPr>
          <a:xfrm>
            <a:off x="609600" y="4064000"/>
            <a:ext cx="6604000" cy="1270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98AC76-D244-7943-A1BD-0DDD0BDC8C67}"/>
              </a:ext>
            </a:extLst>
          </p:cNvPr>
          <p:cNvSpPr txBox="1"/>
          <p:nvPr/>
        </p:nvSpPr>
        <p:spPr>
          <a:xfrm>
            <a:off x="8128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8C1D2F"/>
                </a:solidFill>
                <a:latin typeface="Calibri"/>
                <a:cs typeface="Calibri"/>
              </a:rPr>
              <a:t>(2)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E33126-D8B8-3F41-8CBD-105E8ECC44C5}"/>
              </a:ext>
            </a:extLst>
          </p:cNvPr>
          <p:cNvSpPr txBox="1"/>
          <p:nvPr/>
        </p:nvSpPr>
        <p:spPr>
          <a:xfrm>
            <a:off x="1320800" y="4216400"/>
            <a:ext cx="13716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 i="1">
                <a:solidFill>
                  <a:srgbClr val="1F2328"/>
                </a:solidFill>
                <a:latin typeface="Georgia"/>
              </a:rPr>
              <a:t>Lôn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86CBB7-173B-1F42-9448-D915F33E74ED}"/>
              </a:ext>
            </a:extLst>
          </p:cNvPr>
          <p:cNvSpPr txBox="1"/>
          <p:nvPr/>
        </p:nvSpPr>
        <p:spPr>
          <a:xfrm>
            <a:off x="1320800" y="4546600"/>
            <a:ext cx="1371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2F5D62"/>
                </a:solidFill>
                <a:latin typeface="Calibri"/>
                <a:cs typeface="Calibri"/>
              </a:rPr>
              <a:t>1SG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BB9E78-2791-C240-A4FB-32E801E7E987}"/>
              </a:ext>
            </a:extLst>
          </p:cNvPr>
          <p:cNvSpPr txBox="1"/>
          <p:nvPr/>
        </p:nvSpPr>
        <p:spPr>
          <a:xfrm>
            <a:off x="2743200" y="4216400"/>
            <a:ext cx="13716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 i="1">
                <a:solidFill>
                  <a:srgbClr val="1F2328"/>
                </a:solidFill>
                <a:latin typeface="Georgia"/>
              </a:rPr>
              <a:t>ka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B075A1-CD1F-4D47-A7DC-FCDC4E2CCC91}"/>
              </a:ext>
            </a:extLst>
          </p:cNvPr>
          <p:cNvSpPr txBox="1"/>
          <p:nvPr/>
        </p:nvSpPr>
        <p:spPr>
          <a:xfrm>
            <a:off x="2743200" y="4546600"/>
            <a:ext cx="1371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2F5D62"/>
                </a:solidFill>
                <a:latin typeface="Calibri"/>
                <a:cs typeface="Calibri"/>
              </a:rPr>
              <a:t>sudah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2E92E3-BED3-0646-9319-6F48F0869B2D}"/>
              </a:ext>
            </a:extLst>
          </p:cNvPr>
          <p:cNvSpPr txBox="1"/>
          <p:nvPr/>
        </p:nvSpPr>
        <p:spPr>
          <a:xfrm>
            <a:off x="4165600" y="4216400"/>
            <a:ext cx="13716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 i="1">
                <a:solidFill>
                  <a:srgbClr val="1F2328"/>
                </a:solidFill>
                <a:latin typeface="Georgia"/>
              </a:rPr>
              <a:t>lôn-pajôh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881ABB-0929-DF40-A126-0525567C3032}"/>
              </a:ext>
            </a:extLst>
          </p:cNvPr>
          <p:cNvSpPr txBox="1"/>
          <p:nvPr/>
        </p:nvSpPr>
        <p:spPr>
          <a:xfrm>
            <a:off x="4165600" y="4546600"/>
            <a:ext cx="1371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2F5D62"/>
                </a:solidFill>
                <a:latin typeface="Calibri"/>
                <a:cs typeface="Calibri"/>
              </a:rPr>
              <a:t>1SG-makan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1A70AC-A428-EB44-9CE4-AEAF7F3A825F}"/>
              </a:ext>
            </a:extLst>
          </p:cNvPr>
          <p:cNvSpPr txBox="1"/>
          <p:nvPr/>
        </p:nvSpPr>
        <p:spPr>
          <a:xfrm>
            <a:off x="5588000" y="4216400"/>
            <a:ext cx="13716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 i="1">
                <a:solidFill>
                  <a:srgbClr val="1F2328"/>
                </a:solidFill>
                <a:latin typeface="Georgia"/>
              </a:rPr>
              <a:t>bu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731DF8-C1AC-0E40-8034-C19C22F8C182}"/>
              </a:ext>
            </a:extLst>
          </p:cNvPr>
          <p:cNvSpPr txBox="1"/>
          <p:nvPr/>
        </p:nvSpPr>
        <p:spPr>
          <a:xfrm>
            <a:off x="5588000" y="4546600"/>
            <a:ext cx="1371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2F5D62"/>
                </a:solidFill>
                <a:latin typeface="Calibri"/>
                <a:cs typeface="Calibri"/>
              </a:rPr>
              <a:t>nasi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315791-4593-C346-AAFD-F3EF2DB57CCF}"/>
              </a:ext>
            </a:extLst>
          </p:cNvPr>
          <p:cNvSpPr txBox="1"/>
          <p:nvPr/>
        </p:nvSpPr>
        <p:spPr>
          <a:xfrm>
            <a:off x="1320800" y="4902200"/>
            <a:ext cx="5588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'Saya sudah makan nasi.'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8C61538-E5E2-F54A-AB5E-0936F6AA68E8}"/>
              </a:ext>
            </a:extLst>
          </p:cNvPr>
          <p:cNvSpPr txBox="1"/>
          <p:nvPr/>
        </p:nvSpPr>
        <p:spPr>
          <a:xfrm>
            <a:off x="609600" y="5537200"/>
            <a:ext cx="6604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i="1">
                <a:solidFill>
                  <a:srgbClr val="6B665E"/>
                </a:solidFill>
                <a:latin typeface="Calibri"/>
                <a:cs typeface="Calibri"/>
              </a:rPr>
              <a:t>Format glos antarbaris mengikuti Konvensi Pemglosan Leipzig.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855BD4-9683-E04F-B309-E488B336BBAC}"/>
              </a:ext>
            </a:extLst>
          </p:cNvPr>
          <p:cNvSpPr/>
          <p:nvPr/>
        </p:nvSpPr>
        <p:spPr>
          <a:xfrm>
            <a:off x="7518400" y="2641600"/>
            <a:ext cx="4064000" cy="34036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6CEA42-FDC6-A442-9473-9D4994521055}"/>
              </a:ext>
            </a:extLst>
          </p:cNvPr>
          <p:cNvSpPr txBox="1"/>
          <p:nvPr/>
        </p:nvSpPr>
        <p:spPr>
          <a:xfrm>
            <a:off x="7797800" y="2895600"/>
            <a:ext cx="3505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DARI SINTAKSIS KE PRAGMATIK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77B2622-1A08-1649-9EF6-E343C0AC8C77}"/>
              </a:ext>
            </a:extLst>
          </p:cNvPr>
          <p:cNvSpPr txBox="1"/>
          <p:nvPr/>
        </p:nvSpPr>
        <p:spPr>
          <a:xfrm>
            <a:off x="7797800" y="3200400"/>
            <a:ext cx="3505200" cy="2590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geu-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(hormat) atau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ji-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(akrab/rendah) dipilih untuk orang ketiga.
Klitik yang sama sekaligus menandai peran gramatikal dan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pernyataan tentang hubungan sosial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: batas antara tata bahasa dan pragmatik ternyata rapuh.</a:t>
            </a:r>
          </a:p>
        </p:txBody>
      </p:sp>
    </p:spTree>
    <p:extLst>
      <p:ext uri="{BB962C8B-B14F-4D97-AF65-F5344CB8AC3E}">
        <p14:creationId xmlns:p14="http://schemas.microsoft.com/office/powerpoint/2010/main" val="17002190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57254-2CBE-72F4-E2B9-D985A8E7F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Kosakata menandai pembedaan yang dianggap penting secara rutin oleh komunitas penuturnya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F9DAD2-1AB1-9A46-B17C-1A49A0E852F3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3 · MAKNA DAN LEKSIKON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01388E-8A46-D743-9C7E-5356C66C0C9B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3.5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258126-3C54-8A4A-8836-C4281EFC2928}"/>
              </a:ext>
            </a:extLst>
          </p:cNvPr>
          <p:cNvSpPr txBox="1"/>
          <p:nvPr/>
        </p:nvSpPr>
        <p:spPr>
          <a:xfrm>
            <a:off x="609600" y="1803400"/>
            <a:ext cx="6604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MEDAN MAKNA: SATU TANAMAN, TIGA KATA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C98F50-997B-BF45-A341-4628243AA1E7}"/>
              </a:ext>
            </a:extLst>
          </p:cNvPr>
          <p:cNvSpPr/>
          <p:nvPr/>
        </p:nvSpPr>
        <p:spPr>
          <a:xfrm>
            <a:off x="609600" y="2133600"/>
            <a:ext cx="2032000" cy="1397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0E3B72-0B8E-7D41-88DF-1298C2F0FB13}"/>
              </a:ext>
            </a:extLst>
          </p:cNvPr>
          <p:cNvSpPr txBox="1"/>
          <p:nvPr/>
        </p:nvSpPr>
        <p:spPr>
          <a:xfrm>
            <a:off x="812800" y="2362200"/>
            <a:ext cx="165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800" b="1" i="1">
                <a:solidFill>
                  <a:srgbClr val="1F2328"/>
                </a:solidFill>
                <a:latin typeface="Georgia"/>
              </a:rPr>
              <a:t>pade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7AEF2B-E150-8648-9273-3E76F65619F3}"/>
              </a:ext>
            </a:extLst>
          </p:cNvPr>
          <p:cNvSpPr txBox="1"/>
          <p:nvPr/>
        </p:nvSpPr>
        <p:spPr>
          <a:xfrm>
            <a:off x="812800" y="2971800"/>
            <a:ext cx="1651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padi di sawah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198D8818-82CD-4047-A96E-013247DD043D}"/>
              </a:ext>
            </a:extLst>
          </p:cNvPr>
          <p:cNvSpPr/>
          <p:nvPr/>
        </p:nvSpPr>
        <p:spPr>
          <a:xfrm>
            <a:off x="2679700" y="2730500"/>
            <a:ext cx="152400" cy="1778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78F6D6-1AA4-0249-8540-9C2617497453}"/>
              </a:ext>
            </a:extLst>
          </p:cNvPr>
          <p:cNvSpPr/>
          <p:nvPr/>
        </p:nvSpPr>
        <p:spPr>
          <a:xfrm>
            <a:off x="2844800" y="2133600"/>
            <a:ext cx="2032000" cy="1397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3D9F82-4C51-1D43-9D72-D8577323AFEE}"/>
              </a:ext>
            </a:extLst>
          </p:cNvPr>
          <p:cNvSpPr txBox="1"/>
          <p:nvPr/>
        </p:nvSpPr>
        <p:spPr>
          <a:xfrm>
            <a:off x="3048000" y="2362200"/>
            <a:ext cx="165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800" b="1" i="1">
                <a:solidFill>
                  <a:srgbClr val="1F2328"/>
                </a:solidFill>
                <a:latin typeface="Georgia"/>
              </a:rPr>
              <a:t>breuëh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DA274-84C8-6D45-923F-A5A76FADF6E8}"/>
              </a:ext>
            </a:extLst>
          </p:cNvPr>
          <p:cNvSpPr txBox="1"/>
          <p:nvPr/>
        </p:nvSpPr>
        <p:spPr>
          <a:xfrm>
            <a:off x="3048000" y="2971800"/>
            <a:ext cx="1651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beras yang ditumbuk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E5FF1C7E-A273-ED43-92B9-4FCC76A25CCA}"/>
              </a:ext>
            </a:extLst>
          </p:cNvPr>
          <p:cNvSpPr/>
          <p:nvPr/>
        </p:nvSpPr>
        <p:spPr>
          <a:xfrm>
            <a:off x="4914900" y="2730500"/>
            <a:ext cx="152400" cy="1778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BDE98E-C1AE-3F44-9E0F-379CD1DE49B8}"/>
              </a:ext>
            </a:extLst>
          </p:cNvPr>
          <p:cNvSpPr/>
          <p:nvPr/>
        </p:nvSpPr>
        <p:spPr>
          <a:xfrm>
            <a:off x="5080000" y="2133600"/>
            <a:ext cx="2032000" cy="13970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D783-EE9B-594A-BBE4-3BFBA423A332}"/>
              </a:ext>
            </a:extLst>
          </p:cNvPr>
          <p:cNvSpPr txBox="1"/>
          <p:nvPr/>
        </p:nvSpPr>
        <p:spPr>
          <a:xfrm>
            <a:off x="5283200" y="2362200"/>
            <a:ext cx="165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800" b="1" i="1">
                <a:solidFill>
                  <a:srgbClr val="FFFFFF"/>
                </a:solidFill>
                <a:latin typeface="Georgia"/>
              </a:rPr>
              <a:t>bu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10CAEC-60A2-FF49-A4F2-C66E6E079A40}"/>
              </a:ext>
            </a:extLst>
          </p:cNvPr>
          <p:cNvSpPr txBox="1"/>
          <p:nvPr/>
        </p:nvSpPr>
        <p:spPr>
          <a:xfrm>
            <a:off x="5283200" y="2971800"/>
            <a:ext cx="1651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F3E6E3"/>
                </a:solidFill>
                <a:latin typeface="Calibri"/>
                <a:cs typeface="Calibri"/>
              </a:rPr>
              <a:t>nasi yang dimasak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A497E0-2F0D-CE4B-96F4-6C9A57BAD4EA}"/>
              </a:ext>
            </a:extLst>
          </p:cNvPr>
          <p:cNvSpPr txBox="1"/>
          <p:nvPr/>
        </p:nvSpPr>
        <p:spPr>
          <a:xfrm>
            <a:off x="609600" y="3708400"/>
            <a:ext cx="66040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Inggris menyebut ketiganya "rice". Pembedaan leksikal mengikuti tahap kerja dan konsumsi yang penting dalam kehidupan agraris.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4B9BB8-8599-4648-924C-82B9379E0340}"/>
              </a:ext>
            </a:extLst>
          </p:cNvPr>
          <p:cNvSpPr/>
          <p:nvPr/>
        </p:nvSpPr>
        <p:spPr>
          <a:xfrm>
            <a:off x="609600" y="4622800"/>
            <a:ext cx="3200400" cy="1422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8D45A0-0E67-DF46-B336-2BB01389EF7E}"/>
              </a:ext>
            </a:extLst>
          </p:cNvPr>
          <p:cNvSpPr/>
          <p:nvPr/>
        </p:nvSpPr>
        <p:spPr>
          <a:xfrm>
            <a:off x="609600" y="4622800"/>
            <a:ext cx="32004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E47224-B95C-764C-9991-5AF49DB2ADAE}"/>
              </a:ext>
            </a:extLst>
          </p:cNvPr>
          <p:cNvSpPr txBox="1"/>
          <p:nvPr/>
        </p:nvSpPr>
        <p:spPr>
          <a:xfrm>
            <a:off x="812800" y="4826000"/>
            <a:ext cx="2794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KATEGORISASI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F51199-1380-7B40-B80B-FB2EEBE2F238}"/>
              </a:ext>
            </a:extLst>
          </p:cNvPr>
          <p:cNvSpPr txBox="1"/>
          <p:nvPr/>
        </p:nvSpPr>
        <p:spPr>
          <a:xfrm>
            <a:off x="812800" y="5080000"/>
            <a:ext cx="2794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Kata penggolong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1147E9-0928-C04E-A8D1-BAA82EDEA794}"/>
              </a:ext>
            </a:extLst>
          </p:cNvPr>
          <p:cNvSpPr txBox="1"/>
          <p:nvPr/>
        </p:nvSpPr>
        <p:spPr>
          <a:xfrm>
            <a:off x="812800" y="5435600"/>
            <a:ext cx="2794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boh ("buah"): saboh. droe ("diri") untuk manusia: sidroe ureueng.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E35B68-2638-174A-A65C-A093AA357D38}"/>
              </a:ext>
            </a:extLst>
          </p:cNvPr>
          <p:cNvSpPr/>
          <p:nvPr/>
        </p:nvSpPr>
        <p:spPr>
          <a:xfrm>
            <a:off x="4013200" y="4622800"/>
            <a:ext cx="3200400" cy="1422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E98377-0AB4-DA4D-B187-85BEF0B14315}"/>
              </a:ext>
            </a:extLst>
          </p:cNvPr>
          <p:cNvSpPr/>
          <p:nvPr/>
        </p:nvSpPr>
        <p:spPr>
          <a:xfrm>
            <a:off x="4013200" y="4622800"/>
            <a:ext cx="32004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B114D0-D607-E347-B238-A1AB85E83781}"/>
              </a:ext>
            </a:extLst>
          </p:cNvPr>
          <p:cNvSpPr txBox="1"/>
          <p:nvPr/>
        </p:nvSpPr>
        <p:spPr>
          <a:xfrm>
            <a:off x="4216400" y="4826000"/>
            <a:ext cx="2794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RELASI SOSIAL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B1647A-47AB-1744-BBF5-98ED652A582D}"/>
              </a:ext>
            </a:extLst>
          </p:cNvPr>
          <p:cNvSpPr txBox="1"/>
          <p:nvPr/>
        </p:nvSpPr>
        <p:spPr>
          <a:xfrm>
            <a:off x="4216400" y="5080000"/>
            <a:ext cx="2794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Istilah kekerabatan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43D9827-EB9D-E84F-A225-5A1B1BB95987}"/>
              </a:ext>
            </a:extLst>
          </p:cNvPr>
          <p:cNvSpPr txBox="1"/>
          <p:nvPr/>
        </p:nvSpPr>
        <p:spPr>
          <a:xfrm>
            <a:off x="4216400" y="5435600"/>
            <a:ext cx="2794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Memetakan generasi, gender, dan garis keturunan yang diakui.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A2FA089-AB9C-0F4E-A1DF-57F4FCC92DDF}"/>
              </a:ext>
            </a:extLst>
          </p:cNvPr>
          <p:cNvSpPr/>
          <p:nvPr/>
        </p:nvSpPr>
        <p:spPr>
          <a:xfrm>
            <a:off x="7518400" y="1803400"/>
            <a:ext cx="4064000" cy="42418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608735-8E8B-604E-81F2-F63BBD54D706}"/>
              </a:ext>
            </a:extLst>
          </p:cNvPr>
          <p:cNvSpPr txBox="1"/>
          <p:nvPr/>
        </p:nvSpPr>
        <p:spPr>
          <a:xfrm>
            <a:off x="7797800" y="2057400"/>
            <a:ext cx="3505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BAGI ANTROPOLOG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F2016C-4BF0-A641-A78A-E96D74E237C6}"/>
              </a:ext>
            </a:extLst>
          </p:cNvPr>
          <p:cNvSpPr txBox="1"/>
          <p:nvPr/>
        </p:nvSpPr>
        <p:spPr>
          <a:xfrm>
            <a:off x="7797800" y="2362200"/>
            <a:ext cx="3505200" cy="342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F3F0EA"/>
                </a:solidFill>
                <a:latin typeface="Calibri"/>
                <a:cs typeface="Calibri"/>
              </a:rPr>
              <a:t>Medan makna adalah </a:t>
            </a:r>
            <a:r>
              <a:rPr lang="en-US" sz="1600" b="1">
                <a:solidFill>
                  <a:srgbClr val="E9CF9B"/>
                </a:solidFill>
                <a:latin typeface="Calibri"/>
                <a:cs typeface="Calibri"/>
              </a:rPr>
              <a:t>jendela kategorisasi</a:t>
            </a:r>
            <a:r>
              <a:rPr lang="en-US" sz="1600">
                <a:solidFill>
                  <a:srgbClr val="F3F0EA"/>
                </a:solidFill>
                <a:latin typeface="Calibri"/>
                <a:cs typeface="Calibri"/>
              </a:rPr>
              <a:t>, bukan bukti bahwa penutur tidak mampu berpikir di luar kosakatanya.
Pertanyaan yang tepat: pembedaan apa yang dibuat secara </a:t>
            </a:r>
            <a:r>
              <a:rPr lang="en-US" sz="1600" b="1">
                <a:solidFill>
                  <a:srgbClr val="E9CF9B"/>
                </a:solidFill>
                <a:latin typeface="Calibri"/>
                <a:cs typeface="Calibri"/>
              </a:rPr>
              <a:t>rutin</a:t>
            </a:r>
            <a:r>
              <a:rPr lang="en-US" sz="1600">
                <a:solidFill>
                  <a:srgbClr val="F3F0EA"/>
                </a:solidFill>
                <a:latin typeface="Calibri"/>
                <a:cs typeface="Calibri"/>
              </a:rPr>
              <a:t>, dalam kegiatan apa, oleh siapa?</a:t>
            </a:r>
          </a:p>
        </p:txBody>
      </p:sp>
    </p:spTree>
    <p:extLst>
      <p:ext uri="{BB962C8B-B14F-4D97-AF65-F5344CB8AC3E}">
        <p14:creationId xmlns:p14="http://schemas.microsoft.com/office/powerpoint/2010/main" val="4158991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D249C-F80A-B0FC-9517-D666110EC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Kerabat terdekat bahasa Aceh berada di daratan Asia Tenggara, bukan di Sumatra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B0E1F0-454E-F64D-A6F5-69F949104A1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3 · KELUARGA BAHASA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03DBC5-3DB0-4F44-B9D1-CA7CD0E11E01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3.6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68A96E-8DC1-FA44-94C5-2F77FA090DF7}"/>
              </a:ext>
            </a:extLst>
          </p:cNvPr>
          <p:cNvSpPr/>
          <p:nvPr/>
        </p:nvSpPr>
        <p:spPr>
          <a:xfrm>
            <a:off x="2540000" y="1803400"/>
            <a:ext cx="3810000" cy="787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DC65F2-B52C-D348-99EF-B066831AC853}"/>
              </a:ext>
            </a:extLst>
          </p:cNvPr>
          <p:cNvSpPr txBox="1"/>
          <p:nvPr/>
        </p:nvSpPr>
        <p:spPr>
          <a:xfrm>
            <a:off x="2692400" y="1930400"/>
            <a:ext cx="3505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700" b="1">
                <a:solidFill>
                  <a:srgbClr val="1F2328"/>
                </a:solidFill>
                <a:latin typeface="Georgia"/>
              </a:rPr>
              <a:t>Austronesia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911BE7-4CB5-3C4B-A4A6-0F787DA60303}"/>
              </a:ext>
            </a:extLst>
          </p:cNvPr>
          <p:cNvSpPr txBox="1"/>
          <p:nvPr/>
        </p:nvSpPr>
        <p:spPr>
          <a:xfrm>
            <a:off x="2692400" y="2260600"/>
            <a:ext cx="35052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300">
                <a:solidFill>
                  <a:srgbClr val="3A3F45"/>
                </a:solidFill>
                <a:latin typeface="Calibri"/>
                <a:cs typeface="Calibri"/>
              </a:rPr>
              <a:t>Madagaskar hingga Pulau Paskah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E117DC6-BEF0-3543-B46E-221E9EBEB864}"/>
              </a:ext>
            </a:extLst>
          </p:cNvPr>
          <p:cNvCxnSpPr/>
          <p:nvPr/>
        </p:nvCxnSpPr>
        <p:spPr>
          <a:xfrm>
            <a:off x="4445000" y="2590800"/>
            <a:ext cx="0" cy="330200"/>
          </a:xfrm>
          <a:prstGeom prst="straightConnector1">
            <a:avLst/>
          </a:prstGeom>
          <a:ln w="12700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3241B23-DE95-F845-B414-06CD6C563A38}"/>
              </a:ext>
            </a:extLst>
          </p:cNvPr>
          <p:cNvSpPr/>
          <p:nvPr/>
        </p:nvSpPr>
        <p:spPr>
          <a:xfrm>
            <a:off x="2540000" y="2921000"/>
            <a:ext cx="3810000" cy="787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2FB994-2DBE-0F4E-B371-36519C76054B}"/>
              </a:ext>
            </a:extLst>
          </p:cNvPr>
          <p:cNvSpPr txBox="1"/>
          <p:nvPr/>
        </p:nvSpPr>
        <p:spPr>
          <a:xfrm>
            <a:off x="2692400" y="3048000"/>
            <a:ext cx="3505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700" b="1">
                <a:solidFill>
                  <a:srgbClr val="1F2328"/>
                </a:solidFill>
                <a:latin typeface="Georgia"/>
              </a:rPr>
              <a:t>Melayu-Polinesia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88ACEC-3113-CB49-907A-07DF7767E570}"/>
              </a:ext>
            </a:extLst>
          </p:cNvPr>
          <p:cNvSpPr txBox="1"/>
          <p:nvPr/>
        </p:nvSpPr>
        <p:spPr>
          <a:xfrm>
            <a:off x="2692400" y="3378200"/>
            <a:ext cx="35052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300">
                <a:solidFill>
                  <a:srgbClr val="3A3F45"/>
                </a:solidFill>
                <a:latin typeface="Calibri"/>
                <a:cs typeface="Calibri"/>
              </a:rPr>
              <a:t>hampir semua bahasa di luar Taiwan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EB2162F-3BDA-8643-BA47-C0CDB037A18B}"/>
              </a:ext>
            </a:extLst>
          </p:cNvPr>
          <p:cNvCxnSpPr/>
          <p:nvPr/>
        </p:nvCxnSpPr>
        <p:spPr>
          <a:xfrm>
            <a:off x="4445000" y="3708400"/>
            <a:ext cx="0" cy="228600"/>
          </a:xfrm>
          <a:prstGeom prst="straightConnector1">
            <a:avLst/>
          </a:prstGeom>
          <a:ln w="12700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03192D9-786A-D543-80FD-6E2B095CD690}"/>
              </a:ext>
            </a:extLst>
          </p:cNvPr>
          <p:cNvCxnSpPr/>
          <p:nvPr/>
        </p:nvCxnSpPr>
        <p:spPr>
          <a:xfrm>
            <a:off x="1778000" y="3937000"/>
            <a:ext cx="5334000" cy="0"/>
          </a:xfrm>
          <a:prstGeom prst="straightConnector1">
            <a:avLst/>
          </a:prstGeom>
          <a:ln w="12700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A373099-29A8-B147-89D6-82B9FC2073D9}"/>
              </a:ext>
            </a:extLst>
          </p:cNvPr>
          <p:cNvCxnSpPr/>
          <p:nvPr/>
        </p:nvCxnSpPr>
        <p:spPr>
          <a:xfrm>
            <a:off x="1778000" y="3937000"/>
            <a:ext cx="0" cy="228600"/>
          </a:xfrm>
          <a:prstGeom prst="straightConnector1">
            <a:avLst/>
          </a:prstGeom>
          <a:ln w="12700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FAAB6E3-AC8E-7940-8179-7E079826B827}"/>
              </a:ext>
            </a:extLst>
          </p:cNvPr>
          <p:cNvCxnSpPr/>
          <p:nvPr/>
        </p:nvCxnSpPr>
        <p:spPr>
          <a:xfrm>
            <a:off x="4445000" y="3937000"/>
            <a:ext cx="0" cy="228600"/>
          </a:xfrm>
          <a:prstGeom prst="straightConnector1">
            <a:avLst/>
          </a:prstGeom>
          <a:ln w="12700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44981EB-A77B-234F-ACDF-AB117BB7172C}"/>
              </a:ext>
            </a:extLst>
          </p:cNvPr>
          <p:cNvCxnSpPr/>
          <p:nvPr/>
        </p:nvCxnSpPr>
        <p:spPr>
          <a:xfrm>
            <a:off x="7112000" y="3937000"/>
            <a:ext cx="0" cy="228600"/>
          </a:xfrm>
          <a:prstGeom prst="straightConnector1">
            <a:avLst/>
          </a:prstGeom>
          <a:ln w="12700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CD16F0F-D904-8B4B-8A20-2D2CE9599B3C}"/>
              </a:ext>
            </a:extLst>
          </p:cNvPr>
          <p:cNvSpPr/>
          <p:nvPr/>
        </p:nvSpPr>
        <p:spPr>
          <a:xfrm>
            <a:off x="762000" y="4165600"/>
            <a:ext cx="2032000" cy="787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A8584D-6EB1-2349-A7EC-0570ABDCDEC3}"/>
              </a:ext>
            </a:extLst>
          </p:cNvPr>
          <p:cNvSpPr txBox="1"/>
          <p:nvPr/>
        </p:nvSpPr>
        <p:spPr>
          <a:xfrm>
            <a:off x="914400" y="4292600"/>
            <a:ext cx="172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700" b="1">
                <a:solidFill>
                  <a:srgbClr val="1F2328"/>
                </a:solidFill>
                <a:latin typeface="Georgia"/>
              </a:rPr>
              <a:t>Melayu, Jawa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C12F45-3AA4-4741-9CE6-7912168D8EE0}"/>
              </a:ext>
            </a:extLst>
          </p:cNvPr>
          <p:cNvSpPr txBox="1"/>
          <p:nvPr/>
        </p:nvSpPr>
        <p:spPr>
          <a:xfrm>
            <a:off x="914400" y="4622800"/>
            <a:ext cx="17272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300">
                <a:solidFill>
                  <a:srgbClr val="3A3F45"/>
                </a:solidFill>
                <a:latin typeface="Calibri"/>
                <a:cs typeface="Calibri"/>
              </a:rPr>
              <a:t>Sunda, Bugis, Batak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4E2137-2EA2-6341-B58F-603CD99A93FF}"/>
              </a:ext>
            </a:extLst>
          </p:cNvPr>
          <p:cNvSpPr/>
          <p:nvPr/>
        </p:nvSpPr>
        <p:spPr>
          <a:xfrm>
            <a:off x="3429000" y="4165600"/>
            <a:ext cx="2032000" cy="7874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DE03C2-51A5-7342-8CE3-EA981EFC9698}"/>
              </a:ext>
            </a:extLst>
          </p:cNvPr>
          <p:cNvSpPr txBox="1"/>
          <p:nvPr/>
        </p:nvSpPr>
        <p:spPr>
          <a:xfrm>
            <a:off x="3581400" y="4292600"/>
            <a:ext cx="172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700" b="1">
                <a:solidFill>
                  <a:srgbClr val="FFFFFF"/>
                </a:solidFill>
                <a:latin typeface="Georgia"/>
              </a:rPr>
              <a:t>Chamik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B699B9-F874-0E46-8E88-15AC6196577A}"/>
              </a:ext>
            </a:extLst>
          </p:cNvPr>
          <p:cNvSpPr txBox="1"/>
          <p:nvPr/>
        </p:nvSpPr>
        <p:spPr>
          <a:xfrm>
            <a:off x="3581400" y="4622800"/>
            <a:ext cx="17272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300">
                <a:solidFill>
                  <a:srgbClr val="F3E6E3"/>
                </a:solidFill>
                <a:latin typeface="Calibri"/>
                <a:cs typeface="Calibri"/>
              </a:rPr>
              <a:t>cabang daratan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9BC332-0147-4E4C-87B6-6D4E99F49F48}"/>
              </a:ext>
            </a:extLst>
          </p:cNvPr>
          <p:cNvSpPr/>
          <p:nvPr/>
        </p:nvSpPr>
        <p:spPr>
          <a:xfrm>
            <a:off x="6096000" y="4165600"/>
            <a:ext cx="2032000" cy="787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CB6708-C0D6-6349-B06F-DBBD2A6A6BD8}"/>
              </a:ext>
            </a:extLst>
          </p:cNvPr>
          <p:cNvSpPr txBox="1"/>
          <p:nvPr/>
        </p:nvSpPr>
        <p:spPr>
          <a:xfrm>
            <a:off x="6248400" y="4292600"/>
            <a:ext cx="172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700" b="1">
                <a:solidFill>
                  <a:srgbClr val="1F2328"/>
                </a:solidFill>
                <a:latin typeface="Georgia"/>
              </a:rPr>
              <a:t>Cabang lain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29ABC7-3B6F-EE41-A78A-98DB021D89E7}"/>
              </a:ext>
            </a:extLst>
          </p:cNvPr>
          <p:cNvSpPr txBox="1"/>
          <p:nvPr/>
        </p:nvSpPr>
        <p:spPr>
          <a:xfrm>
            <a:off x="6248400" y="4622800"/>
            <a:ext cx="17272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300">
                <a:solidFill>
                  <a:srgbClr val="3A3F45"/>
                </a:solidFill>
                <a:latin typeface="Calibri"/>
                <a:cs typeface="Calibri"/>
              </a:rPr>
              <a:t>...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FA6765E-D850-044F-8E2E-CF61AC27F2C6}"/>
              </a:ext>
            </a:extLst>
          </p:cNvPr>
          <p:cNvCxnSpPr/>
          <p:nvPr/>
        </p:nvCxnSpPr>
        <p:spPr>
          <a:xfrm>
            <a:off x="4445000" y="4953000"/>
            <a:ext cx="0" cy="228600"/>
          </a:xfrm>
          <a:prstGeom prst="straightConnector1">
            <a:avLst/>
          </a:prstGeom>
          <a:ln w="15875" cap="flat" cmpd="sng" algn="ctr">
            <a:solidFill>
              <a:srgbClr val="8C1D2F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8BAC863-5724-B54A-BA69-A33BBEB1E513}"/>
              </a:ext>
            </a:extLst>
          </p:cNvPr>
          <p:cNvCxnSpPr/>
          <p:nvPr/>
        </p:nvCxnSpPr>
        <p:spPr>
          <a:xfrm>
            <a:off x="3175000" y="5181600"/>
            <a:ext cx="2540000" cy="0"/>
          </a:xfrm>
          <a:prstGeom prst="straightConnector1">
            <a:avLst/>
          </a:prstGeom>
          <a:ln w="15875" cap="flat" cmpd="sng" algn="ctr">
            <a:solidFill>
              <a:srgbClr val="8C1D2F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7228EC9-5B5C-044B-802B-952FB859393D}"/>
              </a:ext>
            </a:extLst>
          </p:cNvPr>
          <p:cNvCxnSpPr/>
          <p:nvPr/>
        </p:nvCxnSpPr>
        <p:spPr>
          <a:xfrm>
            <a:off x="3175000" y="5181600"/>
            <a:ext cx="0" cy="177800"/>
          </a:xfrm>
          <a:prstGeom prst="straightConnector1">
            <a:avLst/>
          </a:prstGeom>
          <a:ln w="15875" cap="flat" cmpd="sng" algn="ctr">
            <a:solidFill>
              <a:srgbClr val="8C1D2F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0C804C5-9E9E-A048-B6EF-E3CFEDD0E8C2}"/>
              </a:ext>
            </a:extLst>
          </p:cNvPr>
          <p:cNvCxnSpPr/>
          <p:nvPr/>
        </p:nvCxnSpPr>
        <p:spPr>
          <a:xfrm>
            <a:off x="5715000" y="5181600"/>
            <a:ext cx="0" cy="177800"/>
          </a:xfrm>
          <a:prstGeom prst="straightConnector1">
            <a:avLst/>
          </a:prstGeom>
          <a:ln w="15875" cap="flat" cmpd="sng" algn="ctr">
            <a:solidFill>
              <a:srgbClr val="8C1D2F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5DDAED7-149B-1848-B2C8-C906773F06B3}"/>
              </a:ext>
            </a:extLst>
          </p:cNvPr>
          <p:cNvSpPr txBox="1"/>
          <p:nvPr/>
        </p:nvSpPr>
        <p:spPr>
          <a:xfrm>
            <a:off x="2413000" y="5435600"/>
            <a:ext cx="1524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700" b="1">
                <a:solidFill>
                  <a:srgbClr val="8C1D2F"/>
                </a:solidFill>
                <a:latin typeface="Georgia"/>
              </a:rPr>
              <a:t>Aceh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B5A1EC2-D222-D248-8AB1-A228BC940BBE}"/>
              </a:ext>
            </a:extLst>
          </p:cNvPr>
          <p:cNvSpPr txBox="1"/>
          <p:nvPr/>
        </p:nvSpPr>
        <p:spPr>
          <a:xfrm>
            <a:off x="4699000" y="5435600"/>
            <a:ext cx="2032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500" b="1">
                <a:solidFill>
                  <a:srgbClr val="8C1D2F"/>
                </a:solidFill>
                <a:latin typeface="Calibri"/>
                <a:cs typeface="Calibri"/>
              </a:rPr>
              <a:t>Cham, Jarai, Rade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81AA717-DB75-3543-8FD3-802588A65483}"/>
              </a:ext>
            </a:extLst>
          </p:cNvPr>
          <p:cNvSpPr/>
          <p:nvPr/>
        </p:nvSpPr>
        <p:spPr>
          <a:xfrm>
            <a:off x="8534400" y="1803400"/>
            <a:ext cx="3048000" cy="42418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594DFEB-C350-3847-B555-5BF17E44EE04}"/>
              </a:ext>
            </a:extLst>
          </p:cNvPr>
          <p:cNvSpPr txBox="1"/>
          <p:nvPr/>
        </p:nvSpPr>
        <p:spPr>
          <a:xfrm>
            <a:off x="8813800" y="2057400"/>
            <a:ext cx="2489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MENGAPA PENTING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52F5B2C-7B9C-FB45-A5C1-68F8BA822961}"/>
              </a:ext>
            </a:extLst>
          </p:cNvPr>
          <p:cNvSpPr txBox="1"/>
          <p:nvPr/>
        </p:nvSpPr>
        <p:spPr>
          <a:xfrm>
            <a:off x="8813800" y="2362200"/>
            <a:ext cx="2489200" cy="342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Bahasa Aceh adalah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satu-satunya bahasa Chamik di Indonesia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.
Thurgood (1999): Chamik berubah akibat kontak panjang dengan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Mon-Khmer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. Sejarah bahasa adalah pewarisan sekaligus perjumpaan.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0FC56B-349E-8649-9226-78C77EF597C7}"/>
              </a:ext>
            </a:extLst>
          </p:cNvPr>
          <p:cNvSpPr txBox="1"/>
          <p:nvPr/>
        </p:nvSpPr>
        <p:spPr>
          <a:xfrm>
            <a:off x="609600" y="6248400"/>
            <a:ext cx="9652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Tanah asal rumpun Austronesia: Taiwan (Blust, 2013; Adelaar dan Himmelmann, 2005). Bagan disederhanakan.</a:t>
            </a:r>
          </a:p>
        </p:txBody>
      </p:sp>
    </p:spTree>
    <p:extLst>
      <p:ext uri="{BB962C8B-B14F-4D97-AF65-F5344CB8AC3E}">
        <p14:creationId xmlns:p14="http://schemas.microsoft.com/office/powerpoint/2010/main" val="41810735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30E1E-7A26-492F-FA9E-59CA33C3E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Berapa bahasa di Aceh? Jawabannya bergantung pada kriteria, dan kriteria adalah keputusan sosial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B584D9-4E24-6649-951E-EFEF6ED05FED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3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1B100E-D20C-D24A-BF82-5C297F7B6C63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3.7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B6FF0F-7978-2D42-AB45-C175D26C7F5E}"/>
              </a:ext>
            </a:extLst>
          </p:cNvPr>
          <p:cNvSpPr txBox="1"/>
          <p:nvPr/>
        </p:nvSpPr>
        <p:spPr>
          <a:xfrm>
            <a:off x="609600" y="1854200"/>
            <a:ext cx="15240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7200" b="1">
                <a:solidFill>
                  <a:srgbClr val="8C1D2F"/>
                </a:solidFill>
                <a:latin typeface="Georgia"/>
              </a:rPr>
              <a:t>13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32B916-FD1A-684E-AE9F-230C4AFBC373}"/>
              </a:ext>
            </a:extLst>
          </p:cNvPr>
          <p:cNvSpPr txBox="1"/>
          <p:nvPr/>
        </p:nvSpPr>
        <p:spPr>
          <a:xfrm>
            <a:off x="2235200" y="2082800"/>
            <a:ext cx="30480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daerah dalam daftar pemerintah daerah (BPCB Aceh)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68EAB1-C017-DB46-8E3C-B0171BD905B7}"/>
              </a:ext>
            </a:extLst>
          </p:cNvPr>
          <p:cNvSpPr txBox="1"/>
          <p:nvPr/>
        </p:nvSpPr>
        <p:spPr>
          <a:xfrm>
            <a:off x="609600" y="3378200"/>
            <a:ext cx="15240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7200" b="1">
                <a:solidFill>
                  <a:srgbClr val="2F5D62"/>
                </a:solidFill>
                <a:latin typeface="Georgia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2C8DE8-570E-2A4D-9CD0-B60058F5CF12}"/>
              </a:ext>
            </a:extLst>
          </p:cNvPr>
          <p:cNvSpPr txBox="1"/>
          <p:nvPr/>
        </p:nvSpPr>
        <p:spPr>
          <a:xfrm>
            <a:off x="2235200" y="3606800"/>
            <a:ext cx="30480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untuk Provinsi Aceh dalam Peta Bahasa Badan Bahasa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76DB5E-CCB5-5240-AF68-F5297FEB000A}"/>
              </a:ext>
            </a:extLst>
          </p:cNvPr>
          <p:cNvSpPr txBox="1"/>
          <p:nvPr/>
        </p:nvSpPr>
        <p:spPr>
          <a:xfrm>
            <a:off x="609600" y="4978400"/>
            <a:ext cx="4699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i="1">
                <a:solidFill>
                  <a:srgbClr val="3A3F45"/>
                </a:solidFill>
                <a:latin typeface="Calibri"/>
                <a:cs typeface="Calibri"/>
              </a:rPr>
              <a:t>Balai Bahasa Provinsi Aceh menyusun daftar ketiga, termasuk bahasa Jawa dan Minangkabau yang dibawa pendatang.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B5FD0B4-2436-6B44-AD81-9DB46292D662}"/>
              </a:ext>
            </a:extLst>
          </p:cNvPr>
          <p:cNvCxnSpPr/>
          <p:nvPr/>
        </p:nvCxnSpPr>
        <p:spPr>
          <a:xfrm>
            <a:off x="5638800" y="1854200"/>
            <a:ext cx="0" cy="419100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C0D5048-BE6D-DB43-8446-1FC6C9C53AED}"/>
              </a:ext>
            </a:extLst>
          </p:cNvPr>
          <p:cNvSpPr txBox="1"/>
          <p:nvPr/>
        </p:nvSpPr>
        <p:spPr>
          <a:xfrm>
            <a:off x="5994400" y="1854200"/>
            <a:ext cx="558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KRITERIA YANG BERSAING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3A6D57-2EDA-644E-A530-CDADF3041068}"/>
              </a:ext>
            </a:extLst>
          </p:cNvPr>
          <p:cNvSpPr/>
          <p:nvPr/>
        </p:nvSpPr>
        <p:spPr>
          <a:xfrm>
            <a:off x="5994400" y="22479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88D868-598B-9D47-98B3-165C55F05DB4}"/>
              </a:ext>
            </a:extLst>
          </p:cNvPr>
          <p:cNvSpPr txBox="1"/>
          <p:nvPr/>
        </p:nvSpPr>
        <p:spPr>
          <a:xfrm>
            <a:off x="6248400" y="2184400"/>
            <a:ext cx="5334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Saling pengertian: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 dua ragam dianggap satu bahasa bila penuturnya saling paham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8EA953-1138-A94E-860D-CFCCEC18B5FE}"/>
              </a:ext>
            </a:extLst>
          </p:cNvPr>
          <p:cNvSpPr/>
          <p:nvPr/>
        </p:nvSpPr>
        <p:spPr>
          <a:xfrm>
            <a:off x="5994400" y="31877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099B96-7224-4242-9F74-A356C5B0A712}"/>
              </a:ext>
            </a:extLst>
          </p:cNvPr>
          <p:cNvSpPr txBox="1"/>
          <p:nvPr/>
        </p:nvSpPr>
        <p:spPr>
          <a:xfrm>
            <a:off x="6248400" y="3124200"/>
            <a:ext cx="5334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Kekerabatan historis: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 Alas dekat Karo dan Pakpak; Aneuk Jamee dekat Minangkabau; Tamiang ragam Melayu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44D3C3-2413-294F-BE0E-782CB8B39E33}"/>
              </a:ext>
            </a:extLst>
          </p:cNvPr>
          <p:cNvSpPr/>
          <p:nvPr/>
        </p:nvSpPr>
        <p:spPr>
          <a:xfrm>
            <a:off x="5994400" y="41275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6FD633-885B-EF4D-A8C2-E2333C675F22}"/>
              </a:ext>
            </a:extLst>
          </p:cNvPr>
          <p:cNvSpPr txBox="1"/>
          <p:nvPr/>
        </p:nvSpPr>
        <p:spPr>
          <a:xfrm>
            <a:off x="6248400" y="4064000"/>
            <a:ext cx="5334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Identitas dan politik: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 penutur dan negara dapat menyebut ragam yang mirip sebagai bahasa tersendiri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E24F77-C3E0-1447-95E0-BADC26362B11}"/>
              </a:ext>
            </a:extLst>
          </p:cNvPr>
          <p:cNvSpPr/>
          <p:nvPr/>
        </p:nvSpPr>
        <p:spPr>
          <a:xfrm>
            <a:off x="5994400" y="50673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AFFA09-1177-564F-9CF3-B0BA5D6D3EAC}"/>
              </a:ext>
            </a:extLst>
          </p:cNvPr>
          <p:cNvSpPr txBox="1"/>
          <p:nvPr/>
        </p:nvSpPr>
        <p:spPr>
          <a:xfrm>
            <a:off x="6248400" y="5003800"/>
            <a:ext cx="5334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Kepentingan kebijakan: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 daftar menentukan bahasa mana yang diajarkan dan didanai</a:t>
            </a:r>
          </a:p>
        </p:txBody>
      </p:sp>
    </p:spTree>
    <p:extLst>
      <p:ext uri="{BB962C8B-B14F-4D97-AF65-F5344CB8AC3E}">
        <p14:creationId xmlns:p14="http://schemas.microsoft.com/office/powerpoint/2010/main" val="6839781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0785A-251C-A92D-BF57-01469258F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Analisis struktural memberi antropolog alat untuk melihat makna budaya di dalam tata bahasa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24732F-A5D4-2D4E-A0A9-4B96C9F7F699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3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76207D-CB90-9143-9611-06BF5C735BF2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3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446976-0EF7-FC49-94A0-F4DD3DE36A4D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CE2169-028D-1B41-B80E-FF44DC29F666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32D71C-6B12-D24A-9C53-E7A1FA1DC6EB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Bunyi dan kata: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fonem dan pasangan minimal; afiksasi dan reduplikasi; analisis peusijuek membuka lapisan makna upacara.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A75FA6-B56E-CD4C-9F3E-E95E5D935DFA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160C77-E18E-D744-A664-42E7080E198E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Kalimat dan makna: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ergatif terpisah bahasa Aceh mengodekan kehendak; medan makna dan penggolong memperlihatkan kategorisasi.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DC6695-A20D-E641-9F9B-A21739253AC2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FFBD22-9272-414E-8E24-35A9FF402B26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Kekerabatan dan klasifikasi: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Aceh dalam cabang Chamik; jumlah bahasa di Aceh bergantung pada kriteria yang dipilih.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BA4CBB-0C76-714E-A626-F7178528DB6D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CBC32A-506B-5A49-9293-45F79421CCD4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E5A308-9F06-2E4F-B92A-D40D739B918A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Fonem dan alofon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3C4F695-CE4E-E449-9153-B3C5D8C32F22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0251349-0C32-1148-9FF7-9AC0B42B9A6D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Pasangan minimal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9AFF2D2-FACB-624C-9AC8-FE19393A3F79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44BE93F-96E0-FB4A-A1E4-0C6D3DD447C8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Morfem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E6178D6-21BF-AB44-B291-E1F0FFD14D33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F94313A-4247-4649-8B03-6B40E766607A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Afiksasi, reduplikasi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25A33F0-FAB0-2145-9259-6FFBEE0E300E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DF2CCFC-7C59-8344-A235-DD6FDCF0BB16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Ergatif terpisah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A900FB0-0F7D-FF40-81A2-C2F71C963F12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6F089C0-BE65-DE47-B13B-9862EFEA2C83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Klitik pronominal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1A637F1-32EF-844A-B9F8-06978AFE27FC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E907388-49EA-CC43-9DE7-3AD50E37EDFD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Medan makna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48EBAD8-5129-8E48-8003-602B13034099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BE32DCF-AFBB-3246-8801-5FB8ACC16102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Kata penggolong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6795292-639E-4240-BC6B-5589599EA77B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E443101-DEB4-CB48-AC87-38453CE03240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Cabang Chamik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91B97A8-F1F2-1E44-B5B2-F0DD3B98FF13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4EFD63F-8595-8C40-96A9-5DCD09F79223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Glos antarbaris</a:t>
            </a:r>
          </a:p>
        </p:txBody>
      </p:sp>
    </p:spTree>
    <p:extLst>
      <p:ext uri="{BB962C8B-B14F-4D97-AF65-F5344CB8AC3E}">
        <p14:creationId xmlns:p14="http://schemas.microsoft.com/office/powerpoint/2010/main" val="32209868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108DC-8C02-D278-5E51-21520B403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DFFE7B-D5BC-B140-BC14-C2B8287877C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3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69AC74-8590-514B-9162-F2EB678F9386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3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CEBDC6-B34D-C749-AECB-686C814556A3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FF5B13-204E-2040-8C3C-1E3CBEE67A63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E3D1DB-D4BD-8F45-8DF6-CA2AF94F4367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transkripsi berdasarkan ejaan sehari-hari dapat menyesatkan peneliti lapangan? Beri contoh.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02CD24-0CD6-5E46-BE13-BAC655742298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1104BB-EC97-0648-AF9E-62F30FAE0F29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Apa implikasi antropologis dari bahasa yang menandai kehendak pelaku secara gramatikal?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36307A-A910-EE4E-9B97-3CA394B128FE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BEC3C4-1DFA-034E-B7ED-2E90AB8F48C1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Bandingkan klitik geu- dan ji- bahasa Aceh dengan tingkat tutur bahasa Jawa.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AD4E05-D2D0-3945-B2F1-CC9FFD87A0AC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672017-12C4-9E41-9809-B766697B5142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jumlah bahasa di Aceh berbeda antarsumber, dan apa konsekuensi politiknya?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97A0E9-0DFF-F44B-AB7A-F9DCBC4A951A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5FF09D-D308-E247-98F6-3FA6376B1E51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88D87A-03BF-2042-A6B2-B15E99AA787E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Daftar Kosakata dan Analisis Struktur Bahasa Daerah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E56B3C-BAA1-4D44-B7B1-2AA3C3CC13DC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C40D1F-EA65-7E4E-83AE-4C6F45514835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penutur asli dan minta persetujuannya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BA28DE-F63B-6D4F-B70C-C289B1156A5E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4F4C8A-9030-6C47-8CC7-D48FA07D681B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Rekam daftar kosakata dasar dalam dua minggu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9D8432-29D0-E44D-B970-EBF8C116C8F5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0F760B-5078-B549-8D3E-D12C9E81D0AA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Transkripsikan dengan IPA; cari pasangan minimal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1E358C-00B5-0049-A537-0F18951D730C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1E3F17-BFC5-E840-B31B-090701D64AF7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Sajikan tiga kalimat dalam glos antarbaris</a:t>
            </a:r>
          </a:p>
        </p:txBody>
      </p:sp>
    </p:spTree>
    <p:extLst>
      <p:ext uri="{BB962C8B-B14F-4D97-AF65-F5344CB8AC3E}">
        <p14:creationId xmlns:p14="http://schemas.microsoft.com/office/powerpoint/2010/main" val="21448947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BB5F0-8EBD-05A2-62C3-306695725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Bahasa, pikiran, dan kebudayaan: debat relativitas linguistik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EA1BD6-CB45-8440-8831-CACE12DFC292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0ECB08-D93E-3C4C-8E87-A6EC5EE0D23B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29B16D1-1DD6-424D-965F-F0ADA93308BD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EB34F32-D51D-9147-BB85-059011E788EC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D29BDB-8E23-1A48-926C-A20C2A0FAA18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5B6756-35C3-2E4F-9376-1364B876417D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Membedakan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determinisme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dari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relativitas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linguistik versi lemah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60BE6B-AACD-514B-B131-F9EA442EFBD8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DA7108-49BA-C443-93C2-F7E314EC6D46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Mengevaluasi klaim Whorf tentang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Hopi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kritik Malotki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1489D6-A3D2-8844-9962-DD5D978A7E7B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AB886B-24BA-A24A-AFEB-6AD8A24189D1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riset tentang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warna, ruang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, dan kata penggolong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49D508-F5AC-8D49-94D0-06B84D32D395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9EC2B1-34FC-A14C-A37B-2DE8FD54817F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Menerapkan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kerangka acuan spasial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pada sistem orientasi Nusantara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77FB6C-22F5-DE47-A115-D0CEF99FF4B7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9C7AD2-A9C1-A54B-8844-06D2EA87EB6D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Merumuskan posisi kritis sendiri antara relativis dan universalis</a:t>
            </a:r>
          </a:p>
        </p:txBody>
      </p:sp>
    </p:spTree>
    <p:extLst>
      <p:ext uri="{BB962C8B-B14F-4D97-AF65-F5344CB8AC3E}">
        <p14:creationId xmlns:p14="http://schemas.microsoft.com/office/powerpoint/2010/main" val="2057066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61717-CB90-F30D-CE98-B09B287E4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Versi kuat relativitas ditolak, tetapi pengaruh bahasa pada kebiasaan berpikir didukung di ranah tertentu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371B11-C7F9-3C4B-9ABF-2BF8883F4943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4 · SPEKTRUM POSISI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1347E2-81CC-C348-8AA7-33CF7D3A2898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4.1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43081-99F4-2749-A66E-8AAEDBE09D4F}"/>
              </a:ext>
            </a:extLst>
          </p:cNvPr>
          <p:cNvSpPr txBox="1"/>
          <p:nvPr/>
        </p:nvSpPr>
        <p:spPr>
          <a:xfrm>
            <a:off x="685800" y="1778000"/>
            <a:ext cx="2006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POSISI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CD17E1-09C7-7B49-8ED0-C79657547018}"/>
              </a:ext>
            </a:extLst>
          </p:cNvPr>
          <p:cNvSpPr txBox="1"/>
          <p:nvPr/>
        </p:nvSpPr>
        <p:spPr>
          <a:xfrm>
            <a:off x="2844800" y="1778000"/>
            <a:ext cx="3022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KLAIM POKOK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E386D2-A870-434A-8DB7-55ECA8AEA6D1}"/>
              </a:ext>
            </a:extLst>
          </p:cNvPr>
          <p:cNvSpPr txBox="1"/>
          <p:nvPr/>
        </p:nvSpPr>
        <p:spPr>
          <a:xfrm>
            <a:off x="6019800" y="1778000"/>
            <a:ext cx="1752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RUJUKAN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5D2705-E46B-4846-B40C-92242BDFB7BE}"/>
              </a:ext>
            </a:extLst>
          </p:cNvPr>
          <p:cNvSpPr txBox="1"/>
          <p:nvPr/>
        </p:nvSpPr>
        <p:spPr>
          <a:xfrm>
            <a:off x="7924800" y="1778000"/>
            <a:ext cx="35814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STATUS BUKTI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4DD8595-72FB-1A41-BDB7-8A4FE56A65AE}"/>
              </a:ext>
            </a:extLst>
          </p:cNvPr>
          <p:cNvCxnSpPr/>
          <p:nvPr/>
        </p:nvCxnSpPr>
        <p:spPr>
          <a:xfrm>
            <a:off x="609600" y="2082800"/>
            <a:ext cx="109728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D7D419C-3DB7-374D-B548-B4198BBDD3E6}"/>
              </a:ext>
            </a:extLst>
          </p:cNvPr>
          <p:cNvSpPr txBox="1"/>
          <p:nvPr/>
        </p:nvSpPr>
        <p:spPr>
          <a:xfrm>
            <a:off x="685800" y="2184400"/>
            <a:ext cx="2006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Determinisme linguistik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65C8D2-6D98-3E4E-9AFB-1FF1C7081201}"/>
              </a:ext>
            </a:extLst>
          </p:cNvPr>
          <p:cNvSpPr txBox="1"/>
          <p:nvPr/>
        </p:nvSpPr>
        <p:spPr>
          <a:xfrm>
            <a:off x="2844800" y="2184400"/>
            <a:ext cx="302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menentukan apa yang dapat dipikirkan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7DDFBC-6BC0-A34A-B0DF-EA02FB6172FF}"/>
              </a:ext>
            </a:extLst>
          </p:cNvPr>
          <p:cNvSpPr txBox="1"/>
          <p:nvPr/>
        </p:nvSpPr>
        <p:spPr>
          <a:xfrm>
            <a:off x="6019800" y="2184400"/>
            <a:ext cx="175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Versi populer "Whorf"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E39AB6-3405-9841-99FC-FCB2B1D22744}"/>
              </a:ext>
            </a:extLst>
          </p:cNvPr>
          <p:cNvSpPr txBox="1"/>
          <p:nvPr/>
        </p:nvSpPr>
        <p:spPr>
          <a:xfrm>
            <a:off x="7924800" y="2184400"/>
            <a:ext cx="35814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Ditolak: bertentangan dengan penerjemahan dan belajar bahasa kedua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4F0C622-DF16-0A44-83C5-1C2404C38F86}"/>
              </a:ext>
            </a:extLst>
          </p:cNvPr>
          <p:cNvCxnSpPr/>
          <p:nvPr/>
        </p:nvCxnSpPr>
        <p:spPr>
          <a:xfrm>
            <a:off x="609600" y="27686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529C236-0E23-6141-A0A7-E974A9DC6C94}"/>
              </a:ext>
            </a:extLst>
          </p:cNvPr>
          <p:cNvSpPr txBox="1"/>
          <p:nvPr/>
        </p:nvSpPr>
        <p:spPr>
          <a:xfrm>
            <a:off x="685800" y="2870200"/>
            <a:ext cx="2006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Relativitas kebiasaan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CF6110-A534-8740-96E9-6C40887B5978}"/>
              </a:ext>
            </a:extLst>
          </p:cNvPr>
          <p:cNvSpPr txBox="1"/>
          <p:nvPr/>
        </p:nvSpPr>
        <p:spPr>
          <a:xfrm>
            <a:off x="2844800" y="2870200"/>
            <a:ext cx="302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Kategori gramatikal wajib membentuk kebiasaan perhatian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E567EC-7717-9242-BBD8-9600FD45FD66}"/>
              </a:ext>
            </a:extLst>
          </p:cNvPr>
          <p:cNvSpPr txBox="1"/>
          <p:nvPr/>
        </p:nvSpPr>
        <p:spPr>
          <a:xfrm>
            <a:off x="6019800" y="2870200"/>
            <a:ext cx="175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Whorf 1956; Lucy 1992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28AA06-1469-984B-B294-5901DEDF8E7B}"/>
              </a:ext>
            </a:extLst>
          </p:cNvPr>
          <p:cNvSpPr txBox="1"/>
          <p:nvPr/>
        </p:nvSpPr>
        <p:spPr>
          <a:xfrm>
            <a:off x="7924800" y="2870200"/>
            <a:ext cx="35814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Didukung terbatas, misalnya bentuk dan bahan benda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F8E7B8C-6B6C-BD4D-874B-74D724E3EB98}"/>
              </a:ext>
            </a:extLst>
          </p:cNvPr>
          <p:cNvCxnSpPr/>
          <p:nvPr/>
        </p:nvCxnSpPr>
        <p:spPr>
          <a:xfrm>
            <a:off x="609600" y="34544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1D0C2A5-1BD7-7B4B-B67F-23BC743FEA1C}"/>
              </a:ext>
            </a:extLst>
          </p:cNvPr>
          <p:cNvSpPr txBox="1"/>
          <p:nvPr/>
        </p:nvSpPr>
        <p:spPr>
          <a:xfrm>
            <a:off x="685800" y="3556000"/>
            <a:ext cx="2006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Berpikir untuk berbicara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D1442F-7E2F-BA4C-9BD7-A048C1AFB0EE}"/>
              </a:ext>
            </a:extLst>
          </p:cNvPr>
          <p:cNvSpPr txBox="1"/>
          <p:nvPr/>
        </p:nvSpPr>
        <p:spPr>
          <a:xfrm>
            <a:off x="2844800" y="3556000"/>
            <a:ext cx="302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mengarahkan perhatian saat menyiapkan tuturan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1D4080-CA9A-EF42-B29D-2438AB8B04EE}"/>
              </a:ext>
            </a:extLst>
          </p:cNvPr>
          <p:cNvSpPr txBox="1"/>
          <p:nvPr/>
        </p:nvSpPr>
        <p:spPr>
          <a:xfrm>
            <a:off x="6019800" y="3556000"/>
            <a:ext cx="175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Slobin 1996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7F5128-56C1-8C4D-8615-C07078F2FAEA}"/>
              </a:ext>
            </a:extLst>
          </p:cNvPr>
          <p:cNvSpPr txBox="1"/>
          <p:nvPr/>
        </p:nvSpPr>
        <p:spPr>
          <a:xfrm>
            <a:off x="7924800" y="3556000"/>
            <a:ext cx="35814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Didukung kuat oleh kajian narasi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6C666C6-4AE3-D340-9A3D-48185086C74E}"/>
              </a:ext>
            </a:extLst>
          </p:cNvPr>
          <p:cNvCxnSpPr/>
          <p:nvPr/>
        </p:nvCxnSpPr>
        <p:spPr>
          <a:xfrm>
            <a:off x="609600" y="41402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CC8AAF6-4CE9-B449-A2C8-EF3FB02622A7}"/>
              </a:ext>
            </a:extLst>
          </p:cNvPr>
          <p:cNvSpPr txBox="1"/>
          <p:nvPr/>
        </p:nvSpPr>
        <p:spPr>
          <a:xfrm>
            <a:off x="685800" y="4241800"/>
            <a:ext cx="2006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Pengaruh sesaat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CF759E3-1F40-5B4B-8209-EF2EFFBE07D9}"/>
              </a:ext>
            </a:extLst>
          </p:cNvPr>
          <p:cNvSpPr txBox="1"/>
          <p:nvPr/>
        </p:nvSpPr>
        <p:spPr>
          <a:xfrm>
            <a:off x="2844800" y="4241800"/>
            <a:ext cx="302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Label verbal memengaruhi pembedaan saat tugas berlangsung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F8929CF-9CDC-3042-AC29-5E63F001625B}"/>
              </a:ext>
            </a:extLst>
          </p:cNvPr>
          <p:cNvSpPr txBox="1"/>
          <p:nvPr/>
        </p:nvSpPr>
        <p:spPr>
          <a:xfrm>
            <a:off x="6019800" y="4241800"/>
            <a:ext cx="175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Winawer dkk. 2007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C6414A-2716-0049-B3EA-CCD9CA06DAC6}"/>
              </a:ext>
            </a:extLst>
          </p:cNvPr>
          <p:cNvSpPr txBox="1"/>
          <p:nvPr/>
        </p:nvSpPr>
        <p:spPr>
          <a:xfrm>
            <a:off x="7924800" y="4241800"/>
            <a:ext cx="35814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Didukung; efek kecil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0241CEB-0095-0C42-988A-6F9151DB6A79}"/>
              </a:ext>
            </a:extLst>
          </p:cNvPr>
          <p:cNvCxnSpPr/>
          <p:nvPr/>
        </p:nvCxnSpPr>
        <p:spPr>
          <a:xfrm>
            <a:off x="609600" y="48260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9D2C660-0BCB-F243-9411-F7A23E3744EC}"/>
              </a:ext>
            </a:extLst>
          </p:cNvPr>
          <p:cNvSpPr/>
          <p:nvPr/>
        </p:nvSpPr>
        <p:spPr>
          <a:xfrm>
            <a:off x="609600" y="4826000"/>
            <a:ext cx="10972800" cy="685800"/>
          </a:xfrm>
          <a:prstGeom prst="rect">
            <a:avLst/>
          </a:prstGeom>
          <a:solidFill>
            <a:srgbClr val="F1E6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DC153C-F1FF-034A-BD96-E93DFEF44B5F}"/>
              </a:ext>
            </a:extLst>
          </p:cNvPr>
          <p:cNvSpPr txBox="1"/>
          <p:nvPr/>
        </p:nvSpPr>
        <p:spPr>
          <a:xfrm>
            <a:off x="685800" y="4927600"/>
            <a:ext cx="2006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Relativitas fungsional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E8E0716-0525-1D49-A4EB-20393420F8B3}"/>
              </a:ext>
            </a:extLst>
          </p:cNvPr>
          <p:cNvSpPr txBox="1"/>
          <p:nvPr/>
        </p:nvSpPr>
        <p:spPr>
          <a:xfrm>
            <a:off x="2844800" y="4927600"/>
            <a:ext cx="302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Masyarakat berbeda dalam cara memakai tuturan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1FFAC2-2033-D84D-9552-7F25A6C7B861}"/>
              </a:ext>
            </a:extLst>
          </p:cNvPr>
          <p:cNvSpPr txBox="1"/>
          <p:nvPr/>
        </p:nvSpPr>
        <p:spPr>
          <a:xfrm>
            <a:off x="6019800" y="4927600"/>
            <a:ext cx="175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Hymes 1966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0904EF-F8F7-B04D-B8E3-7305429502B5}"/>
              </a:ext>
            </a:extLst>
          </p:cNvPr>
          <p:cNvSpPr txBox="1"/>
          <p:nvPr/>
        </p:nvSpPr>
        <p:spPr>
          <a:xfrm>
            <a:off x="7924800" y="4927600"/>
            <a:ext cx="35814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Wilayah utama antropologi linguistik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DFD25B3-C201-3843-8B6D-929480B09CA1}"/>
              </a:ext>
            </a:extLst>
          </p:cNvPr>
          <p:cNvCxnSpPr/>
          <p:nvPr/>
        </p:nvCxnSpPr>
        <p:spPr>
          <a:xfrm>
            <a:off x="609600" y="55118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7725E1E-5970-114E-A3BE-24ACD69F9EFA}"/>
              </a:ext>
            </a:extLst>
          </p:cNvPr>
          <p:cNvSpPr txBox="1"/>
          <p:nvPr/>
        </p:nvSpPr>
        <p:spPr>
          <a:xfrm>
            <a:off x="685800" y="5613400"/>
            <a:ext cx="2006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Universalisme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7EAFE82-E9E1-A64B-BD28-ECE5F381F057}"/>
              </a:ext>
            </a:extLst>
          </p:cNvPr>
          <p:cNvSpPr txBox="1"/>
          <p:nvPr/>
        </p:nvSpPr>
        <p:spPr>
          <a:xfrm>
            <a:off x="2844800" y="5613400"/>
            <a:ext cx="302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Pikiran mendahului bahasa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18B9091-2DD6-0241-AB7B-724B6B24471C}"/>
              </a:ext>
            </a:extLst>
          </p:cNvPr>
          <p:cNvSpPr txBox="1"/>
          <p:nvPr/>
        </p:nvSpPr>
        <p:spPr>
          <a:xfrm>
            <a:off x="6019800" y="5613400"/>
            <a:ext cx="17526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Pinker 1994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1D61BB4-F8CB-A343-AA7D-70D4D24A6CF0}"/>
              </a:ext>
            </a:extLst>
          </p:cNvPr>
          <p:cNvSpPr txBox="1"/>
          <p:nvPr/>
        </p:nvSpPr>
        <p:spPr>
          <a:xfrm>
            <a:off x="7924800" y="5613400"/>
            <a:ext cx="35814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Koreksi penting, tidak meniadakan temuan spesifik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7A0B168-0AF7-514D-93A7-E5848ADEA2A0}"/>
              </a:ext>
            </a:extLst>
          </p:cNvPr>
          <p:cNvCxnSpPr/>
          <p:nvPr/>
        </p:nvCxnSpPr>
        <p:spPr>
          <a:xfrm>
            <a:off x="609600" y="61976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1014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286E5-3B4C-6036-B882-AD34CB4B4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Kasus Hopi mengajarkan bahwa klaim tentang pandangan dunia menuntut data lapangan yang memadai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7AE9A3-5523-B94A-90F4-9B0F9187B7F2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4 · HOPI DAN WAKTU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66167E-3068-5348-9598-330B93F49EA2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4.2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C610DD-9C81-2F4F-AAAA-0698B2F5898F}"/>
              </a:ext>
            </a:extLst>
          </p:cNvPr>
          <p:cNvSpPr txBox="1"/>
          <p:nvPr/>
        </p:nvSpPr>
        <p:spPr>
          <a:xfrm>
            <a:off x="609600" y="1854200"/>
            <a:ext cx="5334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KLAIM WHORF (1956)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8010AA4-5CF6-7A45-9342-08E27D146E96}"/>
              </a:ext>
            </a:extLst>
          </p:cNvPr>
          <p:cNvCxnSpPr/>
          <p:nvPr/>
        </p:nvCxnSpPr>
        <p:spPr>
          <a:xfrm>
            <a:off x="609600" y="2133600"/>
            <a:ext cx="5359400" cy="0"/>
          </a:xfrm>
          <a:prstGeom prst="straightConnector1">
            <a:avLst/>
          </a:prstGeom>
          <a:ln w="12700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CD08997-DDCF-8A45-AA16-C26CD8E498A2}"/>
              </a:ext>
            </a:extLst>
          </p:cNvPr>
          <p:cNvSpPr txBox="1"/>
          <p:nvPr/>
        </p:nvSpPr>
        <p:spPr>
          <a:xfrm>
            <a:off x="609600" y="2311400"/>
            <a:ext cx="53594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Hopi tidak punya ungkapan untuk waktu sebagai aliran yang dapat dipotong dan dihitung. Bahasa Eropa ("Standard Average European") memperlakukan waktu seperti benda: menghabiskan, menghemat, sepuluh hari.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59E157-51C1-1048-BA10-2B010510EB52}"/>
              </a:ext>
            </a:extLst>
          </p:cNvPr>
          <p:cNvSpPr txBox="1"/>
          <p:nvPr/>
        </p:nvSpPr>
        <p:spPr>
          <a:xfrm>
            <a:off x="6223000" y="1854200"/>
            <a:ext cx="5334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BANTAHAN MALOTKI (1983)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7DAE954-62C5-D84F-B8DB-2259EC05F642}"/>
              </a:ext>
            </a:extLst>
          </p:cNvPr>
          <p:cNvCxnSpPr/>
          <p:nvPr/>
        </p:nvCxnSpPr>
        <p:spPr>
          <a:xfrm>
            <a:off x="6223000" y="2133600"/>
            <a:ext cx="5359400" cy="0"/>
          </a:xfrm>
          <a:prstGeom prst="straightConnector1">
            <a:avLst/>
          </a:prstGeom>
          <a:ln w="25400" cap="flat" cmpd="sng" algn="ctr">
            <a:solidFill>
              <a:srgbClr val="8C1D2F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934C819-65BF-154A-B13D-9A691F8C39A9}"/>
              </a:ext>
            </a:extLst>
          </p:cNvPr>
          <p:cNvSpPr txBox="1"/>
          <p:nvPr/>
        </p:nvSpPr>
        <p:spPr>
          <a:xfrm>
            <a:off x="6223000" y="2311400"/>
            <a:ext cx="53594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Hopi Time mendokumentasikan banyak ungkapan temporal: penanda waktu, satuan hari dan bulan, kemampuan menghitungnya, dan kalender ritual-pertanian.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531EDE-6FEF-EF40-8675-569EB221E398}"/>
              </a:ext>
            </a:extLst>
          </p:cNvPr>
          <p:cNvSpPr/>
          <p:nvPr/>
        </p:nvSpPr>
        <p:spPr>
          <a:xfrm>
            <a:off x="609600" y="4394200"/>
            <a:ext cx="10972800" cy="1651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3AC5F3-D096-5842-843C-44C4DC854482}"/>
              </a:ext>
            </a:extLst>
          </p:cNvPr>
          <p:cNvSpPr txBox="1"/>
          <p:nvPr/>
        </p:nvSpPr>
        <p:spPr>
          <a:xfrm>
            <a:off x="889000" y="4597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PELAJARAN METODOLOGIS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4EA98C-2648-134F-A017-12E5611B4349}"/>
              </a:ext>
            </a:extLst>
          </p:cNvPr>
          <p:cNvSpPr/>
          <p:nvPr/>
        </p:nvSpPr>
        <p:spPr>
          <a:xfrm>
            <a:off x="889000" y="49911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B2F11A-E9A8-B44F-B7BA-7C6D2FF94FB2}"/>
              </a:ext>
            </a:extLst>
          </p:cNvPr>
          <p:cNvSpPr txBox="1"/>
          <p:nvPr/>
        </p:nvSpPr>
        <p:spPr>
          <a:xfrm>
            <a:off x="1143000" y="4927600"/>
            <a:ext cx="10160000" cy="482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Pisahkan klaim tentang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tata bahasa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 dari klaim tentang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pikiran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: keduanya perlu bukti berbeda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9296D0-4E4A-F542-B9BF-0B56EB1F148C}"/>
              </a:ext>
            </a:extLst>
          </p:cNvPr>
          <p:cNvSpPr/>
          <p:nvPr/>
        </p:nvSpPr>
        <p:spPr>
          <a:xfrm>
            <a:off x="889000" y="55245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D3F3C0-F1F6-B845-A78E-7AD7392430E3}"/>
              </a:ext>
            </a:extLst>
          </p:cNvPr>
          <p:cNvSpPr txBox="1"/>
          <p:nvPr/>
        </p:nvSpPr>
        <p:spPr>
          <a:xfrm>
            <a:off x="1143000" y="5461000"/>
            <a:ext cx="10160000" cy="482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Ujilah dengan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tugas nonverbal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 agar bahasa tidak sekaligus menjadi alat ukur (Lucy, 1992)</a:t>
            </a:r>
          </a:p>
        </p:txBody>
      </p:sp>
    </p:spTree>
    <p:extLst>
      <p:ext uri="{BB962C8B-B14F-4D97-AF65-F5344CB8AC3E}">
        <p14:creationId xmlns:p14="http://schemas.microsoft.com/office/powerpoint/2010/main" val="8113093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8A601-CF9F-6D60-0F58-19D37DCED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Batas kategori warna berbeda antarbahasa, tetapi titik pusatnya cenderung serupa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660A2B-D683-D24F-8326-F47B02296E3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4 · WARNA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86DB02-01F3-9849-9E44-5F90C4B70451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4.3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645911-8F48-F243-B188-A3145AE3AA96}"/>
              </a:ext>
            </a:extLst>
          </p:cNvPr>
          <p:cNvSpPr txBox="1"/>
          <p:nvPr/>
        </p:nvSpPr>
        <p:spPr>
          <a:xfrm>
            <a:off x="609600" y="1803400"/>
            <a:ext cx="109728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i="1">
                <a:solidFill>
                  <a:srgbClr val="3A3F45"/>
                </a:solidFill>
                <a:latin typeface="Calibri"/>
                <a:cs typeface="Calibri"/>
              </a:rPr>
              <a:t>Berlin dan Kay (1969), Basic Color Terms: urutan kemunculan istilah warna dasar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5B2259-7409-BF44-A5EA-C278867E3B85}"/>
              </a:ext>
            </a:extLst>
          </p:cNvPr>
          <p:cNvSpPr/>
          <p:nvPr/>
        </p:nvSpPr>
        <p:spPr>
          <a:xfrm>
            <a:off x="609600" y="2235200"/>
            <a:ext cx="2032000" cy="711200"/>
          </a:xfrm>
          <a:prstGeom prst="rect">
            <a:avLst/>
          </a:prstGeom>
          <a:solidFill>
            <a:srgbClr val="2B2B2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DC6C5C-EE42-8C4C-8703-A413E2BADF40}"/>
              </a:ext>
            </a:extLst>
          </p:cNvPr>
          <p:cNvSpPr txBox="1"/>
          <p:nvPr/>
        </p:nvSpPr>
        <p:spPr>
          <a:xfrm>
            <a:off x="762000" y="2438400"/>
            <a:ext cx="17272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Calibri"/>
                <a:cs typeface="Calibri"/>
              </a:rPr>
              <a:t>2 istilah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DDD702-848A-1844-A61B-E2CCF85BBF49}"/>
              </a:ext>
            </a:extLst>
          </p:cNvPr>
          <p:cNvSpPr txBox="1"/>
          <p:nvPr/>
        </p:nvSpPr>
        <p:spPr>
          <a:xfrm>
            <a:off x="609600" y="3073400"/>
            <a:ext cx="2032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Gelap-dingin dan terang-hangat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B61974-1D23-9F4D-9D71-EF8912825860}"/>
              </a:ext>
            </a:extLst>
          </p:cNvPr>
          <p:cNvSpPr/>
          <p:nvPr/>
        </p:nvSpPr>
        <p:spPr>
          <a:xfrm>
            <a:off x="2844800" y="2235200"/>
            <a:ext cx="2032000" cy="711200"/>
          </a:xfrm>
          <a:prstGeom prst="rect">
            <a:avLst/>
          </a:prstGeom>
          <a:solidFill>
            <a:srgbClr val="9E2A2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46DCDE-AF5D-B74F-BC27-7CA931C871CD}"/>
              </a:ext>
            </a:extLst>
          </p:cNvPr>
          <p:cNvSpPr txBox="1"/>
          <p:nvPr/>
        </p:nvSpPr>
        <p:spPr>
          <a:xfrm>
            <a:off x="2997200" y="2438400"/>
            <a:ext cx="17272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Calibri"/>
                <a:cs typeface="Calibri"/>
              </a:rPr>
              <a:t>3 istilah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705A22-EE2D-7D41-915C-D2523475CF0D}"/>
              </a:ext>
            </a:extLst>
          </p:cNvPr>
          <p:cNvSpPr txBox="1"/>
          <p:nvPr/>
        </p:nvSpPr>
        <p:spPr>
          <a:xfrm>
            <a:off x="2844800" y="3073400"/>
            <a:ext cx="2032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+ Merah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B6D2D5-7761-F342-A7F0-9EA46A4D48AA}"/>
              </a:ext>
            </a:extLst>
          </p:cNvPr>
          <p:cNvSpPr/>
          <p:nvPr/>
        </p:nvSpPr>
        <p:spPr>
          <a:xfrm>
            <a:off x="5080000" y="2235200"/>
            <a:ext cx="2032000" cy="711200"/>
          </a:xfrm>
          <a:prstGeom prst="rect">
            <a:avLst/>
          </a:prstGeom>
          <a:solidFill>
            <a:srgbClr val="5E7D3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89F5AE-8468-824F-AD7C-3E258E1D1722}"/>
              </a:ext>
            </a:extLst>
          </p:cNvPr>
          <p:cNvSpPr txBox="1"/>
          <p:nvPr/>
        </p:nvSpPr>
        <p:spPr>
          <a:xfrm>
            <a:off x="5232400" y="2438400"/>
            <a:ext cx="17272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Calibri"/>
                <a:cs typeface="Calibri"/>
              </a:rPr>
              <a:t>4–5 istilah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E772C5-DD0B-4446-8B4C-CB00ACD73BB9}"/>
              </a:ext>
            </a:extLst>
          </p:cNvPr>
          <p:cNvSpPr txBox="1"/>
          <p:nvPr/>
        </p:nvSpPr>
        <p:spPr>
          <a:xfrm>
            <a:off x="5080000" y="3073400"/>
            <a:ext cx="2032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+ Hijau atau kuning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F26991-DD19-0343-BCD8-AEB34AAF0377}"/>
              </a:ext>
            </a:extLst>
          </p:cNvPr>
          <p:cNvSpPr/>
          <p:nvPr/>
        </p:nvSpPr>
        <p:spPr>
          <a:xfrm>
            <a:off x="7315200" y="2235200"/>
            <a:ext cx="2032000" cy="711200"/>
          </a:xfrm>
          <a:prstGeom prst="rect">
            <a:avLst/>
          </a:prstGeom>
          <a:solidFill>
            <a:srgbClr val="2F5D8C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281AA5-4488-9F43-A6AC-0E1E68D7EDEE}"/>
              </a:ext>
            </a:extLst>
          </p:cNvPr>
          <p:cNvSpPr txBox="1"/>
          <p:nvPr/>
        </p:nvSpPr>
        <p:spPr>
          <a:xfrm>
            <a:off x="7467600" y="2438400"/>
            <a:ext cx="17272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Calibri"/>
                <a:cs typeface="Calibri"/>
              </a:rPr>
              <a:t>6 istilah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176795-CE6C-C748-9C0A-EA2E1DE99267}"/>
              </a:ext>
            </a:extLst>
          </p:cNvPr>
          <p:cNvSpPr txBox="1"/>
          <p:nvPr/>
        </p:nvSpPr>
        <p:spPr>
          <a:xfrm>
            <a:off x="7315200" y="3073400"/>
            <a:ext cx="2032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+ Biru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7BCE75-C9C0-424E-844E-83F16F25AEBE}"/>
              </a:ext>
            </a:extLst>
          </p:cNvPr>
          <p:cNvSpPr/>
          <p:nvPr/>
        </p:nvSpPr>
        <p:spPr>
          <a:xfrm>
            <a:off x="9550400" y="2235200"/>
            <a:ext cx="2032000" cy="711200"/>
          </a:xfrm>
          <a:prstGeom prst="rect">
            <a:avLst/>
          </a:prstGeom>
          <a:solidFill>
            <a:srgbClr val="7A543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C42F8F-821C-AE4E-889B-DD35DDC098EC}"/>
              </a:ext>
            </a:extLst>
          </p:cNvPr>
          <p:cNvSpPr txBox="1"/>
          <p:nvPr/>
        </p:nvSpPr>
        <p:spPr>
          <a:xfrm>
            <a:off x="9702800" y="2438400"/>
            <a:ext cx="17272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Calibri"/>
                <a:cs typeface="Calibri"/>
              </a:rPr>
              <a:t>7+ istilah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2A5166-E3DA-E949-9288-02D465DE6D12}"/>
              </a:ext>
            </a:extLst>
          </p:cNvPr>
          <p:cNvSpPr txBox="1"/>
          <p:nvPr/>
        </p:nvSpPr>
        <p:spPr>
          <a:xfrm>
            <a:off x="9550400" y="3073400"/>
            <a:ext cx="2032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+ Cokelat dan seterusnya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D27A0D-E75B-9540-8F5A-33DA602E2A7B}"/>
              </a:ext>
            </a:extLst>
          </p:cNvPr>
          <p:cNvSpPr/>
          <p:nvPr/>
        </p:nvSpPr>
        <p:spPr>
          <a:xfrm>
            <a:off x="609600" y="3937000"/>
            <a:ext cx="5372100" cy="2108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E0EAEB-B29B-C743-A086-4815C99B9093}"/>
              </a:ext>
            </a:extLst>
          </p:cNvPr>
          <p:cNvSpPr/>
          <p:nvPr/>
        </p:nvSpPr>
        <p:spPr>
          <a:xfrm>
            <a:off x="609600" y="3937000"/>
            <a:ext cx="53721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8FF22A-3ED3-E34E-8632-673478DD739A}"/>
              </a:ext>
            </a:extLst>
          </p:cNvPr>
          <p:cNvSpPr txBox="1"/>
          <p:nvPr/>
        </p:nvSpPr>
        <p:spPr>
          <a:xfrm>
            <a:off x="812800" y="41402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UNTUK UNIVERSALISME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08A01C-17DF-ED44-A942-6D02E2A207BD}"/>
              </a:ext>
            </a:extLst>
          </p:cNvPr>
          <p:cNvSpPr txBox="1"/>
          <p:nvPr/>
        </p:nvSpPr>
        <p:spPr>
          <a:xfrm>
            <a:off x="812800" y="4394200"/>
            <a:ext cx="49657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Warna fokal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CCA6FD-67F7-C544-A541-55BEF2114C2E}"/>
              </a:ext>
            </a:extLst>
          </p:cNvPr>
          <p:cNvSpPr txBox="1"/>
          <p:nvPr/>
        </p:nvSpPr>
        <p:spPr>
          <a:xfrm>
            <a:off x="812800" y="4800600"/>
            <a:ext cx="4965700" cy="1092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Contoh terbaik setiap kategori cenderung sama lintas bahasa; pemilahan spektrum tidak sepenuhnya arbitrer.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27F8FE9-AFA0-F44F-B2B0-75BBC40ED453}"/>
              </a:ext>
            </a:extLst>
          </p:cNvPr>
          <p:cNvSpPr/>
          <p:nvPr/>
        </p:nvSpPr>
        <p:spPr>
          <a:xfrm>
            <a:off x="6210300" y="3937000"/>
            <a:ext cx="5372100" cy="2108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240D85-3FB6-7F48-8732-25100F8CE7CF}"/>
              </a:ext>
            </a:extLst>
          </p:cNvPr>
          <p:cNvSpPr/>
          <p:nvPr/>
        </p:nvSpPr>
        <p:spPr>
          <a:xfrm>
            <a:off x="6210300" y="3937000"/>
            <a:ext cx="53721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91259A-7FCB-E64A-902E-E8EEEE8B5ECE}"/>
              </a:ext>
            </a:extLst>
          </p:cNvPr>
          <p:cNvSpPr txBox="1"/>
          <p:nvPr/>
        </p:nvSpPr>
        <p:spPr>
          <a:xfrm>
            <a:off x="6413500" y="41402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KRITIK ETNOGRAFIS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8284FE-635C-7C4A-97DF-F86AFEC4FD4B}"/>
              </a:ext>
            </a:extLst>
          </p:cNvPr>
          <p:cNvSpPr txBox="1"/>
          <p:nvPr/>
        </p:nvSpPr>
        <p:spPr>
          <a:xfrm>
            <a:off x="6413500" y="4394200"/>
            <a:ext cx="49657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Conklin dan konteks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7907F7-2E0C-834F-937C-DC9D0AC8D0F9}"/>
              </a:ext>
            </a:extLst>
          </p:cNvPr>
          <p:cNvSpPr txBox="1"/>
          <p:nvPr/>
        </p:nvSpPr>
        <p:spPr>
          <a:xfrm>
            <a:off x="6413500" y="4800600"/>
            <a:ext cx="4965700" cy="1092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Kategori warna dapat berjalin dengan ciri lain, seperti basah-kering atau segar-layu, dan dengan konteks budaya penggunaannya.</a:t>
            </a:r>
          </a:p>
        </p:txBody>
      </p:sp>
    </p:spTree>
    <p:extLst>
      <p:ext uri="{BB962C8B-B14F-4D97-AF65-F5344CB8AC3E}">
        <p14:creationId xmlns:p14="http://schemas.microsoft.com/office/powerpoint/2010/main" val="28175460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D5235-DF62-7A40-3105-D1A8BF1B9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Ruang adalah ranah tempat relativitas linguistik memperoleh dukungan empiris paling meyakinkan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F6DB1D-9FDD-8340-AD40-1AF240B021B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4 · RUANG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90BA45-A4AE-D34C-B139-EF7AD3E81492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4.4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0E6048-0814-3F47-9DB2-59B510FBC7E7}"/>
              </a:ext>
            </a:extLst>
          </p:cNvPr>
          <p:cNvSpPr/>
          <p:nvPr/>
        </p:nvSpPr>
        <p:spPr>
          <a:xfrm>
            <a:off x="609600" y="1854200"/>
            <a:ext cx="3454400" cy="292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B35876-98A6-2D46-9C37-1F60EC577DD4}"/>
              </a:ext>
            </a:extLst>
          </p:cNvPr>
          <p:cNvSpPr txBox="1"/>
          <p:nvPr/>
        </p:nvSpPr>
        <p:spPr>
          <a:xfrm>
            <a:off x="863600" y="2082800"/>
            <a:ext cx="294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KERANGKA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EA0D67-1143-AF42-AA4C-46EF62FCA5C2}"/>
              </a:ext>
            </a:extLst>
          </p:cNvPr>
          <p:cNvSpPr txBox="1"/>
          <p:nvPr/>
        </p:nvSpPr>
        <p:spPr>
          <a:xfrm>
            <a:off x="863600" y="2336800"/>
            <a:ext cx="29464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400" b="1">
                <a:solidFill>
                  <a:srgbClr val="1F2328"/>
                </a:solidFill>
                <a:latin typeface="Georgia"/>
              </a:rPr>
              <a:t>Intrinsik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131538-01BB-1E4C-AB87-B04EA50E492A}"/>
              </a:ext>
            </a:extLst>
          </p:cNvPr>
          <p:cNvSpPr txBox="1"/>
          <p:nvPr/>
        </p:nvSpPr>
        <p:spPr>
          <a:xfrm>
            <a:off x="863600" y="2870200"/>
            <a:ext cx="29464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Letak ditentukan oleh sisi benda acuan.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5760ED-DED1-524F-8D1E-B6B6237810B4}"/>
              </a:ext>
            </a:extLst>
          </p:cNvPr>
          <p:cNvSpPr txBox="1"/>
          <p:nvPr/>
        </p:nvSpPr>
        <p:spPr>
          <a:xfrm>
            <a:off x="863600" y="3810000"/>
            <a:ext cx="29464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i="1">
                <a:solidFill>
                  <a:srgbClr val="1F2328"/>
                </a:solidFill>
                <a:latin typeface="Georgia"/>
              </a:rPr>
              <a:t>"Kucing itu di depan mobil."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2FB380-9D01-2C41-AAFD-0AD7628943F3}"/>
              </a:ext>
            </a:extLst>
          </p:cNvPr>
          <p:cNvSpPr/>
          <p:nvPr/>
        </p:nvSpPr>
        <p:spPr>
          <a:xfrm>
            <a:off x="4368800" y="1854200"/>
            <a:ext cx="3454400" cy="292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A15523-949A-6641-90D7-285A7F32736F}"/>
              </a:ext>
            </a:extLst>
          </p:cNvPr>
          <p:cNvSpPr txBox="1"/>
          <p:nvPr/>
        </p:nvSpPr>
        <p:spPr>
          <a:xfrm>
            <a:off x="4622800" y="2082800"/>
            <a:ext cx="294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KERANGKA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1505BF-1584-DD4F-9481-2AF881C5D8FB}"/>
              </a:ext>
            </a:extLst>
          </p:cNvPr>
          <p:cNvSpPr txBox="1"/>
          <p:nvPr/>
        </p:nvSpPr>
        <p:spPr>
          <a:xfrm>
            <a:off x="4622800" y="2336800"/>
            <a:ext cx="29464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400" b="1">
                <a:solidFill>
                  <a:srgbClr val="1F2328"/>
                </a:solidFill>
                <a:latin typeface="Georgia"/>
              </a:rPr>
              <a:t>Relatif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9C973D-4454-7A4B-ABB6-9B5F7E7D9DCE}"/>
              </a:ext>
            </a:extLst>
          </p:cNvPr>
          <p:cNvSpPr txBox="1"/>
          <p:nvPr/>
        </p:nvSpPr>
        <p:spPr>
          <a:xfrm>
            <a:off x="4622800" y="2870200"/>
            <a:ext cx="29464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Letak ditentukan oleh sudut pandang pengamat.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41D503-0F59-CD44-B4EA-A55C07F05A3A}"/>
              </a:ext>
            </a:extLst>
          </p:cNvPr>
          <p:cNvSpPr txBox="1"/>
          <p:nvPr/>
        </p:nvSpPr>
        <p:spPr>
          <a:xfrm>
            <a:off x="4622800" y="3810000"/>
            <a:ext cx="29464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i="1">
                <a:solidFill>
                  <a:srgbClr val="1F2328"/>
                </a:solidFill>
                <a:latin typeface="Georgia"/>
              </a:rPr>
              <a:t>"Gelas itu di sebelah kiri piring."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2FEC6D-FF88-3D46-B69B-D2E85D6565F9}"/>
              </a:ext>
            </a:extLst>
          </p:cNvPr>
          <p:cNvSpPr/>
          <p:nvPr/>
        </p:nvSpPr>
        <p:spPr>
          <a:xfrm>
            <a:off x="8128000" y="1854200"/>
            <a:ext cx="3454400" cy="29210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CF6DCA-F4AD-0945-85BF-A2862ACE7E2D}"/>
              </a:ext>
            </a:extLst>
          </p:cNvPr>
          <p:cNvSpPr txBox="1"/>
          <p:nvPr/>
        </p:nvSpPr>
        <p:spPr>
          <a:xfrm>
            <a:off x="8382000" y="2082800"/>
            <a:ext cx="294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F0D9A8"/>
                </a:solidFill>
                <a:latin typeface="Calibri"/>
                <a:cs typeface="Calibri"/>
              </a:rPr>
              <a:t>KERANGKA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470331-4766-D043-8E9E-C2A84E72C4BA}"/>
              </a:ext>
            </a:extLst>
          </p:cNvPr>
          <p:cNvSpPr txBox="1"/>
          <p:nvPr/>
        </p:nvSpPr>
        <p:spPr>
          <a:xfrm>
            <a:off x="8382000" y="2336800"/>
            <a:ext cx="2946400" cy="431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400" b="1">
                <a:solidFill>
                  <a:srgbClr val="FFFFFF"/>
                </a:solidFill>
                <a:latin typeface="Georgia"/>
              </a:rPr>
              <a:t>Absolut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12ABD8-6791-7147-9856-C4C52F2B8717}"/>
              </a:ext>
            </a:extLst>
          </p:cNvPr>
          <p:cNvSpPr txBox="1"/>
          <p:nvPr/>
        </p:nvSpPr>
        <p:spPr>
          <a:xfrm>
            <a:off x="8382000" y="2870200"/>
            <a:ext cx="29464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E6E3"/>
                </a:solidFill>
                <a:latin typeface="Calibri"/>
                <a:cs typeface="Calibri"/>
              </a:rPr>
              <a:t>Letak ditentukan oleh arah tetap: mata angin, lereng, aliran sungai.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F99442-BA77-F741-8134-131DEE970A9E}"/>
              </a:ext>
            </a:extLst>
          </p:cNvPr>
          <p:cNvSpPr txBox="1"/>
          <p:nvPr/>
        </p:nvSpPr>
        <p:spPr>
          <a:xfrm>
            <a:off x="8382000" y="3810000"/>
            <a:ext cx="29464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i="1">
                <a:solidFill>
                  <a:srgbClr val="FFFFFF"/>
                </a:solidFill>
                <a:latin typeface="Georgia"/>
              </a:rPr>
              <a:t>"Gelas itu di sebelah utara piring."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241F41-C73C-9345-80E2-E60E7CCE1314}"/>
              </a:ext>
            </a:extLst>
          </p:cNvPr>
          <p:cNvSpPr txBox="1"/>
          <p:nvPr/>
        </p:nvSpPr>
        <p:spPr>
          <a:xfrm>
            <a:off x="609600" y="5003800"/>
            <a:ext cx="109728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Levinson (2003)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dan tim Max Planck Nijmegen: penutur bahasa berkerangka absolut juga cenderung memakai kerangka absolut dalam tugas nonverbal, misalnya menata ulang benda setelah diputar 180 derajat.</a:t>
            </a:r>
          </a:p>
        </p:txBody>
      </p:sp>
    </p:spTree>
    <p:extLst>
      <p:ext uri="{BB962C8B-B14F-4D97-AF65-F5344CB8AC3E}">
        <p14:creationId xmlns:p14="http://schemas.microsoft.com/office/powerpoint/2010/main" val="32113775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951C1-D951-0046-5CE9-0BE96F5B1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Nusantara menata ruang dengan sumbu gunung-laut dan hulu-hilir yang tertanam dalam kosmologi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A7B119-EE0C-4F4B-A33F-5425429DFDE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4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F958-BDEE-9B4B-B71C-CE3690139D00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4.5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7DAC7E-5AA7-9F48-A34D-A49DF8D82092}"/>
              </a:ext>
            </a:extLst>
          </p:cNvPr>
          <p:cNvSpPr/>
          <p:nvPr/>
        </p:nvSpPr>
        <p:spPr>
          <a:xfrm>
            <a:off x="609600" y="1803400"/>
            <a:ext cx="3505200" cy="34036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CAE399-7BE3-974A-AE4F-ADCDCE48A519}"/>
              </a:ext>
            </a:extLst>
          </p:cNvPr>
          <p:cNvSpPr/>
          <p:nvPr/>
        </p:nvSpPr>
        <p:spPr>
          <a:xfrm>
            <a:off x="609600" y="18034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C9E77A-FE0D-D243-8D8B-E5DA545015D4}"/>
              </a:ext>
            </a:extLst>
          </p:cNvPr>
          <p:cNvSpPr txBox="1"/>
          <p:nvPr/>
        </p:nvSpPr>
        <p:spPr>
          <a:xfrm>
            <a:off x="812800" y="20066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BALI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D879A5-D4D0-F649-AB2A-53F37DBD903C}"/>
              </a:ext>
            </a:extLst>
          </p:cNvPr>
          <p:cNvSpPr txBox="1"/>
          <p:nvPr/>
        </p:nvSpPr>
        <p:spPr>
          <a:xfrm>
            <a:off x="812800" y="22606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Kaja dan kelod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C4865F-0302-0C40-BDF6-744B88484E1B}"/>
              </a:ext>
            </a:extLst>
          </p:cNvPr>
          <p:cNvSpPr txBox="1"/>
          <p:nvPr/>
        </p:nvSpPr>
        <p:spPr>
          <a:xfrm>
            <a:off x="812800" y="2692400"/>
            <a:ext cx="3098800" cy="2362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Kaja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menuju gunung,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kelod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menuju laut. Karena gunung di tengah pulau, kaja di Bali utara dan selatan menunjuk arah berlawanan. Tertanam dalam tata ruang rumah dan pura. Wassmann dan Dasen (1998): bukti relativitas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moderat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117301-D2FF-C746-AD7D-D2EB067313D7}"/>
              </a:ext>
            </a:extLst>
          </p:cNvPr>
          <p:cNvSpPr/>
          <p:nvPr/>
        </p:nvSpPr>
        <p:spPr>
          <a:xfrm>
            <a:off x="4343400" y="1803400"/>
            <a:ext cx="3505200" cy="34036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E7F7CA-58E4-A947-BEE7-E773D780F29A}"/>
              </a:ext>
            </a:extLst>
          </p:cNvPr>
          <p:cNvSpPr/>
          <p:nvPr/>
        </p:nvSpPr>
        <p:spPr>
          <a:xfrm>
            <a:off x="4343400" y="18034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D43F35-0DB8-0840-BA65-2893585C7FD3}"/>
              </a:ext>
            </a:extLst>
          </p:cNvPr>
          <p:cNvSpPr txBox="1"/>
          <p:nvPr/>
        </p:nvSpPr>
        <p:spPr>
          <a:xfrm>
            <a:off x="4546600" y="20066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JAWA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5D4CAF-B773-9849-A113-BF10434E5F98}"/>
              </a:ext>
            </a:extLst>
          </p:cNvPr>
          <p:cNvSpPr txBox="1"/>
          <p:nvPr/>
        </p:nvSpPr>
        <p:spPr>
          <a:xfrm>
            <a:off x="4546600" y="22606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Lor dan kidul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926E48-3638-E948-8378-4C6DA9239F21}"/>
              </a:ext>
            </a:extLst>
          </p:cNvPr>
          <p:cNvSpPr txBox="1"/>
          <p:nvPr/>
        </p:nvSpPr>
        <p:spPr>
          <a:xfrm>
            <a:off x="4546600" y="2692400"/>
            <a:ext cx="3098800" cy="2362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Lor, kidul, wetan, kulon dipakai untuk petunjuk jalan dan kadang letak benda di sekitar rumah. Terkait kosmologi keraton antara Merapi dan Laut Selatan; bervariasi menurut wilayah dan generasi.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F0CEF4-3567-F94C-B97F-2F1B23CC07EB}"/>
              </a:ext>
            </a:extLst>
          </p:cNvPr>
          <p:cNvSpPr/>
          <p:nvPr/>
        </p:nvSpPr>
        <p:spPr>
          <a:xfrm>
            <a:off x="8077200" y="1803400"/>
            <a:ext cx="3505200" cy="34036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DA89C1-564C-5447-9EB7-378C0458142F}"/>
              </a:ext>
            </a:extLst>
          </p:cNvPr>
          <p:cNvSpPr/>
          <p:nvPr/>
        </p:nvSpPr>
        <p:spPr>
          <a:xfrm>
            <a:off x="8077200" y="1803400"/>
            <a:ext cx="35052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90AD9F-F40E-2F42-8489-31A6BEB8D889}"/>
              </a:ext>
            </a:extLst>
          </p:cNvPr>
          <p:cNvSpPr txBox="1"/>
          <p:nvPr/>
        </p:nvSpPr>
        <p:spPr>
          <a:xfrm>
            <a:off x="8280400" y="20066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ACEH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0F66A8-B9BE-ED43-B498-3FEBAAE17609}"/>
              </a:ext>
            </a:extLst>
          </p:cNvPr>
          <p:cNvSpPr txBox="1"/>
          <p:nvPr/>
        </p:nvSpPr>
        <p:spPr>
          <a:xfrm>
            <a:off x="8280400" y="22606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Barôh dan tunong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2EC1DB-DE57-D24E-9696-E311031FE9EC}"/>
              </a:ext>
            </a:extLst>
          </p:cNvPr>
          <p:cNvSpPr txBox="1"/>
          <p:nvPr/>
        </p:nvSpPr>
        <p:spPr>
          <a:xfrm>
            <a:off x="8280400" y="2692400"/>
            <a:ext cx="3098800" cy="2362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Tunong: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hulu, pedalaman, pegunungan.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Barôh: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hilir, ke laut. Arah yang ditunjuk berbeda menurut tempat. Jejaknya tersimpan dalam nama tempat dan petunjuk letak kampung atau sawah.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BEB0DB-61ED-FA48-B311-BA95E3683C66}"/>
              </a:ext>
            </a:extLst>
          </p:cNvPr>
          <p:cNvSpPr/>
          <p:nvPr/>
        </p:nvSpPr>
        <p:spPr>
          <a:xfrm>
            <a:off x="609600" y="5384800"/>
            <a:ext cx="10972800" cy="6604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DA296F-6C54-0948-BB4B-3C559BDE5143}"/>
              </a:ext>
            </a:extLst>
          </p:cNvPr>
          <p:cNvSpPr txBox="1"/>
          <p:nvPr/>
        </p:nvSpPr>
        <p:spPr>
          <a:xfrm>
            <a:off x="838200" y="5461000"/>
            <a:ext cx="10515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Pertanyaan riset: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dalam situasi apa penutur memilih kerangka absolut, dan kapan beralih ke kerangka relatif yang dibawa bahasa Indonesia dan aplikasi peta?</a:t>
            </a:r>
          </a:p>
        </p:txBody>
      </p:sp>
    </p:spTree>
    <p:extLst>
      <p:ext uri="{BB962C8B-B14F-4D97-AF65-F5344CB8AC3E}">
        <p14:creationId xmlns:p14="http://schemas.microsoft.com/office/powerpoint/2010/main" val="38187378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438F1-DB00-EDB4-75CC-53DC6F85B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Bahasa adalah wadah pengetahuan kolektif, bahkan ketika ia tidak menentukan cara berpikir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343269-7332-9642-87BC-26ACEFB8CCF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4 · KATEGORISASI DAN PENGETAHUAN LOKAL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195774-AD9B-E548-8663-68143D27F5D2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4.6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573165-B596-9A4E-91BB-59A1E12171AC}"/>
              </a:ext>
            </a:extLst>
          </p:cNvPr>
          <p:cNvSpPr/>
          <p:nvPr/>
        </p:nvSpPr>
        <p:spPr>
          <a:xfrm>
            <a:off x="609600" y="1803400"/>
            <a:ext cx="3505200" cy="3429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7DA9E4-04FA-2648-BF0C-80922DA55D46}"/>
              </a:ext>
            </a:extLst>
          </p:cNvPr>
          <p:cNvSpPr/>
          <p:nvPr/>
        </p:nvSpPr>
        <p:spPr>
          <a:xfrm>
            <a:off x="609600" y="18034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17FEA3-C464-184E-AD19-2060009A224A}"/>
              </a:ext>
            </a:extLst>
          </p:cNvPr>
          <p:cNvSpPr txBox="1"/>
          <p:nvPr/>
        </p:nvSpPr>
        <p:spPr>
          <a:xfrm>
            <a:off x="812800" y="20066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LUCY (1992)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8730FB-BAA2-6F40-AE30-62ACF90409CB}"/>
              </a:ext>
            </a:extLst>
          </p:cNvPr>
          <p:cNvSpPr txBox="1"/>
          <p:nvPr/>
        </p:nvSpPr>
        <p:spPr>
          <a:xfrm>
            <a:off x="812800" y="22606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Bentuk atau bahan?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055F96-DF5D-A847-891A-C31D80B1C78A}"/>
              </a:ext>
            </a:extLst>
          </p:cNvPr>
          <p:cNvSpPr txBox="1"/>
          <p:nvPr/>
        </p:nvSpPr>
        <p:spPr>
          <a:xfrm>
            <a:off x="812800" y="2692400"/>
            <a:ext cx="3098800" cy="2387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Maya Yucatec memerlukan penggolong saat menghitung. Ditanya benda mana yang mirip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kotak karton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, penutur Inggris memilih kotak plastik (bentuk), penutur Yucatec memilih lembaran karton (bahan).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D08B5F-797C-B74B-ABDA-A88DAB9296AC}"/>
              </a:ext>
            </a:extLst>
          </p:cNvPr>
          <p:cNvSpPr/>
          <p:nvPr/>
        </p:nvSpPr>
        <p:spPr>
          <a:xfrm>
            <a:off x="4343400" y="1803400"/>
            <a:ext cx="3505200" cy="3429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D336EB-A026-914F-AF8C-C4D8E5C1771F}"/>
              </a:ext>
            </a:extLst>
          </p:cNvPr>
          <p:cNvSpPr/>
          <p:nvPr/>
        </p:nvSpPr>
        <p:spPr>
          <a:xfrm>
            <a:off x="4343400" y="18034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B6E011-2119-E048-9C18-AF96B66F842C}"/>
              </a:ext>
            </a:extLst>
          </p:cNvPr>
          <p:cNvSpPr txBox="1"/>
          <p:nvPr/>
        </p:nvSpPr>
        <p:spPr>
          <a:xfrm>
            <a:off x="4546600" y="20066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NEO-WHORFIAN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608110-838B-1249-B1D2-6375D02D65CC}"/>
              </a:ext>
            </a:extLst>
          </p:cNvPr>
          <p:cNvSpPr txBox="1"/>
          <p:nvPr/>
        </p:nvSpPr>
        <p:spPr>
          <a:xfrm>
            <a:off x="4546600" y="22606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Replikasi lebih dahulu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B540F8-E219-8A49-9B3C-056CC8DB6E9D}"/>
              </a:ext>
            </a:extLst>
          </p:cNvPr>
          <p:cNvSpPr txBox="1"/>
          <p:nvPr/>
        </p:nvSpPr>
        <p:spPr>
          <a:xfrm>
            <a:off x="4546600" y="2692400"/>
            <a:ext cx="3098800" cy="2387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Efek bahasa pada pikiran sering kecil dan bergantung tugas. Temuan yang ramai di media perlu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direplikasi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sebelum dijadikan kesimpulan.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61CA44-D65D-8E48-AE55-717CC687B527}"/>
              </a:ext>
            </a:extLst>
          </p:cNvPr>
          <p:cNvSpPr/>
          <p:nvPr/>
        </p:nvSpPr>
        <p:spPr>
          <a:xfrm>
            <a:off x="8077200" y="1803400"/>
            <a:ext cx="3505200" cy="3429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36D744-8C36-7344-96DD-DC73CCB52E07}"/>
              </a:ext>
            </a:extLst>
          </p:cNvPr>
          <p:cNvSpPr/>
          <p:nvPr/>
        </p:nvSpPr>
        <p:spPr>
          <a:xfrm>
            <a:off x="8077200" y="1803400"/>
            <a:ext cx="35052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04291F-B36D-1947-8D2B-94195B7D001B}"/>
              </a:ext>
            </a:extLst>
          </p:cNvPr>
          <p:cNvSpPr txBox="1"/>
          <p:nvPr/>
        </p:nvSpPr>
        <p:spPr>
          <a:xfrm>
            <a:off x="8280400" y="20066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ETNOSAINS · SIMEULUE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A91C8E-A7AE-A24E-B63E-8A6CD293D416}"/>
              </a:ext>
            </a:extLst>
          </p:cNvPr>
          <p:cNvSpPr txBox="1"/>
          <p:nvPr/>
        </p:nvSpPr>
        <p:spPr>
          <a:xfrm>
            <a:off x="8280400" y="22606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Smong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82261B-7ECB-BD45-AA5A-CE50AD731E7F}"/>
              </a:ext>
            </a:extLst>
          </p:cNvPr>
          <p:cNvSpPr txBox="1"/>
          <p:nvPr/>
        </p:nvSpPr>
        <p:spPr>
          <a:xfrm>
            <a:off x="8280400" y="2692400"/>
            <a:ext cx="3098800" cy="2387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Tradisi lisan dari tsunami 1907: bila laut surut setelah gempa, larilah ke bukit. Dikreditkan menyelamatkan sebagian besar penduduk pada tsunami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26 Desember 2004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D06C14-9C9A-384F-8FD4-65CDE5607A79}"/>
              </a:ext>
            </a:extLst>
          </p:cNvPr>
          <p:cNvSpPr/>
          <p:nvPr/>
        </p:nvSpPr>
        <p:spPr>
          <a:xfrm>
            <a:off x="609600" y="5410200"/>
            <a:ext cx="10972800" cy="63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FC9E04-BFE4-014E-B33D-003270A7AC68}"/>
              </a:ext>
            </a:extLst>
          </p:cNvPr>
          <p:cNvSpPr txBox="1"/>
          <p:nvPr/>
        </p:nvSpPr>
        <p:spPr>
          <a:xfrm>
            <a:off x="838200" y="5486400"/>
            <a:ext cx="10515600" cy="482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Posisi bernuansa: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relativitas juga bersifat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fungsional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(Hymes): masyarakat berbeda dalam cara memakai, menghargai, dan mengatur tuturan.</a:t>
            </a:r>
          </a:p>
        </p:txBody>
      </p:sp>
    </p:spTree>
    <p:extLst>
      <p:ext uri="{BB962C8B-B14F-4D97-AF65-F5344CB8AC3E}">
        <p14:creationId xmlns:p14="http://schemas.microsoft.com/office/powerpoint/2010/main" val="1069481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2B5AC-0592-9399-F186-74A47DA41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Bahasa tidak menentukan pikiran, tetapi mengarahkan kebiasaan perhatian di ranah tertentu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C8F074-B025-F649-AD34-2DB80C700882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4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A20730-D0B7-FA46-9074-5AAEED8674F8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4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0FBFD5-48A8-7941-8557-017B288F4CB2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6AF0F4-E66D-1C44-AFC7-A6426D427243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167ACF-8D57-9E43-9374-815CD116F314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Versi kuat ditolak, versi lemah diuji: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kasus Hopi menuntut data lapangan; Lucy dan Slobin memberi desain yang dapat diuji.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971D1B-CB42-F242-91C1-5B4432FE79FE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94A037-C0A6-E646-8415-32C55F022466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Ranah bukti: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warna menunjukkan kecenderungan universal; ruang dan penggolong memberi dukungan relativitas paling meyakinkan.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C30D8-0B49-1E46-8AF5-6A18EE060E05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36544D-DB48-F04F-9A0B-FD583382B1BA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Nusantara berbicara pada teori: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kaja-kelod, lor-kidul, barôh-tunong, dan smong menunjukkan bahasa sebagai wadah kosmologi dan pengetahuan.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753039-CBD4-C84E-89B1-57ED37752E26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AC8987-7202-F244-9E3A-39FC82D78C12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1E4D50-E541-B64F-9E8D-1CCCBA9A3D76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Relativitas linguistik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E9F2508-9807-1442-AA4E-6E3510999017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24ECAFA-D2E2-BA41-AA0E-57E2511AEDF1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Determinisme linguistik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3AD83C9-0F91-D248-B8C0-055DD2BEF208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D7C66F3-3694-AB4B-8343-AFBCE59C3C64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Berpikir untuk berbicara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5E5546B-9C48-6042-B9A9-800FBB83D5FC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9C3F0F2-FA48-154D-84E2-89E9B6080BDA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Istilah warna dasar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C6ED7FE-B2A2-6E4C-823F-C9A996B33C46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AF80CD3-9376-2746-95DD-D1A89591D87A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Warna fokal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75E1F8F-D85D-B54A-AE7B-BC9D3DDFB0B4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85561D1-1A2C-AF46-85DC-4FA8C56B758D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Kerangka acuan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12A4376-EF6F-1A49-8B12-AEEF9F05A5DF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7474AF4-9265-BF40-8194-20E57372FC63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Kerangka absolut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1CED8AF-7B8A-A54F-8DF1-BF0212224873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A32E4F0-6B9A-1A48-90E6-F180C19205D1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Barôh dan tunong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0EC507D-5DA6-2C42-BABD-BF99B9F832AB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45583D0-11BF-6E4A-9AFF-1104F98D4C35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Neo-Whorfian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220AA4D-6538-7941-BBA4-89CAD40B2C13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5D2EA53-0138-3949-9166-41E138144454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Etnosains</a:t>
            </a:r>
          </a:p>
        </p:txBody>
      </p:sp>
    </p:spTree>
    <p:extLst>
      <p:ext uri="{BB962C8B-B14F-4D97-AF65-F5344CB8AC3E}">
        <p14:creationId xmlns:p14="http://schemas.microsoft.com/office/powerpoint/2010/main" val="29358930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2ADCF-44E5-AB09-C1DE-5CCB1BE6B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84AAF-F714-6744-90E5-D93F6E1F7651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4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E25AF6-660F-A44D-ABEB-6EE178025D40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4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60274-E1A4-6544-B42F-1ACCEC62B02F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71412D-286D-A948-9A79-C8EA3E53967C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51149F-9435-B043-86E5-55B268317B05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hampir semua peneliti kontemporer menolak determinisme linguistik?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6A8B4-1586-B44D-8931-06B781EA639C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75C219-0966-4D47-84B2-82490282BB7C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Apa pelajaran metodologis dari perdebatan Whorf dan Malotki tentang bahasa Hopi?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545D38-BA0E-5F45-BF13-A049003D62B8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A8E47D-0F88-2340-9F51-8A0ADD12A16B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Bandingkan kaja-kelod di Bali dengan barôh-tunong di Aceh dalam kaitannya dengan lanskap dan kosmologi.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4BD13F-7F9A-6E47-BE8F-BFD1956D3778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8BF524-35A8-944B-BB28-4DB5830C054C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Di mana posisi Anda sendiri antara relativisme dan universalisme? Dukung dengan contoh.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C4B05A-D967-7040-A911-E6D2CE741BB5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F48856-8B32-5244-8523-419C59EDAF4A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48D229-A4A0-1746-8BC2-73A8D66F8DA8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Kerangka Acuan Spasial di Komunitas Saya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A1ED8C-04A5-5641-BB2A-2D6925E91865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17A993-3903-8A4D-ABCE-30E00A3337CA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6–8 partisipan dari dua kelompok, misalnya generasi tua di gampong dan generasi muda di kota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60E689-CEC4-5441-9DCE-169C3F453500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17D066-2C91-AF48-BA16-1D9BAF6AC56C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Minta persetujuan, lalu beri tugas menjelaskan letak benda dan arah jalan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CF5506-0157-1C49-984B-430E07156A51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71D6E2-BFD8-BD4F-8234-FB3B89E09A3E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Catat kerangka yang dipakai: intrinsik, relatif, absolut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888D5D-7233-B24F-8BC5-9E539FA5430A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6243FD8-0F25-894F-9F87-EE6AF7B9CDEC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Bandingkan kedua kelompok dan tafsirkan perbedaannya</a:t>
            </a:r>
          </a:p>
        </p:txBody>
      </p:sp>
    </p:spTree>
    <p:extLst>
      <p:ext uri="{BB962C8B-B14F-4D97-AF65-F5344CB8AC3E}">
        <p14:creationId xmlns:p14="http://schemas.microsoft.com/office/powerpoint/2010/main" val="17734057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8F154-5EF4-FBF9-2F42-523283B83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Etnografi komunikasi: peristiwa tutur dan kompetensi komunikatif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00E55E-78F0-A74A-93DB-70E8C3C978D9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541256-5816-DF4C-B4E1-DDF302B55C4A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9D07393-2327-9D40-BF00-ED44628D35A3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9BA5F2C-299E-8C44-ADB6-906563F9AA5C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CDF5C4-EE94-C143-80B4-4773531530E3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C4E835-338A-CD4C-9810-FE2C0E7E3CF0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gagasan dasar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etnografi tuturan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Hymes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239761-08F4-D646-9121-1AB50705E971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FDEAB0-7215-E045-9472-45A2875AF540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Membedakan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situasi, peristiwa, dan tindak tutur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7ABFC9-645E-7747-BBA5-651D2F992945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FE1D55-DD27-C649-90FA-CD0F3EE270F6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Menerapkan model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SPEAKING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sebagai alat bantu heuristik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17C69E-4089-384F-AC38-74DDB4581B64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5E679D-4E07-D141-8258-48736F7FB835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performansi verbal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menurut Bauman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6CC71C-4DF4-C74F-827F-4EA37FF43370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232790-2997-D743-8FFA-D3E0316A2A17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seumapa, didong, wayang, dan tuturan ritual Sumba</a:t>
            </a:r>
          </a:p>
        </p:txBody>
      </p:sp>
    </p:spTree>
    <p:extLst>
      <p:ext uri="{BB962C8B-B14F-4D97-AF65-F5344CB8AC3E}">
        <p14:creationId xmlns:p14="http://schemas.microsoft.com/office/powerpoint/2010/main" val="13605035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49E7D-0483-9F52-A51C-916E038BB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Hymes membedakan tiga satuan berjenjang agar peneliti tahu di tingkat mana ia menganalisis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AF518E-C601-D74A-B56E-382C44308BA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5 · SATUAN ANALISIS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47CAA-1D5B-3F49-BD57-5D8ABEBB8E14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5.1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90FE77-9545-C04B-9CDA-7608F44A7EC7}"/>
              </a:ext>
            </a:extLst>
          </p:cNvPr>
          <p:cNvSpPr/>
          <p:nvPr/>
        </p:nvSpPr>
        <p:spPr>
          <a:xfrm>
            <a:off x="609600" y="1854200"/>
            <a:ext cx="5334000" cy="4191000"/>
          </a:xfrm>
          <a:prstGeom prst="rect">
            <a:avLst/>
          </a:prstGeom>
          <a:solidFill>
            <a:srgbClr val="E9E4D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4CF1C9-AE33-A741-9BC7-C2F23EBF81A5}"/>
              </a:ext>
            </a:extLst>
          </p:cNvPr>
          <p:cNvSpPr txBox="1"/>
          <p:nvPr/>
        </p:nvSpPr>
        <p:spPr>
          <a:xfrm>
            <a:off x="812800" y="2006600"/>
            <a:ext cx="49276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SITUASI TUTUR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F43D99-C185-6F43-B570-DC58B81BF0EB}"/>
              </a:ext>
            </a:extLst>
          </p:cNvPr>
          <p:cNvSpPr/>
          <p:nvPr/>
        </p:nvSpPr>
        <p:spPr>
          <a:xfrm>
            <a:off x="1219200" y="2946400"/>
            <a:ext cx="4114800" cy="2997200"/>
          </a:xfrm>
          <a:prstGeom prst="rect">
            <a:avLst/>
          </a:prstGeom>
          <a:solidFill>
            <a:srgbClr val="D9E4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485F50-18CD-6E45-8054-7D2615D3927F}"/>
              </a:ext>
            </a:extLst>
          </p:cNvPr>
          <p:cNvSpPr txBox="1"/>
          <p:nvPr/>
        </p:nvSpPr>
        <p:spPr>
          <a:xfrm>
            <a:off x="1422400" y="3098800"/>
            <a:ext cx="3708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PERISTIWA TUTUR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DA2909-2C2E-484E-AA2B-2CD1061B6F7F}"/>
              </a:ext>
            </a:extLst>
          </p:cNvPr>
          <p:cNvSpPr/>
          <p:nvPr/>
        </p:nvSpPr>
        <p:spPr>
          <a:xfrm>
            <a:off x="1828800" y="4191000"/>
            <a:ext cx="2895600" cy="16510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18DE75-2C88-054E-902E-CB8F3D228017}"/>
              </a:ext>
            </a:extLst>
          </p:cNvPr>
          <p:cNvSpPr txBox="1"/>
          <p:nvPr/>
        </p:nvSpPr>
        <p:spPr>
          <a:xfrm>
            <a:off x="2032000" y="4343400"/>
            <a:ext cx="2489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F0D9A8"/>
                </a:solidFill>
                <a:latin typeface="Calibri"/>
                <a:cs typeface="Calibri"/>
              </a:rPr>
              <a:t>TINDAK TUTUR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AF5B98-A1E1-4A4A-A9AD-01C59518DD83}"/>
              </a:ext>
            </a:extLst>
          </p:cNvPr>
          <p:cNvSpPr txBox="1"/>
          <p:nvPr/>
        </p:nvSpPr>
        <p:spPr>
          <a:xfrm>
            <a:off x="838200" y="2209800"/>
            <a:ext cx="4953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i="1">
                <a:solidFill>
                  <a:srgbClr val="3A3F45"/>
                </a:solidFill>
                <a:latin typeface="Calibri"/>
                <a:cs typeface="Calibri"/>
              </a:rPr>
              <a:t>Wadah paling luas → peristiwa di dalamnya → satuan terkecil yang menyusunnya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09040F-3E5A-7641-B8D6-9618E2998404}"/>
              </a:ext>
            </a:extLst>
          </p:cNvPr>
          <p:cNvSpPr txBox="1"/>
          <p:nvPr/>
        </p:nvSpPr>
        <p:spPr>
          <a:xfrm>
            <a:off x="1422400" y="3251200"/>
            <a:ext cx="3683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i="1">
                <a:solidFill>
                  <a:srgbClr val="3A3F45"/>
                </a:solidFill>
                <a:latin typeface="Calibri"/>
                <a:cs typeface="Calibri"/>
              </a:rPr>
              <a:t>Diatur oleh aturan tuturan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853F91-2E6C-ED46-A7CA-59CBDF7558EE}"/>
              </a:ext>
            </a:extLst>
          </p:cNvPr>
          <p:cNvSpPr txBox="1"/>
          <p:nvPr/>
        </p:nvSpPr>
        <p:spPr>
          <a:xfrm>
            <a:off x="2032000" y="4521200"/>
            <a:ext cx="24892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Salam, pertanyaan, sindiran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D3AAF3-24B3-F943-95FC-69B643E5635D}"/>
              </a:ext>
            </a:extLst>
          </p:cNvPr>
          <p:cNvSpPr txBox="1"/>
          <p:nvPr/>
        </p:nvSpPr>
        <p:spPr>
          <a:xfrm>
            <a:off x="6350000" y="1905000"/>
            <a:ext cx="52324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Situasi tutur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5144A1-E213-E046-A526-0F0CDF34C6FB}"/>
              </a:ext>
            </a:extLst>
          </p:cNvPr>
          <p:cNvSpPr txBox="1"/>
          <p:nvPr/>
        </p:nvSpPr>
        <p:spPr>
          <a:xfrm>
            <a:off x="6350000" y="2286000"/>
            <a:ext cx="52324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Kenduri perkawinan, upacara peusijuek, pasar pagi di Peunayong, pengajian.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8FE84B3-C7C0-A140-ABA0-C03DFCA2C98A}"/>
              </a:ext>
            </a:extLst>
          </p:cNvPr>
          <p:cNvCxnSpPr/>
          <p:nvPr/>
        </p:nvCxnSpPr>
        <p:spPr>
          <a:xfrm>
            <a:off x="6350000" y="3149600"/>
            <a:ext cx="52324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A8DE485-615A-DF45-82C0-B37754BF47EA}"/>
              </a:ext>
            </a:extLst>
          </p:cNvPr>
          <p:cNvSpPr txBox="1"/>
          <p:nvPr/>
        </p:nvSpPr>
        <p:spPr>
          <a:xfrm>
            <a:off x="6350000" y="3251200"/>
            <a:ext cx="52324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Peristiwa tutur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5EA324-C8F8-D24F-BD5E-E992653BD2F6}"/>
              </a:ext>
            </a:extLst>
          </p:cNvPr>
          <p:cNvSpPr txBox="1"/>
          <p:nvPr/>
        </p:nvSpPr>
        <p:spPr>
          <a:xfrm>
            <a:off x="6350000" y="3632200"/>
            <a:ext cx="52324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Seumapa ketika rombongan linto baro tiba; khutbah nikah; sambutan keluarga.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4C3EC38-6C9A-6B4A-AB5F-5D5E8CAA84B9}"/>
              </a:ext>
            </a:extLst>
          </p:cNvPr>
          <p:cNvCxnSpPr/>
          <p:nvPr/>
        </p:nvCxnSpPr>
        <p:spPr>
          <a:xfrm>
            <a:off x="6350000" y="4495800"/>
            <a:ext cx="52324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2D59E43-A58D-8E49-87A7-ABB868CC16BE}"/>
              </a:ext>
            </a:extLst>
          </p:cNvPr>
          <p:cNvSpPr txBox="1"/>
          <p:nvPr/>
        </p:nvSpPr>
        <p:spPr>
          <a:xfrm>
            <a:off x="6350000" y="4597400"/>
            <a:ext cx="52324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8C1D2F"/>
                </a:solidFill>
                <a:latin typeface="Georgia"/>
              </a:rPr>
              <a:t>Tindak tutur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B0E4C5-01C5-C348-B379-4253D715AF41}"/>
              </a:ext>
            </a:extLst>
          </p:cNvPr>
          <p:cNvSpPr txBox="1"/>
          <p:nvPr/>
        </p:nvSpPr>
        <p:spPr>
          <a:xfrm>
            <a:off x="6350000" y="4978400"/>
            <a:ext cx="52324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Salam pembuka, pertanyaan tentang maksud kedatangan, sindiran jenaka, pernyataan penerimaan.</a:t>
            </a:r>
          </a:p>
        </p:txBody>
      </p:sp>
    </p:spTree>
    <p:extLst>
      <p:ext uri="{BB962C8B-B14F-4D97-AF65-F5344CB8AC3E}">
        <p14:creationId xmlns:p14="http://schemas.microsoft.com/office/powerpoint/2010/main" val="41575326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2AF82-82EF-8C32-8226-78D1D07A4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SPEAKING adalah daftar periksa untuk menuntun pengamatan, bukan rumus yang diisi secara mekanis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6F0F2E-B402-D241-8A9E-0B680AEBB70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5 · MODEL SPEAKING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8A8FB9-F3FE-9A47-8174-FA8AFA4DD839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5.2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489E3E-0434-AA4E-A161-EDAC75F066A4}"/>
              </a:ext>
            </a:extLst>
          </p:cNvPr>
          <p:cNvSpPr/>
          <p:nvPr/>
        </p:nvSpPr>
        <p:spPr>
          <a:xfrm>
            <a:off x="609600" y="1854200"/>
            <a:ext cx="2590800" cy="1955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05EF64-2137-2B48-89F1-927552111060}"/>
              </a:ext>
            </a:extLst>
          </p:cNvPr>
          <p:cNvSpPr txBox="1"/>
          <p:nvPr/>
        </p:nvSpPr>
        <p:spPr>
          <a:xfrm>
            <a:off x="812800" y="1981200"/>
            <a:ext cx="7620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400" b="1">
                <a:solidFill>
                  <a:srgbClr val="8C1D2F"/>
                </a:solidFill>
                <a:latin typeface="Georgia"/>
              </a:rPr>
              <a:t>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A65E6F-3F37-3240-A634-EE2C72994D76}"/>
              </a:ext>
            </a:extLst>
          </p:cNvPr>
          <p:cNvSpPr txBox="1"/>
          <p:nvPr/>
        </p:nvSpPr>
        <p:spPr>
          <a:xfrm>
            <a:off x="812800" y="2717800"/>
            <a:ext cx="2235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 i="1">
                <a:solidFill>
                  <a:srgbClr val="2F5D62"/>
                </a:solidFill>
                <a:latin typeface="Calibri"/>
                <a:cs typeface="Calibri"/>
              </a:rPr>
              <a:t>Setting, scene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875781-1DFD-F748-927C-3412D442BCF0}"/>
              </a:ext>
            </a:extLst>
          </p:cNvPr>
          <p:cNvSpPr txBox="1"/>
          <p:nvPr/>
        </p:nvSpPr>
        <p:spPr>
          <a:xfrm>
            <a:off x="812800" y="3048000"/>
            <a:ext cx="22352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Latar dan suasana: waktu, tempat, definisi kultural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6D29D3-A903-F645-8B2E-6FFB3B4DE7F4}"/>
              </a:ext>
            </a:extLst>
          </p:cNvPr>
          <p:cNvSpPr/>
          <p:nvPr/>
        </p:nvSpPr>
        <p:spPr>
          <a:xfrm>
            <a:off x="3403600" y="1854200"/>
            <a:ext cx="2590800" cy="1955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B1AEC0-BCB2-1242-B8F5-A36CECA98F65}"/>
              </a:ext>
            </a:extLst>
          </p:cNvPr>
          <p:cNvSpPr txBox="1"/>
          <p:nvPr/>
        </p:nvSpPr>
        <p:spPr>
          <a:xfrm>
            <a:off x="3606800" y="1981200"/>
            <a:ext cx="7620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400" b="1">
                <a:solidFill>
                  <a:srgbClr val="8C1D2F"/>
                </a:solidFill>
                <a:latin typeface="Georgia"/>
              </a:rPr>
              <a:t>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4BE3D8-90BE-1748-9FC2-DB01B57F814C}"/>
              </a:ext>
            </a:extLst>
          </p:cNvPr>
          <p:cNvSpPr txBox="1"/>
          <p:nvPr/>
        </p:nvSpPr>
        <p:spPr>
          <a:xfrm>
            <a:off x="3606800" y="2717800"/>
            <a:ext cx="2235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 i="1">
                <a:solidFill>
                  <a:srgbClr val="2F5D62"/>
                </a:solidFill>
                <a:latin typeface="Calibri"/>
                <a:cs typeface="Calibri"/>
              </a:rPr>
              <a:t>Participants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420AD0-AC84-F74D-90A4-865E0665B046}"/>
              </a:ext>
            </a:extLst>
          </p:cNvPr>
          <p:cNvSpPr txBox="1"/>
          <p:nvPr/>
        </p:nvSpPr>
        <p:spPr>
          <a:xfrm>
            <a:off x="3606800" y="3048000"/>
            <a:ext cx="22352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Penutur, pendengar, khalayak, pihak yang diwakili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64D562-5433-2C41-B981-59576B3F2D2E}"/>
              </a:ext>
            </a:extLst>
          </p:cNvPr>
          <p:cNvSpPr/>
          <p:nvPr/>
        </p:nvSpPr>
        <p:spPr>
          <a:xfrm>
            <a:off x="6197600" y="1854200"/>
            <a:ext cx="2590800" cy="1955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6460C1-999E-FF4D-9DF7-2D368143F46F}"/>
              </a:ext>
            </a:extLst>
          </p:cNvPr>
          <p:cNvSpPr txBox="1"/>
          <p:nvPr/>
        </p:nvSpPr>
        <p:spPr>
          <a:xfrm>
            <a:off x="6400800" y="1981200"/>
            <a:ext cx="7620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400" b="1">
                <a:solidFill>
                  <a:srgbClr val="8C1D2F"/>
                </a:solidFill>
                <a:latin typeface="Georgia"/>
              </a:rPr>
              <a:t>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CC9C2C-D063-154B-8D1C-582B0DB7CD22}"/>
              </a:ext>
            </a:extLst>
          </p:cNvPr>
          <p:cNvSpPr txBox="1"/>
          <p:nvPr/>
        </p:nvSpPr>
        <p:spPr>
          <a:xfrm>
            <a:off x="6400800" y="2717800"/>
            <a:ext cx="2235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 i="1">
                <a:solidFill>
                  <a:srgbClr val="2F5D62"/>
                </a:solidFill>
                <a:latin typeface="Calibri"/>
                <a:cs typeface="Calibri"/>
              </a:rPr>
              <a:t>Ends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B7F83C-0657-0845-A2A5-39D989A0835F}"/>
              </a:ext>
            </a:extLst>
          </p:cNvPr>
          <p:cNvSpPr txBox="1"/>
          <p:nvPr/>
        </p:nvSpPr>
        <p:spPr>
          <a:xfrm>
            <a:off x="6400800" y="3048000"/>
            <a:ext cx="22352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Tujuan konvensional dan hasil yang diharapkan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D71FEA-844D-8E42-A8FF-8939DB36B4FB}"/>
              </a:ext>
            </a:extLst>
          </p:cNvPr>
          <p:cNvSpPr/>
          <p:nvPr/>
        </p:nvSpPr>
        <p:spPr>
          <a:xfrm>
            <a:off x="8991600" y="1854200"/>
            <a:ext cx="2590800" cy="1955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2D8220E-F8E1-E043-A70E-494BBC4FE25B}"/>
              </a:ext>
            </a:extLst>
          </p:cNvPr>
          <p:cNvSpPr txBox="1"/>
          <p:nvPr/>
        </p:nvSpPr>
        <p:spPr>
          <a:xfrm>
            <a:off x="9194800" y="1981200"/>
            <a:ext cx="7620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400" b="1">
                <a:solidFill>
                  <a:srgbClr val="8C1D2F"/>
                </a:solidFill>
                <a:latin typeface="Georgia"/>
              </a:rPr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0E5594-4109-FE4E-B154-E211A82C3F86}"/>
              </a:ext>
            </a:extLst>
          </p:cNvPr>
          <p:cNvSpPr txBox="1"/>
          <p:nvPr/>
        </p:nvSpPr>
        <p:spPr>
          <a:xfrm>
            <a:off x="9194800" y="2717800"/>
            <a:ext cx="2235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 i="1">
                <a:solidFill>
                  <a:srgbClr val="2F5D62"/>
                </a:solidFill>
                <a:latin typeface="Calibri"/>
                <a:cs typeface="Calibri"/>
              </a:rPr>
              <a:t>Act sequence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08A420-E65D-B24F-9224-8A147B658726}"/>
              </a:ext>
            </a:extLst>
          </p:cNvPr>
          <p:cNvSpPr txBox="1"/>
          <p:nvPr/>
        </p:nvSpPr>
        <p:spPr>
          <a:xfrm>
            <a:off x="9194800" y="3048000"/>
            <a:ext cx="22352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Bentuk dan urutan tindak tutur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D8FFE6-183B-6742-8C3B-36C383120C7D}"/>
              </a:ext>
            </a:extLst>
          </p:cNvPr>
          <p:cNvSpPr/>
          <p:nvPr/>
        </p:nvSpPr>
        <p:spPr>
          <a:xfrm>
            <a:off x="609600" y="3987800"/>
            <a:ext cx="2590800" cy="1955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091FA5-337E-E940-AE12-188DBA171D6E}"/>
              </a:ext>
            </a:extLst>
          </p:cNvPr>
          <p:cNvSpPr txBox="1"/>
          <p:nvPr/>
        </p:nvSpPr>
        <p:spPr>
          <a:xfrm>
            <a:off x="812800" y="4114800"/>
            <a:ext cx="7620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400" b="1">
                <a:solidFill>
                  <a:srgbClr val="8C1D2F"/>
                </a:solidFill>
                <a:latin typeface="Georgia"/>
              </a:rPr>
              <a:t>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217AF2-31AE-3F41-8A7B-B4847EA4FA5B}"/>
              </a:ext>
            </a:extLst>
          </p:cNvPr>
          <p:cNvSpPr txBox="1"/>
          <p:nvPr/>
        </p:nvSpPr>
        <p:spPr>
          <a:xfrm>
            <a:off x="812800" y="4851400"/>
            <a:ext cx="2235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 i="1">
                <a:solidFill>
                  <a:srgbClr val="2F5D62"/>
                </a:solidFill>
                <a:latin typeface="Calibri"/>
                <a:cs typeface="Calibri"/>
              </a:rPr>
              <a:t>Key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A70C50-7C5B-8A4A-B890-7D83FA9A4FAC}"/>
              </a:ext>
            </a:extLst>
          </p:cNvPr>
          <p:cNvSpPr txBox="1"/>
          <p:nvPr/>
        </p:nvSpPr>
        <p:spPr>
          <a:xfrm>
            <a:off x="812800" y="5181600"/>
            <a:ext cx="22352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Nada: khidmat, jenaka, marah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5C13AD-FAB1-D34E-9266-1E11BE3052C8}"/>
              </a:ext>
            </a:extLst>
          </p:cNvPr>
          <p:cNvSpPr/>
          <p:nvPr/>
        </p:nvSpPr>
        <p:spPr>
          <a:xfrm>
            <a:off x="3403600" y="3987800"/>
            <a:ext cx="2590800" cy="1955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3BF08D-CCF4-E944-9686-F21B5C906884}"/>
              </a:ext>
            </a:extLst>
          </p:cNvPr>
          <p:cNvSpPr txBox="1"/>
          <p:nvPr/>
        </p:nvSpPr>
        <p:spPr>
          <a:xfrm>
            <a:off x="3606800" y="4114800"/>
            <a:ext cx="7620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400" b="1">
                <a:solidFill>
                  <a:srgbClr val="8C1D2F"/>
                </a:solidFill>
                <a:latin typeface="Georgia"/>
              </a:rPr>
              <a:t>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78A2A3-E8A0-8949-8AC5-9AA2535A4C17}"/>
              </a:ext>
            </a:extLst>
          </p:cNvPr>
          <p:cNvSpPr txBox="1"/>
          <p:nvPr/>
        </p:nvSpPr>
        <p:spPr>
          <a:xfrm>
            <a:off x="3606800" y="4851400"/>
            <a:ext cx="2235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 i="1">
                <a:solidFill>
                  <a:srgbClr val="2F5D62"/>
                </a:solidFill>
                <a:latin typeface="Calibri"/>
                <a:cs typeface="Calibri"/>
              </a:rPr>
              <a:t>Instrumentalities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F87C5E-CB51-3C4A-B12F-FD4C3FAA24B6}"/>
              </a:ext>
            </a:extLst>
          </p:cNvPr>
          <p:cNvSpPr txBox="1"/>
          <p:nvPr/>
        </p:nvSpPr>
        <p:spPr>
          <a:xfrm>
            <a:off x="3606800" y="5181600"/>
            <a:ext cx="22352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Saluran dan ragam bahasa yang dipakai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BA54F1F-1E84-FD49-BA69-5913F2FDE221}"/>
              </a:ext>
            </a:extLst>
          </p:cNvPr>
          <p:cNvSpPr/>
          <p:nvPr/>
        </p:nvSpPr>
        <p:spPr>
          <a:xfrm>
            <a:off x="6197600" y="3987800"/>
            <a:ext cx="2590800" cy="1955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7854A3-E446-CF49-AA20-0EF900BFCD14}"/>
              </a:ext>
            </a:extLst>
          </p:cNvPr>
          <p:cNvSpPr txBox="1"/>
          <p:nvPr/>
        </p:nvSpPr>
        <p:spPr>
          <a:xfrm>
            <a:off x="6400800" y="4114800"/>
            <a:ext cx="7620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400" b="1">
                <a:solidFill>
                  <a:srgbClr val="8C1D2F"/>
                </a:solidFill>
                <a:latin typeface="Georgia"/>
              </a:rPr>
              <a:t>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B947D1-5F9A-0B44-9232-464BB0BE2194}"/>
              </a:ext>
            </a:extLst>
          </p:cNvPr>
          <p:cNvSpPr txBox="1"/>
          <p:nvPr/>
        </p:nvSpPr>
        <p:spPr>
          <a:xfrm>
            <a:off x="6400800" y="4851400"/>
            <a:ext cx="2235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 i="1">
                <a:solidFill>
                  <a:srgbClr val="2F5D62"/>
                </a:solidFill>
                <a:latin typeface="Calibri"/>
                <a:cs typeface="Calibri"/>
              </a:rPr>
              <a:t>Norms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411DA9B-3434-C042-936C-0584501FDF69}"/>
              </a:ext>
            </a:extLst>
          </p:cNvPr>
          <p:cNvSpPr txBox="1"/>
          <p:nvPr/>
        </p:nvSpPr>
        <p:spPr>
          <a:xfrm>
            <a:off x="6400800" y="5181600"/>
            <a:ext cx="22352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Norma interaksi dan norma interpretasi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2BC413-CB5B-1743-AC0B-8D25086576F6}"/>
              </a:ext>
            </a:extLst>
          </p:cNvPr>
          <p:cNvSpPr/>
          <p:nvPr/>
        </p:nvSpPr>
        <p:spPr>
          <a:xfrm>
            <a:off x="8991600" y="3987800"/>
            <a:ext cx="2590800" cy="1955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277318-032A-F040-B55D-67E4B86795FE}"/>
              </a:ext>
            </a:extLst>
          </p:cNvPr>
          <p:cNvSpPr txBox="1"/>
          <p:nvPr/>
        </p:nvSpPr>
        <p:spPr>
          <a:xfrm>
            <a:off x="9194800" y="4114800"/>
            <a:ext cx="7620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400" b="1">
                <a:solidFill>
                  <a:srgbClr val="8C1D2F"/>
                </a:solidFill>
                <a:latin typeface="Georgia"/>
              </a:rPr>
              <a:t>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C5220D-4A2F-0D43-98B8-99DCE21675AE}"/>
              </a:ext>
            </a:extLst>
          </p:cNvPr>
          <p:cNvSpPr txBox="1"/>
          <p:nvPr/>
        </p:nvSpPr>
        <p:spPr>
          <a:xfrm>
            <a:off x="9194800" y="4851400"/>
            <a:ext cx="2235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 i="1">
                <a:solidFill>
                  <a:srgbClr val="2F5D62"/>
                </a:solidFill>
                <a:latin typeface="Calibri"/>
                <a:cs typeface="Calibri"/>
              </a:rPr>
              <a:t>Genre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7E4CA4F-DF39-8F43-9172-C44771CB3B62}"/>
              </a:ext>
            </a:extLst>
          </p:cNvPr>
          <p:cNvSpPr txBox="1"/>
          <p:nvPr/>
        </p:nvSpPr>
        <p:spPr>
          <a:xfrm>
            <a:off x="9194800" y="5181600"/>
            <a:ext cx="22352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Jenis tuturan: pantun, doa, khutbah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D043695-5073-CA47-A88C-9F8974A3B41A}"/>
              </a:ext>
            </a:extLst>
          </p:cNvPr>
          <p:cNvSpPr txBox="1"/>
          <p:nvPr/>
        </p:nvSpPr>
        <p:spPr>
          <a:xfrm>
            <a:off x="609600" y="6248400"/>
            <a:ext cx="9652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Hymes (1972, 1974). Tujuannya menemukan kategori yang bermakna bagi komunitas itu sendiri.</a:t>
            </a:r>
          </a:p>
        </p:txBody>
      </p:sp>
    </p:spTree>
    <p:extLst>
      <p:ext uri="{BB962C8B-B14F-4D97-AF65-F5344CB8AC3E}">
        <p14:creationId xmlns:p14="http://schemas.microsoft.com/office/powerpoint/2010/main" val="6241351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7D3DC-4BE3-D800-21D5-EE2F40A65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Bagi Bauman, tampil berarti menyerahkan tuturan untuk dinilai oleh khalayak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D0305F-92ED-F54A-883B-09E08FF1898D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5 · PERFORMANSI VERBAL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4A1731-B657-C04E-8EA0-4CE6BB1127A6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5.3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71386E-57B5-EC48-94C1-1AA9C598A836}"/>
              </a:ext>
            </a:extLst>
          </p:cNvPr>
          <p:cNvSpPr/>
          <p:nvPr/>
        </p:nvSpPr>
        <p:spPr>
          <a:xfrm>
            <a:off x="609600" y="1854200"/>
            <a:ext cx="50800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09C147-7108-5247-A046-96024AEBDCFE}"/>
              </a:ext>
            </a:extLst>
          </p:cNvPr>
          <p:cNvSpPr txBox="1"/>
          <p:nvPr/>
        </p:nvSpPr>
        <p:spPr>
          <a:xfrm>
            <a:off x="889000" y="2108200"/>
            <a:ext cx="4521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BAUMAN (1977), VERBAL ART AS PERFORMANCE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B8D99C-FF2D-AE45-B828-412707DC49D7}"/>
              </a:ext>
            </a:extLst>
          </p:cNvPr>
          <p:cNvSpPr txBox="1"/>
          <p:nvPr/>
        </p:nvSpPr>
        <p:spPr>
          <a:xfrm>
            <a:off x="889000" y="2413000"/>
            <a:ext cx="45212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>
                <a:solidFill>
                  <a:srgbClr val="F3F0EA"/>
                </a:solidFill>
                <a:latin typeface="Georgia"/>
              </a:rPr>
              <a:t>Performansi adalah modus komunikasi ketika penutur </a:t>
            </a:r>
            <a:r>
              <a:rPr lang="en-US" b="1">
                <a:solidFill>
                  <a:srgbClr val="E9CF9B"/>
                </a:solidFill>
                <a:latin typeface="Georgia"/>
              </a:rPr>
              <a:t>memikul tanggung jawab kepada khalayak</a:t>
            </a:r>
            <a:r>
              <a:rPr lang="en-US">
                <a:solidFill>
                  <a:srgbClr val="F3F0EA"/>
                </a:solidFill>
                <a:latin typeface="Georgia"/>
              </a:rPr>
              <a:t> atas kecakapan komunikatifnya.
Seni verbal dipahami sebagai cara berkomunikasi, bukan teks yang dilepas dari konteksnya.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04C459-09F9-2641-908C-6B5D38EC68BE}"/>
              </a:ext>
            </a:extLst>
          </p:cNvPr>
          <p:cNvSpPr txBox="1"/>
          <p:nvPr/>
        </p:nvSpPr>
        <p:spPr>
          <a:xfrm>
            <a:off x="6146800" y="1854200"/>
            <a:ext cx="54356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DUA MAKNA "PERFORMANSI"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05C44D-1E49-BA4A-945B-A931A3DD17C4}"/>
              </a:ext>
            </a:extLst>
          </p:cNvPr>
          <p:cNvSpPr txBox="1"/>
          <p:nvPr/>
        </p:nvSpPr>
        <p:spPr>
          <a:xfrm>
            <a:off x="6223000" y="2159000"/>
            <a:ext cx="25654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CHOMSKY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1797D9-E64B-3548-BF59-F550B273193A}"/>
              </a:ext>
            </a:extLst>
          </p:cNvPr>
          <p:cNvSpPr txBox="1"/>
          <p:nvPr/>
        </p:nvSpPr>
        <p:spPr>
          <a:xfrm>
            <a:off x="8940800" y="2159000"/>
            <a:ext cx="25654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BAUMAN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BF0C3F2-367E-B54C-A051-867FF361DE04}"/>
              </a:ext>
            </a:extLst>
          </p:cNvPr>
          <p:cNvCxnSpPr/>
          <p:nvPr/>
        </p:nvCxnSpPr>
        <p:spPr>
          <a:xfrm>
            <a:off x="6146800" y="2463800"/>
            <a:ext cx="54356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38737F1-514D-2C44-992B-07927EACDC49}"/>
              </a:ext>
            </a:extLst>
          </p:cNvPr>
          <p:cNvSpPr txBox="1"/>
          <p:nvPr/>
        </p:nvSpPr>
        <p:spPr>
          <a:xfrm>
            <a:off x="6223000" y="2565400"/>
            <a:ext cx="25654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Penggunaan aktual yang penuh gangguan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378BD0-9A91-C046-90B7-67BEB3AB61D8}"/>
              </a:ext>
            </a:extLst>
          </p:cNvPr>
          <p:cNvSpPr txBox="1"/>
          <p:nvPr/>
        </p:nvSpPr>
        <p:spPr>
          <a:xfrm>
            <a:off x="8940800" y="2565400"/>
            <a:ext cx="25654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Modus komunikasi yang ditandai dan dinilai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3EB67EE-C3C0-474E-AC20-FAFD983BF92E}"/>
              </a:ext>
            </a:extLst>
          </p:cNvPr>
          <p:cNvCxnSpPr/>
          <p:nvPr/>
        </p:nvCxnSpPr>
        <p:spPr>
          <a:xfrm>
            <a:off x="6146800" y="3200400"/>
            <a:ext cx="54356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D3311ED-EDB8-8444-BFD8-40F6EE6F069D}"/>
              </a:ext>
            </a:extLst>
          </p:cNvPr>
          <p:cNvSpPr txBox="1"/>
          <p:nvPr/>
        </p:nvSpPr>
        <p:spPr>
          <a:xfrm>
            <a:off x="6223000" y="3302000"/>
            <a:ext cx="25654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Turunan dari kompetensi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B98ECE-4B95-534A-9E9D-7D98C029470F}"/>
              </a:ext>
            </a:extLst>
          </p:cNvPr>
          <p:cNvSpPr txBox="1"/>
          <p:nvPr/>
        </p:nvSpPr>
        <p:spPr>
          <a:xfrm>
            <a:off x="8940800" y="3302000"/>
            <a:ext cx="25654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Pusat analisis seni verbal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87D85D7-F8F9-3249-A036-A66997F92EBD}"/>
              </a:ext>
            </a:extLst>
          </p:cNvPr>
          <p:cNvCxnSpPr/>
          <p:nvPr/>
        </p:nvCxnSpPr>
        <p:spPr>
          <a:xfrm>
            <a:off x="6146800" y="3937000"/>
            <a:ext cx="54356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9E6EF7F-D913-844F-8401-A901004D71FE}"/>
              </a:ext>
            </a:extLst>
          </p:cNvPr>
          <p:cNvSpPr txBox="1"/>
          <p:nvPr/>
        </p:nvSpPr>
        <p:spPr>
          <a:xfrm>
            <a:off x="6146800" y="4216400"/>
            <a:ext cx="54356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UNTUK LAPANGAN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C5E01B-2A15-8445-8A63-25D00706BE4A}"/>
              </a:ext>
            </a:extLst>
          </p:cNvPr>
          <p:cNvSpPr/>
          <p:nvPr/>
        </p:nvSpPr>
        <p:spPr>
          <a:xfrm>
            <a:off x="6146800" y="46101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646C31-8ECA-0E45-B7F1-9DBB6C92CC8E}"/>
              </a:ext>
            </a:extLst>
          </p:cNvPr>
          <p:cNvSpPr txBox="1"/>
          <p:nvPr/>
        </p:nvSpPr>
        <p:spPr>
          <a:xfrm>
            <a:off x="6400800" y="4546600"/>
            <a:ext cx="5181600" cy="685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Penanda apa yang membuat hadirin tahu sebuah pembacaan hikayat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sedang dipertunjukkan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36496B-1065-3842-AE95-D75EB716746D}"/>
              </a:ext>
            </a:extLst>
          </p:cNvPr>
          <p:cNvSpPr/>
          <p:nvPr/>
        </p:nvSpPr>
        <p:spPr>
          <a:xfrm>
            <a:off x="6146800" y="53467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29180C-C193-F540-BAE3-18FBB109BAE1}"/>
              </a:ext>
            </a:extLst>
          </p:cNvPr>
          <p:cNvSpPr txBox="1"/>
          <p:nvPr/>
        </p:nvSpPr>
        <p:spPr>
          <a:xfrm>
            <a:off x="6400800" y="5283200"/>
            <a:ext cx="5181600" cy="685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Apa yang dinilai khalayak: kefasihan, kecerdasan, keindahan, atau kekompakan?</a:t>
            </a:r>
          </a:p>
        </p:txBody>
      </p:sp>
    </p:spTree>
    <p:extLst>
      <p:ext uri="{BB962C8B-B14F-4D97-AF65-F5344CB8AC3E}">
        <p14:creationId xmlns:p14="http://schemas.microsoft.com/office/powerpoint/2010/main" val="15239770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DB9F2-E2E2-2121-9C40-18B71731F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Seumapa dan didong adalah peristiwa tutur yang tertata, dengan ruang luas bagi improvisasi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7D6246-493F-EE44-BA08-EA936243F2B4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5 · TRADISI TUTUR ACEH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EC5DF7-1E23-814E-8E4F-52F35743B05C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5.4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EA45A4-8ED0-054A-B7D9-2B7C6CFAC9C3}"/>
              </a:ext>
            </a:extLst>
          </p:cNvPr>
          <p:cNvSpPr/>
          <p:nvPr/>
        </p:nvSpPr>
        <p:spPr>
          <a:xfrm>
            <a:off x="609600" y="1854200"/>
            <a:ext cx="5372100" cy="317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D24D2A-C8E3-2B45-8F3A-66C4045CE65A}"/>
              </a:ext>
            </a:extLst>
          </p:cNvPr>
          <p:cNvSpPr/>
          <p:nvPr/>
        </p:nvSpPr>
        <p:spPr>
          <a:xfrm>
            <a:off x="609600" y="1854200"/>
            <a:ext cx="53721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855592-B0C2-2840-8B35-144C9101B315}"/>
              </a:ext>
            </a:extLst>
          </p:cNvPr>
          <p:cNvSpPr txBox="1"/>
          <p:nvPr/>
        </p:nvSpPr>
        <p:spPr>
          <a:xfrm>
            <a:off x="812800" y="20574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ADAT PERKAWINAN ACEH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512CF6-FD6E-B84C-A8D8-ADB2345F37B4}"/>
              </a:ext>
            </a:extLst>
          </p:cNvPr>
          <p:cNvSpPr txBox="1"/>
          <p:nvPr/>
        </p:nvSpPr>
        <p:spPr>
          <a:xfrm>
            <a:off x="812800" y="2311400"/>
            <a:ext cx="49657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200" b="1">
                <a:solidFill>
                  <a:srgbClr val="1F2328"/>
                </a:solidFill>
                <a:latin typeface="Georgia"/>
              </a:rPr>
              <a:t>Seumapa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A6E28C-24DF-454C-85AC-63E61E463815}"/>
              </a:ext>
            </a:extLst>
          </p:cNvPr>
          <p:cNvSpPr txBox="1"/>
          <p:nvPr/>
        </p:nvSpPr>
        <p:spPr>
          <a:xfrm>
            <a:off x="812800" y="2743200"/>
            <a:ext cx="4965700" cy="213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Berbalas pantun ketika rombongan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linto baro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tiba di rumah mempelai perempuan. Dua juru bicara yang fasih adat saling menyampaikan bait berima: salam, maksud kedatangan, ujian adat atau agama, sindiran jenaka, hingga penerimaan.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F0641D-4041-E547-87B0-66EC214EE7DE}"/>
              </a:ext>
            </a:extLst>
          </p:cNvPr>
          <p:cNvSpPr/>
          <p:nvPr/>
        </p:nvSpPr>
        <p:spPr>
          <a:xfrm>
            <a:off x="6210300" y="1854200"/>
            <a:ext cx="5372100" cy="317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467CE8-9570-BC4A-BCAC-648AE20F010E}"/>
              </a:ext>
            </a:extLst>
          </p:cNvPr>
          <p:cNvSpPr/>
          <p:nvPr/>
        </p:nvSpPr>
        <p:spPr>
          <a:xfrm>
            <a:off x="6210300" y="1854200"/>
            <a:ext cx="53721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ABCBCD-28DA-EA42-9F41-A177AA18B7B0}"/>
              </a:ext>
            </a:extLst>
          </p:cNvPr>
          <p:cNvSpPr txBox="1"/>
          <p:nvPr/>
        </p:nvSpPr>
        <p:spPr>
          <a:xfrm>
            <a:off x="6413500" y="20574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DATARAN TINGGI GAYO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988711-9D31-884B-847D-FD7D3CAC630B}"/>
              </a:ext>
            </a:extLst>
          </p:cNvPr>
          <p:cNvSpPr txBox="1"/>
          <p:nvPr/>
        </p:nvSpPr>
        <p:spPr>
          <a:xfrm>
            <a:off x="6413500" y="2311400"/>
            <a:ext cx="49657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200" b="1">
                <a:solidFill>
                  <a:srgbClr val="1F2328"/>
                </a:solidFill>
                <a:latin typeface="Georgia"/>
              </a:rPr>
              <a:t>Didong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0CC6AC-1598-B54E-A862-591041A7388A}"/>
              </a:ext>
            </a:extLst>
          </p:cNvPr>
          <p:cNvSpPr txBox="1"/>
          <p:nvPr/>
        </p:nvSpPr>
        <p:spPr>
          <a:xfrm>
            <a:off x="6413500" y="2743200"/>
            <a:ext cx="4965700" cy="213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Syair, nyanyian, dan tepukan tangan, dipimpin penyair-penyanyi utama (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ceh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). Dua kelompok dari kampung berbeda bergantian menantang dan menjawab, sering semalam suntuk. Bowen (1991): didong terkait dinamika politik dan sosial yang lebih luas.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C71422-AEB5-2840-923D-EBC2D76E1912}"/>
              </a:ext>
            </a:extLst>
          </p:cNvPr>
          <p:cNvSpPr/>
          <p:nvPr/>
        </p:nvSpPr>
        <p:spPr>
          <a:xfrm>
            <a:off x="609600" y="5207000"/>
            <a:ext cx="10972800" cy="8382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91441A-9CA6-2C41-883F-F9411DD4BA51}"/>
              </a:ext>
            </a:extLst>
          </p:cNvPr>
          <p:cNvSpPr txBox="1"/>
          <p:nvPr/>
        </p:nvSpPr>
        <p:spPr>
          <a:xfrm>
            <a:off x="838200" y="5308600"/>
            <a:ext cx="105156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Kompetensi komunikatif dalam praktik: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penonton menilai kecerdasan isi, keindahan suara, dan kecakapan improvisasi. Kegagalan dalam berbalas menjadi bahan tawa, bukan aib.</a:t>
            </a:r>
          </a:p>
        </p:txBody>
      </p:sp>
    </p:spTree>
    <p:extLst>
      <p:ext uri="{BB962C8B-B14F-4D97-AF65-F5344CB8AC3E}">
        <p14:creationId xmlns:p14="http://schemas.microsoft.com/office/powerpoint/2010/main" val="39613757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B9F6F-0EB9-3A2A-0F3A-5D39F755C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Wayang dan tuturan ritual Sumba menunjukkan satu peristiwa tutur dapat memadukan banyak ragam dan genre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188A3E-CDC6-DA42-9951-4DD5F6906065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5 · PERBANDINGAN NUSANTARA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EA4F7D-F123-5041-B421-848B325A364B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5.5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AD9BB4-4E3C-4949-9229-86C506AD5392}"/>
              </a:ext>
            </a:extLst>
          </p:cNvPr>
          <p:cNvSpPr txBox="1"/>
          <p:nvPr/>
        </p:nvSpPr>
        <p:spPr>
          <a:xfrm>
            <a:off x="609600" y="1854200"/>
            <a:ext cx="762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WAYANG KULIT JAWA: DALANG MENGOLAH EMPAT RAGAM TUTUR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5EE594-1B0D-124D-92CC-6DEC2B106170}"/>
              </a:ext>
            </a:extLst>
          </p:cNvPr>
          <p:cNvSpPr/>
          <p:nvPr/>
        </p:nvSpPr>
        <p:spPr>
          <a:xfrm>
            <a:off x="609600" y="2184400"/>
            <a:ext cx="1651000" cy="1422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70CCA0-DBF1-D740-9DFD-0D8AA339164A}"/>
              </a:ext>
            </a:extLst>
          </p:cNvPr>
          <p:cNvSpPr/>
          <p:nvPr/>
        </p:nvSpPr>
        <p:spPr>
          <a:xfrm>
            <a:off x="609600" y="2184400"/>
            <a:ext cx="16510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60BAF2-8861-DC4A-BE5D-FCA16D61F1B4}"/>
              </a:ext>
            </a:extLst>
          </p:cNvPr>
          <p:cNvSpPr txBox="1"/>
          <p:nvPr/>
        </p:nvSpPr>
        <p:spPr>
          <a:xfrm>
            <a:off x="762000" y="2387600"/>
            <a:ext cx="13462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 i="1">
                <a:solidFill>
                  <a:srgbClr val="1F2328"/>
                </a:solidFill>
                <a:latin typeface="Georgia"/>
              </a:rPr>
              <a:t>Janturan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2B2F47-FDDF-0A48-92B6-0E1FBCBF4DA0}"/>
              </a:ext>
            </a:extLst>
          </p:cNvPr>
          <p:cNvSpPr txBox="1"/>
          <p:nvPr/>
        </p:nvSpPr>
        <p:spPr>
          <a:xfrm>
            <a:off x="762000" y="2768600"/>
            <a:ext cx="13462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Narasi dengan iringan gamelan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440AC0-CDFD-9D47-A02D-5C73C2916DD9}"/>
              </a:ext>
            </a:extLst>
          </p:cNvPr>
          <p:cNvSpPr/>
          <p:nvPr/>
        </p:nvSpPr>
        <p:spPr>
          <a:xfrm>
            <a:off x="2413000" y="2184400"/>
            <a:ext cx="1651000" cy="1422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3EDC50-5AA4-5D44-AABF-A4E094D9CDBA}"/>
              </a:ext>
            </a:extLst>
          </p:cNvPr>
          <p:cNvSpPr/>
          <p:nvPr/>
        </p:nvSpPr>
        <p:spPr>
          <a:xfrm>
            <a:off x="2413000" y="2184400"/>
            <a:ext cx="16510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A3F573-0E1E-E143-A2E7-67C7E5AEE9F1}"/>
              </a:ext>
            </a:extLst>
          </p:cNvPr>
          <p:cNvSpPr txBox="1"/>
          <p:nvPr/>
        </p:nvSpPr>
        <p:spPr>
          <a:xfrm>
            <a:off x="2565400" y="2387600"/>
            <a:ext cx="13462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 i="1">
                <a:solidFill>
                  <a:srgbClr val="1F2328"/>
                </a:solidFill>
                <a:latin typeface="Georgia"/>
              </a:rPr>
              <a:t>Pocapan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99DD43-CC28-B74F-A527-8E39FDA15772}"/>
              </a:ext>
            </a:extLst>
          </p:cNvPr>
          <p:cNvSpPr txBox="1"/>
          <p:nvPr/>
        </p:nvSpPr>
        <p:spPr>
          <a:xfrm>
            <a:off x="2565400" y="2768600"/>
            <a:ext cx="13462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Narasi tanpa iringan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B8AEE0-C61B-374C-8108-B5081275577E}"/>
              </a:ext>
            </a:extLst>
          </p:cNvPr>
          <p:cNvSpPr/>
          <p:nvPr/>
        </p:nvSpPr>
        <p:spPr>
          <a:xfrm>
            <a:off x="4216400" y="2184400"/>
            <a:ext cx="1651000" cy="1422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82C764-AEBA-124F-82AF-D1729F760082}"/>
              </a:ext>
            </a:extLst>
          </p:cNvPr>
          <p:cNvSpPr/>
          <p:nvPr/>
        </p:nvSpPr>
        <p:spPr>
          <a:xfrm>
            <a:off x="4216400" y="2184400"/>
            <a:ext cx="16510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745748-896B-0F40-8A68-9DDAE03E9320}"/>
              </a:ext>
            </a:extLst>
          </p:cNvPr>
          <p:cNvSpPr txBox="1"/>
          <p:nvPr/>
        </p:nvSpPr>
        <p:spPr>
          <a:xfrm>
            <a:off x="4368800" y="2387600"/>
            <a:ext cx="13462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 i="1">
                <a:solidFill>
                  <a:srgbClr val="1F2328"/>
                </a:solidFill>
                <a:latin typeface="Georgia"/>
              </a:rPr>
              <a:t>Ginem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EC811F-5075-CF4E-BE1E-BE4A2F2FA895}"/>
              </a:ext>
            </a:extLst>
          </p:cNvPr>
          <p:cNvSpPr txBox="1"/>
          <p:nvPr/>
        </p:nvSpPr>
        <p:spPr>
          <a:xfrm>
            <a:off x="4368800" y="2768600"/>
            <a:ext cx="13462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Dialog antartokoh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DAE249-0368-9241-B512-FD9AC7D260BD}"/>
              </a:ext>
            </a:extLst>
          </p:cNvPr>
          <p:cNvSpPr/>
          <p:nvPr/>
        </p:nvSpPr>
        <p:spPr>
          <a:xfrm>
            <a:off x="6019800" y="2184400"/>
            <a:ext cx="1651000" cy="1422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0777DA-ACF7-A744-ABA0-13EAA1050A6A}"/>
              </a:ext>
            </a:extLst>
          </p:cNvPr>
          <p:cNvSpPr/>
          <p:nvPr/>
        </p:nvSpPr>
        <p:spPr>
          <a:xfrm>
            <a:off x="6019800" y="2184400"/>
            <a:ext cx="16510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C20857-BD90-4F49-8276-DDBAE5795A73}"/>
              </a:ext>
            </a:extLst>
          </p:cNvPr>
          <p:cNvSpPr txBox="1"/>
          <p:nvPr/>
        </p:nvSpPr>
        <p:spPr>
          <a:xfrm>
            <a:off x="6172200" y="2387600"/>
            <a:ext cx="13462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 i="1">
                <a:solidFill>
                  <a:srgbClr val="1F2328"/>
                </a:solidFill>
                <a:latin typeface="Georgia"/>
              </a:rPr>
              <a:t>Suluk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E17CAA-003A-1E41-8D98-A0A071229480}"/>
              </a:ext>
            </a:extLst>
          </p:cNvPr>
          <p:cNvSpPr txBox="1"/>
          <p:nvPr/>
        </p:nvSpPr>
        <p:spPr>
          <a:xfrm>
            <a:off x="6172200" y="2768600"/>
            <a:ext cx="13462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Nyanyian dalang pembangun suasana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E79792-EFBE-0D47-8279-DFC528F52E45}"/>
              </a:ext>
            </a:extLst>
          </p:cNvPr>
          <p:cNvSpPr txBox="1"/>
          <p:nvPr/>
        </p:nvSpPr>
        <p:spPr>
          <a:xfrm>
            <a:off x="609600" y="3810000"/>
            <a:ext cx="70612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Tokoh berbeda kedudukan berbicara dengan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tingkat tutur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berbeda: ragam halus para bangsawan hingga ragam kasar dan jenaka para punakawan.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4479DE-5ADD-3F4A-9FF0-2A19E645F3DC}"/>
              </a:ext>
            </a:extLst>
          </p:cNvPr>
          <p:cNvSpPr/>
          <p:nvPr/>
        </p:nvSpPr>
        <p:spPr>
          <a:xfrm>
            <a:off x="8026400" y="1854200"/>
            <a:ext cx="35560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E4733C-EB3B-CB49-8FA5-4017F37F6BFE}"/>
              </a:ext>
            </a:extLst>
          </p:cNvPr>
          <p:cNvSpPr txBox="1"/>
          <p:nvPr/>
        </p:nvSpPr>
        <p:spPr>
          <a:xfrm>
            <a:off x="8305800" y="21082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SUMBA: TUTURAN RITUAL WEYEWA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1F3004-5BDC-6F4F-8869-F23718829C4B}"/>
              </a:ext>
            </a:extLst>
          </p:cNvPr>
          <p:cNvSpPr txBox="1"/>
          <p:nvPr/>
        </p:nvSpPr>
        <p:spPr>
          <a:xfrm>
            <a:off x="8305800" y="2413000"/>
            <a:ext cx="29972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Tuturan ritual berpasangan (paralelisme) yang otoritasnya bersumber dari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kata-kata leluhur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.
Bandingkan dengan seumapa: dari mana otoritas tuturan datang, dan bagaimana khalayak menilai keberhasilannya?</a:t>
            </a:r>
          </a:p>
        </p:txBody>
      </p:sp>
    </p:spTree>
    <p:extLst>
      <p:ext uri="{BB962C8B-B14F-4D97-AF65-F5344CB8AC3E}">
        <p14:creationId xmlns:p14="http://schemas.microsoft.com/office/powerpoint/2010/main" val="6886583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A35B3-9953-D184-DA69-1F11AC50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Diurai dengan SPEAKING, seumapa ternyata memuat tatanan sosial yang rumit di ambang pintu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2234F9-575F-834B-84C1-3A8C981A124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5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C575E5-4CF2-5E4E-B23F-C48C1BDE0536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5.6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8EB0F5-570D-E945-A99A-5FA7993FB68D}"/>
              </a:ext>
            </a:extLst>
          </p:cNvPr>
          <p:cNvSpPr txBox="1"/>
          <p:nvPr/>
        </p:nvSpPr>
        <p:spPr>
          <a:xfrm>
            <a:off x="685800" y="1803400"/>
            <a:ext cx="1244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KOMPONEN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0E8279-CE6C-5A47-B4A1-F927DF63F32E}"/>
              </a:ext>
            </a:extLst>
          </p:cNvPr>
          <p:cNvSpPr txBox="1"/>
          <p:nvPr/>
        </p:nvSpPr>
        <p:spPr>
          <a:xfrm>
            <a:off x="2082800" y="1803400"/>
            <a:ext cx="3784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TEMUAN ILUSTRATIF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79DD588-0881-3F46-A213-14FA3552D414}"/>
              </a:ext>
            </a:extLst>
          </p:cNvPr>
          <p:cNvCxnSpPr/>
          <p:nvPr/>
        </p:nvCxnSpPr>
        <p:spPr>
          <a:xfrm>
            <a:off x="609600" y="2108200"/>
            <a:ext cx="5334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5F0B050-9EE2-2D45-8C00-BF04C4031982}"/>
              </a:ext>
            </a:extLst>
          </p:cNvPr>
          <p:cNvSpPr txBox="1"/>
          <p:nvPr/>
        </p:nvSpPr>
        <p:spPr>
          <a:xfrm>
            <a:off x="685800" y="2209800"/>
            <a:ext cx="124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S · Latar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0B3006-80D0-A447-909D-B225D00445FB}"/>
              </a:ext>
            </a:extLst>
          </p:cNvPr>
          <p:cNvSpPr txBox="1"/>
          <p:nvPr/>
        </p:nvSpPr>
        <p:spPr>
          <a:xfrm>
            <a:off x="2082800" y="2209800"/>
            <a:ext cx="378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Halaman atau pagar rumah mempelai perempuan; ambang sebagai batas dua keluarga. Meriah tetapi beradab.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FD6EB8C-3104-4B43-B634-27AC0E6E52ED}"/>
              </a:ext>
            </a:extLst>
          </p:cNvPr>
          <p:cNvCxnSpPr/>
          <p:nvPr/>
        </p:nvCxnSpPr>
        <p:spPr>
          <a:xfrm>
            <a:off x="609600" y="3124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6321E17-C55D-F146-B9C2-8DC8C1117430}"/>
              </a:ext>
            </a:extLst>
          </p:cNvPr>
          <p:cNvSpPr txBox="1"/>
          <p:nvPr/>
        </p:nvSpPr>
        <p:spPr>
          <a:xfrm>
            <a:off x="685800" y="3225800"/>
            <a:ext cx="124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P · Partisipan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5B7F31-AB46-ED4A-A3EB-2E0930F34E4C}"/>
              </a:ext>
            </a:extLst>
          </p:cNvPr>
          <p:cNvSpPr txBox="1"/>
          <p:nvPr/>
        </p:nvSpPr>
        <p:spPr>
          <a:xfrm>
            <a:off x="2082800" y="3225800"/>
            <a:ext cx="378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Dua juru bicara; rombongan dan keluarga yang diwakili; tetamu sebagai penilai; mempelai sebagai pokok.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B9B80C4-008C-7440-9EB2-FA829E18EEE5}"/>
              </a:ext>
            </a:extLst>
          </p:cNvPr>
          <p:cNvCxnSpPr/>
          <p:nvPr/>
        </p:nvCxnSpPr>
        <p:spPr>
          <a:xfrm>
            <a:off x="609600" y="4140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D186CC-F821-8B4C-8B70-A368A3779270}"/>
              </a:ext>
            </a:extLst>
          </p:cNvPr>
          <p:cNvSpPr txBox="1"/>
          <p:nvPr/>
        </p:nvSpPr>
        <p:spPr>
          <a:xfrm>
            <a:off x="685800" y="4241800"/>
            <a:ext cx="124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E · Tujuan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32041A-DA6E-154E-91B9-AAF087430BA3}"/>
              </a:ext>
            </a:extLst>
          </p:cNvPr>
          <p:cNvSpPr txBox="1"/>
          <p:nvPr/>
        </p:nvSpPr>
        <p:spPr>
          <a:xfrm>
            <a:off x="2082800" y="4241800"/>
            <a:ext cx="378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Menerima rombongan secara adat; memperlihatkan kefasihan; mencairkan ketegangan; menegaskan martabat.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C47274-8CC3-8B4E-A0FA-92A2ADB228EC}"/>
              </a:ext>
            </a:extLst>
          </p:cNvPr>
          <p:cNvCxnSpPr/>
          <p:nvPr/>
        </p:nvCxnSpPr>
        <p:spPr>
          <a:xfrm>
            <a:off x="609600" y="5156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4028845-4627-4D44-8CD9-15A389EFC00A}"/>
              </a:ext>
            </a:extLst>
          </p:cNvPr>
          <p:cNvSpPr txBox="1"/>
          <p:nvPr/>
        </p:nvSpPr>
        <p:spPr>
          <a:xfrm>
            <a:off x="685800" y="5257800"/>
            <a:ext cx="124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A · Urutan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6AF77B-F173-2F4E-A9D6-666858812FB7}"/>
              </a:ext>
            </a:extLst>
          </p:cNvPr>
          <p:cNvSpPr txBox="1"/>
          <p:nvPr/>
        </p:nvSpPr>
        <p:spPr>
          <a:xfrm>
            <a:off x="2082800" y="5257800"/>
            <a:ext cx="378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Salam → asal dan maksud → jawaban → ujian atau sindiran → tangkisan → penerimaan.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2D2DE9D-3FB1-3943-A648-C11942ADBF70}"/>
              </a:ext>
            </a:extLst>
          </p:cNvPr>
          <p:cNvCxnSpPr/>
          <p:nvPr/>
        </p:nvCxnSpPr>
        <p:spPr>
          <a:xfrm>
            <a:off x="609600" y="6172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D6857FB-5E2D-CD4D-9C2E-DC4AD6F71C42}"/>
              </a:ext>
            </a:extLst>
          </p:cNvPr>
          <p:cNvSpPr txBox="1"/>
          <p:nvPr/>
        </p:nvSpPr>
        <p:spPr>
          <a:xfrm>
            <a:off x="6324600" y="1803400"/>
            <a:ext cx="1244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KOMPONEN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06CE4D-E72D-114D-9CC2-5C8D3AE0EB09}"/>
              </a:ext>
            </a:extLst>
          </p:cNvPr>
          <p:cNvSpPr txBox="1"/>
          <p:nvPr/>
        </p:nvSpPr>
        <p:spPr>
          <a:xfrm>
            <a:off x="7721600" y="1803400"/>
            <a:ext cx="3784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TEMUAN ILUSTRATIF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89706CA-C080-7E49-AC2B-E98031A284D6}"/>
              </a:ext>
            </a:extLst>
          </p:cNvPr>
          <p:cNvCxnSpPr/>
          <p:nvPr/>
        </p:nvCxnSpPr>
        <p:spPr>
          <a:xfrm>
            <a:off x="6248400" y="2108200"/>
            <a:ext cx="5334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0A89FED-312D-F845-B751-F5AA2EEA4885}"/>
              </a:ext>
            </a:extLst>
          </p:cNvPr>
          <p:cNvSpPr txBox="1"/>
          <p:nvPr/>
        </p:nvSpPr>
        <p:spPr>
          <a:xfrm>
            <a:off x="6324600" y="2209800"/>
            <a:ext cx="124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K · Kunci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603B2E-FF2A-F54C-B027-BA48F0F52EDB}"/>
              </a:ext>
            </a:extLst>
          </p:cNvPr>
          <p:cNvSpPr txBox="1"/>
          <p:nvPr/>
        </p:nvSpPr>
        <p:spPr>
          <a:xfrm>
            <a:off x="7721600" y="2209800"/>
            <a:ext cx="378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Berganti antara hormat dan jenaka, ditandai intonasi dan tawa penonton.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88FBDC9-A0BE-2247-AE8E-8E51F34BEAA6}"/>
              </a:ext>
            </a:extLst>
          </p:cNvPr>
          <p:cNvCxnSpPr/>
          <p:nvPr/>
        </p:nvCxnSpPr>
        <p:spPr>
          <a:xfrm>
            <a:off x="6248400" y="3124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19CA3FC-6292-F54A-95EC-1F48B0543FEC}"/>
              </a:ext>
            </a:extLst>
          </p:cNvPr>
          <p:cNvSpPr txBox="1"/>
          <p:nvPr/>
        </p:nvSpPr>
        <p:spPr>
          <a:xfrm>
            <a:off x="6324600" y="3225800"/>
            <a:ext cx="124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I · Sarana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ACA98A-0E1D-FB4C-8EFB-50B851CC6D11}"/>
              </a:ext>
            </a:extLst>
          </p:cNvPr>
          <p:cNvSpPr txBox="1"/>
          <p:nvPr/>
        </p:nvSpPr>
        <p:spPr>
          <a:xfrm>
            <a:off x="7721600" y="3225800"/>
            <a:ext cx="378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Tuturan lisan berirama dalam bahasa Aceh, dengan sisipan salam dan doa berbahasa Arab.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0DF5115-6E32-3642-AE14-EBDF08114EA7}"/>
              </a:ext>
            </a:extLst>
          </p:cNvPr>
          <p:cNvCxnSpPr/>
          <p:nvPr/>
        </p:nvCxnSpPr>
        <p:spPr>
          <a:xfrm>
            <a:off x="6248400" y="4140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DF218DC-3BAC-4247-B79B-58BAC4B5871A}"/>
              </a:ext>
            </a:extLst>
          </p:cNvPr>
          <p:cNvSpPr txBox="1"/>
          <p:nvPr/>
        </p:nvSpPr>
        <p:spPr>
          <a:xfrm>
            <a:off x="6324600" y="4241800"/>
            <a:ext cx="124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N · Norma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5483F2-A880-AD42-A60A-4D62E2C63E40}"/>
              </a:ext>
            </a:extLst>
          </p:cNvPr>
          <p:cNvSpPr txBox="1"/>
          <p:nvPr/>
        </p:nvSpPr>
        <p:spPr>
          <a:xfrm>
            <a:off x="7721600" y="4241800"/>
            <a:ext cx="378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Giliran bergantian; sindiran dipahami sebagai permainan adat, bukan penghinaan.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92F3626-7F4D-3944-A1C4-DE73319A8660}"/>
              </a:ext>
            </a:extLst>
          </p:cNvPr>
          <p:cNvCxnSpPr/>
          <p:nvPr/>
        </p:nvCxnSpPr>
        <p:spPr>
          <a:xfrm>
            <a:off x="6248400" y="5156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3235B10-59D0-FC48-A4AA-5E164176E108}"/>
              </a:ext>
            </a:extLst>
          </p:cNvPr>
          <p:cNvSpPr txBox="1"/>
          <p:nvPr/>
        </p:nvSpPr>
        <p:spPr>
          <a:xfrm>
            <a:off x="6324600" y="5257800"/>
            <a:ext cx="124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G · Genre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996F25-45E1-7641-BA7C-9421A2ADA1A7}"/>
              </a:ext>
            </a:extLst>
          </p:cNvPr>
          <p:cNvSpPr txBox="1"/>
          <p:nvPr/>
        </p:nvSpPr>
        <p:spPr>
          <a:xfrm>
            <a:off x="7721600" y="5257800"/>
            <a:ext cx="378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Pantun berbalas, tertanam di antara doa, khutbah nikah, dan sambutan.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5E8666C-D754-664F-939C-5A67A53E9C5F}"/>
              </a:ext>
            </a:extLst>
          </p:cNvPr>
          <p:cNvCxnSpPr/>
          <p:nvPr/>
        </p:nvCxnSpPr>
        <p:spPr>
          <a:xfrm>
            <a:off x="6248400" y="6172200"/>
            <a:ext cx="533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E307129-CC28-D247-9184-8AE4B04BF94A}"/>
              </a:ext>
            </a:extLst>
          </p:cNvPr>
          <p:cNvSpPr txBox="1"/>
          <p:nvPr/>
        </p:nvSpPr>
        <p:spPr>
          <a:xfrm>
            <a:off x="609600" y="6248400"/>
            <a:ext cx="9652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Model ilustratif dari gambaran umum seumapa; penelitian sesungguhnya mengisi setiap komponen dengan rekaman dan wawancara.</a:t>
            </a:r>
          </a:p>
        </p:txBody>
      </p:sp>
    </p:spTree>
    <p:extLst>
      <p:ext uri="{BB962C8B-B14F-4D97-AF65-F5344CB8AC3E}">
        <p14:creationId xmlns:p14="http://schemas.microsoft.com/office/powerpoint/2010/main" val="31357797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481D6-44B0-5D78-C255-71B37B032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Berbicara secara pantas adalah pengetahuan budaya yang dapat diamati secara sistematis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3B0AFE-4773-CC44-A588-03C842A81C3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5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C55F43-9BB3-BE45-91B1-AFBE2E00797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5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7E958B-BECF-EF43-847B-E18B292EC583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3D642A-8FA1-0047-AB3B-69D7564B88E8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DC2204-FE3A-DD4F-9685-0DFFC9B643D9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Etnografi tuturan: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Hymes menjadikan penggunaan bahasa objek kajian, dengan satuan situasi, peristiwa, dan tindak tutur.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980F9C-09FA-FE45-B8DB-DF53B01D2EBF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19B2F5-2181-6045-B4E2-FCF635E7B11E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Alat dan kritik: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kompetensi komunikatif menjawab Chomsky; SPEAKING adalah daftar periksa heuristik, bukan teori.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ED546F-65F9-5F40-A33D-987B70CFA3A3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415EA3-D9A7-364B-9059-761252A9E967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Seni verbal: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Bauman membaca seumapa, didong, wayang, dan tuturan Sumba sebagai performansi yang dinilai khalayak.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E6AFCE-8BEF-1042-B85F-BB17EE6B9614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E4754C-E2F2-4D42-A576-881DDF573BA7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8C2329-80C8-A24E-92C2-C8239961D4A7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Etnografi komunikasi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59CA3BA-73AB-444F-A9CE-71522FA8DC05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1C1F8A9-E95F-EF45-8440-C502A5673303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Situasi tutur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519F9F2-4C8F-8E4D-A315-6D14B1859096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6897F19-59C7-C04D-8ECA-24455BF24C80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Peristiwa tutur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A379C69-5262-A348-BAE1-877357004A40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4E2AC80-BB0E-E748-99DC-F1C69635F88E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Tindak tutur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F51E672-5155-7A43-82C7-19856F3D9ED0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A89C341-4BDE-EE4D-97BB-4130FEB9D560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Kompetensi komunikatif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847554F-6525-174C-B6EF-6304886FE62A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8BF3868-CA4A-5247-A8DF-AB351F80B51C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Model SPEAKING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A754D76-6595-F64B-9D4C-AB5F0448EF29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3537EAB-BA8C-F941-A684-FC272E5152CC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Performansi (Bauman)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B396895-DB68-B64A-9123-198B4A09ACBC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20FB827-A06E-D843-98A0-48F426301D5E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Seumapa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7FC4A1B-2E56-8642-8B79-92E358B912E4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FA5568F-3193-4744-AED9-5A326D8515A7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Didong dan ceh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7C6BF2D-0CEF-A842-8F8E-C3886E61480E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56F5741-28AB-CD4E-8A3F-5FF8FA533E5B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Rekontekstualisasi</a:t>
            </a:r>
          </a:p>
        </p:txBody>
      </p:sp>
    </p:spTree>
    <p:extLst>
      <p:ext uri="{BB962C8B-B14F-4D97-AF65-F5344CB8AC3E}">
        <p14:creationId xmlns:p14="http://schemas.microsoft.com/office/powerpoint/2010/main" val="1106702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AF021-0939-8491-AD5C-E8CD81FFE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98041F-94AF-3146-9F26-552D08931BB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5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96EBC5-E7E9-7E41-98B3-10CC9BAA941D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5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EF4B85-E01C-244A-BA91-7FA46FFBEDFA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0B0B64-A5E1-5347-A84C-3160E9C66C3D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B28543-D4A9-614D-B320-5A6041153546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Hymes merasa perlu mengusulkan etnografi tuturan sebagai bidang tersendiri?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7035CD-79A5-384E-889C-B733C0436165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C7E088-2E3B-CF47-9431-A826AB16D5ED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Pilih satu situasi tutur, lalu identifikasi tiga peristiwa tutur dan tindak tutur di dalamnya.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473FFB-6651-DF44-9BED-35647E8BBFBF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A25619-4658-144B-AF85-B80911E27B7E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Kritik apa yang diajukan terhadap SPEAKING, dan bagaimana Anda mengatasinya?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FB3D9B-399B-BD48-86A4-B3C08F972AF7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63B70B-1D62-A946-9DA2-966D67EC8920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Bandingkan seumapa dan tuturan ritual Weyewa dari segi sumber otoritas dan cara menilai keberhasilan.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E80F0D-AC75-2747-912A-D6C71426D8F3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283238-C06D-814B-8A8E-856E2653E202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30379C-2362-2B49-B204-862253B4B833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Analisis Peristiwa Tutur dengan SPEAKING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89DC87-4A21-7C42-AAEE-505532F2D705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1BBE09-3A66-524C-B4AA-73F4F0744517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peristiwa yang mudah diakses dan tidak sensitif: sambutan kenduri, rapat pemuda, berbalas pantun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8DB587-0483-6E4C-BD30-40943739278B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6E56A2-2314-7548-A472-CA0B04F63DF4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Minta izin penyelenggara dan partisipan utama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0427E5-4A78-604C-A130-8FA785695372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A24EAF-D6C3-124B-81D7-01EB132C58B2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Rekam atau catat, lalu isi delapan komponen dengan 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61728D-B380-1045-913F-FD4708D48B6E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A2A792-0DE0-D54B-AA73-43D38F60E753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Transkripsikan 2–3 menit inti; tulis laporan 1.500–2.000 kata</a:t>
            </a:r>
          </a:p>
        </p:txBody>
      </p:sp>
    </p:spTree>
    <p:extLst>
      <p:ext uri="{BB962C8B-B14F-4D97-AF65-F5344CB8AC3E}">
        <p14:creationId xmlns:p14="http://schemas.microsoft.com/office/powerpoint/2010/main" val="38748026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43650-6EF7-C011-70EC-A7625E38F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Pragmatik, tindak tutur, dan kesantunan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9DDC21-3022-0B43-9851-1325076AEDB1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E20C3B-5D25-D14B-9EB3-FA8A9BCCC54A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06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0889B3E-ECB7-7D4A-9DAD-9F20B46D70E6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C0487BC-8820-DE41-8981-41B5AAA8018B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2A3277-1D17-1F43-9677-AAA3BA0358B3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E60E07-FC11-CC45-ABAD-B6A507166E1F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teori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tindak tutur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Austin dan Searle serta syarat kelayakan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B8A18E-3BB4-B84C-A5BC-172576790EAE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931ADA-87E8-C041-B851-D1C02F16B7EF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ijab kabul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sebagai performatif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E9BB00-773F-8742-B8C0-834CB51009D4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53AE89-DCFE-C14F-B0AB-D74BEE911BFD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Menerapkan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prinsip kerja sama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Grice dan implikatur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860120-4B79-B842-B955-834CE31628C2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3931EF-4F49-174D-96BE-11C6D5BAB4A9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Membandingkan Goffman,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Brown dan Levinson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, dan kritik dari Asia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D5A379-EEC2-2644-BB0F-5CBBA3DA8727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7339C8-1B1B-864C-857C-1492E1E9EA54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sapaan Aceh, tingkat tutur Jawa,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analisis percakapan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89668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97B3D-FD70-DEA9-D041-31B22AE77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Austin menunjukkan bahwa banyak ucapan tidak menggambarkan keadaan, melainkan melakukan tindakan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F79FFD-7DD1-FF48-9695-A719763F9A52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6 · TINDAK TUTUR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7043DD-7AF7-8B48-AF53-1B5D436B7562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6.1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90B8FD-062C-C346-BEE1-08107416C96C}"/>
              </a:ext>
            </a:extLst>
          </p:cNvPr>
          <p:cNvSpPr txBox="1"/>
          <p:nvPr/>
        </p:nvSpPr>
        <p:spPr>
          <a:xfrm>
            <a:off x="609600" y="1803400"/>
            <a:ext cx="109728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"Saya berjanji akan datang" bukan laporan tentang berjanji; ucapan itu </a:t>
            </a:r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adalah</a:t>
            </a:r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 berjanji. Performatif tidak dinilai benar atau salah, tetapi </a:t>
            </a:r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berhasil atau gagal</a:t>
            </a:r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 (Austin, 1962).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F1E9C-436B-304D-B4C1-552F00ADC95A}"/>
              </a:ext>
            </a:extLst>
          </p:cNvPr>
          <p:cNvSpPr/>
          <p:nvPr/>
        </p:nvSpPr>
        <p:spPr>
          <a:xfrm>
            <a:off x="609600" y="2616200"/>
            <a:ext cx="3505200" cy="190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D5FBBA-1E91-1941-A190-4A02F5F5F6AC}"/>
              </a:ext>
            </a:extLst>
          </p:cNvPr>
          <p:cNvSpPr/>
          <p:nvPr/>
        </p:nvSpPr>
        <p:spPr>
          <a:xfrm>
            <a:off x="609600" y="2616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179EBD-A1FB-984D-9E20-EF4EAE7BC87D}"/>
              </a:ext>
            </a:extLst>
          </p:cNvPr>
          <p:cNvSpPr txBox="1"/>
          <p:nvPr/>
        </p:nvSpPr>
        <p:spPr>
          <a:xfrm>
            <a:off x="812800" y="2819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LAPIS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AD99D7-5915-7841-8B60-75BB9E3019E5}"/>
              </a:ext>
            </a:extLst>
          </p:cNvPr>
          <p:cNvSpPr txBox="1"/>
          <p:nvPr/>
        </p:nvSpPr>
        <p:spPr>
          <a:xfrm>
            <a:off x="812800" y="3073400"/>
            <a:ext cx="309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Lokusi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122BDA-0425-564F-AD69-41022424FDD3}"/>
              </a:ext>
            </a:extLst>
          </p:cNvPr>
          <p:cNvSpPr txBox="1"/>
          <p:nvPr/>
        </p:nvSpPr>
        <p:spPr>
          <a:xfrm>
            <a:off x="812800" y="3479800"/>
            <a:ext cx="30988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Tindak mengucapkan kalimat dengan bunyi, kata, dan makna tertentu.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60C251-5E96-CE48-8395-AE8743A8286A}"/>
              </a:ext>
            </a:extLst>
          </p:cNvPr>
          <p:cNvSpPr/>
          <p:nvPr/>
        </p:nvSpPr>
        <p:spPr>
          <a:xfrm>
            <a:off x="4343400" y="2616200"/>
            <a:ext cx="3505200" cy="190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360819-4CC2-C44A-BDC9-7448641286F7}"/>
              </a:ext>
            </a:extLst>
          </p:cNvPr>
          <p:cNvSpPr/>
          <p:nvPr/>
        </p:nvSpPr>
        <p:spPr>
          <a:xfrm>
            <a:off x="4343400" y="2616200"/>
            <a:ext cx="35052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15ACAF-CF4B-0647-87BA-4B6A61A698B1}"/>
              </a:ext>
            </a:extLst>
          </p:cNvPr>
          <p:cNvSpPr txBox="1"/>
          <p:nvPr/>
        </p:nvSpPr>
        <p:spPr>
          <a:xfrm>
            <a:off x="4546600" y="2819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LAPIS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B05948-AC72-4744-8128-BCD7D0DCDB54}"/>
              </a:ext>
            </a:extLst>
          </p:cNvPr>
          <p:cNvSpPr txBox="1"/>
          <p:nvPr/>
        </p:nvSpPr>
        <p:spPr>
          <a:xfrm>
            <a:off x="4546600" y="3073400"/>
            <a:ext cx="309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Ilokusi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941E90-B881-3147-9D9A-A5814CBDD045}"/>
              </a:ext>
            </a:extLst>
          </p:cNvPr>
          <p:cNvSpPr txBox="1"/>
          <p:nvPr/>
        </p:nvSpPr>
        <p:spPr>
          <a:xfrm>
            <a:off x="4546600" y="3479800"/>
            <a:ext cx="30988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Tindakan yang dilakukan dalam mengucapkannya: berjanji, meminta, memperingatkan.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F8E2C-1199-A843-AD74-A5FA858E0D86}"/>
              </a:ext>
            </a:extLst>
          </p:cNvPr>
          <p:cNvSpPr/>
          <p:nvPr/>
        </p:nvSpPr>
        <p:spPr>
          <a:xfrm>
            <a:off x="8077200" y="2616200"/>
            <a:ext cx="3505200" cy="190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A383C4-4B92-E746-8352-69100AC18102}"/>
              </a:ext>
            </a:extLst>
          </p:cNvPr>
          <p:cNvSpPr/>
          <p:nvPr/>
        </p:nvSpPr>
        <p:spPr>
          <a:xfrm>
            <a:off x="8077200" y="2616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D353A2-E197-B240-988B-C4552BF9CC86}"/>
              </a:ext>
            </a:extLst>
          </p:cNvPr>
          <p:cNvSpPr txBox="1"/>
          <p:nvPr/>
        </p:nvSpPr>
        <p:spPr>
          <a:xfrm>
            <a:off x="8280400" y="2819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LAPIS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0D6617-39E4-2D4A-AF17-0C9025496073}"/>
              </a:ext>
            </a:extLst>
          </p:cNvPr>
          <p:cNvSpPr txBox="1"/>
          <p:nvPr/>
        </p:nvSpPr>
        <p:spPr>
          <a:xfrm>
            <a:off x="8280400" y="3073400"/>
            <a:ext cx="309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Perlokusi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DA9C35-2342-2245-A3EE-67DAAA9CF872}"/>
              </a:ext>
            </a:extLst>
          </p:cNvPr>
          <p:cNvSpPr txBox="1"/>
          <p:nvPr/>
        </p:nvSpPr>
        <p:spPr>
          <a:xfrm>
            <a:off x="8280400" y="3479800"/>
            <a:ext cx="30988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Efek pada pendengar: membuat yakin, takut, atau tergerak.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9F8DC4-7AA7-F848-837E-7AA0ECCD9A3D}"/>
              </a:ext>
            </a:extLst>
          </p:cNvPr>
          <p:cNvSpPr txBox="1"/>
          <p:nvPr/>
        </p:nvSpPr>
        <p:spPr>
          <a:xfrm>
            <a:off x="609600" y="4724400"/>
            <a:ext cx="762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SYARAT KELAYAKAN (FELICITY CONDITIONS)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E82C3A-2533-7941-AE46-BB5235746799}"/>
              </a:ext>
            </a:extLst>
          </p:cNvPr>
          <p:cNvSpPr/>
          <p:nvPr/>
        </p:nvSpPr>
        <p:spPr>
          <a:xfrm>
            <a:off x="609600" y="50927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1BFE35-FABC-7242-ABB8-E875EDF4F3EC}"/>
              </a:ext>
            </a:extLst>
          </p:cNvPr>
          <p:cNvSpPr txBox="1"/>
          <p:nvPr/>
        </p:nvSpPr>
        <p:spPr>
          <a:xfrm>
            <a:off x="863600" y="5029200"/>
            <a:ext cx="10718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Ada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prosedur konvensional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 yang diterima, dengan akibat konvensional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33A8031-47AE-2C4F-85B8-EDF676EB8FFF}"/>
              </a:ext>
            </a:extLst>
          </p:cNvPr>
          <p:cNvSpPr/>
          <p:nvPr/>
        </p:nvSpPr>
        <p:spPr>
          <a:xfrm>
            <a:off x="609600" y="54483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4565A0-7627-4E44-AF25-BE40048169C7}"/>
              </a:ext>
            </a:extLst>
          </p:cNvPr>
          <p:cNvSpPr txBox="1"/>
          <p:nvPr/>
        </p:nvSpPr>
        <p:spPr>
          <a:xfrm>
            <a:off x="863600" y="5384800"/>
            <a:ext cx="10718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Orang dan keadaannya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sesuai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 dengan prosedur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5C9AE13-D5DF-2945-8A43-250B5DE8CE82}"/>
              </a:ext>
            </a:extLst>
          </p:cNvPr>
          <p:cNvSpPr/>
          <p:nvPr/>
        </p:nvSpPr>
        <p:spPr>
          <a:xfrm>
            <a:off x="609600" y="58039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994033-8704-9A47-8BE5-86851358BB87}"/>
              </a:ext>
            </a:extLst>
          </p:cNvPr>
          <p:cNvSpPr txBox="1"/>
          <p:nvPr/>
        </p:nvSpPr>
        <p:spPr>
          <a:xfrm>
            <a:off x="863600" y="5740400"/>
            <a:ext cx="10718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Prosedur dijalankan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benar dan lengkap</a:t>
            </a:r>
            <a:endParaRPr lang="en-US" sz="1500">
              <a:solidFill>
                <a:srgbClr val="1F2328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30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E081E-3092-B747-2B18-B691CC64A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Dalam akad nikah, rumusan kata yang tepat mengubah status hukum dan sosial dua orang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96F5AA-39B2-3948-A092-5F467C461E89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6 · IJAB KABUL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FB11CE-A979-AB44-83ED-2C61C3ABA3D2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6.2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89B0ED-DF22-9D4D-9399-C2EAC3B7856C}"/>
              </a:ext>
            </a:extLst>
          </p:cNvPr>
          <p:cNvSpPr txBox="1"/>
          <p:nvPr/>
        </p:nvSpPr>
        <p:spPr>
          <a:xfrm>
            <a:off x="609600" y="1854200"/>
            <a:ext cx="5588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800" b="1">
                <a:solidFill>
                  <a:srgbClr val="8C1D2F"/>
                </a:solidFill>
                <a:latin typeface="Georgia"/>
              </a:rPr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9F61B0-D919-AA47-9FA4-CAE0D2AB0A81}"/>
              </a:ext>
            </a:extLst>
          </p:cNvPr>
          <p:cNvSpPr txBox="1"/>
          <p:nvPr/>
        </p:nvSpPr>
        <p:spPr>
          <a:xfrm>
            <a:off x="1270000" y="1879600"/>
            <a:ext cx="2540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Prosedur konvensional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382762-7FFF-1442-89A2-BE8C000D172B}"/>
              </a:ext>
            </a:extLst>
          </p:cNvPr>
          <p:cNvSpPr txBox="1"/>
          <p:nvPr/>
        </p:nvSpPr>
        <p:spPr>
          <a:xfrm>
            <a:off x="3937000" y="1905000"/>
            <a:ext cx="38100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Akad nikah yang syarat dan rukunnya dibahas panjang oleh para ulama dan diatur hukum negara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CD1EAD4-BC80-764D-988C-B231D0B978D0}"/>
              </a:ext>
            </a:extLst>
          </p:cNvPr>
          <p:cNvCxnSpPr/>
          <p:nvPr/>
        </p:nvCxnSpPr>
        <p:spPr>
          <a:xfrm>
            <a:off x="609600" y="2794000"/>
            <a:ext cx="71374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D25F0C6-BE63-9745-8770-A38BB69431C7}"/>
              </a:ext>
            </a:extLst>
          </p:cNvPr>
          <p:cNvSpPr txBox="1"/>
          <p:nvPr/>
        </p:nvSpPr>
        <p:spPr>
          <a:xfrm>
            <a:off x="609600" y="2895600"/>
            <a:ext cx="5588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800" b="1">
                <a:solidFill>
                  <a:srgbClr val="8C1D2F"/>
                </a:solidFill>
                <a:latin typeface="Georgia"/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296B89-E496-FB4D-A935-7D38C50C4B11}"/>
              </a:ext>
            </a:extLst>
          </p:cNvPr>
          <p:cNvSpPr txBox="1"/>
          <p:nvPr/>
        </p:nvSpPr>
        <p:spPr>
          <a:xfrm>
            <a:off x="1270000" y="2921000"/>
            <a:ext cx="2540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Orang yang berwenang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6D44FD-9899-614A-BD42-E945DF644CCB}"/>
              </a:ext>
            </a:extLst>
          </p:cNvPr>
          <p:cNvSpPr txBox="1"/>
          <p:nvPr/>
        </p:nvSpPr>
        <p:spPr>
          <a:xfrm>
            <a:off x="3937000" y="2946400"/>
            <a:ext cx="38100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Calon suami dan istri, wali, dan dua orang saksi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EFAA259-E9EB-A840-B034-65F490E04DA2}"/>
              </a:ext>
            </a:extLst>
          </p:cNvPr>
          <p:cNvCxnSpPr/>
          <p:nvPr/>
        </p:nvCxnSpPr>
        <p:spPr>
          <a:xfrm>
            <a:off x="609600" y="3835400"/>
            <a:ext cx="71374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090B3DC-F372-2347-89F8-D412344AF7D9}"/>
              </a:ext>
            </a:extLst>
          </p:cNvPr>
          <p:cNvSpPr txBox="1"/>
          <p:nvPr/>
        </p:nvSpPr>
        <p:spPr>
          <a:xfrm>
            <a:off x="609600" y="3937000"/>
            <a:ext cx="5588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800" b="1">
                <a:solidFill>
                  <a:srgbClr val="8C1D2F"/>
                </a:solidFill>
                <a:latin typeface="Georgia"/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7B9092-505D-834F-A150-7883076416DC}"/>
              </a:ext>
            </a:extLst>
          </p:cNvPr>
          <p:cNvSpPr txBox="1"/>
          <p:nvPr/>
        </p:nvSpPr>
        <p:spPr>
          <a:xfrm>
            <a:off x="1270000" y="3962400"/>
            <a:ext cx="2540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Rumusan kata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C9C38F-06DA-2E4D-8309-042DDABA8828}"/>
              </a:ext>
            </a:extLst>
          </p:cNvPr>
          <p:cNvSpPr txBox="1"/>
          <p:nvPr/>
        </p:nvSpPr>
        <p:spPr>
          <a:xfrm>
            <a:off x="3937000" y="3987800"/>
            <a:ext cx="38100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Ijab: penyerahan dari wali. Kabul: penerimaan dari mempelai laki-laki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449DD2C-0367-4645-A0DC-2B00CF4DD345}"/>
              </a:ext>
            </a:extLst>
          </p:cNvPr>
          <p:cNvCxnSpPr/>
          <p:nvPr/>
        </p:nvCxnSpPr>
        <p:spPr>
          <a:xfrm>
            <a:off x="609600" y="4876800"/>
            <a:ext cx="71374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C3E9AA-9025-AD4D-B908-36F56660F74B}"/>
              </a:ext>
            </a:extLst>
          </p:cNvPr>
          <p:cNvSpPr txBox="1"/>
          <p:nvPr/>
        </p:nvSpPr>
        <p:spPr>
          <a:xfrm>
            <a:off x="609600" y="4978400"/>
            <a:ext cx="5588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800" b="1">
                <a:solidFill>
                  <a:srgbClr val="8C1D2F"/>
                </a:solidFill>
                <a:latin typeface="Georgia"/>
              </a:rPr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B27350-9356-354D-83CF-0E8FF56B970C}"/>
              </a:ext>
            </a:extLst>
          </p:cNvPr>
          <p:cNvSpPr txBox="1"/>
          <p:nvPr/>
        </p:nvSpPr>
        <p:spPr>
          <a:xfrm>
            <a:off x="1270000" y="5003800"/>
            <a:ext cx="2540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Akibat konvensional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63C946-D759-5C4C-BD96-5557A68112C0}"/>
              </a:ext>
            </a:extLst>
          </p:cNvPr>
          <p:cNvSpPr txBox="1"/>
          <p:nvPr/>
        </p:nvSpPr>
        <p:spPr>
          <a:xfrm>
            <a:off x="3937000" y="5029200"/>
            <a:ext cx="38100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Terbentuknya ikatan perkawinan yang sah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B56F803-0554-5A49-B5BF-690617A85175}"/>
              </a:ext>
            </a:extLst>
          </p:cNvPr>
          <p:cNvSpPr/>
          <p:nvPr/>
        </p:nvSpPr>
        <p:spPr>
          <a:xfrm>
            <a:off x="8153400" y="1854200"/>
            <a:ext cx="34290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BCF168-9BB6-BB45-82D2-80F13B0CC9BA}"/>
              </a:ext>
            </a:extLst>
          </p:cNvPr>
          <p:cNvSpPr txBox="1"/>
          <p:nvPr/>
        </p:nvSpPr>
        <p:spPr>
          <a:xfrm>
            <a:off x="8432800" y="2108200"/>
            <a:ext cx="2870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KATEGORI SEARLE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A90FC6-EC93-8F43-8813-C7770CD700AC}"/>
              </a:ext>
            </a:extLst>
          </p:cNvPr>
          <p:cNvSpPr txBox="1"/>
          <p:nvPr/>
        </p:nvSpPr>
        <p:spPr>
          <a:xfrm>
            <a:off x="8432800" y="2413000"/>
            <a:ext cx="28702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Deklarasi: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ucapan mengubah status dua orang.
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Komisif: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mempelai laki-laki mengikatkan diri pada kewajiban, termasuk mahar.
Rincian berbeda menurut mazhab, tetapi struktur performatifnya tampak sangat jelas.</a:t>
            </a:r>
          </a:p>
        </p:txBody>
      </p:sp>
    </p:spTree>
    <p:extLst>
      <p:ext uri="{BB962C8B-B14F-4D97-AF65-F5344CB8AC3E}">
        <p14:creationId xmlns:p14="http://schemas.microsoft.com/office/powerpoint/2010/main" val="40848930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1C084-D3BA-2CE3-022D-26D170F4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Ketika sebuah maksim tampak dilanggar, pendengar mencari makna tambahan yang disebut implikatur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05177A-4AE2-B240-A7FE-390BD51C737C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6 · PRINSIP KERJA SAMA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26A2A9-6F5F-CB46-A0B3-A514925E0C05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6.3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67BACA-EC5B-1445-8B86-AC963F460D96}"/>
              </a:ext>
            </a:extLst>
          </p:cNvPr>
          <p:cNvSpPr/>
          <p:nvPr/>
        </p:nvSpPr>
        <p:spPr>
          <a:xfrm>
            <a:off x="609600" y="1803400"/>
            <a:ext cx="2603500" cy="190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40954-9BE8-5440-9CEE-2AF3CBDD9597}"/>
              </a:ext>
            </a:extLst>
          </p:cNvPr>
          <p:cNvSpPr/>
          <p:nvPr/>
        </p:nvSpPr>
        <p:spPr>
          <a:xfrm>
            <a:off x="609600" y="18034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C07C8B-DFD1-BE42-93AE-29C9F98AA75D}"/>
              </a:ext>
            </a:extLst>
          </p:cNvPr>
          <p:cNvSpPr txBox="1"/>
          <p:nvPr/>
        </p:nvSpPr>
        <p:spPr>
          <a:xfrm>
            <a:off x="812800" y="20066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MAKSIM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017526-F147-734D-98CC-8781A32AF6F9}"/>
              </a:ext>
            </a:extLst>
          </p:cNvPr>
          <p:cNvSpPr txBox="1"/>
          <p:nvPr/>
        </p:nvSpPr>
        <p:spPr>
          <a:xfrm>
            <a:off x="812800" y="22606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Kuantitas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F22DB5-7EA9-2440-A28F-ED459E83FC5C}"/>
              </a:ext>
            </a:extLst>
          </p:cNvPr>
          <p:cNvSpPr txBox="1"/>
          <p:nvPr/>
        </p:nvSpPr>
        <p:spPr>
          <a:xfrm>
            <a:off x="812800" y="2667000"/>
            <a:ext cx="21971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Tidak kurang dan tidak lebih informatif daripada yang diperlukan.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CC85F8-B909-6644-A390-4784533EE19C}"/>
              </a:ext>
            </a:extLst>
          </p:cNvPr>
          <p:cNvSpPr/>
          <p:nvPr/>
        </p:nvSpPr>
        <p:spPr>
          <a:xfrm>
            <a:off x="3390900" y="1803400"/>
            <a:ext cx="2603500" cy="190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DEAB25-18BA-7149-A0BA-E533FA5E80B7}"/>
              </a:ext>
            </a:extLst>
          </p:cNvPr>
          <p:cNvSpPr/>
          <p:nvPr/>
        </p:nvSpPr>
        <p:spPr>
          <a:xfrm>
            <a:off x="3390900" y="18034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C50042-6360-0546-A156-4232731950E0}"/>
              </a:ext>
            </a:extLst>
          </p:cNvPr>
          <p:cNvSpPr txBox="1"/>
          <p:nvPr/>
        </p:nvSpPr>
        <p:spPr>
          <a:xfrm>
            <a:off x="3594100" y="20066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MAKSIM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BFCD90-2A43-F840-B607-990885C4BE3B}"/>
              </a:ext>
            </a:extLst>
          </p:cNvPr>
          <p:cNvSpPr txBox="1"/>
          <p:nvPr/>
        </p:nvSpPr>
        <p:spPr>
          <a:xfrm>
            <a:off x="3594100" y="22606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Kualitas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8DCD19-47BB-804F-A34E-1BAC61E84487}"/>
              </a:ext>
            </a:extLst>
          </p:cNvPr>
          <p:cNvSpPr txBox="1"/>
          <p:nvPr/>
        </p:nvSpPr>
        <p:spPr>
          <a:xfrm>
            <a:off x="3594100" y="2667000"/>
            <a:ext cx="21971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Jangan katakan yang diyakini salah atau tanpa bukti memadai.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E013C1-DDA7-8146-A1BE-EEB7C21D6AC3}"/>
              </a:ext>
            </a:extLst>
          </p:cNvPr>
          <p:cNvSpPr/>
          <p:nvPr/>
        </p:nvSpPr>
        <p:spPr>
          <a:xfrm>
            <a:off x="6184900" y="1803400"/>
            <a:ext cx="2603500" cy="190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F25A5E-8251-E34E-A819-245A5183708B}"/>
              </a:ext>
            </a:extLst>
          </p:cNvPr>
          <p:cNvSpPr/>
          <p:nvPr/>
        </p:nvSpPr>
        <p:spPr>
          <a:xfrm>
            <a:off x="6184900" y="18034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E58FFD-029F-3142-8F16-8E841C4D23AB}"/>
              </a:ext>
            </a:extLst>
          </p:cNvPr>
          <p:cNvSpPr txBox="1"/>
          <p:nvPr/>
        </p:nvSpPr>
        <p:spPr>
          <a:xfrm>
            <a:off x="6388100" y="20066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MAKSIM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13B161-E457-4C49-944B-131386E82364}"/>
              </a:ext>
            </a:extLst>
          </p:cNvPr>
          <p:cNvSpPr txBox="1"/>
          <p:nvPr/>
        </p:nvSpPr>
        <p:spPr>
          <a:xfrm>
            <a:off x="6388100" y="22606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Relasi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F9BEF4-FAE5-5742-AB9A-18BBC195E354}"/>
              </a:ext>
            </a:extLst>
          </p:cNvPr>
          <p:cNvSpPr txBox="1"/>
          <p:nvPr/>
        </p:nvSpPr>
        <p:spPr>
          <a:xfrm>
            <a:off x="6388100" y="2667000"/>
            <a:ext cx="21971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Sumbangan harus relevan dengan arah pembicaraan.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CC3F4D-4946-8B47-94E1-7D68DD03BAC8}"/>
              </a:ext>
            </a:extLst>
          </p:cNvPr>
          <p:cNvSpPr/>
          <p:nvPr/>
        </p:nvSpPr>
        <p:spPr>
          <a:xfrm>
            <a:off x="8966200" y="1803400"/>
            <a:ext cx="2603500" cy="190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426B7C-ED0A-724A-B60F-D36422B4201B}"/>
              </a:ext>
            </a:extLst>
          </p:cNvPr>
          <p:cNvSpPr/>
          <p:nvPr/>
        </p:nvSpPr>
        <p:spPr>
          <a:xfrm>
            <a:off x="8966200" y="18034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E06C4A-CA50-9946-A619-22AE5643AD80}"/>
              </a:ext>
            </a:extLst>
          </p:cNvPr>
          <p:cNvSpPr txBox="1"/>
          <p:nvPr/>
        </p:nvSpPr>
        <p:spPr>
          <a:xfrm>
            <a:off x="9169400" y="20066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MAKSIM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6217D4-57FD-604B-AC6D-932B99CC1FCD}"/>
              </a:ext>
            </a:extLst>
          </p:cNvPr>
          <p:cNvSpPr txBox="1"/>
          <p:nvPr/>
        </p:nvSpPr>
        <p:spPr>
          <a:xfrm>
            <a:off x="9169400" y="22606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Cara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D1733A-6B69-5240-81CF-038C334FF20A}"/>
              </a:ext>
            </a:extLst>
          </p:cNvPr>
          <p:cNvSpPr txBox="1"/>
          <p:nvPr/>
        </p:nvSpPr>
        <p:spPr>
          <a:xfrm>
            <a:off x="9169400" y="2667000"/>
            <a:ext cx="21971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Jelas, tidak taksa, ringkas, dan teratur.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7339163-8563-7C43-A6A3-6F6351EB6684}"/>
              </a:ext>
            </a:extLst>
          </p:cNvPr>
          <p:cNvSpPr/>
          <p:nvPr/>
        </p:nvSpPr>
        <p:spPr>
          <a:xfrm>
            <a:off x="609600" y="3911600"/>
            <a:ext cx="10972800" cy="21336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1F6EE8-BF72-E749-90E0-73A4F106C948}"/>
              </a:ext>
            </a:extLst>
          </p:cNvPr>
          <p:cNvSpPr txBox="1"/>
          <p:nvPr/>
        </p:nvSpPr>
        <p:spPr>
          <a:xfrm>
            <a:off x="889000" y="4165600"/>
            <a:ext cx="10414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CONTOH IMPLIKATUR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CFE09E-53B0-414E-A7EE-1B457F806F31}"/>
              </a:ext>
            </a:extLst>
          </p:cNvPr>
          <p:cNvSpPr txBox="1"/>
          <p:nvPr/>
        </p:nvSpPr>
        <p:spPr>
          <a:xfrm>
            <a:off x="889000" y="4470400"/>
            <a:ext cx="10414000" cy="1320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F3F0EA"/>
                </a:solidFill>
                <a:latin typeface="Calibri"/>
                <a:cs typeface="Calibri"/>
              </a:rPr>
              <a:t>A: "Sudah kau kerjakan tugas antropologi?"   B: "Tadi listrik padam semalaman."
Jawaban B tampak melanggar </a:t>
            </a:r>
            <a:r>
              <a:rPr lang="en-US" sz="1600" b="1">
                <a:solidFill>
                  <a:srgbClr val="E9CF9B"/>
                </a:solidFill>
                <a:latin typeface="Calibri"/>
                <a:cs typeface="Calibri"/>
              </a:rPr>
              <a:t>maksim relasi</a:t>
            </a:r>
            <a:r>
              <a:rPr lang="en-US" sz="1600">
                <a:solidFill>
                  <a:srgbClr val="F3F0EA"/>
                </a:solidFill>
                <a:latin typeface="Calibri"/>
                <a:cs typeface="Calibri"/>
              </a:rPr>
              <a:t>. Karena A mengandaikan B bekerja sama, A menyimpulkan: </a:t>
            </a:r>
            <a:r>
              <a:rPr lang="en-US" sz="1600" b="1">
                <a:solidFill>
                  <a:srgbClr val="E9CF9B"/>
                </a:solidFill>
                <a:latin typeface="Calibri"/>
                <a:cs typeface="Calibri"/>
              </a:rPr>
              <a:t>tugasnya belum selesai</a:t>
            </a:r>
            <a:r>
              <a:rPr lang="en-US" sz="1600">
                <a:solidFill>
                  <a:srgbClr val="F3F0EA"/>
                </a:solidFill>
                <a:latin typeface="Calibri"/>
                <a:cs typeface="Calibri"/>
              </a:rPr>
              <a:t>, dan B sedang memberi alasan.</a:t>
            </a:r>
          </a:p>
        </p:txBody>
      </p:sp>
    </p:spTree>
    <p:extLst>
      <p:ext uri="{BB962C8B-B14F-4D97-AF65-F5344CB8AC3E}">
        <p14:creationId xmlns:p14="http://schemas.microsoft.com/office/powerpoint/2010/main" val="39808796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63C54-E31C-06D4-8037-53203DB2D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Brown dan Levinson mengklaim strategi kesantunan universal; sarjana Asia menunjukkan batasnya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B5CBAF-1258-A14D-AD45-457225A42C83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6 · MUKA DAN KESANTUNAN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7E5887-C79E-0142-8107-AD1CA070E700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6.4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6D1475-F34C-854B-80BA-277DF4BCD838}"/>
              </a:ext>
            </a:extLst>
          </p:cNvPr>
          <p:cNvSpPr txBox="1"/>
          <p:nvPr/>
        </p:nvSpPr>
        <p:spPr>
          <a:xfrm>
            <a:off x="609600" y="1803400"/>
            <a:ext cx="6604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STRATEGI, DARI PALING LANGSUNG KE PALING HATI-HATI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AD3144-0C2B-0940-AC07-64E2D509F775}"/>
              </a:ext>
            </a:extLst>
          </p:cNvPr>
          <p:cNvSpPr/>
          <p:nvPr/>
        </p:nvSpPr>
        <p:spPr>
          <a:xfrm>
            <a:off x="609600" y="2133600"/>
            <a:ext cx="6350000" cy="558800"/>
          </a:xfrm>
          <a:prstGeom prst="rect">
            <a:avLst/>
          </a:prstGeom>
          <a:solidFill>
            <a:srgbClr val="EFEBE3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D1F33F-5748-FE49-BA1A-A85BD0AEAA4F}"/>
              </a:ext>
            </a:extLst>
          </p:cNvPr>
          <p:cNvSpPr txBox="1"/>
          <p:nvPr/>
        </p:nvSpPr>
        <p:spPr>
          <a:xfrm>
            <a:off x="812800" y="2273300"/>
            <a:ext cx="2082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Terang-terangan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1060FE-1814-6F41-903E-513C72F86A64}"/>
              </a:ext>
            </a:extLst>
          </p:cNvPr>
          <p:cNvSpPr txBox="1"/>
          <p:nvPr/>
        </p:nvSpPr>
        <p:spPr>
          <a:xfrm>
            <a:off x="2971800" y="2298700"/>
            <a:ext cx="38608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tanpa penyesuaian, misalnya darurat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6E133C-3063-344E-AB22-EB1C8FD5AA4D}"/>
              </a:ext>
            </a:extLst>
          </p:cNvPr>
          <p:cNvSpPr/>
          <p:nvPr/>
        </p:nvSpPr>
        <p:spPr>
          <a:xfrm>
            <a:off x="838200" y="2794000"/>
            <a:ext cx="6121400" cy="558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AAC519-6409-B042-AF92-2D2BF3E7A6FD}"/>
              </a:ext>
            </a:extLst>
          </p:cNvPr>
          <p:cNvSpPr txBox="1"/>
          <p:nvPr/>
        </p:nvSpPr>
        <p:spPr>
          <a:xfrm>
            <a:off x="1041400" y="2933700"/>
            <a:ext cx="2082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Kesantunan positif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BF44EF-DC08-844E-8055-737026C7D34F}"/>
              </a:ext>
            </a:extLst>
          </p:cNvPr>
          <p:cNvSpPr txBox="1"/>
          <p:nvPr/>
        </p:nvSpPr>
        <p:spPr>
          <a:xfrm>
            <a:off x="3200400" y="2959100"/>
            <a:ext cx="3632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menekankan keakraban dan penghargaan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FA57A6-58D7-B440-9497-71BD75C9929C}"/>
              </a:ext>
            </a:extLst>
          </p:cNvPr>
          <p:cNvSpPr/>
          <p:nvPr/>
        </p:nvSpPr>
        <p:spPr>
          <a:xfrm>
            <a:off x="1066800" y="3454400"/>
            <a:ext cx="5892800" cy="558800"/>
          </a:xfrm>
          <a:prstGeom prst="rect">
            <a:avLst/>
          </a:prstGeom>
          <a:solidFill>
            <a:srgbClr val="EFEBE3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D37D70-1BCB-DB40-BC8F-3A1591890451}"/>
              </a:ext>
            </a:extLst>
          </p:cNvPr>
          <p:cNvSpPr txBox="1"/>
          <p:nvPr/>
        </p:nvSpPr>
        <p:spPr>
          <a:xfrm>
            <a:off x="1270000" y="3594100"/>
            <a:ext cx="2082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Kesantunan negatif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636A13-2807-A244-A04E-D3751EC03BD4}"/>
              </a:ext>
            </a:extLst>
          </p:cNvPr>
          <p:cNvSpPr txBox="1"/>
          <p:nvPr/>
        </p:nvSpPr>
        <p:spPr>
          <a:xfrm>
            <a:off x="3429000" y="3619500"/>
            <a:ext cx="34036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minta maaf, tidak langsung, merendah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06E1BF-8F8F-7C4A-AB11-7DF2A845235C}"/>
              </a:ext>
            </a:extLst>
          </p:cNvPr>
          <p:cNvSpPr/>
          <p:nvPr/>
        </p:nvSpPr>
        <p:spPr>
          <a:xfrm>
            <a:off x="1295400" y="4114800"/>
            <a:ext cx="5664200" cy="558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DC7725-DAFE-B44F-B5E8-0420419FAC94}"/>
              </a:ext>
            </a:extLst>
          </p:cNvPr>
          <p:cNvSpPr txBox="1"/>
          <p:nvPr/>
        </p:nvSpPr>
        <p:spPr>
          <a:xfrm>
            <a:off x="1498600" y="4254500"/>
            <a:ext cx="2082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Samar (off record)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00459E-C553-804D-B56A-E8E7DCCB20C1}"/>
              </a:ext>
            </a:extLst>
          </p:cNvPr>
          <p:cNvSpPr txBox="1"/>
          <p:nvPr/>
        </p:nvSpPr>
        <p:spPr>
          <a:xfrm>
            <a:off x="3657600" y="4279900"/>
            <a:ext cx="3175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isyarat atau sindiran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52D141-8A02-7047-9C14-8F26D27BB391}"/>
              </a:ext>
            </a:extLst>
          </p:cNvPr>
          <p:cNvSpPr/>
          <p:nvPr/>
        </p:nvSpPr>
        <p:spPr>
          <a:xfrm>
            <a:off x="1524000" y="4775200"/>
            <a:ext cx="5435600" cy="558800"/>
          </a:xfrm>
          <a:prstGeom prst="rect">
            <a:avLst/>
          </a:prstGeom>
          <a:solidFill>
            <a:srgbClr val="8C1D2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10B957-28BB-B543-9F30-EAA202D99D7B}"/>
              </a:ext>
            </a:extLst>
          </p:cNvPr>
          <p:cNvSpPr txBox="1"/>
          <p:nvPr/>
        </p:nvSpPr>
        <p:spPr>
          <a:xfrm>
            <a:off x="1727200" y="4914900"/>
            <a:ext cx="2082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Georgia"/>
              </a:rPr>
              <a:t>Tidak melakukan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98619E-A71A-D849-9F07-31D15044488B}"/>
              </a:ext>
            </a:extLst>
          </p:cNvPr>
          <p:cNvSpPr txBox="1"/>
          <p:nvPr/>
        </p:nvSpPr>
        <p:spPr>
          <a:xfrm>
            <a:off x="3886200" y="4940300"/>
            <a:ext cx="29464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F3E6E3"/>
                </a:solidFill>
                <a:latin typeface="Calibri"/>
                <a:cs typeface="Calibri"/>
              </a:rPr>
              <a:t>tindakan diurungkan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667031-987E-7A4B-BA20-407A51703F08}"/>
              </a:ext>
            </a:extLst>
          </p:cNvPr>
          <p:cNvSpPr txBox="1"/>
          <p:nvPr/>
        </p:nvSpPr>
        <p:spPr>
          <a:xfrm>
            <a:off x="609600" y="5486400"/>
            <a:ext cx="6604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Pilihan ditentukan </a:t>
            </a:r>
            <a:r>
              <a:rPr lang="en-US" sz="1400" b="1">
                <a:solidFill>
                  <a:srgbClr val="1F2328"/>
                </a:solidFill>
                <a:latin typeface="Calibri"/>
                <a:cs typeface="Calibri"/>
              </a:rPr>
              <a:t>jarak sosial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, </a:t>
            </a:r>
            <a:r>
              <a:rPr lang="en-US" sz="1400" b="1">
                <a:solidFill>
                  <a:srgbClr val="1F2328"/>
                </a:solidFill>
                <a:latin typeface="Calibri"/>
                <a:cs typeface="Calibri"/>
              </a:rPr>
              <a:t>kekuasaan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pendengar, dan </a:t>
            </a:r>
            <a:r>
              <a:rPr lang="en-US" sz="1400" b="1">
                <a:solidFill>
                  <a:srgbClr val="1F2328"/>
                </a:solidFill>
                <a:latin typeface="Calibri"/>
                <a:cs typeface="Calibri"/>
              </a:rPr>
              <a:t>beratnya pembebanan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(Brown dan Levinson, 1987). Muka berasal dari Goffman: nilai sosial yang dipinjamkan masyarakat.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D704A2-3850-6C45-8131-F87BCFC5C018}"/>
              </a:ext>
            </a:extLst>
          </p:cNvPr>
          <p:cNvSpPr txBox="1"/>
          <p:nvPr/>
        </p:nvSpPr>
        <p:spPr>
          <a:xfrm>
            <a:off x="7620000" y="1803400"/>
            <a:ext cx="3962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KRITIK DARI ASIA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CE2EC5-45CD-F84D-AA59-A61927A03689}"/>
              </a:ext>
            </a:extLst>
          </p:cNvPr>
          <p:cNvSpPr/>
          <p:nvPr/>
        </p:nvSpPr>
        <p:spPr>
          <a:xfrm>
            <a:off x="7620000" y="2108200"/>
            <a:ext cx="3962400" cy="1270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7C2F28E-2687-E74B-9856-1FBA30BC984E}"/>
              </a:ext>
            </a:extLst>
          </p:cNvPr>
          <p:cNvSpPr/>
          <p:nvPr/>
        </p:nvSpPr>
        <p:spPr>
          <a:xfrm>
            <a:off x="7620000" y="2108200"/>
            <a:ext cx="39624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66C5FA-23DA-4848-8DD5-2094CBD5C708}"/>
              </a:ext>
            </a:extLst>
          </p:cNvPr>
          <p:cNvSpPr txBox="1"/>
          <p:nvPr/>
        </p:nvSpPr>
        <p:spPr>
          <a:xfrm>
            <a:off x="7823200" y="2311400"/>
            <a:ext cx="3556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Ide (1989) · Jepang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10A3C0-9555-504F-B6CE-98575D8B615E}"/>
              </a:ext>
            </a:extLst>
          </p:cNvPr>
          <p:cNvSpPr txBox="1"/>
          <p:nvPr/>
        </p:nvSpPr>
        <p:spPr>
          <a:xfrm>
            <a:off x="7823200" y="2641600"/>
            <a:ext cx="35560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Bentuk hormat sering diwajibkan kedudukan, bukan dipilih strategis: wakimae.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E1A71F4-8FC3-AC41-868C-23BBAA83263B}"/>
              </a:ext>
            </a:extLst>
          </p:cNvPr>
          <p:cNvSpPr/>
          <p:nvPr/>
        </p:nvSpPr>
        <p:spPr>
          <a:xfrm>
            <a:off x="7620000" y="3505200"/>
            <a:ext cx="3962400" cy="1270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A37ED4-E05E-544F-8BFC-D75C1FB6F18B}"/>
              </a:ext>
            </a:extLst>
          </p:cNvPr>
          <p:cNvSpPr/>
          <p:nvPr/>
        </p:nvSpPr>
        <p:spPr>
          <a:xfrm>
            <a:off x="7620000" y="3505200"/>
            <a:ext cx="39624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9E7720-73A8-7B48-A634-5A7C0BF9D5E0}"/>
              </a:ext>
            </a:extLst>
          </p:cNvPr>
          <p:cNvSpPr txBox="1"/>
          <p:nvPr/>
        </p:nvSpPr>
        <p:spPr>
          <a:xfrm>
            <a:off x="7823200" y="3708400"/>
            <a:ext cx="3556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Gu Yueguo · Tiongkok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CC81A9-0A2D-4E4C-B536-C996C936AC24}"/>
              </a:ext>
            </a:extLst>
          </p:cNvPr>
          <p:cNvSpPr txBox="1"/>
          <p:nvPr/>
        </p:nvSpPr>
        <p:spPr>
          <a:xfrm>
            <a:off x="7823200" y="4038600"/>
            <a:ext cx="35560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Kesantunan bertumpu pada norma moral sosial, bukan hanya keinginan muka individual.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FA7FBB-946F-3B4A-856B-8C1978C73C4D}"/>
              </a:ext>
            </a:extLst>
          </p:cNvPr>
          <p:cNvSpPr/>
          <p:nvPr/>
        </p:nvSpPr>
        <p:spPr>
          <a:xfrm>
            <a:off x="7620000" y="4902200"/>
            <a:ext cx="3962400" cy="1270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67DAEDE-4516-304C-8EB0-5C117FA4A239}"/>
              </a:ext>
            </a:extLst>
          </p:cNvPr>
          <p:cNvSpPr/>
          <p:nvPr/>
        </p:nvSpPr>
        <p:spPr>
          <a:xfrm>
            <a:off x="7620000" y="4902200"/>
            <a:ext cx="39624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162FFD-875F-A641-A969-5DFE189062DA}"/>
              </a:ext>
            </a:extLst>
          </p:cNvPr>
          <p:cNvSpPr txBox="1"/>
          <p:nvPr/>
        </p:nvSpPr>
        <p:spPr>
          <a:xfrm>
            <a:off x="7823200" y="5105400"/>
            <a:ext cx="3556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Aceh: malee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2DB6656-AE06-A24A-9124-0819F3030A73}"/>
              </a:ext>
            </a:extLst>
          </p:cNvPr>
          <p:cNvSpPr txBox="1"/>
          <p:nvPr/>
        </p:nvSpPr>
        <p:spPr>
          <a:xfrm>
            <a:off x="7823200" y="5435600"/>
            <a:ext cx="35560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Rasa harga diri dan kepatutan keluarga; jangan tergesa disamakan dengan "muka".</a:t>
            </a:r>
          </a:p>
        </p:txBody>
      </p:sp>
    </p:spTree>
    <p:extLst>
      <p:ext uri="{BB962C8B-B14F-4D97-AF65-F5344CB8AC3E}">
        <p14:creationId xmlns:p14="http://schemas.microsoft.com/office/powerpoint/2010/main" val="8384378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9F327-F6EB-08FF-F5CC-9FF211F95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Bahasa Aceh menanam penghormatan dalam tata bahasa: setiap menyebut tindakan orang, penutur memilih tingkat hormat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CE741C-A004-0247-868D-0DBEAF370D9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6 · PENANDA HORMAT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EAEC25-1FB8-FB44-BCA7-8C844644AC1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6.5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D7134-5812-E84F-B027-B9E8C1AF5BE8}"/>
              </a:ext>
            </a:extLst>
          </p:cNvPr>
          <p:cNvSpPr txBox="1"/>
          <p:nvPr/>
        </p:nvSpPr>
        <p:spPr>
          <a:xfrm>
            <a:off x="609600" y="1803400"/>
            <a:ext cx="6604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BAHASA ACEH: KATA GANTI DAN KLITIK (DURIE, 1985)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DFD21B-0782-8647-AE9A-CA17A924F937}"/>
              </a:ext>
            </a:extLst>
          </p:cNvPr>
          <p:cNvSpPr txBox="1"/>
          <p:nvPr/>
        </p:nvSpPr>
        <p:spPr>
          <a:xfrm>
            <a:off x="685800" y="2108200"/>
            <a:ext cx="1879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PERSONA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89448E-C072-3A41-83BB-76D0400E5E23}"/>
              </a:ext>
            </a:extLst>
          </p:cNvPr>
          <p:cNvSpPr txBox="1"/>
          <p:nvPr/>
        </p:nvSpPr>
        <p:spPr>
          <a:xfrm>
            <a:off x="2717800" y="2108200"/>
            <a:ext cx="2133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AKRAB / BIASA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5315E2-31F1-964E-AC58-7265034909FA}"/>
              </a:ext>
            </a:extLst>
          </p:cNvPr>
          <p:cNvSpPr txBox="1"/>
          <p:nvPr/>
        </p:nvSpPr>
        <p:spPr>
          <a:xfrm>
            <a:off x="5003800" y="2108200"/>
            <a:ext cx="2133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HORMAT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078B692-E8F7-F04D-ACF7-D38C810D00FF}"/>
              </a:ext>
            </a:extLst>
          </p:cNvPr>
          <p:cNvCxnSpPr/>
          <p:nvPr/>
        </p:nvCxnSpPr>
        <p:spPr>
          <a:xfrm>
            <a:off x="609600" y="2413000"/>
            <a:ext cx="6604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1D0E88C-DA29-E241-85E2-2A6DA5670972}"/>
              </a:ext>
            </a:extLst>
          </p:cNvPr>
          <p:cNvSpPr txBox="1"/>
          <p:nvPr/>
        </p:nvSpPr>
        <p:spPr>
          <a:xfrm>
            <a:off x="685800" y="2514600"/>
            <a:ext cx="1879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Orang kedua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53E8F3-FA47-604E-9EC3-50D65F386407}"/>
              </a:ext>
            </a:extLst>
          </p:cNvPr>
          <p:cNvSpPr txBox="1"/>
          <p:nvPr/>
        </p:nvSpPr>
        <p:spPr>
          <a:xfrm>
            <a:off x="2717800" y="2514600"/>
            <a:ext cx="2133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kah · ka-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6DF64-300D-4F43-AC66-33EB672E9E50}"/>
              </a:ext>
            </a:extLst>
          </p:cNvPr>
          <p:cNvSpPr txBox="1"/>
          <p:nvPr/>
        </p:nvSpPr>
        <p:spPr>
          <a:xfrm>
            <a:off x="5003800" y="2514600"/>
            <a:ext cx="2133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droeneuh · neu-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FB30EB5-8942-C547-9E94-CF82A930DF3C}"/>
              </a:ext>
            </a:extLst>
          </p:cNvPr>
          <p:cNvCxnSpPr/>
          <p:nvPr/>
        </p:nvCxnSpPr>
        <p:spPr>
          <a:xfrm>
            <a:off x="609600" y="3073400"/>
            <a:ext cx="660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C5D0E4C-BECC-684B-8D42-7ADD899ADE3B}"/>
              </a:ext>
            </a:extLst>
          </p:cNvPr>
          <p:cNvSpPr txBox="1"/>
          <p:nvPr/>
        </p:nvSpPr>
        <p:spPr>
          <a:xfrm>
            <a:off x="685800" y="3175000"/>
            <a:ext cx="1879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Orang ketiga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CAD180-58B2-BE4A-82F4-359D137B0664}"/>
              </a:ext>
            </a:extLst>
          </p:cNvPr>
          <p:cNvSpPr txBox="1"/>
          <p:nvPr/>
        </p:nvSpPr>
        <p:spPr>
          <a:xfrm>
            <a:off x="2717800" y="3175000"/>
            <a:ext cx="2133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jih · ji-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030A27-30EA-344D-B96B-F5435E4A9EAD}"/>
              </a:ext>
            </a:extLst>
          </p:cNvPr>
          <p:cNvSpPr txBox="1"/>
          <p:nvPr/>
        </p:nvSpPr>
        <p:spPr>
          <a:xfrm>
            <a:off x="5003800" y="3175000"/>
            <a:ext cx="2133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gopnyan · geu-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F961572-2AF5-1440-AA7E-0597E42488DF}"/>
              </a:ext>
            </a:extLst>
          </p:cNvPr>
          <p:cNvCxnSpPr/>
          <p:nvPr/>
        </p:nvCxnSpPr>
        <p:spPr>
          <a:xfrm>
            <a:off x="609600" y="3733800"/>
            <a:ext cx="660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1175595-AD55-B948-84A5-FB302F07B900}"/>
              </a:ext>
            </a:extLst>
          </p:cNvPr>
          <p:cNvSpPr txBox="1"/>
          <p:nvPr/>
        </p:nvSpPr>
        <p:spPr>
          <a:xfrm>
            <a:off x="685800" y="3835400"/>
            <a:ext cx="1879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"pergi" (jak)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E812BE-3D5D-E14A-AFDD-557635C65462}"/>
              </a:ext>
            </a:extLst>
          </p:cNvPr>
          <p:cNvSpPr txBox="1"/>
          <p:nvPr/>
        </p:nvSpPr>
        <p:spPr>
          <a:xfrm>
            <a:off x="2717800" y="3835400"/>
            <a:ext cx="2133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jijak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A86DF6-F779-C541-A6DF-E4FCA02F592B}"/>
              </a:ext>
            </a:extLst>
          </p:cNvPr>
          <p:cNvSpPr txBox="1"/>
          <p:nvPr/>
        </p:nvSpPr>
        <p:spPr>
          <a:xfrm>
            <a:off x="5003800" y="3835400"/>
            <a:ext cx="2133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geujak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B367531-4090-A945-BA34-6152BBC8E824}"/>
              </a:ext>
            </a:extLst>
          </p:cNvPr>
          <p:cNvCxnSpPr/>
          <p:nvPr/>
        </p:nvCxnSpPr>
        <p:spPr>
          <a:xfrm>
            <a:off x="609600" y="4394200"/>
            <a:ext cx="6604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459023B-A05A-9648-9D0B-E674914BC576}"/>
              </a:ext>
            </a:extLst>
          </p:cNvPr>
          <p:cNvSpPr txBox="1"/>
          <p:nvPr/>
        </p:nvSpPr>
        <p:spPr>
          <a:xfrm>
            <a:off x="609600" y="4597400"/>
            <a:ext cx="6604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Gelar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teungku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lazim untuk orang berilmu agama. Anak yang belajar bahasa Aceh sekaligus belajar memetakan siapa yang patut dihormati.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0E0122A-569D-0448-8FD9-3AEE32C267B9}"/>
              </a:ext>
            </a:extLst>
          </p:cNvPr>
          <p:cNvSpPr/>
          <p:nvPr/>
        </p:nvSpPr>
        <p:spPr>
          <a:xfrm>
            <a:off x="7620000" y="1803400"/>
            <a:ext cx="3962400" cy="42418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1F8CA8-983D-3640-AD8D-AF2F18D779D8}"/>
              </a:ext>
            </a:extLst>
          </p:cNvPr>
          <p:cNvSpPr txBox="1"/>
          <p:nvPr/>
        </p:nvSpPr>
        <p:spPr>
          <a:xfrm>
            <a:off x="7899400" y="2057400"/>
            <a:ext cx="34036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PEMBANDING: TINGKAT TUTUR JAWA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64DC327-C58D-1E4C-914E-3C2CA8318482}"/>
              </a:ext>
            </a:extLst>
          </p:cNvPr>
          <p:cNvSpPr txBox="1"/>
          <p:nvPr/>
        </p:nvSpPr>
        <p:spPr>
          <a:xfrm>
            <a:off x="7899400" y="2362200"/>
            <a:ext cx="3403600" cy="342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E9CF9B"/>
                </a:solidFill>
                <a:latin typeface="Calibri"/>
                <a:cs typeface="Calibri"/>
              </a:rPr>
              <a:t>Ngoko</a:t>
            </a:r>
            <a:r>
              <a:rPr lang="en-US" sz="1400">
                <a:solidFill>
                  <a:srgbClr val="F3F0EA"/>
                </a:solidFill>
                <a:latin typeface="Calibri"/>
                <a:cs typeface="Calibri"/>
              </a:rPr>
              <a:t> untuk yang akrab atau lebih rendah; </a:t>
            </a:r>
            <a:r>
              <a:rPr lang="en-US" sz="1400" b="1">
                <a:solidFill>
                  <a:srgbClr val="E9CF9B"/>
                </a:solidFill>
                <a:latin typeface="Calibri"/>
                <a:cs typeface="Calibri"/>
              </a:rPr>
              <a:t>krama</a:t>
            </a:r>
            <a:r>
              <a:rPr lang="en-US" sz="1400">
                <a:solidFill>
                  <a:srgbClr val="F3F0EA"/>
                </a:solidFill>
                <a:latin typeface="Calibri"/>
                <a:cs typeface="Calibri"/>
              </a:rPr>
              <a:t> untuk yang dihormati; </a:t>
            </a:r>
            <a:r>
              <a:rPr lang="en-US" sz="1400" b="1">
                <a:solidFill>
                  <a:srgbClr val="E9CF9B"/>
                </a:solidFill>
                <a:latin typeface="Calibri"/>
                <a:cs typeface="Calibri"/>
              </a:rPr>
              <a:t>madya</a:t>
            </a:r>
            <a:r>
              <a:rPr lang="en-US" sz="1400">
                <a:solidFill>
                  <a:srgbClr val="F3F0EA"/>
                </a:solidFill>
                <a:latin typeface="Calibri"/>
                <a:cs typeface="Calibri"/>
              </a:rPr>
              <a:t> sebagai peralihan. </a:t>
            </a:r>
            <a:r>
              <a:rPr lang="en-US" sz="1400" b="1">
                <a:solidFill>
                  <a:srgbClr val="E9CF9B"/>
                </a:solidFill>
                <a:latin typeface="Calibri"/>
                <a:cs typeface="Calibri"/>
              </a:rPr>
              <a:t>Krama inggil</a:t>
            </a:r>
            <a:r>
              <a:rPr lang="en-US" sz="1400">
                <a:solidFill>
                  <a:srgbClr val="F3F0EA"/>
                </a:solidFill>
                <a:latin typeface="Calibri"/>
                <a:cs typeface="Calibri"/>
              </a:rPr>
              <a:t> meninggikan orang lain; </a:t>
            </a:r>
            <a:r>
              <a:rPr lang="en-US" sz="1400" b="1">
                <a:solidFill>
                  <a:srgbClr val="E9CF9B"/>
                </a:solidFill>
                <a:latin typeface="Calibri"/>
                <a:cs typeface="Calibri"/>
              </a:rPr>
              <a:t>krama andhap</a:t>
            </a:r>
            <a:r>
              <a:rPr lang="en-US" sz="1400">
                <a:solidFill>
                  <a:srgbClr val="F3F0EA"/>
                </a:solidFill>
                <a:latin typeface="Calibri"/>
                <a:cs typeface="Calibri"/>
              </a:rPr>
              <a:t> merendahkan diri.
Errington (1988, 1998): pilihan ragam ikut menciptakan hubungan; sebagian penutur muda memilih bahasa Indonesia untuk menghindari kerumitan.</a:t>
            </a:r>
          </a:p>
        </p:txBody>
      </p:sp>
    </p:spTree>
    <p:extLst>
      <p:ext uri="{BB962C8B-B14F-4D97-AF65-F5344CB8AC3E}">
        <p14:creationId xmlns:p14="http://schemas.microsoft.com/office/powerpoint/2010/main" val="31578150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56890-1286-4C85-99C2-A2D78F6BA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Eufemisme, tabu, dan sindiran menjaga muka; analisis percakapan menunjukkan keteraturan dari giliran ke giliran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0FB618-6520-2E4F-99CF-D1A41FAB703B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6 · TUTURAN TAK LANGSUNG DAN PERCAKAPAN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D94B3-1468-1C49-B84B-3D283AADABA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6.6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25A452-1AE6-084F-8DD9-29978D46816E}"/>
              </a:ext>
            </a:extLst>
          </p:cNvPr>
          <p:cNvSpPr/>
          <p:nvPr/>
        </p:nvSpPr>
        <p:spPr>
          <a:xfrm>
            <a:off x="609600" y="1803400"/>
            <a:ext cx="3505200" cy="2159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CB4A05-1EC7-C844-A515-99162045D088}"/>
              </a:ext>
            </a:extLst>
          </p:cNvPr>
          <p:cNvSpPr/>
          <p:nvPr/>
        </p:nvSpPr>
        <p:spPr>
          <a:xfrm>
            <a:off x="609600" y="18034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9984BF-FB09-0E46-8C85-3AF9D23B8612}"/>
              </a:ext>
            </a:extLst>
          </p:cNvPr>
          <p:cNvSpPr txBox="1"/>
          <p:nvPr/>
        </p:nvSpPr>
        <p:spPr>
          <a:xfrm>
            <a:off x="812800" y="20066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MENJAGA MUKA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940A78-12FC-A249-B6B3-4A7906091FAC}"/>
              </a:ext>
            </a:extLst>
          </p:cNvPr>
          <p:cNvSpPr txBox="1"/>
          <p:nvPr/>
        </p:nvSpPr>
        <p:spPr>
          <a:xfrm>
            <a:off x="812800" y="2260600"/>
            <a:ext cx="309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Eufemisme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BD8AD0-D38E-AF43-B632-AA61A483D5BB}"/>
              </a:ext>
            </a:extLst>
          </p:cNvPr>
          <p:cNvSpPr txBox="1"/>
          <p:nvPr/>
        </p:nvSpPr>
        <p:spPr>
          <a:xfrm>
            <a:off x="812800" y="2667000"/>
            <a:ext cx="30988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"Meninggal dunia", "ke belakang", "kurang mampu". Juga dapat menjadi alat kuasa birokrasi (Bab 13).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0B8805-4C56-F74A-A6FC-646573E2C5E3}"/>
              </a:ext>
            </a:extLst>
          </p:cNvPr>
          <p:cNvSpPr/>
          <p:nvPr/>
        </p:nvSpPr>
        <p:spPr>
          <a:xfrm>
            <a:off x="4343400" y="1803400"/>
            <a:ext cx="3505200" cy="2159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FDE482-523C-2842-8423-F2690BEEBB70}"/>
              </a:ext>
            </a:extLst>
          </p:cNvPr>
          <p:cNvSpPr/>
          <p:nvPr/>
        </p:nvSpPr>
        <p:spPr>
          <a:xfrm>
            <a:off x="4343400" y="18034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49B8E8-647A-A642-B323-B0872C9AC267}"/>
              </a:ext>
            </a:extLst>
          </p:cNvPr>
          <p:cNvSpPr txBox="1"/>
          <p:nvPr/>
        </p:nvSpPr>
        <p:spPr>
          <a:xfrm>
            <a:off x="4546600" y="20066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LARANGAN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0B500F-6B66-994B-92D1-BF9644A1D2C8}"/>
              </a:ext>
            </a:extLst>
          </p:cNvPr>
          <p:cNvSpPr txBox="1"/>
          <p:nvPr/>
        </p:nvSpPr>
        <p:spPr>
          <a:xfrm>
            <a:off x="4546600" y="2260600"/>
            <a:ext cx="309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Tabu bahasa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3B5AB9-D52E-6842-BDEC-58C8D56FB6D4}"/>
              </a:ext>
            </a:extLst>
          </p:cNvPr>
          <p:cNvSpPr txBox="1"/>
          <p:nvPr/>
        </p:nvSpPr>
        <p:spPr>
          <a:xfrm>
            <a:off x="4546600" y="2667000"/>
            <a:ext cx="30988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Penghindaran nama dalam kekerabatan tertentu dan konteks bahaya alam atau gaib, termasuk di Gayo (Bowen, 1993).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AA722B-3959-B94F-AC80-BDB6218B4A18}"/>
              </a:ext>
            </a:extLst>
          </p:cNvPr>
          <p:cNvSpPr/>
          <p:nvPr/>
        </p:nvSpPr>
        <p:spPr>
          <a:xfrm>
            <a:off x="8077200" y="1803400"/>
            <a:ext cx="3505200" cy="2159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8CA854-A94B-0A4E-9C16-BE046386A70D}"/>
              </a:ext>
            </a:extLst>
          </p:cNvPr>
          <p:cNvSpPr/>
          <p:nvPr/>
        </p:nvSpPr>
        <p:spPr>
          <a:xfrm>
            <a:off x="8077200" y="18034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AC4280-6F07-F840-AE49-EC134AC872B1}"/>
              </a:ext>
            </a:extLst>
          </p:cNvPr>
          <p:cNvSpPr txBox="1"/>
          <p:nvPr/>
        </p:nvSpPr>
        <p:spPr>
          <a:xfrm>
            <a:off x="8280400" y="20066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SAMAR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9D7D72-A980-0B4A-86AE-5E46CD01E300}"/>
              </a:ext>
            </a:extLst>
          </p:cNvPr>
          <p:cNvSpPr txBox="1"/>
          <p:nvPr/>
        </p:nvSpPr>
        <p:spPr>
          <a:xfrm>
            <a:off x="8280400" y="2260600"/>
            <a:ext cx="309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Sindiran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E2C88F-3E22-8B47-B1EC-A11A3C5CB094}"/>
              </a:ext>
            </a:extLst>
          </p:cNvPr>
          <p:cNvSpPr txBox="1"/>
          <p:nvPr/>
        </p:nvSpPr>
        <p:spPr>
          <a:xfrm>
            <a:off x="8280400" y="2667000"/>
            <a:ext cx="30988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Kritik disampaikan tidak langsung; pendengar harus menangkap maksud dari konteks.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847F24-E681-FB4B-9051-D06144FACD87}"/>
              </a:ext>
            </a:extLst>
          </p:cNvPr>
          <p:cNvSpPr txBox="1"/>
          <p:nvPr/>
        </p:nvSpPr>
        <p:spPr>
          <a:xfrm>
            <a:off x="609600" y="4191000"/>
            <a:ext cx="10972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ANALISIS PERCAKAPAN (SACKS, SCHEGLOFF, DAN JEFFERSON, 1974)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484FA5-4F68-8B46-A65C-CA4FB6C8A660}"/>
              </a:ext>
            </a:extLst>
          </p:cNvPr>
          <p:cNvSpPr txBox="1"/>
          <p:nvPr/>
        </p:nvSpPr>
        <p:spPr>
          <a:xfrm>
            <a:off x="609600" y="4521200"/>
            <a:ext cx="34544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8C1D2F"/>
                </a:solidFill>
                <a:latin typeface="Georgia"/>
              </a:rPr>
              <a:t>Giliran bicara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852CA0-6843-2F4B-99EF-19D1676D7165}"/>
              </a:ext>
            </a:extLst>
          </p:cNvPr>
          <p:cNvSpPr txBox="1"/>
          <p:nvPr/>
        </p:nvSpPr>
        <p:spPr>
          <a:xfrm>
            <a:off x="609600" y="4902200"/>
            <a:ext cx="3454400" cy="1016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Peserta bergantian bicara dengan tumpang-tindih dan jeda yang minimal.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D7B156-420C-2745-969E-8229A7E9B92D}"/>
              </a:ext>
            </a:extLst>
          </p:cNvPr>
          <p:cNvSpPr txBox="1"/>
          <p:nvPr/>
        </p:nvSpPr>
        <p:spPr>
          <a:xfrm>
            <a:off x="4368800" y="4521200"/>
            <a:ext cx="34544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8C1D2F"/>
                </a:solidFill>
                <a:latin typeface="Georgia"/>
              </a:rPr>
              <a:t>Pasangan berdekatan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50B7A6-D5C9-CF4D-8087-1E2AE7C2CD19}"/>
              </a:ext>
            </a:extLst>
          </p:cNvPr>
          <p:cNvSpPr txBox="1"/>
          <p:nvPr/>
        </p:nvSpPr>
        <p:spPr>
          <a:xfrm>
            <a:off x="4368800" y="4902200"/>
            <a:ext cx="3454400" cy="1016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Salam–jawaban, tanya–jawab, tawaran–terima/tolak.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41C4A31-850A-CF49-B2E9-1B5E42F6861C}"/>
              </a:ext>
            </a:extLst>
          </p:cNvPr>
          <p:cNvSpPr txBox="1"/>
          <p:nvPr/>
        </p:nvSpPr>
        <p:spPr>
          <a:xfrm>
            <a:off x="8128000" y="4521200"/>
            <a:ext cx="34544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8C1D2F"/>
                </a:solidFill>
                <a:latin typeface="Georgia"/>
              </a:rPr>
              <a:t>Perbaikan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3E952A-5AAC-C44C-B4D9-47BE34027A33}"/>
              </a:ext>
            </a:extLst>
          </p:cNvPr>
          <p:cNvSpPr txBox="1"/>
          <p:nvPr/>
        </p:nvSpPr>
        <p:spPr>
          <a:xfrm>
            <a:off x="8128000" y="4902200"/>
            <a:ext cx="3454400" cy="1016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Cara peserta membetulkan salah dengar atau salah ucap.</a:t>
            </a:r>
          </a:p>
        </p:txBody>
      </p:sp>
    </p:spTree>
    <p:extLst>
      <p:ext uri="{BB962C8B-B14F-4D97-AF65-F5344CB8AC3E}">
        <p14:creationId xmlns:p14="http://schemas.microsoft.com/office/powerpoint/2010/main" val="7488282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2C096-B53C-C445-B7FB-27C87BAFD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Meminjam halaman di gampong: permintaan ditunda, dibungkus, dan dijawab secara tidak langsung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BC2F0A-6BC0-B344-9216-1BF4C4FDFEC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6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2DA48F-6A2D-DF48-936B-B6A892498677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6.7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D6418D-32C5-5B43-AC0B-7038FDB9F433}"/>
              </a:ext>
            </a:extLst>
          </p:cNvPr>
          <p:cNvSpPr txBox="1"/>
          <p:nvPr/>
        </p:nvSpPr>
        <p:spPr>
          <a:xfrm>
            <a:off x="609600" y="1778000"/>
            <a:ext cx="109728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i="1">
                <a:solidFill>
                  <a:srgbClr val="3A3F45"/>
                </a:solidFill>
                <a:latin typeface="Calibri"/>
                <a:cs typeface="Calibri"/>
              </a:rPr>
              <a:t>Seorang pemuda bertamu untuk meminjam halaman rumah bagi kegiatan pemuda. Skenario ilustratif.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AAE051-155F-3C4C-93D1-3F51825E02DB}"/>
              </a:ext>
            </a:extLst>
          </p:cNvPr>
          <p:cNvSpPr/>
          <p:nvPr/>
        </p:nvSpPr>
        <p:spPr>
          <a:xfrm>
            <a:off x="609600" y="2235200"/>
            <a:ext cx="2032000" cy="27686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32CF91-6FF2-2949-935B-8064845ACFA7}"/>
              </a:ext>
            </a:extLst>
          </p:cNvPr>
          <p:cNvSpPr txBox="1"/>
          <p:nvPr/>
        </p:nvSpPr>
        <p:spPr>
          <a:xfrm>
            <a:off x="787400" y="2387600"/>
            <a:ext cx="508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6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7FCC8F-63E0-2F4C-91C8-0E367536BFD8}"/>
              </a:ext>
            </a:extLst>
          </p:cNvPr>
          <p:cNvSpPr txBox="1"/>
          <p:nvPr/>
        </p:nvSpPr>
        <p:spPr>
          <a:xfrm>
            <a:off x="787400" y="2895600"/>
            <a:ext cx="17018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Salam di pintu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A7E3C1-4998-3449-AA1C-D6D870C3D982}"/>
              </a:ext>
            </a:extLst>
          </p:cNvPr>
          <p:cNvSpPr txBox="1"/>
          <p:nvPr/>
        </p:nvSpPr>
        <p:spPr>
          <a:xfrm>
            <a:off x="787400" y="3276600"/>
            <a:ext cx="17018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Pasangan berdekatan pertama membuka interaksi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79BB90-5E87-9548-AE4D-7EC2FC8750FB}"/>
              </a:ext>
            </a:extLst>
          </p:cNvPr>
          <p:cNvSpPr txBox="1"/>
          <p:nvPr/>
        </p:nvSpPr>
        <p:spPr>
          <a:xfrm>
            <a:off x="787400" y="4546600"/>
            <a:ext cx="1701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ANALISIS PERCAKAPAN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D5775CB4-66E5-BD4D-89CB-4924EBFE598F}"/>
              </a:ext>
            </a:extLst>
          </p:cNvPr>
          <p:cNvSpPr/>
          <p:nvPr/>
        </p:nvSpPr>
        <p:spPr>
          <a:xfrm>
            <a:off x="2654300" y="3517900"/>
            <a:ext cx="177800" cy="2032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9B91D9-BB2C-5F45-BF86-C31AC434F595}"/>
              </a:ext>
            </a:extLst>
          </p:cNvPr>
          <p:cNvSpPr/>
          <p:nvPr/>
        </p:nvSpPr>
        <p:spPr>
          <a:xfrm>
            <a:off x="2844800" y="2235200"/>
            <a:ext cx="2032000" cy="27686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FD7F4F-F40E-C44A-9385-5DE84B0DC842}"/>
              </a:ext>
            </a:extLst>
          </p:cNvPr>
          <p:cNvSpPr txBox="1"/>
          <p:nvPr/>
        </p:nvSpPr>
        <p:spPr>
          <a:xfrm>
            <a:off x="3022600" y="2387600"/>
            <a:ext cx="508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6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D69C0E-C3FD-0E45-98C5-B08D14FDB377}"/>
              </a:ext>
            </a:extLst>
          </p:cNvPr>
          <p:cNvSpPr txBox="1"/>
          <p:nvPr/>
        </p:nvSpPr>
        <p:spPr>
          <a:xfrm>
            <a:off x="3022600" y="2895600"/>
            <a:ext cx="17018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Sapaan hormat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E934BC-DD22-4F43-9861-93A0E445EA06}"/>
              </a:ext>
            </a:extLst>
          </p:cNvPr>
          <p:cNvSpPr txBox="1"/>
          <p:nvPr/>
        </p:nvSpPr>
        <p:spPr>
          <a:xfrm>
            <a:off x="3022600" y="3276600"/>
            <a:ext cx="17018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Gelar, istilah kekerabatan, klitik hormat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A0431F-93A2-0D45-93CD-2A4D143DF995}"/>
              </a:ext>
            </a:extLst>
          </p:cNvPr>
          <p:cNvSpPr txBox="1"/>
          <p:nvPr/>
        </p:nvSpPr>
        <p:spPr>
          <a:xfrm>
            <a:off x="3022600" y="4546600"/>
            <a:ext cx="1701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KEKUASAAN DAN JARAK TINGGI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85BD6F4C-0B1E-234D-B1C8-9430610D11E0}"/>
              </a:ext>
            </a:extLst>
          </p:cNvPr>
          <p:cNvSpPr/>
          <p:nvPr/>
        </p:nvSpPr>
        <p:spPr>
          <a:xfrm>
            <a:off x="4889500" y="3517900"/>
            <a:ext cx="177800" cy="2032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FC9E09-0CA9-C049-920A-3F4B22B87E02}"/>
              </a:ext>
            </a:extLst>
          </p:cNvPr>
          <p:cNvSpPr/>
          <p:nvPr/>
        </p:nvSpPr>
        <p:spPr>
          <a:xfrm>
            <a:off x="5080000" y="2235200"/>
            <a:ext cx="2032000" cy="27686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24881F-FA23-024A-BA93-D5323B2EF5DD}"/>
              </a:ext>
            </a:extLst>
          </p:cNvPr>
          <p:cNvSpPr txBox="1"/>
          <p:nvPr/>
        </p:nvSpPr>
        <p:spPr>
          <a:xfrm>
            <a:off x="5257800" y="2387600"/>
            <a:ext cx="508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6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9CD695-7AAD-E846-B637-C17949F9DC7C}"/>
              </a:ext>
            </a:extLst>
          </p:cNvPr>
          <p:cNvSpPr txBox="1"/>
          <p:nvPr/>
        </p:nvSpPr>
        <p:spPr>
          <a:xfrm>
            <a:off x="5257800" y="2895600"/>
            <a:ext cx="17018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Basa-basi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3380FD-0354-9646-92F2-AD63D32201A8}"/>
              </a:ext>
            </a:extLst>
          </p:cNvPr>
          <p:cNvSpPr txBox="1"/>
          <p:nvPr/>
        </p:nvSpPr>
        <p:spPr>
          <a:xfrm>
            <a:off x="5257800" y="3276600"/>
            <a:ext cx="17018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Kabar, cuaca, suguhan sesuai peumulia jamee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0242C5-653F-2B48-98C2-F0EB4B9B6105}"/>
              </a:ext>
            </a:extLst>
          </p:cNvPr>
          <p:cNvSpPr txBox="1"/>
          <p:nvPr/>
        </p:nvSpPr>
        <p:spPr>
          <a:xfrm>
            <a:off x="5257800" y="4546600"/>
            <a:ext cx="1701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KERJA MUKA</a:t>
            </a: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08A97809-05F8-0A45-A05F-D5CE4A44C05F}"/>
              </a:ext>
            </a:extLst>
          </p:cNvPr>
          <p:cNvSpPr/>
          <p:nvPr/>
        </p:nvSpPr>
        <p:spPr>
          <a:xfrm>
            <a:off x="7124700" y="3517900"/>
            <a:ext cx="177800" cy="2032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378F95-BABB-8C4B-A061-608F9A24F7FF}"/>
              </a:ext>
            </a:extLst>
          </p:cNvPr>
          <p:cNvSpPr/>
          <p:nvPr/>
        </p:nvSpPr>
        <p:spPr>
          <a:xfrm>
            <a:off x="7315200" y="2235200"/>
            <a:ext cx="2032000" cy="27686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7AD67E-15DD-924A-85E7-93FD72A142F7}"/>
              </a:ext>
            </a:extLst>
          </p:cNvPr>
          <p:cNvSpPr txBox="1"/>
          <p:nvPr/>
        </p:nvSpPr>
        <p:spPr>
          <a:xfrm>
            <a:off x="7493000" y="2387600"/>
            <a:ext cx="508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600" b="1">
                <a:solidFill>
                  <a:srgbClr val="F0D9A8"/>
                </a:solidFill>
                <a:latin typeface="Georgia"/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A2C788-A90B-7948-98A9-9ADAACE7A185}"/>
              </a:ext>
            </a:extLst>
          </p:cNvPr>
          <p:cNvSpPr txBox="1"/>
          <p:nvPr/>
        </p:nvSpPr>
        <p:spPr>
          <a:xfrm>
            <a:off x="7493000" y="2895600"/>
            <a:ext cx="17018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FFFFFF"/>
                </a:solidFill>
                <a:latin typeface="Georgia"/>
              </a:rPr>
              <a:t>Permintaan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4646BD-DC4C-B947-845A-B6D568EA4FEA}"/>
              </a:ext>
            </a:extLst>
          </p:cNvPr>
          <p:cNvSpPr txBox="1"/>
          <p:nvPr/>
        </p:nvSpPr>
        <p:spPr>
          <a:xfrm>
            <a:off x="7493000" y="3276600"/>
            <a:ext cx="17018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F3E6E3"/>
                </a:solidFill>
                <a:latin typeface="Calibri"/>
                <a:cs typeface="Calibri"/>
              </a:rPr>
              <a:t>Maaf, alasan kepentingan bersama, bentuk tak langsung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174B88-F36A-8041-A5B2-863CE3D08DDE}"/>
              </a:ext>
            </a:extLst>
          </p:cNvPr>
          <p:cNvSpPr txBox="1"/>
          <p:nvPr/>
        </p:nvSpPr>
        <p:spPr>
          <a:xfrm>
            <a:off x="7493000" y="4546600"/>
            <a:ext cx="1701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F0D9A8"/>
                </a:solidFill>
                <a:latin typeface="Calibri"/>
                <a:cs typeface="Calibri"/>
              </a:rPr>
              <a:t>KESANTUNAN NEGATIF</a:t>
            </a:r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66BC75F3-9951-0845-BBDA-B412E5DA8324}"/>
              </a:ext>
            </a:extLst>
          </p:cNvPr>
          <p:cNvSpPr/>
          <p:nvPr/>
        </p:nvSpPr>
        <p:spPr>
          <a:xfrm>
            <a:off x="9359900" y="3517900"/>
            <a:ext cx="177800" cy="2032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CBB438C-CB70-0648-A8BB-E78101FEA7D2}"/>
              </a:ext>
            </a:extLst>
          </p:cNvPr>
          <p:cNvSpPr/>
          <p:nvPr/>
        </p:nvSpPr>
        <p:spPr>
          <a:xfrm>
            <a:off x="9550400" y="2235200"/>
            <a:ext cx="2032000" cy="27686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E250F6-BC2D-3C42-98AF-DFAA091D2B40}"/>
              </a:ext>
            </a:extLst>
          </p:cNvPr>
          <p:cNvSpPr txBox="1"/>
          <p:nvPr/>
        </p:nvSpPr>
        <p:spPr>
          <a:xfrm>
            <a:off x="9728200" y="2387600"/>
            <a:ext cx="508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600" b="1">
                <a:solidFill>
                  <a:srgbClr val="8C1D2F"/>
                </a:solidFill>
                <a:latin typeface="Georgia"/>
              </a:rPr>
              <a:t>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3E87748-8701-B64F-8769-C99D32884DE5}"/>
              </a:ext>
            </a:extLst>
          </p:cNvPr>
          <p:cNvSpPr txBox="1"/>
          <p:nvPr/>
        </p:nvSpPr>
        <p:spPr>
          <a:xfrm>
            <a:off x="9728200" y="2895600"/>
            <a:ext cx="17018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Jawaban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9E8E8D-5029-9048-B564-BCD7D3C1B42F}"/>
              </a:ext>
            </a:extLst>
          </p:cNvPr>
          <p:cNvSpPr txBox="1"/>
          <p:nvPr/>
        </p:nvSpPr>
        <p:spPr>
          <a:xfrm>
            <a:off x="9728200" y="3276600"/>
            <a:ext cx="17018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Penolakan lewat jeda, alasan, atau tawaran lain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605D323-CC23-6148-ADEE-FAB3D1DE9E56}"/>
              </a:ext>
            </a:extLst>
          </p:cNvPr>
          <p:cNvSpPr txBox="1"/>
          <p:nvPr/>
        </p:nvSpPr>
        <p:spPr>
          <a:xfrm>
            <a:off x="9728200" y="4546600"/>
            <a:ext cx="1701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POLA PREFERENSI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D3F323E-4D45-6645-A717-96EAB0ADB695}"/>
              </a:ext>
            </a:extLst>
          </p:cNvPr>
          <p:cNvSpPr/>
          <p:nvPr/>
        </p:nvSpPr>
        <p:spPr>
          <a:xfrm>
            <a:off x="609600" y="5207000"/>
            <a:ext cx="10972800" cy="8382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90B315-AB67-D44A-85E1-2DDCE4F30CB3}"/>
              </a:ext>
            </a:extLst>
          </p:cNvPr>
          <p:cNvSpPr txBox="1"/>
          <p:nvPr/>
        </p:nvSpPr>
        <p:spPr>
          <a:xfrm>
            <a:off x="838200" y="5308600"/>
            <a:ext cx="105156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Pelajaran: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tindak tutur, prinsip kerja sama, kesantunan, sapaan, dan analisis percakapan saling melengkapi. Data nyata menguji sejauh mana teori cocok dengan cara orang Aceh memahami kepatutan.</a:t>
            </a:r>
          </a:p>
        </p:txBody>
      </p:sp>
    </p:spTree>
    <p:extLst>
      <p:ext uri="{BB962C8B-B14F-4D97-AF65-F5344CB8AC3E}">
        <p14:creationId xmlns:p14="http://schemas.microsoft.com/office/powerpoint/2010/main" val="34809583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0CB1-DA94-F44B-251E-A8948A7A1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Makna tuturan terletak pada tindakan, kerja sama, dan kerja muka di antara penutur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833D6F-CF2C-3040-8D0F-CBE7910DA6A5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6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3911F5-DA6F-A243-BE3C-D64A2FC4BEFC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6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054B30-3114-7D4D-8E07-B9A7D233F914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16FA98-D2D0-DA4F-9B9B-FC8FE8555905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E40651-ED24-B942-B017-730C3B8A1E7E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Tindak tutur: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Austin dan Searle; ijab kabul sebagai deklarasi yang berhasil bila syarat kelayakannya terpenuhi.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E52BEF-57E2-F94A-A4B0-9B044B28F6A0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4BE476-EE88-3949-8984-0B824D03172C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Makna tersirat dan muka: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implikatur Grice; muka Goffman; strategi Brown dan Levinson beserta kritik Ide dan Gu.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0B376F-4AE9-B54E-9A9E-E407C8C29D18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6393DC-208E-6F40-8AE2-CF7995443645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Hormat dan urutan: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klitik hormat Aceh, tingkat tutur Jawa, serta giliran bicara dan pasangan berdekatan.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1790F-2C1E-254E-94A7-75BFE3D0BFB2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8A8BC9-3A9D-3D4D-B84C-5AB7F7052D11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634011-AFFD-D84B-BF02-E83A72F6DCF5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Performatif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6135EB4-AF9D-8940-B5ED-733D051F368D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4410A86-8EE0-D344-9EA7-09B4EA38BF53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Syarat kelayakan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A302EB4-C4C0-DB43-ACBA-CC024A3FC5D2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F24D01F-1070-4B44-B387-470AFD6F6AF1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Lokusi, ilokusi, perlokusi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8620B0D-7B89-3546-8665-16E34DA897D4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51CB38D-AAB2-6B4A-A9EC-E67C96F2B5B0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Implikatur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151F89-3C1B-C647-BFC7-07AC936C11C2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F233540-1415-984C-AF79-93134617D9EA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Muka dan kerja muka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9B94973-8FDA-7E44-83B0-75BF03FD5CF8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5E9F802-6CB4-154B-A360-3731E16CB18B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Tindakan pengancam muka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C93CF64-0C7C-FC43-8826-2BBE46B2181F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717F2B1-3219-C445-8510-4BF6FD1D4543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Wakimae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299366B-647D-AF4E-B087-F8FB4C95F177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17274B0-61EE-574C-A443-D4853B2077C7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Tingkat tutur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48F2367-00B4-C14A-A03E-1DCA1B73D7A6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8EB366E-AF3E-874B-BDFF-55DE08CCD927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Pasangan berdekatan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AEDB856-6C7B-B948-B586-7A57479D9B8A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A866F56-2A2C-5443-8D56-746E8DFF7CBA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Perbaikan</a:t>
            </a:r>
          </a:p>
        </p:txBody>
      </p:sp>
    </p:spTree>
    <p:extLst>
      <p:ext uri="{BB962C8B-B14F-4D97-AF65-F5344CB8AC3E}">
        <p14:creationId xmlns:p14="http://schemas.microsoft.com/office/powerpoint/2010/main" val="4182343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989E8-810E-BA5F-8345-760B129B9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92F158-74D9-584A-8185-BF51A284AFD3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6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5458A7-82E7-0842-9E45-10448DB85257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6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B9DB00-C785-CE4C-97C6-393D832D40C2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CEC601-5163-C743-A3CC-2B75CB7D91F2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FEEA48-4F9E-1E45-9F79-2A7BA76AA045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Jelaskan lokusi, ilokusi, dan perlokusi dengan contoh dari percakapan Anda sehari-hari.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558FA4-37D6-6C4E-BE69-99E6CFE8D4DB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4F4C04-EBAA-C34D-8CB6-32A2178D494E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Syarat kelayakan Austin mana yang ada dalam ijab kabul? Apa yang terjadi bila satu tidak terpenuhi?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F890F-4738-9B4D-9EE0-1147D511410C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9ED43E-D75F-A74E-ABC2-1B8258E45F22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Ide dan Gu Yueguo mengkritik klaim universal Brown dan Levinson? Relevankah untuk Aceh?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AEA61F-A091-E14A-AC74-CB3F64E621BE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DEBC50-F37C-D14C-A77C-2A533C79C4B5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Bagaimana pendengar tahu bahwa sebuah tuturan adalah sindiran?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733BFB-9668-BE4B-9AB4-FFA2772F4C41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F5D538-703D-5144-9D55-9BFB70BCE1D1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895880-EA32-D04A-8B57-4F5962EE8006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Sistem Sapaan di Lingkungan Saya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75C6DE-E4D0-5C41-A461-9A2F00052858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6ACF9A-8333-FC4D-8548-50C5AC39DAF4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satu ranah: pasar, warung kopi, kampus, atau keluarga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7FC4B9-379C-2C4C-8332-21C0A3F6AF89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FF1E4D-4C59-3E4B-A254-6AAAA93C6F56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Catat minimal 30 sapaan: siapa, kepada siapa, bahasa apa, situasi apa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C751FC-C80E-D040-9F39-CF6F739BC15B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684C78-F8D0-DF4A-97D4-C7C469C80319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Jangan mencatat identitas pribadi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23715D-6929-784E-854F-089EBDCC1289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2A264F-F266-4548-BFDB-F0878A3E4D4B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Wawancarai 3–5 penutur berbeda usia tentang alasan pilihan sapaan</a:t>
            </a:r>
          </a:p>
        </p:txBody>
      </p:sp>
    </p:spTree>
    <p:extLst>
      <p:ext uri="{BB962C8B-B14F-4D97-AF65-F5344CB8AC3E}">
        <p14:creationId xmlns:p14="http://schemas.microsoft.com/office/powerpoint/2010/main" val="31552740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4A86-E86F-7583-934F-FD1CDFF7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Tanda, indeksikalitas, dan ideologi bahasa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0EDF2F-814F-6749-A10A-0B06EC6EC0EC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D225F-004F-1043-8719-C5E81AE9359C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07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FE31228-889C-EB4E-B26E-3AF67D548304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9AB7D61-6D6F-1E48-907B-2AD8DCA8BC17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CB572F-F7DF-8549-BF48-BD8A68132F4C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D054E0-1445-034E-87BD-1FC401B48125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Membedakan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ikon, indeks, dan simbol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menurut Peirce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7AA708-BAF3-624B-94A6-0541F709CF69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E455F1-0A0A-B646-81AB-161BA336704A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indeksikalitas, tatanan indeksikal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, dan metapragmatika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8D41F9-2C51-7249-9448-CCFDB2525630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37D3DE-17D3-8F4B-A30D-90D54B8559E4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register dan enregisterment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(Agha)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9CBB55-F3D3-3E4B-AF9D-326E9C39B8EF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15BF7C-4849-A04C-B1CC-15D33A665B84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Menerapkan tiga proses semiotik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Irvine dan Gal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51EF81-C3BA-E446-9152-4EA1831381AC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23F463-FE14-DD43-9B27-6F99C739AACA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Mengkritisi ideologi bahasa standar, bahasa suci, dan persepsi "kasar-halus"</a:t>
            </a:r>
          </a:p>
        </p:txBody>
      </p:sp>
    </p:spTree>
    <p:extLst>
      <p:ext uri="{BB962C8B-B14F-4D97-AF65-F5344CB8AC3E}">
        <p14:creationId xmlns:p14="http://schemas.microsoft.com/office/powerpoint/2010/main" val="37802640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2B831-FDA1-8AE1-14D0-D67983EE8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Makna tidak pernah selesai di dalam tanda; ia selalu bergantung pada penafsirnya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7C3998-3A80-A04C-BC27-7E42727D4C7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7 · SEMIOTIKA PEIRCE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79A394-8A80-CB45-B383-09B06028CCA6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7.1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FB002A-1683-FF44-AF0C-AD29AB53DD90}"/>
              </a:ext>
            </a:extLst>
          </p:cNvPr>
          <p:cNvSpPr/>
          <p:nvPr/>
        </p:nvSpPr>
        <p:spPr>
          <a:xfrm>
            <a:off x="609600" y="2032000"/>
            <a:ext cx="3352800" cy="1397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472886-E80A-CE41-887B-8ED381D72ED9}"/>
              </a:ext>
            </a:extLst>
          </p:cNvPr>
          <p:cNvSpPr txBox="1"/>
          <p:nvPr/>
        </p:nvSpPr>
        <p:spPr>
          <a:xfrm>
            <a:off x="812800" y="2311400"/>
            <a:ext cx="29464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2200" b="1">
                <a:solidFill>
                  <a:srgbClr val="1F2328"/>
                </a:solidFill>
                <a:latin typeface="Georgia"/>
              </a:rPr>
              <a:t>Objek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CEADD-4ECB-1641-8E50-D5EA15A0D318}"/>
              </a:ext>
            </a:extLst>
          </p:cNvPr>
          <p:cNvSpPr txBox="1"/>
          <p:nvPr/>
        </p:nvSpPr>
        <p:spPr>
          <a:xfrm>
            <a:off x="812800" y="2794000"/>
            <a:ext cx="29464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yang dirujuk oleh tanda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2DEDBD-3B3D-3644-B68D-63F8B248A6C7}"/>
              </a:ext>
            </a:extLst>
          </p:cNvPr>
          <p:cNvSpPr/>
          <p:nvPr/>
        </p:nvSpPr>
        <p:spPr>
          <a:xfrm>
            <a:off x="4419600" y="2032000"/>
            <a:ext cx="3352800" cy="13970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794A2B-D3F9-7646-9D4F-EB3DE28C9686}"/>
              </a:ext>
            </a:extLst>
          </p:cNvPr>
          <p:cNvSpPr txBox="1"/>
          <p:nvPr/>
        </p:nvSpPr>
        <p:spPr>
          <a:xfrm>
            <a:off x="4622800" y="2311400"/>
            <a:ext cx="29464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2200" b="1">
                <a:solidFill>
                  <a:srgbClr val="FFFFFF"/>
                </a:solidFill>
                <a:latin typeface="Georgia"/>
              </a:rPr>
              <a:t>Representamen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CAB1AE-0D8F-514D-8E06-FF185BD515CE}"/>
              </a:ext>
            </a:extLst>
          </p:cNvPr>
          <p:cNvSpPr txBox="1"/>
          <p:nvPr/>
        </p:nvSpPr>
        <p:spPr>
          <a:xfrm>
            <a:off x="4622800" y="2794000"/>
            <a:ext cx="29464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500">
                <a:solidFill>
                  <a:srgbClr val="F3E6E3"/>
                </a:solidFill>
                <a:latin typeface="Calibri"/>
                <a:cs typeface="Calibri"/>
              </a:rPr>
              <a:t>tanda itu sendiri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F25CD1-0A75-7146-9116-407F6CA2CC20}"/>
              </a:ext>
            </a:extLst>
          </p:cNvPr>
          <p:cNvSpPr/>
          <p:nvPr/>
        </p:nvSpPr>
        <p:spPr>
          <a:xfrm>
            <a:off x="8229600" y="2032000"/>
            <a:ext cx="3352800" cy="1397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80651B-7CD9-1A4C-93D2-DB3E47184223}"/>
              </a:ext>
            </a:extLst>
          </p:cNvPr>
          <p:cNvSpPr txBox="1"/>
          <p:nvPr/>
        </p:nvSpPr>
        <p:spPr>
          <a:xfrm>
            <a:off x="8432800" y="2311400"/>
            <a:ext cx="29464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2200" b="1">
                <a:solidFill>
                  <a:srgbClr val="1F2328"/>
                </a:solidFill>
                <a:latin typeface="Georgia"/>
              </a:rPr>
              <a:t>Interpretan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6B5543-5712-6542-88A9-2C4CF74F929F}"/>
              </a:ext>
            </a:extLst>
          </p:cNvPr>
          <p:cNvSpPr txBox="1"/>
          <p:nvPr/>
        </p:nvSpPr>
        <p:spPr>
          <a:xfrm>
            <a:off x="8432800" y="2794000"/>
            <a:ext cx="29464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ctr"/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efek atau pemahaman pada penafsir</a:t>
            </a:r>
          </a:p>
        </p:txBody>
      </p:sp>
      <p:sp>
        <p:nvSpPr>
          <p:cNvPr id="14" name="Left Arrow 13">
            <a:extLst>
              <a:ext uri="{FF2B5EF4-FFF2-40B4-BE49-F238E27FC236}">
                <a16:creationId xmlns:a16="http://schemas.microsoft.com/office/drawing/2014/main" id="{E745DF86-1D68-214C-A3AD-178D77061941}"/>
              </a:ext>
            </a:extLst>
          </p:cNvPr>
          <p:cNvSpPr/>
          <p:nvPr/>
        </p:nvSpPr>
        <p:spPr>
          <a:xfrm>
            <a:off x="4038600" y="2578100"/>
            <a:ext cx="304800" cy="304800"/>
          </a:xfrm>
          <a:prstGeom prst="lef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080BD23B-D8AA-4246-A615-8B2887B068A3}"/>
              </a:ext>
            </a:extLst>
          </p:cNvPr>
          <p:cNvSpPr/>
          <p:nvPr/>
        </p:nvSpPr>
        <p:spPr>
          <a:xfrm>
            <a:off x="7848600" y="2578100"/>
            <a:ext cx="304800" cy="3048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693984-8B82-4443-958D-44A0796464BA}"/>
              </a:ext>
            </a:extLst>
          </p:cNvPr>
          <p:cNvSpPr txBox="1"/>
          <p:nvPr/>
        </p:nvSpPr>
        <p:spPr>
          <a:xfrm>
            <a:off x="609600" y="3683000"/>
            <a:ext cx="109728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Karena ada penafsir, tafsiran dapat menjadi tanda baru bagi tafsiran berikutnya (Peirce, 1931–1958). Saussure memberi alat untuk sistem bahasa; Peirce memberi ruang bagi hubungan tanda dengan dunia dan penafsirnya.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BF5E49-1F45-BA46-8A79-53B1094D07EF}"/>
              </a:ext>
            </a:extLst>
          </p:cNvPr>
          <p:cNvSpPr txBox="1"/>
          <p:nvPr/>
        </p:nvSpPr>
        <p:spPr>
          <a:xfrm>
            <a:off x="609600" y="4622800"/>
            <a:ext cx="34544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200" b="1">
                <a:solidFill>
                  <a:srgbClr val="1F2328"/>
                </a:solidFill>
                <a:latin typeface="Georgia"/>
              </a:rPr>
              <a:t>Ikon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D6E3F74-C909-A645-AE59-6AF17B7740D3}"/>
              </a:ext>
            </a:extLst>
          </p:cNvPr>
          <p:cNvCxnSpPr/>
          <p:nvPr/>
        </p:nvCxnSpPr>
        <p:spPr>
          <a:xfrm>
            <a:off x="609600" y="5054600"/>
            <a:ext cx="3454400" cy="0"/>
          </a:xfrm>
          <a:prstGeom prst="straightConnector1">
            <a:avLst/>
          </a:prstGeom>
          <a:ln w="12700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2CA45FD-4357-9E4E-9DFD-626D40E2DFE2}"/>
              </a:ext>
            </a:extLst>
          </p:cNvPr>
          <p:cNvSpPr txBox="1"/>
          <p:nvPr/>
        </p:nvSpPr>
        <p:spPr>
          <a:xfrm>
            <a:off x="609600" y="5156200"/>
            <a:ext cx="34544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menyerupai acuannya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FDA742-2246-AC4B-9846-72D1D11E5B38}"/>
              </a:ext>
            </a:extLst>
          </p:cNvPr>
          <p:cNvSpPr txBox="1"/>
          <p:nvPr/>
        </p:nvSpPr>
        <p:spPr>
          <a:xfrm>
            <a:off x="4368800" y="4622800"/>
            <a:ext cx="34544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200" b="1">
                <a:solidFill>
                  <a:srgbClr val="8C1D2F"/>
                </a:solidFill>
                <a:latin typeface="Georgia"/>
              </a:rPr>
              <a:t>Indeks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A92A6A4-913A-764F-9827-A1CF285DC8B1}"/>
              </a:ext>
            </a:extLst>
          </p:cNvPr>
          <p:cNvCxnSpPr/>
          <p:nvPr/>
        </p:nvCxnSpPr>
        <p:spPr>
          <a:xfrm>
            <a:off x="4368800" y="5054600"/>
            <a:ext cx="3454400" cy="0"/>
          </a:xfrm>
          <a:prstGeom prst="straightConnector1">
            <a:avLst/>
          </a:prstGeom>
          <a:ln w="25400" cap="flat" cmpd="sng" algn="ctr">
            <a:solidFill>
              <a:srgbClr val="8C1D2F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F9E18D9-97B1-FF4C-8012-484965789482}"/>
              </a:ext>
            </a:extLst>
          </p:cNvPr>
          <p:cNvSpPr txBox="1"/>
          <p:nvPr/>
        </p:nvSpPr>
        <p:spPr>
          <a:xfrm>
            <a:off x="4368800" y="5156200"/>
            <a:ext cx="34544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terhubung lewat kedekatan atau sebab: asap dan api; "saya", "di sini"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CE62E8-97F2-5F4D-9AD1-FDEFE0B6EE14}"/>
              </a:ext>
            </a:extLst>
          </p:cNvPr>
          <p:cNvSpPr txBox="1"/>
          <p:nvPr/>
        </p:nvSpPr>
        <p:spPr>
          <a:xfrm>
            <a:off x="8128000" y="4622800"/>
            <a:ext cx="34544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200" b="1">
                <a:solidFill>
                  <a:srgbClr val="1F2328"/>
                </a:solidFill>
                <a:latin typeface="Georgia"/>
              </a:rPr>
              <a:t>Simbol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505C2F1-62A1-9141-8757-C6D0D1143880}"/>
              </a:ext>
            </a:extLst>
          </p:cNvPr>
          <p:cNvCxnSpPr/>
          <p:nvPr/>
        </p:nvCxnSpPr>
        <p:spPr>
          <a:xfrm>
            <a:off x="8128000" y="5054600"/>
            <a:ext cx="3454400" cy="0"/>
          </a:xfrm>
          <a:prstGeom prst="straightConnector1">
            <a:avLst/>
          </a:prstGeom>
          <a:ln w="12700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CE04B39-999F-1745-9264-960E8747563E}"/>
              </a:ext>
            </a:extLst>
          </p:cNvPr>
          <p:cNvSpPr txBox="1"/>
          <p:nvPr/>
        </p:nvSpPr>
        <p:spPr>
          <a:xfrm>
            <a:off x="8128000" y="5156200"/>
            <a:ext cx="34544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terhubung lewat konvensi</a:t>
            </a:r>
          </a:p>
        </p:txBody>
      </p:sp>
    </p:spTree>
    <p:extLst>
      <p:ext uri="{BB962C8B-B14F-4D97-AF65-F5344CB8AC3E}">
        <p14:creationId xmlns:p14="http://schemas.microsoft.com/office/powerpoint/2010/main" val="22511264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4D42-9D0D-DA8A-28CF-CC94C8DA5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Indeks dapat mengandaikan konteks yang sudah ada atau justru menciptakan konteks baru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138A0A-59C9-FF4A-9D84-7B7560728B52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7 · INDEKSIKALITAS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7755B2-2235-A548-8A54-03FCD1DB6E80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7.2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3FDDA-589D-C541-9EE3-6B0614706BC0}"/>
              </a:ext>
            </a:extLst>
          </p:cNvPr>
          <p:cNvSpPr/>
          <p:nvPr/>
        </p:nvSpPr>
        <p:spPr>
          <a:xfrm>
            <a:off x="609600" y="1803400"/>
            <a:ext cx="5372100" cy="2032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E86C93-4992-6840-BF70-6BFBB442D251}"/>
              </a:ext>
            </a:extLst>
          </p:cNvPr>
          <p:cNvSpPr/>
          <p:nvPr/>
        </p:nvSpPr>
        <p:spPr>
          <a:xfrm>
            <a:off x="609600" y="1803400"/>
            <a:ext cx="53721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8EDE87-D3C2-EB4C-9F5C-1761A06C3413}"/>
              </a:ext>
            </a:extLst>
          </p:cNvPr>
          <p:cNvSpPr txBox="1"/>
          <p:nvPr/>
        </p:nvSpPr>
        <p:spPr>
          <a:xfrm>
            <a:off x="812800" y="20066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SILVERSTEIN (1976)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974DA7-505D-2843-9C38-FFC24EC0CEBA}"/>
              </a:ext>
            </a:extLst>
          </p:cNvPr>
          <p:cNvSpPr txBox="1"/>
          <p:nvPr/>
        </p:nvSpPr>
        <p:spPr>
          <a:xfrm>
            <a:off x="812800" y="2260600"/>
            <a:ext cx="49657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Mengandaikan konteks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46C5AB-7258-3749-A28E-8D2992E44473}"/>
              </a:ext>
            </a:extLst>
          </p:cNvPr>
          <p:cNvSpPr txBox="1"/>
          <p:nvPr/>
        </p:nvSpPr>
        <p:spPr>
          <a:xfrm>
            <a:off x="812800" y="2667000"/>
            <a:ext cx="4965700" cy="1016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Sapaan hormat kepada orang tua mengandaikan hubungan usia dan kedudukan yang memang sudah berlaku.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CB6569-1FB2-1941-9184-DDB13E5FAD8C}"/>
              </a:ext>
            </a:extLst>
          </p:cNvPr>
          <p:cNvSpPr/>
          <p:nvPr/>
        </p:nvSpPr>
        <p:spPr>
          <a:xfrm>
            <a:off x="6210300" y="1803400"/>
            <a:ext cx="5372100" cy="2032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DDD5EC-AD9E-AB47-A4B2-BE54496975A4}"/>
              </a:ext>
            </a:extLst>
          </p:cNvPr>
          <p:cNvSpPr/>
          <p:nvPr/>
        </p:nvSpPr>
        <p:spPr>
          <a:xfrm>
            <a:off x="6210300" y="1803400"/>
            <a:ext cx="53721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2A352C-0C4C-3649-B5AD-C13994471D16}"/>
              </a:ext>
            </a:extLst>
          </p:cNvPr>
          <p:cNvSpPr txBox="1"/>
          <p:nvPr/>
        </p:nvSpPr>
        <p:spPr>
          <a:xfrm>
            <a:off x="6413500" y="20066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SILVERSTEIN (1976)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DB90CF-C9D8-AB45-8604-BEEC95FF56DE}"/>
              </a:ext>
            </a:extLst>
          </p:cNvPr>
          <p:cNvSpPr txBox="1"/>
          <p:nvPr/>
        </p:nvSpPr>
        <p:spPr>
          <a:xfrm>
            <a:off x="6413500" y="2260600"/>
            <a:ext cx="49657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Menciptakan konteks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49FF41-2077-2747-8C70-0E782E1EC801}"/>
              </a:ext>
            </a:extLst>
          </p:cNvPr>
          <p:cNvSpPr txBox="1"/>
          <p:nvPr/>
        </p:nvSpPr>
        <p:spPr>
          <a:xfrm>
            <a:off x="6413500" y="2667000"/>
            <a:ext cx="4965700" cy="1016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Dua orang beralih dari sapaan formal ke sapaan akrab: peralihan itu menciptakan hubungan yang lebih dekat.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3E6580-6661-CD4D-A5DA-2A134608A923}"/>
              </a:ext>
            </a:extLst>
          </p:cNvPr>
          <p:cNvSpPr txBox="1"/>
          <p:nvPr/>
        </p:nvSpPr>
        <p:spPr>
          <a:xfrm>
            <a:off x="609600" y="4089400"/>
            <a:ext cx="762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TATANAN INDEKSIKAL (SILVERSTEIN, 2003)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49CD9-079F-884A-BAA9-AAAA4266FCE3}"/>
              </a:ext>
            </a:extLst>
          </p:cNvPr>
          <p:cNvSpPr/>
          <p:nvPr/>
        </p:nvSpPr>
        <p:spPr>
          <a:xfrm>
            <a:off x="609600" y="4419600"/>
            <a:ext cx="3352800" cy="16256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C81B3F-2044-EA4E-9B46-1CF2DFA591D0}"/>
              </a:ext>
            </a:extLst>
          </p:cNvPr>
          <p:cNvSpPr txBox="1"/>
          <p:nvPr/>
        </p:nvSpPr>
        <p:spPr>
          <a:xfrm>
            <a:off x="812800" y="4597400"/>
            <a:ext cx="2946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Tatanan pertama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C961DA-4B50-F143-A769-A4BF82E008AE}"/>
              </a:ext>
            </a:extLst>
          </p:cNvPr>
          <p:cNvSpPr txBox="1"/>
          <p:nvPr/>
        </p:nvSpPr>
        <p:spPr>
          <a:xfrm>
            <a:off x="812800" y="4978400"/>
            <a:ext cx="2946400" cy="965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Ciri bahasa berkorelasi dengan wilayah atau kelompok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E1689A53-2F0E-C44D-956D-B615CD9F01FC}"/>
              </a:ext>
            </a:extLst>
          </p:cNvPr>
          <p:cNvSpPr/>
          <p:nvPr/>
        </p:nvSpPr>
        <p:spPr>
          <a:xfrm>
            <a:off x="4013200" y="5080000"/>
            <a:ext cx="355600" cy="2794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426B48-DD86-FE47-8B76-CF1372BE100B}"/>
              </a:ext>
            </a:extLst>
          </p:cNvPr>
          <p:cNvSpPr/>
          <p:nvPr/>
        </p:nvSpPr>
        <p:spPr>
          <a:xfrm>
            <a:off x="4419600" y="4419600"/>
            <a:ext cx="3352800" cy="16256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169516-F4CA-C247-8CCF-ECA8976AB730}"/>
              </a:ext>
            </a:extLst>
          </p:cNvPr>
          <p:cNvSpPr txBox="1"/>
          <p:nvPr/>
        </p:nvSpPr>
        <p:spPr>
          <a:xfrm>
            <a:off x="4622800" y="4597400"/>
            <a:ext cx="2946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Tatanan kedua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16682B-0D94-4649-BE7E-7E7226AB893A}"/>
              </a:ext>
            </a:extLst>
          </p:cNvPr>
          <p:cNvSpPr txBox="1"/>
          <p:nvPr/>
        </p:nvSpPr>
        <p:spPr>
          <a:xfrm>
            <a:off x="4622800" y="4978400"/>
            <a:ext cx="2946400" cy="965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Korelasi itu disadari dan diberi label</a:t>
            </a: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9B76AB9E-3654-1943-9F82-3FC97D721D8A}"/>
              </a:ext>
            </a:extLst>
          </p:cNvPr>
          <p:cNvSpPr/>
          <p:nvPr/>
        </p:nvSpPr>
        <p:spPr>
          <a:xfrm>
            <a:off x="7823200" y="5080000"/>
            <a:ext cx="355600" cy="2794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A92211-D1E8-134B-BBB6-36ED12A51F14}"/>
              </a:ext>
            </a:extLst>
          </p:cNvPr>
          <p:cNvSpPr/>
          <p:nvPr/>
        </p:nvSpPr>
        <p:spPr>
          <a:xfrm>
            <a:off x="8229600" y="4419600"/>
            <a:ext cx="3352800" cy="16256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9E58C6-73B7-F74F-BB5D-F5F4A66DFBA4}"/>
              </a:ext>
            </a:extLst>
          </p:cNvPr>
          <p:cNvSpPr txBox="1"/>
          <p:nvPr/>
        </p:nvSpPr>
        <p:spPr>
          <a:xfrm>
            <a:off x="8432800" y="4597400"/>
            <a:ext cx="2946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FFFFFF"/>
                </a:solidFill>
                <a:latin typeface="Georgia"/>
              </a:rPr>
              <a:t>Tatanan lebih tinggi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C5BBA3C-CD6A-B044-A128-AF5AC6CCB474}"/>
              </a:ext>
            </a:extLst>
          </p:cNvPr>
          <p:cNvSpPr txBox="1"/>
          <p:nvPr/>
        </p:nvSpPr>
        <p:spPr>
          <a:xfrm>
            <a:off x="8432800" y="4978400"/>
            <a:ext cx="2946400" cy="965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Label menjadi penilaian moral dan estetik: "halus", "kasar"</a:t>
            </a:r>
          </a:p>
        </p:txBody>
      </p:sp>
    </p:spTree>
    <p:extLst>
      <p:ext uri="{BB962C8B-B14F-4D97-AF65-F5344CB8AC3E}">
        <p14:creationId xmlns:p14="http://schemas.microsoft.com/office/powerpoint/2010/main" val="42366510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22A62-B51A-3615-4700-3CF90FE56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Gaya bicara menjadi dikenali ketika dilekatkan pada tipe orang, dan keyakinan tentangnya tidak pernah netral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9729AF-2ABD-D444-8B96-2ABA442333F2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7 · REGISTER DAN IDEOLOGI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2B0991-FDEB-F84B-8145-3A0C5DC20BB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7.3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C28BA-48D2-5042-A856-1181C8BEEA97}"/>
              </a:ext>
            </a:extLst>
          </p:cNvPr>
          <p:cNvSpPr/>
          <p:nvPr/>
        </p:nvSpPr>
        <p:spPr>
          <a:xfrm>
            <a:off x="609600" y="1854200"/>
            <a:ext cx="53340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A6E93A-F4A5-CC4E-8CDF-B9B02DDE9635}"/>
              </a:ext>
            </a:extLst>
          </p:cNvPr>
          <p:cNvSpPr txBox="1"/>
          <p:nvPr/>
        </p:nvSpPr>
        <p:spPr>
          <a:xfrm>
            <a:off x="889000" y="2108200"/>
            <a:ext cx="4775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AGHA (2007): ENREGISTERMENT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D80871-E435-7649-8D83-2583934F20CE}"/>
              </a:ext>
            </a:extLst>
          </p:cNvPr>
          <p:cNvSpPr txBox="1"/>
          <p:nvPr/>
        </p:nvSpPr>
        <p:spPr>
          <a:xfrm>
            <a:off x="889000" y="2413000"/>
            <a:ext cx="47752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Register: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himpunan perangkat tutur yang dikaitkan dengan tipe orang, hubungan, atau kegiatan.
Contoh: bahasa hukum, khutbah, percakapan anak muda, "bahasa pejabat".
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Enregisterment: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proses yang membuat sekumpulan bentuk dikenali sebagai satu kesatuan dan dilekatkan pada figur sosial.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381444-BB36-9442-A894-3AB87F0D90B4}"/>
              </a:ext>
            </a:extLst>
          </p:cNvPr>
          <p:cNvSpPr txBox="1"/>
          <p:nvPr/>
        </p:nvSpPr>
        <p:spPr>
          <a:xfrm>
            <a:off x="6350000" y="1854200"/>
            <a:ext cx="5232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IDEOLOGI BAHASA: SILSILAH KONSEP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521405-401C-3D4C-8251-C9BE9599FB2E}"/>
              </a:ext>
            </a:extLst>
          </p:cNvPr>
          <p:cNvSpPr txBox="1"/>
          <p:nvPr/>
        </p:nvSpPr>
        <p:spPr>
          <a:xfrm>
            <a:off x="6350000" y="2184400"/>
            <a:ext cx="5232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8C1D2F"/>
                </a:solidFill>
                <a:latin typeface="Georgia"/>
              </a:rPr>
              <a:t>Silverstein (1979)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61836F-D414-1D4A-A3F3-53A8332D423D}"/>
              </a:ext>
            </a:extLst>
          </p:cNvPr>
          <p:cNvSpPr txBox="1"/>
          <p:nvPr/>
        </p:nvSpPr>
        <p:spPr>
          <a:xfrm>
            <a:off x="6350000" y="2514600"/>
            <a:ext cx="5232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Keyakinan penutur tentang struktur dan penggunaan bahasa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9710C2-E980-4C47-9149-25CF79FBA0CB}"/>
              </a:ext>
            </a:extLst>
          </p:cNvPr>
          <p:cNvSpPr txBox="1"/>
          <p:nvPr/>
        </p:nvSpPr>
        <p:spPr>
          <a:xfrm>
            <a:off x="6350000" y="3149600"/>
            <a:ext cx="5232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8C1D2F"/>
                </a:solidFill>
                <a:latin typeface="Georgia"/>
              </a:rPr>
              <a:t>Woolard dan Schieffelin (1994)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E9D3C-DAA9-E641-BD9B-C1E644FE976A}"/>
              </a:ext>
            </a:extLst>
          </p:cNvPr>
          <p:cNvSpPr txBox="1"/>
          <p:nvPr/>
        </p:nvSpPr>
        <p:spPr>
          <a:xfrm>
            <a:off x="6350000" y="3479800"/>
            <a:ext cx="5232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Menjembatani kajian struktur bahasa dan kajian kekuasaan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46B3D7-FACA-E14F-BF82-926BF0B5D693}"/>
              </a:ext>
            </a:extLst>
          </p:cNvPr>
          <p:cNvSpPr txBox="1"/>
          <p:nvPr/>
        </p:nvSpPr>
        <p:spPr>
          <a:xfrm>
            <a:off x="6350000" y="4114800"/>
            <a:ext cx="5232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8C1D2F"/>
                </a:solidFill>
                <a:latin typeface="Georgia"/>
              </a:rPr>
              <a:t>Kroskrity (2004)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B88E4D-F80C-8347-95FC-9CA863B9029F}"/>
              </a:ext>
            </a:extLst>
          </p:cNvPr>
          <p:cNvSpPr txBox="1"/>
          <p:nvPr/>
        </p:nvSpPr>
        <p:spPr>
          <a:xfrm>
            <a:off x="6350000" y="4445000"/>
            <a:ext cx="5232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Ideologi beragam dan terkait kepentingan kelompok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3CDCD6-B673-624C-A7C5-F2A78A918C49}"/>
              </a:ext>
            </a:extLst>
          </p:cNvPr>
          <p:cNvSpPr/>
          <p:nvPr/>
        </p:nvSpPr>
        <p:spPr>
          <a:xfrm>
            <a:off x="6350000" y="5130800"/>
            <a:ext cx="5232400" cy="9144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059894-AAB0-3844-B1FB-D8EAEA6FC316}"/>
              </a:ext>
            </a:extLst>
          </p:cNvPr>
          <p:cNvSpPr txBox="1"/>
          <p:nvPr/>
        </p:nvSpPr>
        <p:spPr>
          <a:xfrm>
            <a:off x="6553200" y="5232400"/>
            <a:ext cx="48260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Ideologi bahasa selalu juga tentang </a:t>
            </a:r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identitas, estetika, moralitas, dan epistemologi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: siapa yang dianggap tahu.</a:t>
            </a:r>
          </a:p>
        </p:txBody>
      </p:sp>
    </p:spTree>
    <p:extLst>
      <p:ext uri="{BB962C8B-B14F-4D97-AF65-F5344CB8AC3E}">
        <p14:creationId xmlns:p14="http://schemas.microsoft.com/office/powerpoint/2010/main" val="9809511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99439-91BF-8FF1-63EC-23F44BC69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Irvine dan Gal menjelaskan bagaimana perbedaan bahasa diubah menjadi perbedaan watak manusia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E78B5F-6148-8C4A-AAE8-6B1FF60EE8DE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7 · TIGA PROSES SEMIOTIK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90CF73-8EA2-FD44-8AF1-B42BF2F20EFD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7.4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3380D1-B2C5-D548-9171-2E517596C55C}"/>
              </a:ext>
            </a:extLst>
          </p:cNvPr>
          <p:cNvSpPr/>
          <p:nvPr/>
        </p:nvSpPr>
        <p:spPr>
          <a:xfrm>
            <a:off x="609600" y="1803400"/>
            <a:ext cx="3505200" cy="3429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DEBB1C-9AEA-EE42-A16C-FEA7021B4666}"/>
              </a:ext>
            </a:extLst>
          </p:cNvPr>
          <p:cNvSpPr/>
          <p:nvPr/>
        </p:nvSpPr>
        <p:spPr>
          <a:xfrm>
            <a:off x="609600" y="18034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7FFBBF-C3A1-D84C-B28D-FBB4C3A8BBB6}"/>
              </a:ext>
            </a:extLst>
          </p:cNvPr>
          <p:cNvSpPr txBox="1"/>
          <p:nvPr/>
        </p:nvSpPr>
        <p:spPr>
          <a:xfrm>
            <a:off x="812800" y="20066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PROSES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D08367-7A97-444E-AB8C-230BD7391969}"/>
              </a:ext>
            </a:extLst>
          </p:cNvPr>
          <p:cNvSpPr txBox="1"/>
          <p:nvPr/>
        </p:nvSpPr>
        <p:spPr>
          <a:xfrm>
            <a:off x="812800" y="22606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Ikonisasi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140E-0BC5-6546-AB14-01AF8F54257A}"/>
              </a:ext>
            </a:extLst>
          </p:cNvPr>
          <p:cNvSpPr txBox="1"/>
          <p:nvPr/>
        </p:nvSpPr>
        <p:spPr>
          <a:xfrm>
            <a:off x="812800" y="2692400"/>
            <a:ext cx="3098800" cy="2387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Ciri bahasa dipandang sebagai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gambaran sifat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kelompok. Bahasa yang dianggap "keras" dikira menunjukkan penuturnya keras. Hubungan historis yang kebetulan dipersepsi sebagai alamiah.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8F9D93-3AA0-0640-A903-596976A76889}"/>
              </a:ext>
            </a:extLst>
          </p:cNvPr>
          <p:cNvSpPr/>
          <p:nvPr/>
        </p:nvSpPr>
        <p:spPr>
          <a:xfrm>
            <a:off x="4343400" y="1803400"/>
            <a:ext cx="3505200" cy="3429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D0469C-1807-664F-A4B4-38EC124416E3}"/>
              </a:ext>
            </a:extLst>
          </p:cNvPr>
          <p:cNvSpPr/>
          <p:nvPr/>
        </p:nvSpPr>
        <p:spPr>
          <a:xfrm>
            <a:off x="4343400" y="18034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C945C7-41F4-0D4D-9858-14D4539D8677}"/>
              </a:ext>
            </a:extLst>
          </p:cNvPr>
          <p:cNvSpPr txBox="1"/>
          <p:nvPr/>
        </p:nvSpPr>
        <p:spPr>
          <a:xfrm>
            <a:off x="4546600" y="20066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PROSES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DCC3BD-B5FB-6848-BDA0-A402C97A6BE6}"/>
              </a:ext>
            </a:extLst>
          </p:cNvPr>
          <p:cNvSpPr txBox="1"/>
          <p:nvPr/>
        </p:nvSpPr>
        <p:spPr>
          <a:xfrm>
            <a:off x="4546600" y="22606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Rekursivitas fraktal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7F3C03-BD9F-A04A-8EE9-64A9BEBAF0F0}"/>
              </a:ext>
            </a:extLst>
          </p:cNvPr>
          <p:cNvSpPr txBox="1"/>
          <p:nvPr/>
        </p:nvSpPr>
        <p:spPr>
          <a:xfrm>
            <a:off x="4546600" y="2692400"/>
            <a:ext cx="3098800" cy="2387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Oposisi pada satu tingkat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diulang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di tingkat lain: halus-kasar antaretnis dipakai lagi antardaerah, antarkelas, antargender, bahkan antarsituasi dalam diri satu orang.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119F4F-4FA2-7544-BBB2-DBF3BDE72003}"/>
              </a:ext>
            </a:extLst>
          </p:cNvPr>
          <p:cNvSpPr/>
          <p:nvPr/>
        </p:nvSpPr>
        <p:spPr>
          <a:xfrm>
            <a:off x="8077200" y="1803400"/>
            <a:ext cx="3505200" cy="3429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28CE8A-25DF-9C41-A771-AA4EA646D819}"/>
              </a:ext>
            </a:extLst>
          </p:cNvPr>
          <p:cNvSpPr/>
          <p:nvPr/>
        </p:nvSpPr>
        <p:spPr>
          <a:xfrm>
            <a:off x="8077200" y="1803400"/>
            <a:ext cx="35052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56A1E6-4812-324D-BC7E-BC6C94AFB5D5}"/>
              </a:ext>
            </a:extLst>
          </p:cNvPr>
          <p:cNvSpPr txBox="1"/>
          <p:nvPr/>
        </p:nvSpPr>
        <p:spPr>
          <a:xfrm>
            <a:off x="8280400" y="20066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PROSES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0FE922-7060-5A44-9445-9379A307A661}"/>
              </a:ext>
            </a:extLst>
          </p:cNvPr>
          <p:cNvSpPr txBox="1"/>
          <p:nvPr/>
        </p:nvSpPr>
        <p:spPr>
          <a:xfrm>
            <a:off x="8280400" y="22606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Penghapusan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FF6D47-7547-5E43-B090-ABE99A6DF065}"/>
              </a:ext>
            </a:extLst>
          </p:cNvPr>
          <p:cNvSpPr txBox="1"/>
          <p:nvPr/>
        </p:nvSpPr>
        <p:spPr>
          <a:xfrm>
            <a:off x="8280400" y="2692400"/>
            <a:ext cx="3098800" cy="2387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Ideologi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mengabaikan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orang, kegiatan, atau variasi yang tidak sesuai gambaran ideal, misalnya menganggap satu wilayah hanya punya satu bahasa.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D228CF-709F-4547-AC91-7C13E27534DD}"/>
              </a:ext>
            </a:extLst>
          </p:cNvPr>
          <p:cNvSpPr txBox="1"/>
          <p:nvPr/>
        </p:nvSpPr>
        <p:spPr>
          <a:xfrm>
            <a:off x="609600" y="6248400"/>
            <a:ext cx="9652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Irvine dan Gal (2000), dikembangkan dari kasus bunyi klik bahasa Nguni di Afrika bagian selatan dan kasus-kasus di Eropa.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70FE3C-3A20-604B-8E7E-81332B8BF39E}"/>
              </a:ext>
            </a:extLst>
          </p:cNvPr>
          <p:cNvSpPr txBox="1"/>
          <p:nvPr/>
        </p:nvSpPr>
        <p:spPr>
          <a:xfrm>
            <a:off x="609600" y="5435600"/>
            <a:ext cx="10972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i="1">
                <a:solidFill>
                  <a:srgbClr val="3A3F45"/>
                </a:solidFill>
                <a:latin typeface="Calibri"/>
                <a:cs typeface="Calibri"/>
              </a:rPr>
              <a:t>Ketiganya akan dipakai untuk membaca persepsi "kasar" dan "halus" dalam bahasa Aceh (7.6).</a:t>
            </a:r>
          </a:p>
        </p:txBody>
      </p:sp>
    </p:spTree>
    <p:extLst>
      <p:ext uri="{BB962C8B-B14F-4D97-AF65-F5344CB8AC3E}">
        <p14:creationId xmlns:p14="http://schemas.microsoft.com/office/powerpoint/2010/main" val="25741290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32B56-7269-9A9F-FA5C-2BEC0BD35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Slogan bahasa standar dan keyakinan tentang bahasa suci sama-sama membentuk praktik yang dapat diamati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E8C853-2474-1545-922C-781F09EC2762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7 · BAHASA STANDAR DAN BAHASA SUCI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A6D65C-447E-544B-97B6-B34269AE5F32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7.5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227A3E-3E95-5A4F-ABF5-653909ABF21A}"/>
              </a:ext>
            </a:extLst>
          </p:cNvPr>
          <p:cNvSpPr txBox="1"/>
          <p:nvPr/>
        </p:nvSpPr>
        <p:spPr>
          <a:xfrm>
            <a:off x="609600" y="1854200"/>
            <a:ext cx="53340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 i="1">
                <a:solidFill>
                  <a:srgbClr val="8C1D2F"/>
                </a:solidFill>
                <a:latin typeface="Georgia"/>
              </a:rPr>
              <a:t>"Gunakan bahasa Indonesia yang baik dan benar"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9A1A4C-DDA4-0A4F-A097-91856EABCAE5}"/>
              </a:ext>
            </a:extLst>
          </p:cNvPr>
          <p:cNvSpPr/>
          <p:nvPr/>
        </p:nvSpPr>
        <p:spPr>
          <a:xfrm>
            <a:off x="609600" y="28067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17A952-BE6C-4040-BB53-194D2423DABC}"/>
              </a:ext>
            </a:extLst>
          </p:cNvPr>
          <p:cNvSpPr txBox="1"/>
          <p:nvPr/>
        </p:nvSpPr>
        <p:spPr>
          <a:xfrm>
            <a:off x="863600" y="2743200"/>
            <a:ext cx="5080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Menetapkan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satu ukuran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 bahasa yang "benar"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F5899A-FB34-C44B-8BF2-19B168FA7D09}"/>
              </a:ext>
            </a:extLst>
          </p:cNvPr>
          <p:cNvSpPr/>
          <p:nvPr/>
        </p:nvSpPr>
        <p:spPr>
          <a:xfrm>
            <a:off x="609600" y="34671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9CACCF-61B7-E849-9FFC-F2FE0629AA8E}"/>
              </a:ext>
            </a:extLst>
          </p:cNvPr>
          <p:cNvSpPr txBox="1"/>
          <p:nvPr/>
        </p:nvSpPr>
        <p:spPr>
          <a:xfrm>
            <a:off x="863600" y="3403600"/>
            <a:ext cx="5080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Menyiratkan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lembaga berwenang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: Badan Bahasa, KBBI, pedoman ejaan; UU No. 24 Tahun 2009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D195B9-2F17-4E4D-ADC5-1A2AAA43C7FC}"/>
              </a:ext>
            </a:extLst>
          </p:cNvPr>
          <p:cNvSpPr/>
          <p:nvPr/>
        </p:nvSpPr>
        <p:spPr>
          <a:xfrm>
            <a:off x="609600" y="41275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6DBB9A-14A2-E441-A375-D8D609FC5806}"/>
              </a:ext>
            </a:extLst>
          </p:cNvPr>
          <p:cNvSpPr txBox="1"/>
          <p:nvPr/>
        </p:nvSpPr>
        <p:spPr>
          <a:xfrm>
            <a:off x="863600" y="4064000"/>
            <a:ext cx="5080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Mengajak warga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menilai cara bicaranya sendiri</a:t>
            </a:r>
            <a:endParaRPr lang="en-US" sz="1500">
              <a:solidFill>
                <a:srgbClr val="1F2328"/>
              </a:solidFill>
              <a:latin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428C6B-6403-5546-8C88-427FA4A442C5}"/>
              </a:ext>
            </a:extLst>
          </p:cNvPr>
          <p:cNvSpPr/>
          <p:nvPr/>
        </p:nvSpPr>
        <p:spPr>
          <a:xfrm>
            <a:off x="609600" y="4826000"/>
            <a:ext cx="5334000" cy="12192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ACB3B0-ED88-4847-8D19-AB9B4C89D349}"/>
              </a:ext>
            </a:extLst>
          </p:cNvPr>
          <p:cNvSpPr txBox="1"/>
          <p:nvPr/>
        </p:nvSpPr>
        <p:spPr>
          <a:xfrm>
            <a:off x="812800" y="4940300"/>
            <a:ext cx="49276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Trigatra Bangun Bahasa: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utamakan bahasa Indonesia, lestarikan bahasa daerah, kuasai bahasa asing. Sebuah ideologi yang mengatur </a:t>
            </a:r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hierarki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dan pembagian kerja antarbahasa.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398A3A-21D8-5E42-919B-9836398323AE}"/>
              </a:ext>
            </a:extLst>
          </p:cNvPr>
          <p:cNvSpPr/>
          <p:nvPr/>
        </p:nvSpPr>
        <p:spPr>
          <a:xfrm>
            <a:off x="6350000" y="1854200"/>
            <a:ext cx="52324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BC4B1E-983B-4544-A4F1-186BBBBC9163}"/>
              </a:ext>
            </a:extLst>
          </p:cNvPr>
          <p:cNvSpPr txBox="1"/>
          <p:nvPr/>
        </p:nvSpPr>
        <p:spPr>
          <a:xfrm>
            <a:off x="6629400" y="2108200"/>
            <a:ext cx="46736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BAHASA ARAB SEBAGAI BAHASA SUCI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04C0DE-42C8-9348-ADF7-B19B657BDEBE}"/>
              </a:ext>
            </a:extLst>
          </p:cNvPr>
          <p:cNvSpPr txBox="1"/>
          <p:nvPr/>
        </p:nvSpPr>
        <p:spPr>
          <a:xfrm>
            <a:off x="6629400" y="2413000"/>
            <a:ext cx="46736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Bahasa wahyu, salat, dan doa utama. Menyebutnya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ideologi bahasa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tidak meremehkan keyakinan, tetapi mengakui bahwa keyakinan itu membentuk praktik yang dapat dianalisis.
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Haeri (2003), Mesir: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bahasa Arab klasik yang suci hidup berdampingan dengan bahasa Arab Mesir sehari-hari; warga biasa bernegosiasi di antara keduanya.</a:t>
            </a:r>
          </a:p>
        </p:txBody>
      </p:sp>
    </p:spTree>
    <p:extLst>
      <p:ext uri="{BB962C8B-B14F-4D97-AF65-F5344CB8AC3E}">
        <p14:creationId xmlns:p14="http://schemas.microsoft.com/office/powerpoint/2010/main" val="6880961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5DD55-6E64-4EBD-8F82-0CF0E589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Anggapan dialek Aceh tertentu lebih "kasar" adalah persepsi penutur, bukan fakta linguistik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BA6056-1654-CC45-886C-F2E414F6FB24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7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C6A774-13E5-7249-9956-E673092EF383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7.6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225A2F-6879-1845-BE5F-E3DF9D2C5629}"/>
              </a:ext>
            </a:extLst>
          </p:cNvPr>
          <p:cNvSpPr txBox="1"/>
          <p:nvPr/>
        </p:nvSpPr>
        <p:spPr>
          <a:xfrm>
            <a:off x="609600" y="1778000"/>
            <a:ext cx="109728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i="1">
                <a:solidFill>
                  <a:srgbClr val="3A3F45"/>
                </a:solidFill>
                <a:latin typeface="Calibri"/>
                <a:cs typeface="Calibri"/>
              </a:rPr>
              <a:t>Komentar sering menyasar dialek seperti Pidie, Aceh Besar, dan Aceh Utara. Tidak ada ukuran ilmiah yang menetapkan satu dialek lebih kasar; justru karena persepsi, ia menjadi data antropologis.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216C08-A19F-F440-8B08-60CEB895DD8B}"/>
              </a:ext>
            </a:extLst>
          </p:cNvPr>
          <p:cNvSpPr txBox="1"/>
          <p:nvPr/>
        </p:nvSpPr>
        <p:spPr>
          <a:xfrm>
            <a:off x="685800" y="2514600"/>
            <a:ext cx="1879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LENSA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DC396F-2593-7946-9537-4418CB9399C6}"/>
              </a:ext>
            </a:extLst>
          </p:cNvPr>
          <p:cNvSpPr txBox="1"/>
          <p:nvPr/>
        </p:nvSpPr>
        <p:spPr>
          <a:xfrm>
            <a:off x="2717800" y="2514600"/>
            <a:ext cx="4927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CARA KERJANYA DALAM KASUS ACEH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78CAEF9-A453-CC43-ABCA-E8E94208C47D}"/>
              </a:ext>
            </a:extLst>
          </p:cNvPr>
          <p:cNvCxnSpPr/>
          <p:nvPr/>
        </p:nvCxnSpPr>
        <p:spPr>
          <a:xfrm>
            <a:off x="609600" y="2819400"/>
            <a:ext cx="7112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3596B82-B464-1244-B148-34E537C376B7}"/>
              </a:ext>
            </a:extLst>
          </p:cNvPr>
          <p:cNvSpPr txBox="1"/>
          <p:nvPr/>
        </p:nvSpPr>
        <p:spPr>
          <a:xfrm>
            <a:off x="685800" y="2921000"/>
            <a:ext cx="1879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Tatanan indeksikal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9C93D7-45E4-CF46-B353-311F4910EF6C}"/>
              </a:ext>
            </a:extLst>
          </p:cNvPr>
          <p:cNvSpPr txBox="1"/>
          <p:nvPr/>
        </p:nvSpPr>
        <p:spPr>
          <a:xfrm>
            <a:off x="2717800" y="2921000"/>
            <a:ext cx="4927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Lagu kalimat, kecepatan bicara, dan kosakata berkorelasi dengan wilayah, lalu diberi label moral "halus" atau "kasar"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C00B2B-9CEE-BF4D-A99F-B402804BC94F}"/>
              </a:ext>
            </a:extLst>
          </p:cNvPr>
          <p:cNvCxnSpPr/>
          <p:nvPr/>
        </p:nvCxnSpPr>
        <p:spPr>
          <a:xfrm>
            <a:off x="609600" y="36830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D27E6E9-3188-2C40-8DEC-F06DF0814FB2}"/>
              </a:ext>
            </a:extLst>
          </p:cNvPr>
          <p:cNvSpPr txBox="1"/>
          <p:nvPr/>
        </p:nvSpPr>
        <p:spPr>
          <a:xfrm>
            <a:off x="685800" y="3784600"/>
            <a:ext cx="1879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Ikonisasi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77A7F4-CEB5-8B47-99D4-1B45380127B1}"/>
              </a:ext>
            </a:extLst>
          </p:cNvPr>
          <p:cNvSpPr txBox="1"/>
          <p:nvPr/>
        </p:nvSpPr>
        <p:spPr>
          <a:xfrm>
            <a:off x="2717800" y="3784600"/>
            <a:ext cx="4927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Ciri bunyi dianggap cermin watak: orang daerah tertentu "memang" lembut atau tegas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665B2D9-EDFB-4044-9502-56E753C3D21E}"/>
              </a:ext>
            </a:extLst>
          </p:cNvPr>
          <p:cNvCxnSpPr/>
          <p:nvPr/>
        </p:nvCxnSpPr>
        <p:spPr>
          <a:xfrm>
            <a:off x="609600" y="45466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4B7CAE6-76F2-E943-A1C7-FEE898DF4323}"/>
              </a:ext>
            </a:extLst>
          </p:cNvPr>
          <p:cNvSpPr txBox="1"/>
          <p:nvPr/>
        </p:nvSpPr>
        <p:spPr>
          <a:xfrm>
            <a:off x="685800" y="4648200"/>
            <a:ext cx="1879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Rekursivitas fraktal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321C49-922B-7E46-B951-81E9E46942D9}"/>
              </a:ext>
            </a:extLst>
          </p:cNvPr>
          <p:cNvSpPr txBox="1"/>
          <p:nvPr/>
        </p:nvSpPr>
        <p:spPr>
          <a:xfrm>
            <a:off x="2717800" y="4648200"/>
            <a:ext cx="4927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Oposisi kasar-halus diulang di dalam satu daerah, antarkelas, dan antarsituasi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5C93127-C167-884D-8A03-E4FAE93FAC4C}"/>
              </a:ext>
            </a:extLst>
          </p:cNvPr>
          <p:cNvCxnSpPr/>
          <p:nvPr/>
        </p:nvCxnSpPr>
        <p:spPr>
          <a:xfrm>
            <a:off x="609600" y="54102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D99340E-B832-6D40-BD19-5608BF9480FC}"/>
              </a:ext>
            </a:extLst>
          </p:cNvPr>
          <p:cNvSpPr txBox="1"/>
          <p:nvPr/>
        </p:nvSpPr>
        <p:spPr>
          <a:xfrm>
            <a:off x="685800" y="5511800"/>
            <a:ext cx="1879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Penghapusan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F2A12B-D7DB-E743-B4F3-921D041F54C3}"/>
              </a:ext>
            </a:extLst>
          </p:cNvPr>
          <p:cNvSpPr txBox="1"/>
          <p:nvPr/>
        </p:nvSpPr>
        <p:spPr>
          <a:xfrm>
            <a:off x="2717800" y="5511800"/>
            <a:ext cx="49276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Keragaman individu dalam satu wilayah diabaikan; stereotip menjadi tidak adil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7806B67-0C3C-FD47-8C66-05E3334FF59F}"/>
              </a:ext>
            </a:extLst>
          </p:cNvPr>
          <p:cNvCxnSpPr/>
          <p:nvPr/>
        </p:nvCxnSpPr>
        <p:spPr>
          <a:xfrm>
            <a:off x="609600" y="62738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7014279A-3C56-1A40-98DC-CB2038770953}"/>
              </a:ext>
            </a:extLst>
          </p:cNvPr>
          <p:cNvSpPr/>
          <p:nvPr/>
        </p:nvSpPr>
        <p:spPr>
          <a:xfrm>
            <a:off x="8026400" y="2514600"/>
            <a:ext cx="3556000" cy="35306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6BFA6F-749B-7747-B929-F7B5655AB8F7}"/>
              </a:ext>
            </a:extLst>
          </p:cNvPr>
          <p:cNvSpPr txBox="1"/>
          <p:nvPr/>
        </p:nvSpPr>
        <p:spPr>
          <a:xfrm>
            <a:off x="8305800" y="27686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PEMBANDING GLOBAL: MOCK SPANISH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DFC8BE-B290-284F-AF93-B95A0AA176C8}"/>
              </a:ext>
            </a:extLst>
          </p:cNvPr>
          <p:cNvSpPr txBox="1"/>
          <p:nvPr/>
        </p:nvSpPr>
        <p:spPr>
          <a:xfrm>
            <a:off x="8305800" y="3073400"/>
            <a:ext cx="2997200" cy="271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F3F0EA"/>
                </a:solidFill>
                <a:latin typeface="Calibri"/>
                <a:cs typeface="Calibri"/>
              </a:rPr>
              <a:t>Hill: orang Amerika berkulit putih memakai kata Spanyol secara bercanda.
</a:t>
            </a:r>
            <a:r>
              <a:rPr lang="en-US" sz="1400" b="1">
                <a:solidFill>
                  <a:srgbClr val="E9CF9B"/>
                </a:solidFill>
                <a:latin typeface="Calibri"/>
                <a:cs typeface="Calibri"/>
              </a:rPr>
              <a:t>Lapis langsung:</a:t>
            </a:r>
            <a:r>
              <a:rPr lang="en-US" sz="1400">
                <a:solidFill>
                  <a:srgbClr val="F3F0EA"/>
                </a:solidFill>
                <a:latin typeface="Calibri"/>
                <a:cs typeface="Calibri"/>
              </a:rPr>
              <a:t> penutur tampak santai dan jenaka.
</a:t>
            </a:r>
            <a:r>
              <a:rPr lang="en-US" sz="1400" b="1">
                <a:solidFill>
                  <a:srgbClr val="E9CF9B"/>
                </a:solidFill>
                <a:latin typeface="Calibri"/>
                <a:cs typeface="Calibri"/>
              </a:rPr>
              <a:t>Lapis tak langsung:</a:t>
            </a:r>
            <a:r>
              <a:rPr lang="en-US" sz="1400">
                <a:solidFill>
                  <a:srgbClr val="F3F0EA"/>
                </a:solidFill>
                <a:latin typeface="Calibri"/>
                <a:cs typeface="Calibri"/>
              </a:rPr>
              <a:t> mereproduksi stereotip penutur Spanyol.</a:t>
            </a:r>
          </a:p>
        </p:txBody>
      </p:sp>
    </p:spTree>
    <p:extLst>
      <p:ext uri="{BB962C8B-B14F-4D97-AF65-F5344CB8AC3E}">
        <p14:creationId xmlns:p14="http://schemas.microsoft.com/office/powerpoint/2010/main" val="44427440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D6A64-17C3-B658-A74F-E98AF51A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Bentuk bahasa menunjuk konteks, dan ideologi mengubah penunjukan itu menjadi penilaian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A7174-E875-1148-B216-1FC9F53348F9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7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7DE78D-5FC7-F549-88DC-B17BE0B888A4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7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ADB991-F9EF-7E43-B094-E89BB1D1C59E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14E6CE-D8CF-1A40-8839-D871EB2ED590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86ACD7-6899-4A48-855E-8BF7FAA8B86F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Tanda dan indeks: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semiotika Peirce; indeks mengandaikan atau menciptakan konteks; tatanan indeksikal mengeras menjadi stereotip.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6D7DD2-FA7B-414A-8E3D-772241176196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BFC467-7688-A447-BCB8-23CB1BB0B3E8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Register dan ideologi: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enregisterment melekatkan gaya bicara pada figur sosial; ideologi bahasa selalu juga tentang moral dan kuasa.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93AE21-90B5-F247-BE28-A39F20DFCE34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CA6F0E-5BD7-6A4F-9ED1-0A0C1C8F9625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Kasus: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bahasa standar, bahasa Arab sebagai bahasa suci, persepsi kasar-halus di Aceh, dan Mock Spanish.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BC8245-74D5-1146-B46B-716D29A217D0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2F8DFD-A2E8-3443-9660-1076C0997ECB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57C77B-92A9-8C4B-BC37-CD7D0186E14D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Ikon, indeks, simbol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DA841BD-99C1-9A41-AEEB-FE3CA110F9F1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A4F03E8-D085-F244-B00F-8917E2236B6C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Interpretan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1E2A49B-95A7-9E41-A32F-725BBA4DBB82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54CF665-0049-994A-90F5-CD265C727BE2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Indeksikalitas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4B413A-C390-654C-AD1D-CC83067D8CA7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2AB2FAD-7376-EE49-B1EA-65D71CF69A98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Tatanan indeksikal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86A41A9-C47B-8242-B82B-6ADCC5B8F70A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C2A98A1-DE3D-8041-8AEF-2C4BB336C048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Metapragmatika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DAE4570-7D38-744F-A9EF-F2D648CC5F77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984AC20-2EDA-E343-980C-3F43D71C960D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Register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FFACE3E-5BE9-BC42-83DB-5BA20C840663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A9CF213-FB15-3A49-AC65-5AD3969DA39B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Enregisterment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4A90AC7-55C8-7349-8835-9B4C2F4A34C6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C383926-F622-2346-B2A1-F2ACDE8A0ADA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Ikonisasi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3638D2E-230F-1D49-BE94-7BF9F9EFAC20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F6DC8FC-28A4-074E-956D-8641DDD851AA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Rekursivitas fraktal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3B6B95C-18D8-ED43-A87A-49B01D59C829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097FE4D-DC6B-8845-A364-F9D2DF55146D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Penghapusan</a:t>
            </a:r>
          </a:p>
        </p:txBody>
      </p:sp>
    </p:spTree>
    <p:extLst>
      <p:ext uri="{BB962C8B-B14F-4D97-AF65-F5344CB8AC3E}">
        <p14:creationId xmlns:p14="http://schemas.microsoft.com/office/powerpoint/2010/main" val="17564472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582AA-42ED-5E86-74F1-1595F05D7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06D5F6-E939-154E-BF8B-066E3CF695FA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7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476D6A-B129-6E4E-A0C8-8E733DED89F8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7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9E79E4-37EF-F240-BC89-E579005F54AA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65785D-E510-4A42-AE12-B3D433EDF0A1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8A41CF-D3CE-1646-B39E-41B7384B5D39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"saya" dan "kemarin" sekaligus simbol dan indeks? Kaitkan dengan deiksis.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A5F7FE-211A-A448-ACCC-7616D013239B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493CA9-A94D-9F49-A6F0-FB0416123FB9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Dengan tatanan indeksikal, analisis bagaimana sebuah logat di sekitar Anda memperoleh makna sosial.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5AC156-B670-9743-B19C-A028BC4123EC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2280C7-72C8-6840-ABFF-8DAEDF3E61D7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Analisis slogan "bahasa Indonesia yang baik dan benar" dan Trigatra sebagai wacana metapragmatik.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5E6509-25D3-A448-8E16-E9268A7BFBAC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F25020-2A5A-0642-B639-729A3BED23A3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Terapkan ikonisasi, rekursivitas fraktal, dan penghapusan pada anggapan bahwa dialek tertentu "kasar".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68DD94-5B0E-8549-8E51-447B930ACC76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9C03DE-AF04-6546-ABA9-1A36B1E14433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1DF16F-FFCC-6947-8AB5-8CC61394BDD6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Menelusuri Wacana Metapragmatik di Sekitar Saya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78067F-570C-5E46-9015-FA9634DE26D1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F78502-F09C-744E-8067-6B0D9C89E342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satu ragam atau logat yang sering dibicarakan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E560B2-FCD5-F14F-B24A-DCBC0CB384EE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B2501F-7822-9C44-A5C9-E63A2863927E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Kumpulkan 10–15 komentar dari percakapan (dengan izin) dan media sosial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DB1D7B-FE98-A240-96D4-1430D93F4CED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BFD8DE-71BA-7949-841D-358E645463F5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Kelompokkan komentar menurut label yang dipakai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8A54C3F-BB5B-3B4D-B87B-3AA649841583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CAE6DC-B0E2-6543-AE44-8BA43CCAAB24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Analisis dengan tatanan indeksikal dan tiga proses semiotik</a:t>
            </a:r>
          </a:p>
        </p:txBody>
      </p:sp>
    </p:spTree>
    <p:extLst>
      <p:ext uri="{BB962C8B-B14F-4D97-AF65-F5344CB8AC3E}">
        <p14:creationId xmlns:p14="http://schemas.microsoft.com/office/powerpoint/2010/main" val="13444370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4E7FE-1A1A-83BA-1ECA-54BBD584B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Bahasa dan identitas: gender, etnisitas, ras, dan kelas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A45A55-020A-B94B-B941-5C521549D92D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C70BBD-A617-DB4C-88EF-CF080886343B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08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A7600D7-9776-E241-9F38-811C3AB01BF3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5A7E155-CFEA-4D49-95DC-A25A7BD72BBD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C0BAC3-D880-DA4B-8853-B9D4FDE9C80D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DE75CB-525C-9846-A030-38B841E75C3E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Menerapkan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lima prinsip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identitas Bucholtz dan Hall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795DF3-F23F-CD43-ADFF-765390898868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B3E40F-65D9-4641-BF04-87FF069A4504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warisan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Labov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tiga gelombang kajian variasi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1375D-6F71-C84A-A681-5696D37FE1F6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2A65B6-86BE-5343-8B44-6C9709DEAF65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Membandingkan pendekatan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bahasa dan gender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361B19-27DB-474E-9F1D-D62D139277A5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F809A6-6491-2749-898C-8F64663BBE03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Menggunakan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raciolinguistik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secara hati-hati di konteks Indonesia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FE84ED-E15B-F34F-97CE-4BFC37B241DC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F17932-1276-C04A-B6E1-0B4287D47ABA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identitas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Aceh, Gayo, dan Aneuk Jamee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, serta ruang tutur perempuan</a:t>
            </a:r>
          </a:p>
        </p:txBody>
      </p:sp>
    </p:spTree>
    <p:extLst>
      <p:ext uri="{BB962C8B-B14F-4D97-AF65-F5344CB8AC3E}">
        <p14:creationId xmlns:p14="http://schemas.microsoft.com/office/powerpoint/2010/main" val="638068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4D98B-AC55-1096-B165-F07A757CA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Identitas tidak dibawa ke dalam interaksi; ia muncul dari praktik bahasa di dalamnya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5CB4E2-B051-D044-9013-E490A13BCF3D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8 · KERANGKA IDENTITAS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97C69F-2A1A-4642-98F5-8895F2018C6B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8.1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8DE2BF-E27E-EA4A-AC04-27CBF47B72F2}"/>
              </a:ext>
            </a:extLst>
          </p:cNvPr>
          <p:cNvSpPr/>
          <p:nvPr/>
        </p:nvSpPr>
        <p:spPr>
          <a:xfrm>
            <a:off x="609600" y="1854200"/>
            <a:ext cx="20320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6E0B2-5BF5-2E43-BFF0-6DC955DC18F5}"/>
              </a:ext>
            </a:extLst>
          </p:cNvPr>
          <p:cNvSpPr txBox="1"/>
          <p:nvPr/>
        </p:nvSpPr>
        <p:spPr>
          <a:xfrm>
            <a:off x="787400" y="2032000"/>
            <a:ext cx="508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4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BC0B7A-BFB7-3641-8991-2F8F80EA1AB1}"/>
              </a:ext>
            </a:extLst>
          </p:cNvPr>
          <p:cNvSpPr txBox="1"/>
          <p:nvPr/>
        </p:nvSpPr>
        <p:spPr>
          <a:xfrm>
            <a:off x="787400" y="2667000"/>
            <a:ext cx="1701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Kemunculan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E2212F-10F7-A445-A9A1-FDD78C48CE2D}"/>
              </a:ext>
            </a:extLst>
          </p:cNvPr>
          <p:cNvSpPr txBox="1"/>
          <p:nvPr/>
        </p:nvSpPr>
        <p:spPr>
          <a:xfrm>
            <a:off x="787400" y="3124200"/>
            <a:ext cx="1701800" cy="279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Identitas adalah produk praktik linguistik, bukan sumber yang sudah ada dalam diri.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46C10C-29EB-E145-83DA-36319A828022}"/>
              </a:ext>
            </a:extLst>
          </p:cNvPr>
          <p:cNvSpPr/>
          <p:nvPr/>
        </p:nvSpPr>
        <p:spPr>
          <a:xfrm>
            <a:off x="2844800" y="1854200"/>
            <a:ext cx="20320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663FC7-A7CA-A54C-BD6A-C2B8700D3281}"/>
              </a:ext>
            </a:extLst>
          </p:cNvPr>
          <p:cNvSpPr txBox="1"/>
          <p:nvPr/>
        </p:nvSpPr>
        <p:spPr>
          <a:xfrm>
            <a:off x="3022600" y="2032000"/>
            <a:ext cx="508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4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DF60A1-B2B2-FD4C-888D-DC5A35FF4ECD}"/>
              </a:ext>
            </a:extLst>
          </p:cNvPr>
          <p:cNvSpPr txBox="1"/>
          <p:nvPr/>
        </p:nvSpPr>
        <p:spPr>
          <a:xfrm>
            <a:off x="3022600" y="2667000"/>
            <a:ext cx="1701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Pemosisian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5CA31E-FBF5-D640-AD73-92464F1C2070}"/>
              </a:ext>
            </a:extLst>
          </p:cNvPr>
          <p:cNvSpPr txBox="1"/>
          <p:nvPr/>
        </p:nvSpPr>
        <p:spPr>
          <a:xfrm>
            <a:off x="3022600" y="3124200"/>
            <a:ext cx="1701800" cy="279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Kategori makro (usia, gender, kelas) dan posisi lokal sesaat: penilai, pencerita, pembela teman.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0EDE11-BF40-714D-87C6-0E1300C425A8}"/>
              </a:ext>
            </a:extLst>
          </p:cNvPr>
          <p:cNvSpPr/>
          <p:nvPr/>
        </p:nvSpPr>
        <p:spPr>
          <a:xfrm>
            <a:off x="5080000" y="1854200"/>
            <a:ext cx="20320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46888-3035-9245-920F-C38054751B15}"/>
              </a:ext>
            </a:extLst>
          </p:cNvPr>
          <p:cNvSpPr txBox="1"/>
          <p:nvPr/>
        </p:nvSpPr>
        <p:spPr>
          <a:xfrm>
            <a:off x="5257800" y="2032000"/>
            <a:ext cx="508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4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16EF32-39AB-4F42-A526-3DF22FDBAE26}"/>
              </a:ext>
            </a:extLst>
          </p:cNvPr>
          <p:cNvSpPr txBox="1"/>
          <p:nvPr/>
        </p:nvSpPr>
        <p:spPr>
          <a:xfrm>
            <a:off x="5257800" y="2667000"/>
            <a:ext cx="1701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Indeksikalitas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030F4D-49FD-3946-B2C8-B0CA68E60083}"/>
              </a:ext>
            </a:extLst>
          </p:cNvPr>
          <p:cNvSpPr txBox="1"/>
          <p:nvPr/>
        </p:nvSpPr>
        <p:spPr>
          <a:xfrm>
            <a:off x="5257800" y="3124200"/>
            <a:ext cx="1701800" cy="279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Dibangun lewat penyebutan kategori, implikatur, sikap evaluatif, dan gaya yang dilekatkan pada persona.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211996-8735-914E-B793-7E15D93DD1E1}"/>
              </a:ext>
            </a:extLst>
          </p:cNvPr>
          <p:cNvSpPr/>
          <p:nvPr/>
        </p:nvSpPr>
        <p:spPr>
          <a:xfrm>
            <a:off x="7315200" y="1854200"/>
            <a:ext cx="2032000" cy="41910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B028C5-ECB8-5D43-A088-F635495EE20B}"/>
              </a:ext>
            </a:extLst>
          </p:cNvPr>
          <p:cNvSpPr txBox="1"/>
          <p:nvPr/>
        </p:nvSpPr>
        <p:spPr>
          <a:xfrm>
            <a:off x="7493000" y="2032000"/>
            <a:ext cx="508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400" b="1">
                <a:solidFill>
                  <a:srgbClr val="F0D9A8"/>
                </a:solidFill>
                <a:latin typeface="Georgia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C3D0E5-D7DD-194C-9B9B-29FFF824A968}"/>
              </a:ext>
            </a:extLst>
          </p:cNvPr>
          <p:cNvSpPr txBox="1"/>
          <p:nvPr/>
        </p:nvSpPr>
        <p:spPr>
          <a:xfrm>
            <a:off x="7493000" y="2667000"/>
            <a:ext cx="1701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FFFFFF"/>
                </a:solidFill>
                <a:latin typeface="Georgia"/>
              </a:rPr>
              <a:t>Relasionalitas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D69D7A-04FA-9A48-B1CC-EBC5A9C8A8AC}"/>
              </a:ext>
            </a:extLst>
          </p:cNvPr>
          <p:cNvSpPr txBox="1"/>
          <p:nvPr/>
        </p:nvSpPr>
        <p:spPr>
          <a:xfrm>
            <a:off x="7493000" y="3124200"/>
            <a:ext cx="1701800" cy="279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F3E6E3"/>
                </a:solidFill>
                <a:latin typeface="Calibri"/>
                <a:cs typeface="Calibri"/>
              </a:rPr>
              <a:t>Selalu dalam hubungan: penyamaan/pembedaan, autentikasi/denaturalisasi, otorisasi/delegitimasi.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AB2CA1-B77D-9C44-98D4-24F0C5865875}"/>
              </a:ext>
            </a:extLst>
          </p:cNvPr>
          <p:cNvSpPr/>
          <p:nvPr/>
        </p:nvSpPr>
        <p:spPr>
          <a:xfrm>
            <a:off x="9550400" y="1854200"/>
            <a:ext cx="20320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C63D89-B72B-D54A-8B4A-7D74D207F692}"/>
              </a:ext>
            </a:extLst>
          </p:cNvPr>
          <p:cNvSpPr txBox="1"/>
          <p:nvPr/>
        </p:nvSpPr>
        <p:spPr>
          <a:xfrm>
            <a:off x="9728200" y="2032000"/>
            <a:ext cx="508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400" b="1">
                <a:solidFill>
                  <a:srgbClr val="8C1D2F"/>
                </a:solidFill>
                <a:latin typeface="Georgia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D12C94-10FF-6542-9EB5-4035D4B9407E}"/>
              </a:ext>
            </a:extLst>
          </p:cNvPr>
          <p:cNvSpPr txBox="1"/>
          <p:nvPr/>
        </p:nvSpPr>
        <p:spPr>
          <a:xfrm>
            <a:off x="9728200" y="2667000"/>
            <a:ext cx="1701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Keparsialan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8F0F680-AF53-164E-961B-E6CA7EEF3F54}"/>
              </a:ext>
            </a:extLst>
          </p:cNvPr>
          <p:cNvSpPr txBox="1"/>
          <p:nvPr/>
        </p:nvSpPr>
        <p:spPr>
          <a:xfrm>
            <a:off x="9728200" y="3124200"/>
            <a:ext cx="1701800" cy="279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Identitas selalu sebagian, sebagian disadari, sebagian tidak, dan terus berubah.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31247C-3D55-A440-A8DB-7CAF39665870}"/>
              </a:ext>
            </a:extLst>
          </p:cNvPr>
          <p:cNvSpPr txBox="1"/>
          <p:nvPr/>
        </p:nvSpPr>
        <p:spPr>
          <a:xfrm>
            <a:off x="609600" y="6248400"/>
            <a:ext cx="9652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Bucholtz dan Hall (2005): identitas sebagai pemosisian sosial diri dan orang lain.</a:t>
            </a:r>
          </a:p>
        </p:txBody>
      </p:sp>
    </p:spTree>
    <p:extLst>
      <p:ext uri="{BB962C8B-B14F-4D97-AF65-F5344CB8AC3E}">
        <p14:creationId xmlns:p14="http://schemas.microsoft.com/office/powerpoint/2010/main" val="40017284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4E9D2-3721-ABA6-6BEB-6BD546E6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Labov menunjukkan bahwa satu bunyi dapat menandai kesetiaan lokal maupun lapisan kelas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683F7D-9F21-2E47-B62D-D85734DF4E6E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8 · VARIASI DAN KELAS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03E3F3-6572-D341-98FE-423757445EA4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8.2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28C224-D633-884A-9BDF-42B922668E50}"/>
              </a:ext>
            </a:extLst>
          </p:cNvPr>
          <p:cNvSpPr/>
          <p:nvPr/>
        </p:nvSpPr>
        <p:spPr>
          <a:xfrm>
            <a:off x="609600" y="1854200"/>
            <a:ext cx="34544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CDCD34-9F47-9F4E-8244-007F09B238BF}"/>
              </a:ext>
            </a:extLst>
          </p:cNvPr>
          <p:cNvSpPr/>
          <p:nvPr/>
        </p:nvSpPr>
        <p:spPr>
          <a:xfrm>
            <a:off x="609600" y="1854200"/>
            <a:ext cx="34544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0EB149-AEAA-2041-9C50-8DD9BE4EA097}"/>
              </a:ext>
            </a:extLst>
          </p:cNvPr>
          <p:cNvSpPr txBox="1"/>
          <p:nvPr/>
        </p:nvSpPr>
        <p:spPr>
          <a:xfrm>
            <a:off x="812800" y="2057400"/>
            <a:ext cx="304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MARTHA'S VINEYARD (1963)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EAC0EF-D5ED-FC48-99DD-CAFB863428D0}"/>
              </a:ext>
            </a:extLst>
          </p:cNvPr>
          <p:cNvSpPr txBox="1"/>
          <p:nvPr/>
        </p:nvSpPr>
        <p:spPr>
          <a:xfrm>
            <a:off x="812800" y="2311400"/>
            <a:ext cx="30480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Diftong yang terpusat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272CAE-8324-B841-8A09-844DDA5470D4}"/>
              </a:ext>
            </a:extLst>
          </p:cNvPr>
          <p:cNvSpPr txBox="1"/>
          <p:nvPr/>
        </p:nvSpPr>
        <p:spPr>
          <a:xfrm>
            <a:off x="812800" y="2717800"/>
            <a:ext cx="30480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Lafal terpusat pada kata seperti right dan house paling menonjol di kalangan yang merasa paling terikat pada pulau, termasuk nelayan dan anak muda yang ingin menetap. Ciri bunyi menandai </a:t>
            </a:r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kesetiaan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di tengah tekanan pendatang.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33E560-F7A5-FC42-AF17-CEC4D057B4D3}"/>
              </a:ext>
            </a:extLst>
          </p:cNvPr>
          <p:cNvSpPr/>
          <p:nvPr/>
        </p:nvSpPr>
        <p:spPr>
          <a:xfrm>
            <a:off x="4267200" y="1854200"/>
            <a:ext cx="34544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A0BC03-59A8-F446-9CB5-FA8D627EC69C}"/>
              </a:ext>
            </a:extLst>
          </p:cNvPr>
          <p:cNvSpPr/>
          <p:nvPr/>
        </p:nvSpPr>
        <p:spPr>
          <a:xfrm>
            <a:off x="4267200" y="1854200"/>
            <a:ext cx="34544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2A02E9-8118-FE49-BB78-90093545A152}"/>
              </a:ext>
            </a:extLst>
          </p:cNvPr>
          <p:cNvSpPr txBox="1"/>
          <p:nvPr/>
        </p:nvSpPr>
        <p:spPr>
          <a:xfrm>
            <a:off x="4470400" y="2057400"/>
            <a:ext cx="304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NEW YORK CITY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57867A-52EA-1747-8F71-0065EB1530B5}"/>
              </a:ext>
            </a:extLst>
          </p:cNvPr>
          <p:cNvSpPr txBox="1"/>
          <p:nvPr/>
        </p:nvSpPr>
        <p:spPr>
          <a:xfrm>
            <a:off x="4470400" y="2311400"/>
            <a:ext cx="30480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"Fourth floor"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A13FC4-B9EF-C548-83ED-1974E88BBB11}"/>
              </a:ext>
            </a:extLst>
          </p:cNvPr>
          <p:cNvSpPr txBox="1"/>
          <p:nvPr/>
        </p:nvSpPr>
        <p:spPr>
          <a:xfrm>
            <a:off x="4470400" y="2717800"/>
            <a:ext cx="30480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 tiga toko untuk lapisan sosial berbeda, Labov menanyakan letak barang di lantai empat untuk mengamati lafal /r/ setelah vokal, yang dikaitkan dengan </a:t>
            </a:r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prestise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. Hasilnya berlapis menurut kelas toko.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CDE5B5-E379-EE44-86F9-1A1C55872F01}"/>
              </a:ext>
            </a:extLst>
          </p:cNvPr>
          <p:cNvSpPr txBox="1"/>
          <p:nvPr/>
        </p:nvSpPr>
        <p:spPr>
          <a:xfrm>
            <a:off x="8026400" y="1854200"/>
            <a:ext cx="3556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GELOMBANG (ECKERT)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CD80C2-0D32-9C4E-8008-4510612E1FF2}"/>
              </a:ext>
            </a:extLst>
          </p:cNvPr>
          <p:cNvSpPr/>
          <p:nvPr/>
        </p:nvSpPr>
        <p:spPr>
          <a:xfrm>
            <a:off x="8026400" y="2184400"/>
            <a:ext cx="3556000" cy="11684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4052A8-6F68-474C-99A7-3B18B1319995}"/>
              </a:ext>
            </a:extLst>
          </p:cNvPr>
          <p:cNvSpPr txBox="1"/>
          <p:nvPr/>
        </p:nvSpPr>
        <p:spPr>
          <a:xfrm>
            <a:off x="8229600" y="2336800"/>
            <a:ext cx="3175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Gelombang 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BD4667-CBBA-DC4F-A048-273414C662D6}"/>
              </a:ext>
            </a:extLst>
          </p:cNvPr>
          <p:cNvSpPr txBox="1"/>
          <p:nvPr/>
        </p:nvSpPr>
        <p:spPr>
          <a:xfrm>
            <a:off x="8229600" y="2667000"/>
            <a:ext cx="3175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Korelasi variabel dengan kategori makro lewat survei besar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85715E-8105-9548-8D0C-0A7FD0842E93}"/>
              </a:ext>
            </a:extLst>
          </p:cNvPr>
          <p:cNvSpPr/>
          <p:nvPr/>
        </p:nvSpPr>
        <p:spPr>
          <a:xfrm>
            <a:off x="8026400" y="3479800"/>
            <a:ext cx="3556000" cy="11684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807720-4CC5-BD41-8CE6-D7BFB507862A}"/>
              </a:ext>
            </a:extLst>
          </p:cNvPr>
          <p:cNvSpPr txBox="1"/>
          <p:nvPr/>
        </p:nvSpPr>
        <p:spPr>
          <a:xfrm>
            <a:off x="8229600" y="3632200"/>
            <a:ext cx="3175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Gelombang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71CDB0-8452-8D49-A188-23CA3D30DD04}"/>
              </a:ext>
            </a:extLst>
          </p:cNvPr>
          <p:cNvSpPr txBox="1"/>
          <p:nvPr/>
        </p:nvSpPr>
        <p:spPr>
          <a:xfrm>
            <a:off x="8229600" y="3962400"/>
            <a:ext cx="3175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Etnografi kategori lokal, misalnya jaringan sosial rapat atau longgar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D918B3-564A-F74A-BBF7-2E79D95A979C}"/>
              </a:ext>
            </a:extLst>
          </p:cNvPr>
          <p:cNvSpPr/>
          <p:nvPr/>
        </p:nvSpPr>
        <p:spPr>
          <a:xfrm>
            <a:off x="8026400" y="4775200"/>
            <a:ext cx="3556000" cy="11684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43B1F0-629A-D74D-9EB9-7504B0489E43}"/>
              </a:ext>
            </a:extLst>
          </p:cNvPr>
          <p:cNvSpPr txBox="1"/>
          <p:nvPr/>
        </p:nvSpPr>
        <p:spPr>
          <a:xfrm>
            <a:off x="8229600" y="4927600"/>
            <a:ext cx="3175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Georgia"/>
              </a:rPr>
              <a:t>Gelombang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029141-C9FA-9947-9C4A-53CCE227A87E}"/>
              </a:ext>
            </a:extLst>
          </p:cNvPr>
          <p:cNvSpPr txBox="1"/>
          <p:nvPr/>
        </p:nvSpPr>
        <p:spPr>
          <a:xfrm>
            <a:off x="8229600" y="5257800"/>
            <a:ext cx="3175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Variasi sebagai sumber daya stilistik untuk membangun persona</a:t>
            </a:r>
          </a:p>
        </p:txBody>
      </p:sp>
    </p:spTree>
    <p:extLst>
      <p:ext uri="{BB962C8B-B14F-4D97-AF65-F5344CB8AC3E}">
        <p14:creationId xmlns:p14="http://schemas.microsoft.com/office/powerpoint/2010/main" val="19701596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8A076-45E8-DB4A-5211-0C8B0C3D3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Kajian gender bergeser dari kekurangan perempuan ke cara gaya bicara mengindeks gender secara tak langsung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BF275F-D60C-B04E-A9B8-09B8E4E5DAF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8 · BAHASA DAN GENDER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532FAA-C8EB-634E-970A-840EC67DE3E4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8.3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BF2133A-7DBE-3D4A-B450-40ABE149EDAB}"/>
              </a:ext>
            </a:extLst>
          </p:cNvPr>
          <p:cNvCxnSpPr/>
          <p:nvPr/>
        </p:nvCxnSpPr>
        <p:spPr>
          <a:xfrm>
            <a:off x="609600" y="2362200"/>
            <a:ext cx="109728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E8AD779E-FDA1-1747-A228-8F343FC1F1C4}"/>
              </a:ext>
            </a:extLst>
          </p:cNvPr>
          <p:cNvSpPr/>
          <p:nvPr/>
        </p:nvSpPr>
        <p:spPr>
          <a:xfrm>
            <a:off x="6096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C4C3C3-E4FE-5D4E-9E02-0B61FC11C830}"/>
              </a:ext>
            </a:extLst>
          </p:cNvPr>
          <p:cNvSpPr txBox="1"/>
          <p:nvPr/>
        </p:nvSpPr>
        <p:spPr>
          <a:xfrm>
            <a:off x="609600" y="1905000"/>
            <a:ext cx="2616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Lakoff (1975)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7EDC8-7548-6B4D-8B71-30F35E6C3E1B}"/>
              </a:ext>
            </a:extLst>
          </p:cNvPr>
          <p:cNvSpPr txBox="1"/>
          <p:nvPr/>
        </p:nvSpPr>
        <p:spPr>
          <a:xfrm>
            <a:off x="609600" y="2590800"/>
            <a:ext cx="2565400" cy="685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Defisit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11E957-86B9-7C49-A84E-37B31CFA6672}"/>
              </a:ext>
            </a:extLst>
          </p:cNvPr>
          <p:cNvSpPr txBox="1"/>
          <p:nvPr/>
        </p:nvSpPr>
        <p:spPr>
          <a:xfrm>
            <a:off x="609600" y="3327400"/>
            <a:ext cx="2565400" cy="2540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Tag question, pelunak, bentuk sopan dianggap cermin subordinasi. Dikritik: data terbatas, ukuran laki-laki.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EB7328-CDD8-8A4B-8B81-644030331D0B}"/>
              </a:ext>
            </a:extLst>
          </p:cNvPr>
          <p:cNvSpPr/>
          <p:nvPr/>
        </p:nvSpPr>
        <p:spPr>
          <a:xfrm>
            <a:off x="33528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FA8C3A-BE07-0641-ABB7-02AC1FBD1C72}"/>
              </a:ext>
            </a:extLst>
          </p:cNvPr>
          <p:cNvSpPr txBox="1"/>
          <p:nvPr/>
        </p:nvSpPr>
        <p:spPr>
          <a:xfrm>
            <a:off x="3352800" y="1905000"/>
            <a:ext cx="2616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Pendekatan berikutnya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0BB822-2771-B64D-A555-5393ACC23196}"/>
              </a:ext>
            </a:extLst>
          </p:cNvPr>
          <p:cNvSpPr txBox="1"/>
          <p:nvPr/>
        </p:nvSpPr>
        <p:spPr>
          <a:xfrm>
            <a:off x="3352800" y="2590800"/>
            <a:ext cx="2565400" cy="685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Dominasi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723361-6A58-1840-B444-F4F4DF19AA41}"/>
              </a:ext>
            </a:extLst>
          </p:cNvPr>
          <p:cNvSpPr txBox="1"/>
          <p:nvPr/>
        </p:nvSpPr>
        <p:spPr>
          <a:xfrm>
            <a:off x="3352800" y="3327400"/>
            <a:ext cx="2565400" cy="2540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Ketimpangan tampak dalam siapa yang menyela dan topik siapa yang diterima.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32A37F0-5163-3745-99E6-76F2644E0960}"/>
              </a:ext>
            </a:extLst>
          </p:cNvPr>
          <p:cNvSpPr/>
          <p:nvPr/>
        </p:nvSpPr>
        <p:spPr>
          <a:xfrm>
            <a:off x="60960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114048-8E6D-FC4D-93E5-AC7A8BC33364}"/>
              </a:ext>
            </a:extLst>
          </p:cNvPr>
          <p:cNvSpPr txBox="1"/>
          <p:nvPr/>
        </p:nvSpPr>
        <p:spPr>
          <a:xfrm>
            <a:off x="6096000" y="1905000"/>
            <a:ext cx="2616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Tannen (1990)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5D59DC-554C-4549-BB27-284881198EC7}"/>
              </a:ext>
            </a:extLst>
          </p:cNvPr>
          <p:cNvSpPr txBox="1"/>
          <p:nvPr/>
        </p:nvSpPr>
        <p:spPr>
          <a:xfrm>
            <a:off x="6096000" y="2590800"/>
            <a:ext cx="2565400" cy="685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Perbedaan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C1DD0F-C667-B040-95A6-A952AC4E5D87}"/>
              </a:ext>
            </a:extLst>
          </p:cNvPr>
          <p:cNvSpPr txBox="1"/>
          <p:nvPr/>
        </p:nvSpPr>
        <p:spPr>
          <a:xfrm>
            <a:off x="6096000" y="3327400"/>
            <a:ext cx="2565400" cy="2540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Subkultur komunikasi berbeda; kesalahpahaman sebagai miskomunikasi lintas budaya.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4141173-DD84-034C-A9DF-E1BDEE1E0319}"/>
              </a:ext>
            </a:extLst>
          </p:cNvPr>
          <p:cNvSpPr/>
          <p:nvPr/>
        </p:nvSpPr>
        <p:spPr>
          <a:xfrm>
            <a:off x="8839200" y="2286000"/>
            <a:ext cx="152400" cy="152400"/>
          </a:xfrm>
          <a:prstGeom prst="ellipse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F859FF-E2B7-C64C-9313-86E29F5DB146}"/>
              </a:ext>
            </a:extLst>
          </p:cNvPr>
          <p:cNvSpPr txBox="1"/>
          <p:nvPr/>
        </p:nvSpPr>
        <p:spPr>
          <a:xfrm>
            <a:off x="8839200" y="1905000"/>
            <a:ext cx="26162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Ochs (1992); Eckert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FF3021-359E-174A-BCF2-493810985CDC}"/>
              </a:ext>
            </a:extLst>
          </p:cNvPr>
          <p:cNvSpPr txBox="1"/>
          <p:nvPr/>
        </p:nvSpPr>
        <p:spPr>
          <a:xfrm>
            <a:off x="8839200" y="2590800"/>
            <a:ext cx="2565400" cy="685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Indeksikalitas tak langsung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480040-C355-CC4F-BB98-9D78BC71D5D6}"/>
              </a:ext>
            </a:extLst>
          </p:cNvPr>
          <p:cNvSpPr txBox="1"/>
          <p:nvPr/>
        </p:nvSpPr>
        <p:spPr>
          <a:xfrm>
            <a:off x="8839200" y="3327400"/>
            <a:ext cx="2565400" cy="2540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Bentuk bahasa mengindeks sikap (lembut, tegas), lalu sikap itu dikaitkan dengan gender. Komunitas praktik.</a:t>
            </a:r>
          </a:p>
        </p:txBody>
      </p:sp>
    </p:spTree>
    <p:extLst>
      <p:ext uri="{BB962C8B-B14F-4D97-AF65-F5344CB8AC3E}">
        <p14:creationId xmlns:p14="http://schemas.microsoft.com/office/powerpoint/2010/main" val="35617452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EF242-735D-D849-804F-32A86A131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Cara orang dipersepsi memengaruhi cara bahasanya didengar, dan sebaliknya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09BC6F-3C61-CA4C-8621-50C8987A916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8 · RAS, ETNISITAS, DAN KELAS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9DBC70-0C1A-3D4C-90C5-BF40EF222665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8.4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A79D24-B07B-2C4C-9C7B-92E796EDCD23}"/>
              </a:ext>
            </a:extLst>
          </p:cNvPr>
          <p:cNvSpPr/>
          <p:nvPr/>
        </p:nvSpPr>
        <p:spPr>
          <a:xfrm>
            <a:off x="6096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456A8B-93F9-9846-B93F-161ED51E186C}"/>
              </a:ext>
            </a:extLst>
          </p:cNvPr>
          <p:cNvSpPr/>
          <p:nvPr/>
        </p:nvSpPr>
        <p:spPr>
          <a:xfrm>
            <a:off x="609600" y="1854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2186C4-B1F7-6F44-86CB-01E59C934109}"/>
              </a:ext>
            </a:extLst>
          </p:cNvPr>
          <p:cNvSpPr txBox="1"/>
          <p:nvPr/>
        </p:nvSpPr>
        <p:spPr>
          <a:xfrm>
            <a:off x="8128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FLORES DAN ROSA (2015)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1BC4D0-5191-5F48-AE30-98D7DD2B7E81}"/>
              </a:ext>
            </a:extLst>
          </p:cNvPr>
          <p:cNvSpPr txBox="1"/>
          <p:nvPr/>
        </p:nvSpPr>
        <p:spPr>
          <a:xfrm>
            <a:off x="812800" y="23114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Raciolinguistik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0B9EA3-CDC0-6246-9BCA-555F750C088A}"/>
              </a:ext>
            </a:extLst>
          </p:cNvPr>
          <p:cNvSpPr txBox="1"/>
          <p:nvPr/>
        </p:nvSpPr>
        <p:spPr>
          <a:xfrm>
            <a:off x="812800" y="2743200"/>
            <a:ext cx="30988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Ras dan bahasa saling membentuk. Lahir dari konteks Amerika Serikat; di Indonesia dipakai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hati-hati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untuk merefleksikan penilaian terhadap logat daerah.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40AE9E-097B-DF44-B532-D48D7E3B0135}"/>
              </a:ext>
            </a:extLst>
          </p:cNvPr>
          <p:cNvSpPr/>
          <p:nvPr/>
        </p:nvSpPr>
        <p:spPr>
          <a:xfrm>
            <a:off x="43434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9DCD58-D9EE-2B42-A90F-E562329094F4}"/>
              </a:ext>
            </a:extLst>
          </p:cNvPr>
          <p:cNvSpPr/>
          <p:nvPr/>
        </p:nvSpPr>
        <p:spPr>
          <a:xfrm>
            <a:off x="4343400" y="1854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9787DE-FF22-2649-B5FB-2B19A9C35428}"/>
              </a:ext>
            </a:extLst>
          </p:cNvPr>
          <p:cNvSpPr txBox="1"/>
          <p:nvPr/>
        </p:nvSpPr>
        <p:spPr>
          <a:xfrm>
            <a:off x="45466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GOEBEL (2010)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588E96-EEC3-BF49-9DFD-19AF6C28D234}"/>
              </a:ext>
            </a:extLst>
          </p:cNvPr>
          <p:cNvSpPr txBox="1"/>
          <p:nvPr/>
        </p:nvSpPr>
        <p:spPr>
          <a:xfrm>
            <a:off x="4546600" y="23114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Etnisitas di 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A2D025-FF6C-2C4E-9E53-73513C597127}"/>
              </a:ext>
            </a:extLst>
          </p:cNvPr>
          <p:cNvSpPr txBox="1"/>
          <p:nvPr/>
        </p:nvSpPr>
        <p:spPr>
          <a:xfrm>
            <a:off x="4546600" y="2743200"/>
            <a:ext cx="30988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Di rukun tetangga Semarang, identitas etnis dibentuk dalam percakapan: pendatang memakai ungkapan Jawa untuk menunjukkan keakraban.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9D670C-3BEC-1F4D-BC21-36E0515C20AE}"/>
              </a:ext>
            </a:extLst>
          </p:cNvPr>
          <p:cNvSpPr/>
          <p:nvPr/>
        </p:nvSpPr>
        <p:spPr>
          <a:xfrm>
            <a:off x="80772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2DC311-BFC2-DC4A-A357-1E62196F9D80}"/>
              </a:ext>
            </a:extLst>
          </p:cNvPr>
          <p:cNvSpPr/>
          <p:nvPr/>
        </p:nvSpPr>
        <p:spPr>
          <a:xfrm>
            <a:off x="8077200" y="1854200"/>
            <a:ext cx="35052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B126E3-81AB-124E-A1E3-FAD34F41D81E}"/>
              </a:ext>
            </a:extLst>
          </p:cNvPr>
          <p:cNvSpPr txBox="1"/>
          <p:nvPr/>
        </p:nvSpPr>
        <p:spPr>
          <a:xfrm>
            <a:off x="82804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KELAS DAN BAHASA INGGRIS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141749-8998-3248-88A8-C8817BF2118C}"/>
              </a:ext>
            </a:extLst>
          </p:cNvPr>
          <p:cNvSpPr txBox="1"/>
          <p:nvPr/>
        </p:nvSpPr>
        <p:spPr>
          <a:xfrm>
            <a:off x="8280400" y="23114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"Bahasa Jaksel"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E079A4-9F18-F64C-8433-7BCC78BF1606}"/>
              </a:ext>
            </a:extLst>
          </p:cNvPr>
          <p:cNvSpPr txBox="1"/>
          <p:nvPr/>
        </p:nvSpPr>
        <p:spPr>
          <a:xfrm>
            <a:off x="8280400" y="2743200"/>
            <a:ext cx="30988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Kefasihan bahasa Inggris dapat menjadi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indeks kelas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. Campuran Indonesia-Inggris dikaitkan dengan anak muda urban kelas menengah atas; tanggapan publik dari kagum hingga ejekan.</a:t>
            </a:r>
          </a:p>
        </p:txBody>
      </p:sp>
    </p:spTree>
    <p:extLst>
      <p:ext uri="{BB962C8B-B14F-4D97-AF65-F5344CB8AC3E}">
        <p14:creationId xmlns:p14="http://schemas.microsoft.com/office/powerpoint/2010/main" val="24725646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01BC6-AEFC-2197-BBAF-B461A55B8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Bahasa Aceh sering dijadikan penanda identitas "Aceh", padahal banyak warga Aceh berbahasa ibu lain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22C9B1-0697-7D46-9F06-9FE0694F2791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8 · IDENTITAS DI ACEH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93C726-0050-6B4A-9FC8-D1B8F6FF2849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8.5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EADB35-6EA0-AC4B-9C59-1522D4EB3C80}"/>
              </a:ext>
            </a:extLst>
          </p:cNvPr>
          <p:cNvSpPr txBox="1"/>
          <p:nvPr/>
        </p:nvSpPr>
        <p:spPr>
          <a:xfrm>
            <a:off x="609600" y="1854200"/>
            <a:ext cx="3048000" cy="1270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8400" b="1">
                <a:solidFill>
                  <a:srgbClr val="8C1D2F"/>
                </a:solidFill>
                <a:latin typeface="Georgia"/>
              </a:rPr>
              <a:t>43%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80B71F-D59E-4E4E-9EE4-524E9FCE67DA}"/>
              </a:ext>
            </a:extLst>
          </p:cNvPr>
          <p:cNvSpPr txBox="1"/>
          <p:nvPr/>
        </p:nvSpPr>
        <p:spPr>
          <a:xfrm>
            <a:off x="609600" y="3200400"/>
            <a:ext cx="3302000" cy="1117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kekerabatan leksikal bahasa Aceh dan Gayo menurut satu kajian historis komparatif: dua bahasa yang berbeda, bukan dialek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F042A7-4C8C-E843-A52B-0BBC61552140}"/>
              </a:ext>
            </a:extLst>
          </p:cNvPr>
          <p:cNvSpPr txBox="1"/>
          <p:nvPr/>
        </p:nvSpPr>
        <p:spPr>
          <a:xfrm>
            <a:off x="609600" y="4521200"/>
            <a:ext cx="33020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Konsep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penghapusan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(Bab 7) menjelaskan mengapa gambaran "Aceh = bahasa Aceh" menyamarkan keragaman.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4238907-2DB7-DC46-9ACE-07BC030B3E9A}"/>
              </a:ext>
            </a:extLst>
          </p:cNvPr>
          <p:cNvCxnSpPr/>
          <p:nvPr/>
        </p:nvCxnSpPr>
        <p:spPr>
          <a:xfrm>
            <a:off x="4191000" y="1854200"/>
            <a:ext cx="0" cy="419100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F7707E29-26BA-6547-BDB3-528DC5419D28}"/>
              </a:ext>
            </a:extLst>
          </p:cNvPr>
          <p:cNvSpPr/>
          <p:nvPr/>
        </p:nvSpPr>
        <p:spPr>
          <a:xfrm>
            <a:off x="4470400" y="1854200"/>
            <a:ext cx="34544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DC1390-8C92-FB45-83CB-60D962AA6206}"/>
              </a:ext>
            </a:extLst>
          </p:cNvPr>
          <p:cNvSpPr/>
          <p:nvPr/>
        </p:nvSpPr>
        <p:spPr>
          <a:xfrm>
            <a:off x="4470400" y="1854200"/>
            <a:ext cx="34544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D5F3CF-550E-614B-AE8F-86A5EB51D27E}"/>
              </a:ext>
            </a:extLst>
          </p:cNvPr>
          <p:cNvSpPr txBox="1"/>
          <p:nvPr/>
        </p:nvSpPr>
        <p:spPr>
          <a:xfrm>
            <a:off x="4673600" y="2057400"/>
            <a:ext cx="304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DATARAN TINGGI TENGAH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2108DD-B3E8-E240-9BC4-45734ADD32C3}"/>
              </a:ext>
            </a:extLst>
          </p:cNvPr>
          <p:cNvSpPr txBox="1"/>
          <p:nvPr/>
        </p:nvSpPr>
        <p:spPr>
          <a:xfrm>
            <a:off x="4673600" y="2311400"/>
            <a:ext cx="30480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Gayo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32762F-0703-5D4C-AB88-D3DCE57B2D48}"/>
              </a:ext>
            </a:extLst>
          </p:cNvPr>
          <p:cNvSpPr txBox="1"/>
          <p:nvPr/>
        </p:nvSpPr>
        <p:spPr>
          <a:xfrm>
            <a:off x="4673600" y="2743200"/>
            <a:ext cx="30480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Penanda identitas kuat, terkait didong, sejarah, dan adat. Bowen (1991, 1993): puisi dan wacana keagamaan membentuk cara orang Gayo memahami diri.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577C16-AD30-A041-88B6-B899EA2FF781}"/>
              </a:ext>
            </a:extLst>
          </p:cNvPr>
          <p:cNvSpPr/>
          <p:nvPr/>
        </p:nvSpPr>
        <p:spPr>
          <a:xfrm>
            <a:off x="8128000" y="1854200"/>
            <a:ext cx="34544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D9863B-F8E3-4645-BCCC-9CA5B01F7BCD}"/>
              </a:ext>
            </a:extLst>
          </p:cNvPr>
          <p:cNvSpPr/>
          <p:nvPr/>
        </p:nvSpPr>
        <p:spPr>
          <a:xfrm>
            <a:off x="8128000" y="1854200"/>
            <a:ext cx="34544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AE0104-8EC3-EE47-B91F-1BA8A6CFA9E3}"/>
              </a:ext>
            </a:extLst>
          </p:cNvPr>
          <p:cNvSpPr txBox="1"/>
          <p:nvPr/>
        </p:nvSpPr>
        <p:spPr>
          <a:xfrm>
            <a:off x="8331200" y="2057400"/>
            <a:ext cx="304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PESISIR BARAT-SELATAN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E8D335-EB1B-EA4F-9D99-9FF758CCB3B0}"/>
              </a:ext>
            </a:extLst>
          </p:cNvPr>
          <p:cNvSpPr txBox="1"/>
          <p:nvPr/>
        </p:nvSpPr>
        <p:spPr>
          <a:xfrm>
            <a:off x="8331200" y="2311400"/>
            <a:ext cx="30480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Aneuk Jamee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CEBB0B-B89B-624F-8865-5B617531DD3E}"/>
              </a:ext>
            </a:extLst>
          </p:cNvPr>
          <p:cNvSpPr txBox="1"/>
          <p:nvPr/>
        </p:nvSpPr>
        <p:spPr>
          <a:xfrm>
            <a:off x="8331200" y="2743200"/>
            <a:ext cx="30480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Berkerabat dengan Minangkabau. Namanya, "anak tamu", menyimpan jejak kedatangan dan penerimaan. Banyak penuturnya juga fasih bahasa Aceh.</a:t>
            </a:r>
          </a:p>
        </p:txBody>
      </p:sp>
    </p:spTree>
    <p:extLst>
      <p:ext uri="{BB962C8B-B14F-4D97-AF65-F5344CB8AC3E}">
        <p14:creationId xmlns:p14="http://schemas.microsoft.com/office/powerpoint/2010/main" val="29624933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4B9D8-623F-E4E0-DEDC-7298B236E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Ruang tutur perempuan Aceh lebih luas daripada gambaran yang hanya melihat mimbar khutbah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345DE7-C3B3-D84C-AEFB-540E6C99E60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8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D08268-4A51-4047-846E-2A4665BABB70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8.6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08D22F-97A5-DA42-B1EE-5D9A71988763}"/>
              </a:ext>
            </a:extLst>
          </p:cNvPr>
          <p:cNvSpPr txBox="1"/>
          <p:nvPr/>
        </p:nvSpPr>
        <p:spPr>
          <a:xfrm>
            <a:off x="609600" y="1778000"/>
            <a:ext cx="109728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i="1">
                <a:solidFill>
                  <a:srgbClr val="3A3F45"/>
                </a:solidFill>
                <a:latin typeface="Calibri"/>
                <a:cs typeface="Calibri"/>
              </a:rPr>
              <a:t>Ada ruang formal yang diisi laki-laki, seperti mimbar Jumat. Tetapi gambaran yang hanya bertumpu pada ruang paling formal dapat </a:t>
            </a:r>
            <a:r>
              <a:rPr lang="en-US" sz="1500" b="1" i="1">
                <a:solidFill>
                  <a:srgbClr val="3A3F45"/>
                </a:solidFill>
                <a:latin typeface="Calibri"/>
                <a:cs typeface="Calibri"/>
              </a:rPr>
              <a:t>menghapus</a:t>
            </a:r>
            <a:r>
              <a:rPr lang="en-US" sz="1500" i="1">
                <a:solidFill>
                  <a:srgbClr val="3A3F45"/>
                </a:solidFill>
                <a:latin typeface="Calibri"/>
                <a:cs typeface="Calibri"/>
              </a:rPr>
              <a:t> banyak praktik tutur lain.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171586-9DF6-CD49-BC29-4AC2124B2EDD}"/>
              </a:ext>
            </a:extLst>
          </p:cNvPr>
          <p:cNvSpPr txBox="1"/>
          <p:nvPr/>
        </p:nvSpPr>
        <p:spPr>
          <a:xfrm>
            <a:off x="609600" y="2565400"/>
            <a:ext cx="711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MAJELIS TAKLIM: TIGA BAHASA, TIGA JENIS OTORITAS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8FA741-B3AF-694B-9B22-03DE48E52C57}"/>
              </a:ext>
            </a:extLst>
          </p:cNvPr>
          <p:cNvSpPr/>
          <p:nvPr/>
        </p:nvSpPr>
        <p:spPr>
          <a:xfrm>
            <a:off x="609600" y="2895600"/>
            <a:ext cx="7112000" cy="914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0525C9-9259-9B47-9FA5-B7AA8D9EDEAE}"/>
              </a:ext>
            </a:extLst>
          </p:cNvPr>
          <p:cNvSpPr/>
          <p:nvPr/>
        </p:nvSpPr>
        <p:spPr>
          <a:xfrm>
            <a:off x="609600" y="2895600"/>
            <a:ext cx="50800" cy="9144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1896DB-E885-0D4A-ADAA-C78C3F1AE648}"/>
              </a:ext>
            </a:extLst>
          </p:cNvPr>
          <p:cNvSpPr txBox="1"/>
          <p:nvPr/>
        </p:nvSpPr>
        <p:spPr>
          <a:xfrm>
            <a:off x="863600" y="3073400"/>
            <a:ext cx="2794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Bahasa Arab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769DAA-1B40-2A40-87DC-34280088D345}"/>
              </a:ext>
            </a:extLst>
          </p:cNvPr>
          <p:cNvSpPr txBox="1"/>
          <p:nvPr/>
        </p:nvSpPr>
        <p:spPr>
          <a:xfrm>
            <a:off x="3810000" y="3124200"/>
            <a:ext cx="3683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Otoritas teks suci dan rujukan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C7FCAC-C2FE-7743-8E30-A0158E08416F}"/>
              </a:ext>
            </a:extLst>
          </p:cNvPr>
          <p:cNvSpPr/>
          <p:nvPr/>
        </p:nvSpPr>
        <p:spPr>
          <a:xfrm>
            <a:off x="609600" y="3937000"/>
            <a:ext cx="7112000" cy="914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50A56F-0767-1E47-8941-5690A2FEF97D}"/>
              </a:ext>
            </a:extLst>
          </p:cNvPr>
          <p:cNvSpPr/>
          <p:nvPr/>
        </p:nvSpPr>
        <p:spPr>
          <a:xfrm>
            <a:off x="609600" y="3937000"/>
            <a:ext cx="50800" cy="9144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CA1FD6-6E43-BD4A-9727-5BFC3D2CD64D}"/>
              </a:ext>
            </a:extLst>
          </p:cNvPr>
          <p:cNvSpPr txBox="1"/>
          <p:nvPr/>
        </p:nvSpPr>
        <p:spPr>
          <a:xfrm>
            <a:off x="863600" y="4114800"/>
            <a:ext cx="2794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Bahasa Aceh atau daerah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FFF20D-1837-3048-8729-9F99AFF759E6}"/>
              </a:ext>
            </a:extLst>
          </p:cNvPr>
          <p:cNvSpPr txBox="1"/>
          <p:nvPr/>
        </p:nvSpPr>
        <p:spPr>
          <a:xfrm>
            <a:off x="3810000" y="4165600"/>
            <a:ext cx="3683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Kedekatan dengan pengalaman lokal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BE967F-D955-3A49-8176-DE1981712F7B}"/>
              </a:ext>
            </a:extLst>
          </p:cNvPr>
          <p:cNvSpPr/>
          <p:nvPr/>
        </p:nvSpPr>
        <p:spPr>
          <a:xfrm>
            <a:off x="609600" y="4978400"/>
            <a:ext cx="7112000" cy="914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DF4C5B-CA23-EE4B-8984-37D27BE21E93}"/>
              </a:ext>
            </a:extLst>
          </p:cNvPr>
          <p:cNvSpPr/>
          <p:nvPr/>
        </p:nvSpPr>
        <p:spPr>
          <a:xfrm>
            <a:off x="609600" y="4978400"/>
            <a:ext cx="50800" cy="9144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312779-96F9-054C-A624-ECFE397D4D0A}"/>
              </a:ext>
            </a:extLst>
          </p:cNvPr>
          <p:cNvSpPr txBox="1"/>
          <p:nvPr/>
        </p:nvSpPr>
        <p:spPr>
          <a:xfrm>
            <a:off x="863600" y="5156200"/>
            <a:ext cx="2794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Bahasa Indonesia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DBCA6E-EBCB-E74E-A4A5-8100E705BFFB}"/>
              </a:ext>
            </a:extLst>
          </p:cNvPr>
          <p:cNvSpPr txBox="1"/>
          <p:nvPr/>
        </p:nvSpPr>
        <p:spPr>
          <a:xfrm>
            <a:off x="3810000" y="5207000"/>
            <a:ext cx="3683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Keterhubungan dengan isu nasional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8FA1AD-2C8C-F948-88B7-31A1FDE280AE}"/>
              </a:ext>
            </a:extLst>
          </p:cNvPr>
          <p:cNvSpPr/>
          <p:nvPr/>
        </p:nvSpPr>
        <p:spPr>
          <a:xfrm>
            <a:off x="8026400" y="2565400"/>
            <a:ext cx="3556000" cy="34798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98F782-34AC-DF43-8D30-EEA9C5AF33BF}"/>
              </a:ext>
            </a:extLst>
          </p:cNvPr>
          <p:cNvSpPr txBox="1"/>
          <p:nvPr/>
        </p:nvSpPr>
        <p:spPr>
          <a:xfrm>
            <a:off x="8305800" y="28194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RUANG LAIN YANG DIPIMPIN PEREMPUAN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3FB3B6-DC73-EB4A-84C0-7CA00A335808}"/>
              </a:ext>
            </a:extLst>
          </p:cNvPr>
          <p:cNvSpPr txBox="1"/>
          <p:nvPr/>
        </p:nvSpPr>
        <p:spPr>
          <a:xfrm>
            <a:off x="8305800" y="3124200"/>
            <a:ext cx="2997200" cy="2667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Peusijuek: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upacara tepung tawar pada perkawinan dan peristiwa penting, dengan tuturan doa dan restu.
Majelis taklim dapat dibaca sebagai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komunitas praktik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dengan gaya bertanya dan menasihati yang khas.</a:t>
            </a:r>
          </a:p>
        </p:txBody>
      </p:sp>
    </p:spTree>
    <p:extLst>
      <p:ext uri="{BB962C8B-B14F-4D97-AF65-F5344CB8AC3E}">
        <p14:creationId xmlns:p14="http://schemas.microsoft.com/office/powerpoint/2010/main" val="33441556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ED3DC-705B-3C72-C212-AEB729F76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Identitas dibangun dalam interaksi melalui pilihan bahasa, bukan diwarisi sebagai sifat tetap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8504B5-CC77-7947-AD4F-17434181C85A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8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05AF4A-3F62-9F4D-B435-E473C5F71F78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8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2C1DE2-3B2C-8B42-8E7F-2CFD78F49540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2F3DAB-14E0-A54A-AB1F-F378F13959A0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2E64F-BD97-FA4A-90B1-6726197DA38E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Kerangka: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lima prinsip Bucholtz dan Hall; warisan Labov; tiga gelombang variasi yang bergerak ke makna sosial.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701FA7-61A1-994A-B9BC-DA589888A328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99703C-410B-2F45-9F53-945A8D7965F5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Gender, ras, kelas: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dari defisit ke indeksikalitas tak langsung; raciolinguistik; bahasa Inggris sebagai indeks kelas.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4FF0F0-6752-B547-8692-4BA26825ED39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B56122-138A-5847-812C-B9F7AC4F3530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Aceh: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Gayo dan Aneuk Jamee menantang gambaran satu bahasa; perempuan memimpin ruang tutur yang sering terhapus.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1965F0-8A4D-A341-8C26-22209ECF1E6C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72ADCB-057D-6846-8CA0-CEC56BBB0568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B2E50B-7F68-EC4D-A3B8-03B742B2FC89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Kemunculan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4EB995C-CA4C-8F48-9B58-AC264F735319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D093EED-F4C5-7C42-8C3D-E671F2E4C0F2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Pemosisian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8A63B67-8221-1C4A-8D71-AE426B766909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CF0F2FD-3AC8-E049-AF74-EC17830943BD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Relasionalitas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406AA9E-7DB4-AC41-BAD2-AA9760C59957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881E942-1E2E-BC4D-9069-E39906917C71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Penyamaan dan pembedaan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51B6682-C1B8-E347-ABBF-3518C79374D9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AA88D69-3A42-6B40-9BAD-A8AE4056451D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Autentikasi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587E557-2DD3-B549-887D-33418991259C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9273807-F720-3740-BE71-13B0C6DF7A74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Gelombang ketiga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4ED41D8-6DE8-8142-8ADF-868BFA01ADE7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592AAD5-20A2-054A-B020-D98A7974F095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Pendekatan defisit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FA8DE94-B4B5-A54D-AC6B-E1E4253D0F02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82284F2-B3EB-A447-8597-DDAA94EE5F63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Indeksikalitas tak langsung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830A7DC-6E9B-D546-9442-21AFA48540F0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76276EE-9E39-2D47-8C20-E7744467A000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Raciolinguistik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E7CFC74-8ECD-8748-A08D-205F38C1F651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E81CBEC-50E5-AB40-BC3D-3670ED2338CB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Komunitas praktik</a:t>
            </a:r>
          </a:p>
        </p:txBody>
      </p:sp>
    </p:spTree>
    <p:extLst>
      <p:ext uri="{BB962C8B-B14F-4D97-AF65-F5344CB8AC3E}">
        <p14:creationId xmlns:p14="http://schemas.microsoft.com/office/powerpoint/2010/main" val="30849567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3F29E-FA18-BDDB-0422-2B078BD93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520C19-EFDD-8D45-B315-1F51620F89C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8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648381-09B8-254C-8666-EDDEDACCB32D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8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BD27DA-52D9-D84D-B514-AEDF0708D22D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5F378F-C407-144B-947D-8C26EF63AFA8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DF896C-6B0C-AC4C-BC18-BE2866DDD26D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Terapkan salah satu dari lima prinsip Bucholtz dan Hall pada pengalaman berbahasa Anda.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64E0D0-5571-D647-8F6F-F3E9468EA2D4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84CE46-7BA5-024B-8A9E-89C066D839F3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Apa sumbangan dan keterbatasan penelitian Labov di Martha's Vineyard dan New York?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E022C3-D54C-514A-A719-AC0859D17A46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2BA25A-4ADA-EC4F-9E40-6EBDCED827B6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Bagaimana raciolinguistik dapat dipakai hati-hati untuk merefleksikan penilaian atas logat daerah?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109E63-8D95-8C47-A432-E8BB7DF72A3B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CD7035-2A0E-2A4C-9E6B-D3DB561BFECC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Bagaimana mahasiswa Gayo atau Aneuk Jamee di Banda Aceh menegosiasikan identitasnya lewat bahasa?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F8609A-1514-A044-AD4D-1D0BF600F310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527A20-D3C7-9645-8491-BF36BA2FB384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3C2D50-032D-F740-9A6A-F99767110B46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Identitas dalam Konten Media Sosial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23A42A-90E7-A74A-96DF-DF8B74D336D1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BD826E-F062-D649-8C8E-4F9F1627D8C8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3–5 akun atau kreator publik dari Aceh atau daerah asal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8B66C3-A489-3946-B1A0-EC0CAD2D6CB9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49EDFB-B620-A142-94FB-1FEE0327F12A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10 unggahan atau video dan transkripsikan bagian relevan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F12CA8-E27C-CC4B-883F-635CB93EE1C3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C91997-1ED9-6B47-BC95-2E7E9A0C3FB2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Identifikasi pilihan bahasa, sapaan, ungkapan khas, sisipan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B321EF-85BD-2341-B496-A3372FD90D51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6B07D7-EFE6-354F-8AAA-B23EF4AF1FD2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Analisis dengan prinsip Bucholtz dan Hall</a:t>
            </a:r>
          </a:p>
        </p:txBody>
      </p:sp>
    </p:spTree>
    <p:extLst>
      <p:ext uri="{BB962C8B-B14F-4D97-AF65-F5344CB8AC3E}">
        <p14:creationId xmlns:p14="http://schemas.microsoft.com/office/powerpoint/2010/main" val="122105435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A9CDD-0214-F1D2-67F5-01D21E2C4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Sosialisasi bahasa: menjadi anggota budaya melalui bahasa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B46836-12FB-9D45-93A5-2105EA93A0E8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342BBB-A9D5-3F4C-A3B7-8B87E249D287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09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1299B4-D6A9-5D4D-A117-3D3C7847B725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647A9AF-BCCA-5A41-828A-916AC86A7F2D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B930E2-3295-014E-A46A-93EAE3670CC8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9A9D64-E084-7F44-A182-E4F811ED91F2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Membedakan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pemerolehan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sosialisasi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bahasa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08BD33-68B6-2B47-86A6-190B12075FDF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3F3214-B194-E048-B2C3-9D5904194D1E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Membandingkan tiga kisah perkembangan: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Kaluli, Samoa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, kelas menengah Amerika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407854-EB9A-AE43-B36D-4390D33C0070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36CD4A-4116-B64B-87C2-A1CBC4F1123C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ketimpangan sekolah menurut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Heath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konsep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Vygotsky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11C527-2B27-9444-AA7D-68CF3BD8B1A7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CB4B47-9412-1549-A4BC-FF480B50B3B9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pergeseran bahasa di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Gapun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D994F3-38FB-6B42-A672-5B21DC0E8FB0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69A26C-460D-984F-92D6-89E90E075DEB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Mengkaji dodaidi, meunasah, dan pergeseran ke bahasa Indonesia di Aceh</a:t>
            </a:r>
          </a:p>
        </p:txBody>
      </p:sp>
    </p:spTree>
    <p:extLst>
      <p:ext uri="{BB962C8B-B14F-4D97-AF65-F5344CB8AC3E}">
        <p14:creationId xmlns:p14="http://schemas.microsoft.com/office/powerpoint/2010/main" val="273242163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6C2CF-5805-139C-54DC-2F2EAB7CE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Anak belajar bahasa sekaligus belajar menjadi anggota budaya melalui bahasa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14D420-A7D6-524B-A41D-BA7FFF583BA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9 · PARADIGMA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FAA016-E8F1-0549-940D-5AAABD2263AC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9.1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C35436-3BC8-F248-9AED-38A0581E174D}"/>
              </a:ext>
            </a:extLst>
          </p:cNvPr>
          <p:cNvSpPr txBox="1"/>
          <p:nvPr/>
        </p:nvSpPr>
        <p:spPr>
          <a:xfrm>
            <a:off x="685800" y="1803400"/>
            <a:ext cx="1752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endParaRPr lang="en-US" sz="1200" b="1">
              <a:solidFill>
                <a:srgbClr val="8C1D2F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20E63-4EAE-2C46-9082-347FF3CCB61C}"/>
              </a:ext>
            </a:extLst>
          </p:cNvPr>
          <p:cNvSpPr txBox="1"/>
          <p:nvPr/>
        </p:nvSpPr>
        <p:spPr>
          <a:xfrm>
            <a:off x="2590800" y="1803400"/>
            <a:ext cx="43815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PEMEROLEHAN BAHASA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FAAE8B-85CB-BE43-8B47-36736E146CEB}"/>
              </a:ext>
            </a:extLst>
          </p:cNvPr>
          <p:cNvSpPr txBox="1"/>
          <p:nvPr/>
        </p:nvSpPr>
        <p:spPr>
          <a:xfrm>
            <a:off x="7124700" y="1803400"/>
            <a:ext cx="43815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SOSIALISASI BAHASA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34F8C14-9D9B-384D-A28F-DDD91FCC2F48}"/>
              </a:ext>
            </a:extLst>
          </p:cNvPr>
          <p:cNvCxnSpPr/>
          <p:nvPr/>
        </p:nvCxnSpPr>
        <p:spPr>
          <a:xfrm>
            <a:off x="609600" y="2108200"/>
            <a:ext cx="109728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098CB8D-26DF-6444-9A2D-16CED53FD26B}"/>
              </a:ext>
            </a:extLst>
          </p:cNvPr>
          <p:cNvSpPr txBox="1"/>
          <p:nvPr/>
        </p:nvSpPr>
        <p:spPr>
          <a:xfrm>
            <a:off x="685800" y="2209800"/>
            <a:ext cx="17526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Pandangan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28991D-F895-A446-8917-48300896B9A0}"/>
              </a:ext>
            </a:extLst>
          </p:cNvPr>
          <p:cNvSpPr txBox="1"/>
          <p:nvPr/>
        </p:nvSpPr>
        <p:spPr>
          <a:xfrm>
            <a:off x="2590800" y="2209800"/>
            <a:ext cx="43815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Anak membawa tata bahasa universal yang "dipicu" masukan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0643AC-E947-654A-83D0-B7D2BDA819DD}"/>
              </a:ext>
            </a:extLst>
          </p:cNvPr>
          <p:cNvSpPr txBox="1"/>
          <p:nvPr/>
        </p:nvSpPr>
        <p:spPr>
          <a:xfrm>
            <a:off x="7124700" y="2209800"/>
            <a:ext cx="43815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Anak disosialisasikan melalui bahasa dan untuk memakai bahasa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D0E4DD4-9B49-6842-84AA-C83C07B317D0}"/>
              </a:ext>
            </a:extLst>
          </p:cNvPr>
          <p:cNvCxnSpPr/>
          <p:nvPr/>
        </p:nvCxnSpPr>
        <p:spPr>
          <a:xfrm>
            <a:off x="609600" y="30734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5FED465-24E1-E143-B2B1-A6C6B542A121}"/>
              </a:ext>
            </a:extLst>
          </p:cNvPr>
          <p:cNvSpPr txBox="1"/>
          <p:nvPr/>
        </p:nvSpPr>
        <p:spPr>
          <a:xfrm>
            <a:off x="685800" y="3175000"/>
            <a:ext cx="17526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Objek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3687EE-F05B-2E46-A864-C2823CBBBBE2}"/>
              </a:ext>
            </a:extLst>
          </p:cNvPr>
          <p:cNvSpPr txBox="1"/>
          <p:nvPr/>
        </p:nvSpPr>
        <p:spPr>
          <a:xfrm>
            <a:off x="2590800" y="3175000"/>
            <a:ext cx="43815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Bunyi, kosakata, sintaksis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32E068-1239-974C-9389-652669D71680}"/>
              </a:ext>
            </a:extLst>
          </p:cNvPr>
          <p:cNvSpPr txBox="1"/>
          <p:nvPr/>
        </p:nvSpPr>
        <p:spPr>
          <a:xfrm>
            <a:off x="7124700" y="3175000"/>
            <a:ext cx="43815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bersama nilai, emosi, dan relasi sosial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49523B1-D3A1-5844-89B1-5AAB4C790F00}"/>
              </a:ext>
            </a:extLst>
          </p:cNvPr>
          <p:cNvCxnSpPr/>
          <p:nvPr/>
        </p:nvCxnSpPr>
        <p:spPr>
          <a:xfrm>
            <a:off x="609600" y="40386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1E1DE01-56CB-A34D-956A-3EBE452E16DA}"/>
              </a:ext>
            </a:extLst>
          </p:cNvPr>
          <p:cNvSpPr txBox="1"/>
          <p:nvPr/>
        </p:nvSpPr>
        <p:spPr>
          <a:xfrm>
            <a:off x="685800" y="4140200"/>
            <a:ext cx="17526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Data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6A2B52-366D-4A4A-ADB3-43B943082BA9}"/>
              </a:ext>
            </a:extLst>
          </p:cNvPr>
          <p:cNvSpPr txBox="1"/>
          <p:nvPr/>
        </p:nvSpPr>
        <p:spPr>
          <a:xfrm>
            <a:off x="2590800" y="4140200"/>
            <a:ext cx="43815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Keluarga kelas menengah kulit putih Amerika Utara dan Eropa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9745B6-14E9-B546-B4EE-63903184B7B0}"/>
              </a:ext>
            </a:extLst>
          </p:cNvPr>
          <p:cNvSpPr txBox="1"/>
          <p:nvPr/>
        </p:nvSpPr>
        <p:spPr>
          <a:xfrm>
            <a:off x="7124700" y="4140200"/>
            <a:ext cx="43815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Pengasuhan di banyak masyarakat, direkam dalam interaksi alami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94B0994-5CEB-264A-A25B-675DA6CDFF19}"/>
              </a:ext>
            </a:extLst>
          </p:cNvPr>
          <p:cNvCxnSpPr/>
          <p:nvPr/>
        </p:nvCxnSpPr>
        <p:spPr>
          <a:xfrm>
            <a:off x="609600" y="50038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B511607-CB92-B04B-B430-7F2183B8E577}"/>
              </a:ext>
            </a:extLst>
          </p:cNvPr>
          <p:cNvSpPr txBox="1"/>
          <p:nvPr/>
        </p:nvSpPr>
        <p:spPr>
          <a:xfrm>
            <a:off x="685800" y="5105400"/>
            <a:ext cx="17526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Keterbatasan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EF6406-86AF-0146-BD36-9CE2C1CB4931}"/>
              </a:ext>
            </a:extLst>
          </p:cNvPr>
          <p:cNvSpPr txBox="1"/>
          <p:nvPr/>
        </p:nvSpPr>
        <p:spPr>
          <a:xfrm>
            <a:off x="2590800" y="5105400"/>
            <a:ext cx="43815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lepas dari kehidupan sosial; satu kisah dianggap universal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5471C5-D5AF-7D47-8446-85E7D3200E90}"/>
              </a:ext>
            </a:extLst>
          </p:cNvPr>
          <p:cNvSpPr txBox="1"/>
          <p:nvPr/>
        </p:nvSpPr>
        <p:spPr>
          <a:xfrm>
            <a:off x="7124700" y="5105400"/>
            <a:ext cx="43815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Butuh etnografi panjang dan rekaman rinci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1D5A273-EBCA-7748-8E74-588039EE2643}"/>
              </a:ext>
            </a:extLst>
          </p:cNvPr>
          <p:cNvCxnSpPr/>
          <p:nvPr/>
        </p:nvCxnSpPr>
        <p:spPr>
          <a:xfrm>
            <a:off x="609600" y="59690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9A2AF77-492C-704A-9D7C-30549055E1D7}"/>
              </a:ext>
            </a:extLst>
          </p:cNvPr>
          <p:cNvSpPr txBox="1"/>
          <p:nvPr/>
        </p:nvSpPr>
        <p:spPr>
          <a:xfrm>
            <a:off x="609600" y="6248400"/>
            <a:ext cx="9652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Ochs dan Schieffelin (1984) merintis paradigma sosialisasi bahasa.</a:t>
            </a:r>
          </a:p>
        </p:txBody>
      </p:sp>
    </p:spTree>
    <p:extLst>
      <p:ext uri="{BB962C8B-B14F-4D97-AF65-F5344CB8AC3E}">
        <p14:creationId xmlns:p14="http://schemas.microsoft.com/office/powerpoint/2010/main" val="310073829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0D2CC-032F-C26E-E496-3B1C37EF5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Setiap masyarakat punya narasi budaya tentang apa itu anak dan bagaimana ia menjadi kompeten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ADFE4E-59A1-F44A-84F0-8189ADD6D87D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9 · TIGA KISAH PERKEMBANGAN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5F3204-C94A-814C-A480-977C0FD06983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9.2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B6A257-9404-A244-8356-36269690DF84}"/>
              </a:ext>
            </a:extLst>
          </p:cNvPr>
          <p:cNvSpPr/>
          <p:nvPr/>
        </p:nvSpPr>
        <p:spPr>
          <a:xfrm>
            <a:off x="609600" y="1854200"/>
            <a:ext cx="3505200" cy="3556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C8733E-6C15-164C-8791-ED2D87BE9268}"/>
              </a:ext>
            </a:extLst>
          </p:cNvPr>
          <p:cNvSpPr/>
          <p:nvPr/>
        </p:nvSpPr>
        <p:spPr>
          <a:xfrm>
            <a:off x="609600" y="1854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845F2E-D37A-554B-B011-31C515712BBA}"/>
              </a:ext>
            </a:extLst>
          </p:cNvPr>
          <p:cNvSpPr txBox="1"/>
          <p:nvPr/>
        </p:nvSpPr>
        <p:spPr>
          <a:xfrm>
            <a:off x="8128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CHILD-CENTERED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B8FA6-6467-5345-8290-0F585B4ABBCA}"/>
              </a:ext>
            </a:extLst>
          </p:cNvPr>
          <p:cNvSpPr txBox="1"/>
          <p:nvPr/>
        </p:nvSpPr>
        <p:spPr>
          <a:xfrm>
            <a:off x="812800" y="2311400"/>
            <a:ext cx="309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Kelas menengah 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F407C3-0AC7-B347-A209-AF8B1BEE107C}"/>
              </a:ext>
            </a:extLst>
          </p:cNvPr>
          <p:cNvSpPr txBox="1"/>
          <p:nvPr/>
        </p:nvSpPr>
        <p:spPr>
          <a:xfrm>
            <a:off x="812800" y="2717800"/>
            <a:ext cx="3098800" cy="2540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Bayi diperlakukan sebagai mitra percakapan. Orang dewasa memakai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bahasa pengasuh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(nada tinggi, kalimat pendek, pengulangan) dan menebak maksud anak.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132DB8-89CF-A44C-B078-070E1D959DA3}"/>
              </a:ext>
            </a:extLst>
          </p:cNvPr>
          <p:cNvSpPr/>
          <p:nvPr/>
        </p:nvSpPr>
        <p:spPr>
          <a:xfrm>
            <a:off x="4343400" y="1854200"/>
            <a:ext cx="3505200" cy="3556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08B105-3927-1441-AFF3-323915B9E512}"/>
              </a:ext>
            </a:extLst>
          </p:cNvPr>
          <p:cNvSpPr/>
          <p:nvPr/>
        </p:nvSpPr>
        <p:spPr>
          <a:xfrm>
            <a:off x="4343400" y="1854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CBD412-341D-0646-9514-BC5DAFC4392B}"/>
              </a:ext>
            </a:extLst>
          </p:cNvPr>
          <p:cNvSpPr txBox="1"/>
          <p:nvPr/>
        </p:nvSpPr>
        <p:spPr>
          <a:xfrm>
            <a:off x="45466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SCHIEFFELIN (1990)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E083B4-B038-D240-90AD-EBDBDDB6EF09}"/>
              </a:ext>
            </a:extLst>
          </p:cNvPr>
          <p:cNvSpPr txBox="1"/>
          <p:nvPr/>
        </p:nvSpPr>
        <p:spPr>
          <a:xfrm>
            <a:off x="4546600" y="2311400"/>
            <a:ext cx="309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Kaluli, Papua Nugini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7C4C42-0025-B84B-A7D7-C20311AFBF9F}"/>
              </a:ext>
            </a:extLst>
          </p:cNvPr>
          <p:cNvSpPr txBox="1"/>
          <p:nvPr/>
        </p:nvSpPr>
        <p:spPr>
          <a:xfrm>
            <a:off x="4546600" y="2717800"/>
            <a:ext cx="3098800" cy="2540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Bayi digendong menghadap keluar, ke jaringan sosial. Ibu memberi contoh ujaran lengkap lalu menyuruh anak mengulanginya kepada pihak ketiga: "katakan seperti itu".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983C8-A237-5141-B730-1D85ED9C433E}"/>
              </a:ext>
            </a:extLst>
          </p:cNvPr>
          <p:cNvSpPr/>
          <p:nvPr/>
        </p:nvSpPr>
        <p:spPr>
          <a:xfrm>
            <a:off x="8077200" y="1854200"/>
            <a:ext cx="3505200" cy="3556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96FACA-91DE-4840-A4BA-0D07F9E0BD03}"/>
              </a:ext>
            </a:extLst>
          </p:cNvPr>
          <p:cNvSpPr/>
          <p:nvPr/>
        </p:nvSpPr>
        <p:spPr>
          <a:xfrm>
            <a:off x="8077200" y="1854200"/>
            <a:ext cx="35052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705A2E-0C72-AC44-B6FB-C6868DEC2570}"/>
              </a:ext>
            </a:extLst>
          </p:cNvPr>
          <p:cNvSpPr txBox="1"/>
          <p:nvPr/>
        </p:nvSpPr>
        <p:spPr>
          <a:xfrm>
            <a:off x="82804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SITUATION-CENTERED · OCHS (1988)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51B09F-95E6-4849-BEDE-C83CC985CF6D}"/>
              </a:ext>
            </a:extLst>
          </p:cNvPr>
          <p:cNvSpPr txBox="1"/>
          <p:nvPr/>
        </p:nvSpPr>
        <p:spPr>
          <a:xfrm>
            <a:off x="8280400" y="2311400"/>
            <a:ext cx="30988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Samoa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9F5434-3568-6E40-97E6-DC2369B70F81}"/>
              </a:ext>
            </a:extLst>
          </p:cNvPr>
          <p:cNvSpPr txBox="1"/>
          <p:nvPr/>
        </p:nvSpPr>
        <p:spPr>
          <a:xfrm>
            <a:off x="8280400" y="2717800"/>
            <a:ext cx="3098800" cy="2540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Anak menyesuaikan diri dengan situasi. Pengasuhan banyak oleh kakak; orang dewasa berstatus tinggi tidak menyederhanakan tuturan. Anak bertanggung jawab membuat diri dipahami.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7644DD-E594-F349-BB87-F4D01601CC47}"/>
              </a:ext>
            </a:extLst>
          </p:cNvPr>
          <p:cNvSpPr txBox="1"/>
          <p:nvPr/>
        </p:nvSpPr>
        <p:spPr>
          <a:xfrm>
            <a:off x="609600" y="5613400"/>
            <a:ext cx="10972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Perbedaan ini bukan soal lebih baik atau lebih buruk, tetapi soal bagaimana tata interaksi berkelindan dengan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tata sosial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56588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B7CFC-12F9-B626-4AE2-0BFBBBD22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Anak yang fasih di rumah dapat tampak "kurang" di sekolah karena cara bertuturnya berbeda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D221D8-DF47-1E4B-B0B9-F0E8D9131095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9 · SEKOLAH DAN PARTISIPASI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7A4CF0-3F01-8845-B741-DCB50D1E57E9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9.3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1B7903-CE36-AD42-A86F-5F38313A50D7}"/>
              </a:ext>
            </a:extLst>
          </p:cNvPr>
          <p:cNvSpPr txBox="1"/>
          <p:nvPr/>
        </p:nvSpPr>
        <p:spPr>
          <a:xfrm>
            <a:off x="609600" y="1803400"/>
            <a:ext cx="10972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HEATH (1983), WAYS WITH WORDS: TIGA KOMUNITAS DI PIEDMONT, CAROLINA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C6F56F-E2E9-024A-BBA4-9BF226F598A7}"/>
              </a:ext>
            </a:extLst>
          </p:cNvPr>
          <p:cNvSpPr txBox="1"/>
          <p:nvPr/>
        </p:nvSpPr>
        <p:spPr>
          <a:xfrm>
            <a:off x="685800" y="2108200"/>
            <a:ext cx="1244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KOMUNITAS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A0B19B-1D71-8D4D-B16F-99525DA98853}"/>
              </a:ext>
            </a:extLst>
          </p:cNvPr>
          <p:cNvSpPr txBox="1"/>
          <p:nvPr/>
        </p:nvSpPr>
        <p:spPr>
          <a:xfrm>
            <a:off x="2082800" y="2108200"/>
            <a:ext cx="3276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CARA BERTUTUR DI RUMAH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2F5053-0474-EB4A-BA73-224F20FFD2BA}"/>
              </a:ext>
            </a:extLst>
          </p:cNvPr>
          <p:cNvSpPr txBox="1"/>
          <p:nvPr/>
        </p:nvSpPr>
        <p:spPr>
          <a:xfrm>
            <a:off x="5511800" y="2108200"/>
            <a:ext cx="2133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KECOCOKAN DENGAN SEKOLAH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1A262DC-3464-D749-BB97-93DEE4408575}"/>
              </a:ext>
            </a:extLst>
          </p:cNvPr>
          <p:cNvCxnSpPr/>
          <p:nvPr/>
        </p:nvCxnSpPr>
        <p:spPr>
          <a:xfrm>
            <a:off x="609600" y="2413000"/>
            <a:ext cx="7112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97789B3-28A4-3845-9BFE-71697CB1C125}"/>
              </a:ext>
            </a:extLst>
          </p:cNvPr>
          <p:cNvSpPr/>
          <p:nvPr/>
        </p:nvSpPr>
        <p:spPr>
          <a:xfrm>
            <a:off x="609600" y="2413000"/>
            <a:ext cx="7112000" cy="1066800"/>
          </a:xfrm>
          <a:prstGeom prst="rect">
            <a:avLst/>
          </a:prstGeom>
          <a:solidFill>
            <a:srgbClr val="F1E6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342467-CEBA-6B4C-BC7E-3819C7D5CE77}"/>
              </a:ext>
            </a:extLst>
          </p:cNvPr>
          <p:cNvSpPr txBox="1"/>
          <p:nvPr/>
        </p:nvSpPr>
        <p:spPr>
          <a:xfrm>
            <a:off x="685800" y="2514600"/>
            <a:ext cx="12446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Mainstream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EE50AF-BFB8-1846-B547-F2699E87DF9E}"/>
              </a:ext>
            </a:extLst>
          </p:cNvPr>
          <p:cNvSpPr txBox="1"/>
          <p:nvPr/>
        </p:nvSpPr>
        <p:spPr>
          <a:xfrm>
            <a:off x="2082800" y="2514600"/>
            <a:ext cx="32766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Buku cerita, pertanyaan berjawaban diketahui ("ini apa?"), menghubungkan buku dan pengalaman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498432-071B-414F-9305-3EBD3420E3C7}"/>
              </a:ext>
            </a:extLst>
          </p:cNvPr>
          <p:cNvSpPr txBox="1"/>
          <p:nvPr/>
        </p:nvSpPr>
        <p:spPr>
          <a:xfrm>
            <a:off x="5511800" y="2514600"/>
            <a:ext cx="21336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Pola tanya-jawab di rumah sama dengan pola kelas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90405A9-5AE3-C545-AA18-71F3171AA4CD}"/>
              </a:ext>
            </a:extLst>
          </p:cNvPr>
          <p:cNvCxnSpPr/>
          <p:nvPr/>
        </p:nvCxnSpPr>
        <p:spPr>
          <a:xfrm>
            <a:off x="609600" y="34798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9AA353B-1AB7-5C43-9705-E86EEFBD09D6}"/>
              </a:ext>
            </a:extLst>
          </p:cNvPr>
          <p:cNvSpPr txBox="1"/>
          <p:nvPr/>
        </p:nvSpPr>
        <p:spPr>
          <a:xfrm>
            <a:off x="685800" y="3581400"/>
            <a:ext cx="12446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Roadville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DD354B-2613-1643-A0DD-8438F692D7C0}"/>
              </a:ext>
            </a:extLst>
          </p:cNvPr>
          <p:cNvSpPr txBox="1"/>
          <p:nvPr/>
        </p:nvSpPr>
        <p:spPr>
          <a:xfrm>
            <a:off x="2082800" y="3581400"/>
            <a:ext cx="32766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Dibacakan buku; penekanan pada kebenaran harfiah, hafalan, kepatuhan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CE1C63-E7E7-7D4A-B137-D8671088C486}"/>
              </a:ext>
            </a:extLst>
          </p:cNvPr>
          <p:cNvSpPr txBox="1"/>
          <p:nvPr/>
        </p:nvSpPr>
        <p:spPr>
          <a:xfrm>
            <a:off x="5511800" y="3581400"/>
            <a:ext cx="21336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Cerita rekaan dianggap kebohongan; imajinasi kurang dilatih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A7BA475-1EF4-F94A-97EC-6812A080662D}"/>
              </a:ext>
            </a:extLst>
          </p:cNvPr>
          <p:cNvCxnSpPr/>
          <p:nvPr/>
        </p:nvCxnSpPr>
        <p:spPr>
          <a:xfrm>
            <a:off x="609600" y="45466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148E383-3C78-C74C-9092-9B32850EC793}"/>
              </a:ext>
            </a:extLst>
          </p:cNvPr>
          <p:cNvSpPr txBox="1"/>
          <p:nvPr/>
        </p:nvSpPr>
        <p:spPr>
          <a:xfrm>
            <a:off x="685800" y="4648200"/>
            <a:ext cx="12446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Trackton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875917-BD66-9D4C-9890-73858D22A98C}"/>
              </a:ext>
            </a:extLst>
          </p:cNvPr>
          <p:cNvSpPr txBox="1"/>
          <p:nvPr/>
        </p:nvSpPr>
        <p:spPr>
          <a:xfrm>
            <a:off x="2082800" y="4648200"/>
            <a:ext cx="32766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Permainan kata, ejekan kreatif, tampil di depan khalayak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BFE6FE-7337-8B4A-A769-BEF7F4F620E4}"/>
              </a:ext>
            </a:extLst>
          </p:cNvPr>
          <p:cNvSpPr txBox="1"/>
          <p:nvPr/>
        </p:nvSpPr>
        <p:spPr>
          <a:xfrm>
            <a:off x="5511800" y="4648200"/>
            <a:ext cx="21336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Jarang mengalami pertanyaan berjawaban diketahui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77FA713-CA8B-8944-B82B-CB5F7DDE1AFA}"/>
              </a:ext>
            </a:extLst>
          </p:cNvPr>
          <p:cNvCxnSpPr/>
          <p:nvPr/>
        </p:nvCxnSpPr>
        <p:spPr>
          <a:xfrm>
            <a:off x="609600" y="56134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D3802-06E4-B24B-9762-F89BAF6A5A28}"/>
              </a:ext>
            </a:extLst>
          </p:cNvPr>
          <p:cNvSpPr/>
          <p:nvPr/>
        </p:nvSpPr>
        <p:spPr>
          <a:xfrm>
            <a:off x="8026400" y="2108200"/>
            <a:ext cx="3556000" cy="3937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EFAB25-E276-A94A-A5AC-0ADCBDF0D6B2}"/>
              </a:ext>
            </a:extLst>
          </p:cNvPr>
          <p:cNvSpPr txBox="1"/>
          <p:nvPr/>
        </p:nvSpPr>
        <p:spPr>
          <a:xfrm>
            <a:off x="8305800" y="23622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VYGOTSKY (1978)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7F9F5A-79F8-D14D-BB53-E37D0A4025D7}"/>
              </a:ext>
            </a:extLst>
          </p:cNvPr>
          <p:cNvSpPr txBox="1"/>
          <p:nvPr/>
        </p:nvSpPr>
        <p:spPr>
          <a:xfrm>
            <a:off x="8305800" y="2667000"/>
            <a:ext cx="2997200" cy="312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Fungsi mental tinggi muncul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antarmanusia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sebelum menjadi milik individu.
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Zona perkembangan proksimal: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jarak antara yang dapat dilakukan sendiri dan dengan bantuan. Dukungannya disebut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perancah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, dan bentuk perancah itu bersifat budaya.</a:t>
            </a:r>
          </a:p>
        </p:txBody>
      </p:sp>
    </p:spTree>
    <p:extLst>
      <p:ext uri="{BB962C8B-B14F-4D97-AF65-F5344CB8AC3E}">
        <p14:creationId xmlns:p14="http://schemas.microsoft.com/office/powerpoint/2010/main" val="7573308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0F9F7-2888-8A98-3AC5-CC02F56E9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Di Gapun, bahasa bergeser dari pangkuan ibu, bertentangan dengan apa yang dikatakan para orang tua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35A8E-4952-AB42-A8E9-1C437978DC4B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9 · STUDI KASUS GLOBAL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569A6A-B0EF-0447-8796-ABD26D5A479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9.4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E673D9-0081-2948-BA84-7997DD0B1B2B}"/>
              </a:ext>
            </a:extLst>
          </p:cNvPr>
          <p:cNvSpPr txBox="1"/>
          <p:nvPr/>
        </p:nvSpPr>
        <p:spPr>
          <a:xfrm>
            <a:off x="609600" y="1778000"/>
            <a:ext cx="109728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i="1">
                <a:solidFill>
                  <a:srgbClr val="6B665E"/>
                </a:solidFill>
                <a:latin typeface="Calibri"/>
                <a:cs typeface="Calibri"/>
              </a:rPr>
              <a:t>Kulick (1992), Language Shift and Cultural Reproduction · desa Gapun, rawa antara Sungai Sepik dan Ramu, Papua Nugini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4523AE-96DF-CB42-83E9-3CCD901040D6}"/>
              </a:ext>
            </a:extLst>
          </p:cNvPr>
          <p:cNvSpPr/>
          <p:nvPr/>
        </p:nvSpPr>
        <p:spPr>
          <a:xfrm>
            <a:off x="609600" y="2235200"/>
            <a:ext cx="3454400" cy="2870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D6EA64-3BFF-E145-A0D7-F8E5A1F10631}"/>
              </a:ext>
            </a:extLst>
          </p:cNvPr>
          <p:cNvSpPr txBox="1"/>
          <p:nvPr/>
        </p:nvSpPr>
        <p:spPr>
          <a:xfrm>
            <a:off x="863600" y="2463800"/>
            <a:ext cx="294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YANG DIKATAKAN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A34919-A1CC-674A-B3D3-FBB03DADC583}"/>
              </a:ext>
            </a:extLst>
          </p:cNvPr>
          <p:cNvSpPr txBox="1"/>
          <p:nvPr/>
        </p:nvSpPr>
        <p:spPr>
          <a:xfrm>
            <a:off x="863600" y="2794000"/>
            <a:ext cx="2946400" cy="215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Orang tua menyesali anak-anak yang tidak lagi berbahasa Taiap dan menyalahkan anak yang "keras kepala".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8BEC81-DE82-4A4A-B881-4088B6852795}"/>
              </a:ext>
            </a:extLst>
          </p:cNvPr>
          <p:cNvSpPr/>
          <p:nvPr/>
        </p:nvSpPr>
        <p:spPr>
          <a:xfrm>
            <a:off x="4368800" y="2235200"/>
            <a:ext cx="3454400" cy="28702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8B138C-7DAA-B34D-B3C2-CE5BE52AD89C}"/>
              </a:ext>
            </a:extLst>
          </p:cNvPr>
          <p:cNvSpPr txBox="1"/>
          <p:nvPr/>
        </p:nvSpPr>
        <p:spPr>
          <a:xfrm>
            <a:off x="4622800" y="2463800"/>
            <a:ext cx="294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F0D9A8"/>
                </a:solidFill>
                <a:latin typeface="Calibri"/>
                <a:cs typeface="Calibri"/>
              </a:rPr>
              <a:t>YANG TEREKAM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4AA683-CB80-A54F-9A87-3CD0871FBDEB}"/>
              </a:ext>
            </a:extLst>
          </p:cNvPr>
          <p:cNvSpPr txBox="1"/>
          <p:nvPr/>
        </p:nvSpPr>
        <p:spPr>
          <a:xfrm>
            <a:off x="4622800" y="2794000"/>
            <a:ext cx="2946400" cy="215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FFFFFF"/>
                </a:solidFill>
                <a:latin typeface="Calibri"/>
                <a:cs typeface="Calibri"/>
              </a:rPr>
              <a:t>Pengasuh banyak memakai Tok Pisin kepada anak saat mengajar, membujuk, dan untuk hal penting. Taiap tersisa untuk memarahi.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F9599-FAC7-C043-B81C-CFB2778F1C97}"/>
              </a:ext>
            </a:extLst>
          </p:cNvPr>
          <p:cNvSpPr/>
          <p:nvPr/>
        </p:nvSpPr>
        <p:spPr>
          <a:xfrm>
            <a:off x="8128000" y="2235200"/>
            <a:ext cx="3454400" cy="2870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1A09EA-A7A9-7B49-81C0-CA5A1E60558E}"/>
              </a:ext>
            </a:extLst>
          </p:cNvPr>
          <p:cNvSpPr txBox="1"/>
          <p:nvPr/>
        </p:nvSpPr>
        <p:spPr>
          <a:xfrm>
            <a:off x="8382000" y="2463800"/>
            <a:ext cx="294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PENJELASANNYA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556743-F8C9-F041-83A6-25AE38CBE52C}"/>
              </a:ext>
            </a:extLst>
          </p:cNvPr>
          <p:cNvSpPr txBox="1"/>
          <p:nvPr/>
        </p:nvSpPr>
        <p:spPr>
          <a:xfrm>
            <a:off x="8382000" y="2794000"/>
            <a:ext cx="2946400" cy="215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Konsep diri Gapun: hed (kehendak pribadi yang keras) dan save (pengetahuan sosial). Tok Pisin dikaitkan dengan save dan dunia modern.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E8AD54-13D1-D143-B1BA-5F7FF568C114}"/>
              </a:ext>
            </a:extLst>
          </p:cNvPr>
          <p:cNvSpPr/>
          <p:nvPr/>
        </p:nvSpPr>
        <p:spPr>
          <a:xfrm>
            <a:off x="609600" y="5283200"/>
            <a:ext cx="10972800" cy="762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E52A97-7082-764B-A635-D6FCAC4EDB7B}"/>
              </a:ext>
            </a:extLst>
          </p:cNvPr>
          <p:cNvSpPr txBox="1"/>
          <p:nvPr/>
        </p:nvSpPr>
        <p:spPr>
          <a:xfrm>
            <a:off x="838200" y="5384800"/>
            <a:ext cx="105156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600" b="1">
                <a:solidFill>
                  <a:srgbClr val="3A3F45"/>
                </a:solidFill>
                <a:latin typeface="Calibri"/>
                <a:cs typeface="Calibri"/>
              </a:rPr>
              <a:t>Pelajaran:</a:t>
            </a:r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 pergeseran bahasa terjadi dalam interaksi sehari-hari, di </a:t>
            </a:r>
            <a:r>
              <a:rPr lang="en-US" sz="1600" b="1">
                <a:solidFill>
                  <a:srgbClr val="3A3F45"/>
                </a:solidFill>
                <a:latin typeface="Calibri"/>
                <a:cs typeface="Calibri"/>
              </a:rPr>
              <a:t>jarak antara sikap bahasa dan praktik bahasa</a:t>
            </a:r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08610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0546E-9D7C-6029-6753-02D6A5BD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Di Jawa dan Aceh, anak disosialisasikan ke dalam perasaan, iman, dan sejarah melalui genre tutur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3F1CC6-3DDF-384D-98E3-AD56D21A3258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9 · NUSANTARA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36311-4616-7140-B68C-A5DC0D3856F9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9.5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BD3FF3-0193-1F43-8FD8-B37D51BB04CE}"/>
              </a:ext>
            </a:extLst>
          </p:cNvPr>
          <p:cNvSpPr txBox="1"/>
          <p:nvPr/>
        </p:nvSpPr>
        <p:spPr>
          <a:xfrm>
            <a:off x="609600" y="1803400"/>
            <a:ext cx="10972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JAWA · HILDRED GEERTZ (1961): TIGA PERASAAN YANG DITANAMKAN BERTAHAP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DB2986-42EB-FF40-A62F-14C72E76FAC9}"/>
              </a:ext>
            </a:extLst>
          </p:cNvPr>
          <p:cNvSpPr txBox="1"/>
          <p:nvPr/>
        </p:nvSpPr>
        <p:spPr>
          <a:xfrm>
            <a:off x="609600" y="2108200"/>
            <a:ext cx="1524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800" b="1" i="1">
                <a:solidFill>
                  <a:srgbClr val="8C1D2F"/>
                </a:solidFill>
                <a:latin typeface="Georgia"/>
              </a:rPr>
              <a:t>Wedi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37EA64-0F73-4849-8564-6D72BA0DD6F8}"/>
              </a:ext>
            </a:extLst>
          </p:cNvPr>
          <p:cNvSpPr txBox="1"/>
          <p:nvPr/>
        </p:nvSpPr>
        <p:spPr>
          <a:xfrm>
            <a:off x="2159000" y="2184400"/>
            <a:ext cx="1905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takut pada ancaman luar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56EB7CAA-F90C-0942-B01C-E378B6B544F5}"/>
              </a:ext>
            </a:extLst>
          </p:cNvPr>
          <p:cNvSpPr/>
          <p:nvPr/>
        </p:nvSpPr>
        <p:spPr>
          <a:xfrm>
            <a:off x="4064000" y="2286000"/>
            <a:ext cx="203200" cy="2032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2D149A-4086-8B4B-8B0A-CFFFE800C1AD}"/>
              </a:ext>
            </a:extLst>
          </p:cNvPr>
          <p:cNvSpPr txBox="1"/>
          <p:nvPr/>
        </p:nvSpPr>
        <p:spPr>
          <a:xfrm>
            <a:off x="4368800" y="2108200"/>
            <a:ext cx="1524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800" b="1" i="1">
                <a:solidFill>
                  <a:srgbClr val="8C1D2F"/>
                </a:solidFill>
                <a:latin typeface="Georgia"/>
              </a:rPr>
              <a:t>Isin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350A93-0375-974B-B284-BAC2D5535CD0}"/>
              </a:ext>
            </a:extLst>
          </p:cNvPr>
          <p:cNvSpPr txBox="1"/>
          <p:nvPr/>
        </p:nvSpPr>
        <p:spPr>
          <a:xfrm>
            <a:off x="5918200" y="2184400"/>
            <a:ext cx="1905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malu bila tak sesuai harapan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F5CB9B9C-6BFE-C640-B51B-2185C8C002A9}"/>
              </a:ext>
            </a:extLst>
          </p:cNvPr>
          <p:cNvSpPr/>
          <p:nvPr/>
        </p:nvSpPr>
        <p:spPr>
          <a:xfrm>
            <a:off x="7823200" y="2286000"/>
            <a:ext cx="203200" cy="2032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9CCA9-6809-3947-AEE6-7CDA7F1627E4}"/>
              </a:ext>
            </a:extLst>
          </p:cNvPr>
          <p:cNvSpPr txBox="1"/>
          <p:nvPr/>
        </p:nvSpPr>
        <p:spPr>
          <a:xfrm>
            <a:off x="8128000" y="2108200"/>
            <a:ext cx="1905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800" b="1" i="1">
                <a:solidFill>
                  <a:srgbClr val="8C1D2F"/>
                </a:solidFill>
                <a:latin typeface="Georgia"/>
              </a:rPr>
              <a:t>Sungkan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9B2BDC-E11C-224E-A13A-DCD1F6926A00}"/>
              </a:ext>
            </a:extLst>
          </p:cNvPr>
          <p:cNvSpPr txBox="1"/>
          <p:nvPr/>
        </p:nvSpPr>
        <p:spPr>
          <a:xfrm>
            <a:off x="10058400" y="2184400"/>
            <a:ext cx="1524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segan hormat, kendali diri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0FCF1A2-ADC4-2E44-A306-1FCAEFECCF2E}"/>
              </a:ext>
            </a:extLst>
          </p:cNvPr>
          <p:cNvCxnSpPr/>
          <p:nvPr/>
        </p:nvCxnSpPr>
        <p:spPr>
          <a:xfrm>
            <a:off x="609600" y="29718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5941367-01FA-DE4F-A1C9-CBA7AA85F030}"/>
              </a:ext>
            </a:extLst>
          </p:cNvPr>
          <p:cNvSpPr txBox="1"/>
          <p:nvPr/>
        </p:nvSpPr>
        <p:spPr>
          <a:xfrm>
            <a:off x="609600" y="3149600"/>
            <a:ext cx="10972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ACEH: DUA RUANG SOSIALISASI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832EC4-94FE-004C-904D-A5C4AB3F7848}"/>
              </a:ext>
            </a:extLst>
          </p:cNvPr>
          <p:cNvSpPr/>
          <p:nvPr/>
        </p:nvSpPr>
        <p:spPr>
          <a:xfrm>
            <a:off x="609600" y="3454400"/>
            <a:ext cx="5372100" cy="2590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40E4B8-C4DC-924C-819D-611FCF21E069}"/>
              </a:ext>
            </a:extLst>
          </p:cNvPr>
          <p:cNvSpPr/>
          <p:nvPr/>
        </p:nvSpPr>
        <p:spPr>
          <a:xfrm>
            <a:off x="609600" y="3454400"/>
            <a:ext cx="53721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A16894-5966-774A-A2D3-D77CFADE44EF}"/>
              </a:ext>
            </a:extLst>
          </p:cNvPr>
          <p:cNvSpPr txBox="1"/>
          <p:nvPr/>
        </p:nvSpPr>
        <p:spPr>
          <a:xfrm>
            <a:off x="812800" y="36576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BUAIAN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52123F-3971-5E43-B1BA-3A24052C833A}"/>
              </a:ext>
            </a:extLst>
          </p:cNvPr>
          <p:cNvSpPr txBox="1"/>
          <p:nvPr/>
        </p:nvSpPr>
        <p:spPr>
          <a:xfrm>
            <a:off x="812800" y="3911600"/>
            <a:ext cx="49657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Dodaidi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39DAFB-AE88-3B4C-8C57-1D7082CA02CD}"/>
              </a:ext>
            </a:extLst>
          </p:cNvPr>
          <p:cNvSpPr txBox="1"/>
          <p:nvPr/>
        </p:nvSpPr>
        <p:spPr>
          <a:xfrm>
            <a:off x="812800" y="4318000"/>
            <a:ext cx="4965700" cy="157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Dilantunkan ibu atau nenek: pujian kepada Allah dan Rasul, doa agar anak beriman dan berbakti, harapan menjadi pembela agama dan negeri. Sosialisasi dimulai sebelum anak bicara.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4D959BC-A42C-A24E-A4E2-2383D073A43F}"/>
              </a:ext>
            </a:extLst>
          </p:cNvPr>
          <p:cNvSpPr/>
          <p:nvPr/>
        </p:nvSpPr>
        <p:spPr>
          <a:xfrm>
            <a:off x="6210300" y="3454400"/>
            <a:ext cx="5372100" cy="25908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3FE76B-4EF3-F646-9FA1-A04FA262AE55}"/>
              </a:ext>
            </a:extLst>
          </p:cNvPr>
          <p:cNvSpPr/>
          <p:nvPr/>
        </p:nvSpPr>
        <p:spPr>
          <a:xfrm>
            <a:off x="6210300" y="3454400"/>
            <a:ext cx="53721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D22193-9BBA-1F48-B5EA-10F86F333FBA}"/>
              </a:ext>
            </a:extLst>
          </p:cNvPr>
          <p:cNvSpPr txBox="1"/>
          <p:nvPr/>
        </p:nvSpPr>
        <p:spPr>
          <a:xfrm>
            <a:off x="6413500" y="36576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GAMPONG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61547D-97F8-D54F-93B3-0A5675B667E0}"/>
              </a:ext>
            </a:extLst>
          </p:cNvPr>
          <p:cNvSpPr txBox="1"/>
          <p:nvPr/>
        </p:nvSpPr>
        <p:spPr>
          <a:xfrm>
            <a:off x="6413500" y="3911600"/>
            <a:ext cx="49657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Meunasah dan pengajian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BD7EEE-9995-E646-A470-3AA6402793D1}"/>
              </a:ext>
            </a:extLst>
          </p:cNvPr>
          <p:cNvSpPr txBox="1"/>
          <p:nvPr/>
        </p:nvSpPr>
        <p:spPr>
          <a:xfrm>
            <a:off x="6413500" y="4318000"/>
            <a:ext cx="4965700" cy="157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Anak belajar huruf hijaiah, mengeja, hingga tajwid. Siegel (1969): anak laki-laki dahulu lazim bermalam di meunasah; sosialisasi bahasa bersifat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bergender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485691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E24E-8E4D-9199-DE53-19C5C2814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Belajar bahasa adalah belajar menjadi orang tertentu dalam masyarakat tertentu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B98CC7-9FFE-D841-B428-22BE9E170751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9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D7B09A-24CE-E34D-92AC-0D1244DF2B0B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9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EBC56-98B4-A442-8721-655E99A5E258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9B9497-A9E8-AE4F-8C9E-269ECC37C441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961D33-F2AB-8240-B46C-55C1FE5E0A4E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Paradigma: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sosialisasi melalui dan untuk bahasa; kisah child-centered dan situation-centered sama-sama konstruksi budaya.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CB663E-10F3-4A4C-A264-BB3702F22DA6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293757-3680-A24B-BF6F-1C1C12C79A48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Ketimpangan dan partisipasi: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Heath menunjukkan cara bertutur rumah menentukan kecocokan dengan sekolah; Vygotsky dan perancah budaya.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57EB84-9C7B-FE43-B5F7-4C029CC0A406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204F7D-0A4A-2244-9748-9D4E56365914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Pergeseran: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Gapun dan keluarga urban Aceh memperlihatkan bahasa bergeser dalam interaksi pengasuhan, sering tanpa disadari.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858AA0-0717-3144-85D4-6198CAF72C7D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B17B96-F6B4-164E-9C2E-2C77ECE4D679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853092-D05E-084A-822F-EDC08DB6456F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Sosialisasi bahasa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E907ED0-BCB2-7C44-8D71-7065E0F07445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0A519F1-FF15-934F-A6BF-E3F937464B49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Bahasa pengasuh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4AB24F8-5FA5-0C49-836F-97B683693B5B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8E35F79-7FB1-7E43-AFED-7C6151ED85C7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Child-centered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BD8DFA8-57CA-F048-AB7A-9B8440F49A14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3F1DCE7-8A43-2141-B233-CAC38542F22A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Situation-centered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3DC16F0-4923-5441-A258-326918359BDA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E4E090F-F851-5141-B832-E79752090496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Ways with words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030A969-A6A7-2D42-9FBE-2393DE708F0D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0074573-50CC-8549-AC9B-42ED217B7A95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Zona perkembangan proksimal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B316DD5-34DE-2049-9310-EAE341061E75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CE279C9-E2F6-E24F-92CD-EB94FB9149C4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Perancah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5608976-9BB1-994A-81A8-E93F70CDF0CA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8F9642B-7A08-8D40-8304-253F7D9698C4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Pergeseran bahasa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B6A3248-F87F-F745-8606-6F5FFF5DA537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F5E63A3-55D7-2D41-8BC0-338B46ECEA7B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Dodaidi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21611CD-E5EC-1646-8A48-75AA5E9C7ABA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F564C91-E2E6-394A-9EC0-E888B60D655E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Wedi, isin, sungkan</a:t>
            </a:r>
          </a:p>
        </p:txBody>
      </p:sp>
    </p:spTree>
    <p:extLst>
      <p:ext uri="{BB962C8B-B14F-4D97-AF65-F5344CB8AC3E}">
        <p14:creationId xmlns:p14="http://schemas.microsoft.com/office/powerpoint/2010/main" val="2798215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BFD8E-BE53-8BA6-F761-0B757877B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5C7756-655E-3F48-89B4-675CEACCC1F3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9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CD773-C183-A04D-AF04-AFBB0CF9AADA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9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BEB68D-942C-9E49-90F5-50C9BD4059A5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E7CE3E-C255-024E-94E8-CB2CB43476B8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2D5CA1-A711-AD4D-8B77-3091A7D99BEC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Bandingkan pola child-centered dan situation-centered. Mana yang paling dekat dengan pengalaman Anda?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74778E-963F-3146-9AC2-83829B2751B0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F7743B-2984-8747-8164-F788D62A6D94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Dengan temuan Heath, analisis ketidakselarasan cara bertutur anak gampong dengan harapan sekolah.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C65849-8A7A-5B46-98A5-48A817DDD17A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C04FD4-A723-D547-8EB0-F37AA5A42219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Apa yang dimaksud jarak antara sikap bahasa dan praktik bahasa dalam kasus Gapun?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9CF477-9929-8745-8AF9-FC918A58BDEB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AC637A-CD38-EA4A-8B87-6FF5A9B59AE8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Bagaimana dodaidi menjadi praktik sosialisasi meski bayi belum memahami isinya?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915A31-6A65-6F49-84D5-2742703F0E42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C5A2E5-42E4-974F-A395-C9D7BB7503DE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D2243E-D6AC-ED41-AAAC-37152FDDB188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Bahasa di Sekitar Anak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D78E73-8600-7743-B70C-64F2CEA928A7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D63677-15DC-3F45-B700-094149E350A6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keluarga dengan anak usia 2–6 tahun; minta izin lisan dan tertulis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CFD882-7306-104B-B4D5-9DFDF2D590A9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DF988D-B8D8-1E42-9AC6-9691B9AC3765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Amati minimal tiga kali interaksi sehari-hari; rekam bila diizinkan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5B4008-5798-A244-AD98-B1C6EECCEC60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0FCEE9-03F9-064A-A3DD-FCAEB09D4E35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Catat bahasa yang dipakai, siapa bicara kepada siapa, dan genre tutur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A353B9-8730-F24E-B884-6230813B809E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999301-46D3-7347-A065-72D702331248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Kaitkan temuan dengan konsep sosialisasi bahasa</a:t>
            </a:r>
          </a:p>
        </p:txBody>
      </p:sp>
    </p:spTree>
    <p:extLst>
      <p:ext uri="{BB962C8B-B14F-4D97-AF65-F5344CB8AC3E}">
        <p14:creationId xmlns:p14="http://schemas.microsoft.com/office/powerpoint/2010/main" val="331412615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41365-0D3F-1C2F-140D-8CF6243E5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Bahasa, agama, dan ritual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022BA0-2DA5-A24B-97E5-44AB3C1A51EE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3CC1A2-A6F7-2B41-95E0-61582EE3C5F1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10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CF33169-B611-5842-BE11-795E13AA9AF4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541D24E-9D46-6A4E-91C7-F22E37DCF34F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6FA6A2-D91E-CB4F-95BB-B1623673B53B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EEAA69-F7E0-6B41-91AD-B6A6F3BDC2C8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ciri bahasa ritual: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formalisasi, paralelisme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, otoritas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7A490C-B8AB-204B-82F4-0CA3122CDFD3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DB8102-D752-B945-91FE-D52603712588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Membandingkan ideologi semiotik di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Sumba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(Kuipers, Keane)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0420EE-828D-E449-B7CF-D027AF3F1F4C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150CDF-6FB4-D94B-9FB4-3FC3FCAE9C11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hubungan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bahasa suci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penutur biasa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0080D4-C8D1-594C-92BF-B508883A2527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B71031-3338-3E47-886E-10E8C3433D58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Islam yang hidup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melalui wacana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di Gayo (Bowen)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C8B7CB-3C8D-4949-86C7-9316D0C14D68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AB595A-B610-6F4F-B83A-B04FCCE59BEE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Mengkaji doa, zikir, ratéb, peusijuek,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Hikayat Prang Sabi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02019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732DA-F915-BC9A-8938-9D937B7E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Tuturan ritual dirancang agar penutur tampil sebagai penyampai, bukan pencipta, sehingga sulit dibantah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23396C-B96E-294F-A4DD-B80B7EB71B7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10 · CIRI BAHASA RITUAL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E19E22-B1B0-4C42-A8B2-6ED46D110829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10.1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388A9A-6085-9A42-84CF-575ADF09B617}"/>
              </a:ext>
            </a:extLst>
          </p:cNvPr>
          <p:cNvSpPr/>
          <p:nvPr/>
        </p:nvSpPr>
        <p:spPr>
          <a:xfrm>
            <a:off x="609600" y="1854200"/>
            <a:ext cx="48260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EA06BF-912E-C44E-A788-29B00DD99BA3}"/>
              </a:ext>
            </a:extLst>
          </p:cNvPr>
          <p:cNvSpPr txBox="1"/>
          <p:nvPr/>
        </p:nvSpPr>
        <p:spPr>
          <a:xfrm>
            <a:off x="889000" y="2108200"/>
            <a:ext cx="426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BLOCH (1975), MERINA, MADAGASKAR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9941BA-B269-CA46-A75E-6BB059FE6B20}"/>
              </a:ext>
            </a:extLst>
          </p:cNvPr>
          <p:cNvSpPr txBox="1"/>
          <p:nvPr/>
        </p:nvSpPr>
        <p:spPr>
          <a:xfrm>
            <a:off x="889000" y="2413000"/>
            <a:ext cx="42672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Formalisasi: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kosakata, intonasi, susunan kalimat, dan urutan tindak dibatasi ketat.
Akibatnya orang hanya dapat menerima atau menolak keseluruhan tuturan. Formalisasi adalah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bentuk kekuasaan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.
Kritik: terlalu menyamaratakan, kurang melihat kreativitas.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4C4937-3FE7-944A-AB30-9FB87AE5819A}"/>
              </a:ext>
            </a:extLst>
          </p:cNvPr>
          <p:cNvSpPr txBox="1"/>
          <p:nvPr/>
        </p:nvSpPr>
        <p:spPr>
          <a:xfrm>
            <a:off x="5842000" y="1854200"/>
            <a:ext cx="5740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DU BOIS (1986): CIRI YANG SERING DITEMUKAN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0873C5-84A4-1049-9F91-2D638393A900}"/>
              </a:ext>
            </a:extLst>
          </p:cNvPr>
          <p:cNvSpPr/>
          <p:nvPr/>
        </p:nvSpPr>
        <p:spPr>
          <a:xfrm>
            <a:off x="5842000" y="22860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15B69D-63F8-7643-837C-6352FDDE200F}"/>
              </a:ext>
            </a:extLst>
          </p:cNvPr>
          <p:cNvSpPr txBox="1"/>
          <p:nvPr/>
        </p:nvSpPr>
        <p:spPr>
          <a:xfrm>
            <a:off x="6096000" y="2209800"/>
            <a:ext cx="54864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Register khusus:</a:t>
            </a:r>
            <a:r>
              <a:rPr lang="en-US" sz="1600">
                <a:solidFill>
                  <a:srgbClr val="1F2328"/>
                </a:solidFill>
                <a:latin typeface="Calibri"/>
                <a:cs typeface="Calibri"/>
              </a:rPr>
              <a:t> bentuk kuno atau bahasa yang dipinjam dari tempat lain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5CE3F4-D54D-3041-9AF0-35A8498F01CB}"/>
              </a:ext>
            </a:extLst>
          </p:cNvPr>
          <p:cNvSpPr/>
          <p:nvPr/>
        </p:nvSpPr>
        <p:spPr>
          <a:xfrm>
            <a:off x="5842000" y="32258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251206-D5CC-7546-8A2D-9508D94021A9}"/>
              </a:ext>
            </a:extLst>
          </p:cNvPr>
          <p:cNvSpPr txBox="1"/>
          <p:nvPr/>
        </p:nvSpPr>
        <p:spPr>
          <a:xfrm>
            <a:off x="6096000" y="3149600"/>
            <a:ext cx="54864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Paralelisme:</a:t>
            </a:r>
            <a:r>
              <a:rPr lang="en-US" sz="1600">
                <a:solidFill>
                  <a:srgbClr val="1F2328"/>
                </a:solidFill>
                <a:latin typeface="Calibri"/>
                <a:cs typeface="Calibri"/>
              </a:rPr>
              <a:t> pasangan baris yang sejajar bentuk dan maknanya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79529C-8743-D743-A0AD-4525B3DC12D6}"/>
              </a:ext>
            </a:extLst>
          </p:cNvPr>
          <p:cNvSpPr/>
          <p:nvPr/>
        </p:nvSpPr>
        <p:spPr>
          <a:xfrm>
            <a:off x="5842000" y="41656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A72ECD-6B3D-8F44-9FDF-5B5DA1E5E615}"/>
              </a:ext>
            </a:extLst>
          </p:cNvPr>
          <p:cNvSpPr txBox="1"/>
          <p:nvPr/>
        </p:nvSpPr>
        <p:spPr>
          <a:xfrm>
            <a:off x="6096000" y="4089400"/>
            <a:ext cx="54864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Prosodi khas:</a:t>
            </a:r>
            <a:r>
              <a:rPr lang="en-US" sz="1600">
                <a:solidFill>
                  <a:srgbClr val="1F2328"/>
                </a:solidFill>
                <a:latin typeface="Calibri"/>
                <a:cs typeface="Calibri"/>
              </a:rPr>
              <a:t> lantunan dan irama tertentu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152FEE-7974-F14B-8701-4FCF772AB79F}"/>
              </a:ext>
            </a:extLst>
          </p:cNvPr>
          <p:cNvSpPr/>
          <p:nvPr/>
        </p:nvSpPr>
        <p:spPr>
          <a:xfrm>
            <a:off x="5842000" y="51054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49F151-AEB4-E043-B7A3-A71C3EE7B26A}"/>
              </a:ext>
            </a:extLst>
          </p:cNvPr>
          <p:cNvSpPr txBox="1"/>
          <p:nvPr/>
        </p:nvSpPr>
        <p:spPr>
          <a:xfrm>
            <a:off x="6096000" y="5029200"/>
            <a:ext cx="54864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Sumber di luar penutur:</a:t>
            </a:r>
            <a:r>
              <a:rPr lang="en-US" sz="1600">
                <a:solidFill>
                  <a:srgbClr val="1F2328"/>
                </a:solidFill>
                <a:latin typeface="Calibri"/>
                <a:cs typeface="Calibri"/>
              </a:rPr>
              <a:t> leluhur, nabi, atau Tuhan; kebenaran tampak </a:t>
            </a:r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berdiri sendiri</a:t>
            </a:r>
            <a:endParaRPr lang="en-US" sz="1600">
              <a:solidFill>
                <a:srgbClr val="1F2328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665896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A958D-AB7F-81F2-5ED2-75C66094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Di Sumba, otoritas diciptakan ketika tuturan pelaku ritual makin disamakan dengan suara leluhur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04EB0A-9EB5-EA43-8BE2-E71478CF9614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10 · SUMBA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16FBEB-EF13-3D49-AFD9-4A0C57EFB376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10.2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4D968B-6D66-6D40-9679-63D7FA0252DC}"/>
              </a:ext>
            </a:extLst>
          </p:cNvPr>
          <p:cNvSpPr/>
          <p:nvPr/>
        </p:nvSpPr>
        <p:spPr>
          <a:xfrm>
            <a:off x="609600" y="1854200"/>
            <a:ext cx="53721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A4CF22-2DCE-3F47-8811-13E6D81EA4EC}"/>
              </a:ext>
            </a:extLst>
          </p:cNvPr>
          <p:cNvSpPr/>
          <p:nvPr/>
        </p:nvSpPr>
        <p:spPr>
          <a:xfrm>
            <a:off x="609600" y="1854200"/>
            <a:ext cx="53721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444DF8-E113-4B40-BE19-BF6CDBD5791B}"/>
              </a:ext>
            </a:extLst>
          </p:cNvPr>
          <p:cNvSpPr txBox="1"/>
          <p:nvPr/>
        </p:nvSpPr>
        <p:spPr>
          <a:xfrm>
            <a:off x="812800" y="20574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KUIPERS (1990, 1998) · WEYEWA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B5B3F0-C0BC-2049-A460-72142EC328B5}"/>
              </a:ext>
            </a:extLst>
          </p:cNvPr>
          <p:cNvSpPr txBox="1"/>
          <p:nvPr/>
        </p:nvSpPr>
        <p:spPr>
          <a:xfrm>
            <a:off x="812800" y="2311400"/>
            <a:ext cx="49657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Kata-kata leluhur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885FE5-97F8-A143-8DBF-3287700BB9F9}"/>
              </a:ext>
            </a:extLst>
          </p:cNvPr>
          <p:cNvSpPr txBox="1"/>
          <p:nvPr/>
        </p:nvSpPr>
        <p:spPr>
          <a:xfrm>
            <a:off x="812800" y="2743200"/>
            <a:ext cx="49657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Paralelisme berpasangan (couplet). Tuturan bergerak dari lepas dan dialogis ke padu dan monologis: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otoritas tekstual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. Di bawah Orde Baru, sekolah, dan agama resmi, tutur ritual terpinggirkan tetapi sebagian bertahan dalam ratapan dan genre lain.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6E2EF4-E8A9-B741-A9F3-AFE01DC646E3}"/>
              </a:ext>
            </a:extLst>
          </p:cNvPr>
          <p:cNvSpPr/>
          <p:nvPr/>
        </p:nvSpPr>
        <p:spPr>
          <a:xfrm>
            <a:off x="6210300" y="1854200"/>
            <a:ext cx="53721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C32091-7DAC-4142-AE55-D20767DB5FED}"/>
              </a:ext>
            </a:extLst>
          </p:cNvPr>
          <p:cNvSpPr/>
          <p:nvPr/>
        </p:nvSpPr>
        <p:spPr>
          <a:xfrm>
            <a:off x="6210300" y="1854200"/>
            <a:ext cx="53721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1CC5DC-AF86-034F-8707-B203B7DD7BCB}"/>
              </a:ext>
            </a:extLst>
          </p:cNvPr>
          <p:cNvSpPr txBox="1"/>
          <p:nvPr/>
        </p:nvSpPr>
        <p:spPr>
          <a:xfrm>
            <a:off x="6413500" y="20574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KEANE (1997, 2007) · ANAKALANG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A63D15-3E4C-1743-8A51-BA1A180B8E3A}"/>
              </a:ext>
            </a:extLst>
          </p:cNvPr>
          <p:cNvSpPr txBox="1"/>
          <p:nvPr/>
        </p:nvSpPr>
        <p:spPr>
          <a:xfrm>
            <a:off x="6413500" y="2311400"/>
            <a:ext cx="49657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Ideologi semiotik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EB88AE-2140-D24D-8DA9-09494895CB94}"/>
              </a:ext>
            </a:extLst>
          </p:cNvPr>
          <p:cNvSpPr txBox="1"/>
          <p:nvPr/>
        </p:nvSpPr>
        <p:spPr>
          <a:xfrm>
            <a:off x="6413500" y="2743200"/>
            <a:ext cx="49657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Pertukaran adat disertai tuturan formal yang penuh risiko: kata bisa salah ucap, benda salah tafsir. Misi Calvinis membawa ideologi baru: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ketulusan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, doa sejati adalah ungkapan batin, bukan rumus.</a:t>
            </a:r>
          </a:p>
        </p:txBody>
      </p:sp>
    </p:spTree>
    <p:extLst>
      <p:ext uri="{BB962C8B-B14F-4D97-AF65-F5344CB8AC3E}">
        <p14:creationId xmlns:p14="http://schemas.microsoft.com/office/powerpoint/2010/main" val="2434116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BD7A1-0671-DA93-CB51-4252C76D3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Teks Arab Al-Qur'an dipandang tak tergantikan, sementara doa pribadi dapat dipanjatkan dalam bahasa apa pun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76529A-9E33-F14E-AB75-EF44B4CD7B2A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10 · BAHASA SUCI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A2BA1C-3885-1742-A5ED-FD8D2D85755D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10.3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FDD23A-3B20-E448-8520-C706F98DEAEC}"/>
              </a:ext>
            </a:extLst>
          </p:cNvPr>
          <p:cNvSpPr/>
          <p:nvPr/>
        </p:nvSpPr>
        <p:spPr>
          <a:xfrm>
            <a:off x="609600" y="1905000"/>
            <a:ext cx="6604000" cy="9906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E54D74-F880-CF45-ABAE-E77461F9CA45}"/>
              </a:ext>
            </a:extLst>
          </p:cNvPr>
          <p:cNvSpPr txBox="1"/>
          <p:nvPr/>
        </p:nvSpPr>
        <p:spPr>
          <a:xfrm>
            <a:off x="863600" y="2057400"/>
            <a:ext cx="60960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Al-Qur'an dalam bahasa Arab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FF2F65-27DC-1045-8AE9-3B0ECD36552C}"/>
              </a:ext>
            </a:extLst>
          </p:cNvPr>
          <p:cNvSpPr txBox="1"/>
          <p:nvPr/>
        </p:nvSpPr>
        <p:spPr>
          <a:xfrm>
            <a:off x="863600" y="2438400"/>
            <a:ext cx="60960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FFFFFF"/>
                </a:solidFill>
                <a:latin typeface="Calibri"/>
                <a:cs typeface="Calibri"/>
              </a:rPr>
              <a:t>Tidak tergantikan; terjemahan dipahami sebagai penjelasan makna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4FD615-6665-5D4B-9F77-D5EF8A4CF4C8}"/>
              </a:ext>
            </a:extLst>
          </p:cNvPr>
          <p:cNvSpPr/>
          <p:nvPr/>
        </p:nvSpPr>
        <p:spPr>
          <a:xfrm>
            <a:off x="1117600" y="3048000"/>
            <a:ext cx="6096000" cy="9906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FDD90-5F84-784E-88A6-0E91C3B1A40A}"/>
              </a:ext>
            </a:extLst>
          </p:cNvPr>
          <p:cNvSpPr txBox="1"/>
          <p:nvPr/>
        </p:nvSpPr>
        <p:spPr>
          <a:xfrm>
            <a:off x="1371600" y="3200400"/>
            <a:ext cx="55880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Salat wajib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940461-000F-7146-B17D-BF454033B053}"/>
              </a:ext>
            </a:extLst>
          </p:cNvPr>
          <p:cNvSpPr txBox="1"/>
          <p:nvPr/>
        </p:nvSpPr>
        <p:spPr>
          <a:xfrm>
            <a:off x="1371600" y="3581400"/>
            <a:ext cx="55880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FFFFFF"/>
                </a:solidFill>
                <a:latin typeface="Calibri"/>
                <a:cs typeface="Calibri"/>
              </a:rPr>
              <a:t>Bacaan dalam bahasa Arab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F289E0-1380-8E4B-BC2D-97155B5E706B}"/>
              </a:ext>
            </a:extLst>
          </p:cNvPr>
          <p:cNvSpPr/>
          <p:nvPr/>
        </p:nvSpPr>
        <p:spPr>
          <a:xfrm>
            <a:off x="1625600" y="4191000"/>
            <a:ext cx="5588000" cy="990600"/>
          </a:xfrm>
          <a:prstGeom prst="rect">
            <a:avLst/>
          </a:prstGeom>
          <a:solidFill>
            <a:srgbClr val="6F573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BA3FD2-FB51-F947-B014-5D7A70BC6782}"/>
              </a:ext>
            </a:extLst>
          </p:cNvPr>
          <p:cNvSpPr txBox="1"/>
          <p:nvPr/>
        </p:nvSpPr>
        <p:spPr>
          <a:xfrm>
            <a:off x="1879600" y="4343400"/>
            <a:ext cx="50800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Doa pribadi (du'a)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A2681C-0871-3E4F-8F74-AE0917DC8113}"/>
              </a:ext>
            </a:extLst>
          </p:cNvPr>
          <p:cNvSpPr txBox="1"/>
          <p:nvPr/>
        </p:nvSpPr>
        <p:spPr>
          <a:xfrm>
            <a:off x="1879600" y="4724400"/>
            <a:ext cx="50800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FFFFFF"/>
                </a:solidFill>
                <a:latin typeface="Calibri"/>
                <a:cs typeface="Calibri"/>
              </a:rPr>
              <a:t>Dapat dalam bahasa apa pun: Indonesia, Aceh, Gayo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3F3CF9-018F-9F4E-87E5-B33C7564B995}"/>
              </a:ext>
            </a:extLst>
          </p:cNvPr>
          <p:cNvSpPr txBox="1"/>
          <p:nvPr/>
        </p:nvSpPr>
        <p:spPr>
          <a:xfrm>
            <a:off x="609600" y="5435600"/>
            <a:ext cx="66040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Pembedaan ini adalah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ideologi bahasa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: keyakinan tentang hubungan bentuk, makna, dan kekuatan.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5D117A-D6C9-BC4B-8825-3F07C0F68540}"/>
              </a:ext>
            </a:extLst>
          </p:cNvPr>
          <p:cNvSpPr/>
          <p:nvPr/>
        </p:nvSpPr>
        <p:spPr>
          <a:xfrm>
            <a:off x="7620000" y="1905000"/>
            <a:ext cx="3962400" cy="41402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ECC4CA-AB52-0142-B5E1-F63316DB7B88}"/>
              </a:ext>
            </a:extLst>
          </p:cNvPr>
          <p:cNvSpPr txBox="1"/>
          <p:nvPr/>
        </p:nvSpPr>
        <p:spPr>
          <a:xfrm>
            <a:off x="7899400" y="2159000"/>
            <a:ext cx="34036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HAERI (2003), KAIRO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DF5B94-FA3C-9C4E-A2A4-88D4DD949822}"/>
              </a:ext>
            </a:extLst>
          </p:cNvPr>
          <p:cNvSpPr txBox="1"/>
          <p:nvPr/>
        </p:nvSpPr>
        <p:spPr>
          <a:xfrm>
            <a:off x="7899400" y="2463800"/>
            <a:ext cx="3403600" cy="3327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Sacred Language, Ordinary People: bahasa Arab Klasik dan bahasa Arab Mesir dalam kehidupan sehari-hari.
Sering digambarkan sebagai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diglosia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, tetapi warga biasa terus bernegosiasi di antara keduanya.
Pertanyaan: sejauh mana kerangka ini berlaku di Aceh?</a:t>
            </a:r>
          </a:p>
        </p:txBody>
      </p:sp>
    </p:spTree>
    <p:extLst>
      <p:ext uri="{BB962C8B-B14F-4D97-AF65-F5344CB8AC3E}">
        <p14:creationId xmlns:p14="http://schemas.microsoft.com/office/powerpoint/2010/main" val="304224947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C8A3F-C23F-B1B4-3832-09C9D1F28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Bowen menunjukkan bahwa orang Gayo menjadi Muslim melalui wacana, bukan melalui lapisan adat yang dikupas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0D89EB-5501-4B44-849C-8ABDADA970BE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10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3A474-5978-AC41-91FE-B246681BACC6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10.4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AC07D2-385B-6342-AF00-57222BCB2328}"/>
              </a:ext>
            </a:extLst>
          </p:cNvPr>
          <p:cNvSpPr txBox="1"/>
          <p:nvPr/>
        </p:nvSpPr>
        <p:spPr>
          <a:xfrm>
            <a:off x="609600" y="1778000"/>
            <a:ext cx="109728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i="1">
                <a:solidFill>
                  <a:srgbClr val="6B665E"/>
                </a:solidFill>
                <a:latin typeface="Calibri"/>
                <a:cs typeface="Calibri"/>
              </a:rPr>
              <a:t>Bowen (1993), Muslims through Discourse · penelitian lapangan di kampung pedalaman dan kota Takengon, akhir 1970-an hingga 1980-an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E361A7-30B6-574D-90BA-60906230AD9D}"/>
              </a:ext>
            </a:extLst>
          </p:cNvPr>
          <p:cNvSpPr txBox="1"/>
          <p:nvPr/>
        </p:nvSpPr>
        <p:spPr>
          <a:xfrm>
            <a:off x="609600" y="2184400"/>
            <a:ext cx="109728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Islam tidak hadir sebagai sistem tetap dan seragam, tetapi sebagai tradisi yang terus </a:t>
            </a:r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dibicarakan, ditafsirkan, diperdebatkan, dan dipraktikkan</a:t>
            </a:r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. Bowen menolak pembagian lama antara "Islam murni" dan "adat".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4AEEA3-9DAC-5544-8DBD-2DEFEB8AF88C}"/>
              </a:ext>
            </a:extLst>
          </p:cNvPr>
          <p:cNvSpPr/>
          <p:nvPr/>
        </p:nvSpPr>
        <p:spPr>
          <a:xfrm>
            <a:off x="609600" y="3048000"/>
            <a:ext cx="3454400" cy="2997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024FAA-B6A7-3A4F-A818-67DCF43CED33}"/>
              </a:ext>
            </a:extLst>
          </p:cNvPr>
          <p:cNvSpPr/>
          <p:nvPr/>
        </p:nvSpPr>
        <p:spPr>
          <a:xfrm>
            <a:off x="609600" y="3048000"/>
            <a:ext cx="34544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412715-29B6-2F44-8183-353D2F61E381}"/>
              </a:ext>
            </a:extLst>
          </p:cNvPr>
          <p:cNvSpPr txBox="1"/>
          <p:nvPr/>
        </p:nvSpPr>
        <p:spPr>
          <a:xfrm>
            <a:off x="812800" y="3251200"/>
            <a:ext cx="304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KAUM MUDA / MODERNIS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AB5646-E1E5-FE48-AE0A-9DA4266BE388}"/>
              </a:ext>
            </a:extLst>
          </p:cNvPr>
          <p:cNvSpPr txBox="1"/>
          <p:nvPr/>
        </p:nvSpPr>
        <p:spPr>
          <a:xfrm>
            <a:off x="812800" y="3505200"/>
            <a:ext cx="30480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Rujukan langsung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A84E7D-83F5-A145-B1FB-43B72BC4900A}"/>
              </a:ext>
            </a:extLst>
          </p:cNvPr>
          <p:cNvSpPr txBox="1"/>
          <p:nvPr/>
        </p:nvSpPr>
        <p:spPr>
          <a:xfrm>
            <a:off x="812800" y="3911600"/>
            <a:ext cx="3048000" cy="198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Menekankan Al-Qur'an dan hadis; mengkritik praktik yang dianggap tidak berdasar.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18DD4A-7A82-3643-B722-6F9779FE5724}"/>
              </a:ext>
            </a:extLst>
          </p:cNvPr>
          <p:cNvSpPr/>
          <p:nvPr/>
        </p:nvSpPr>
        <p:spPr>
          <a:xfrm>
            <a:off x="4267200" y="3048000"/>
            <a:ext cx="3454400" cy="2997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72180E-D163-7842-BBB4-DC5BC8B47630}"/>
              </a:ext>
            </a:extLst>
          </p:cNvPr>
          <p:cNvSpPr/>
          <p:nvPr/>
        </p:nvSpPr>
        <p:spPr>
          <a:xfrm>
            <a:off x="4267200" y="3048000"/>
            <a:ext cx="34544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87042D-E209-8B42-9F05-C3F57BA0F2D0}"/>
              </a:ext>
            </a:extLst>
          </p:cNvPr>
          <p:cNvSpPr txBox="1"/>
          <p:nvPr/>
        </p:nvSpPr>
        <p:spPr>
          <a:xfrm>
            <a:off x="4470400" y="3251200"/>
            <a:ext cx="304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TRADISIONALIS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5D2D4B-F726-8E4D-9AAE-82BD2326CF6A}"/>
              </a:ext>
            </a:extLst>
          </p:cNvPr>
          <p:cNvSpPr txBox="1"/>
          <p:nvPr/>
        </p:nvSpPr>
        <p:spPr>
          <a:xfrm>
            <a:off x="4470400" y="3505200"/>
            <a:ext cx="30480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Rujukan mazhab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C38B26-CA3E-EB49-84ED-5B376AAB0AD3}"/>
              </a:ext>
            </a:extLst>
          </p:cNvPr>
          <p:cNvSpPr txBox="1"/>
          <p:nvPr/>
        </p:nvSpPr>
        <p:spPr>
          <a:xfrm>
            <a:off x="4470400" y="3911600"/>
            <a:ext cx="3048000" cy="198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Mempertahankan praktik warisan dengan rujukan tradisi mazhab dan ulama terdahulu.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27A225-4C36-CC4A-BB30-9B0016F71708}"/>
              </a:ext>
            </a:extLst>
          </p:cNvPr>
          <p:cNvSpPr/>
          <p:nvPr/>
        </p:nvSpPr>
        <p:spPr>
          <a:xfrm>
            <a:off x="8026400" y="3048000"/>
            <a:ext cx="3556000" cy="29972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DB78A9-A509-F647-B375-17F60CD418C9}"/>
              </a:ext>
            </a:extLst>
          </p:cNvPr>
          <p:cNvSpPr txBox="1"/>
          <p:nvPr/>
        </p:nvSpPr>
        <p:spPr>
          <a:xfrm>
            <a:off x="8305800" y="33020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KUNCI ANALISIS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51BED6-B80A-1B40-954A-823EF7DA706A}"/>
              </a:ext>
            </a:extLst>
          </p:cNvPr>
          <p:cNvSpPr txBox="1"/>
          <p:nvPr/>
        </p:nvSpPr>
        <p:spPr>
          <a:xfrm>
            <a:off x="8305800" y="3606800"/>
            <a:ext cx="2997200" cy="218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F3F0EA"/>
                </a:solidFill>
                <a:latin typeface="Calibri"/>
                <a:cs typeface="Calibri"/>
              </a:rPr>
              <a:t>Kedua kelompok </a:t>
            </a:r>
            <a:r>
              <a:rPr lang="en-US" sz="1600" b="1">
                <a:solidFill>
                  <a:srgbClr val="E9CF9B"/>
                </a:solidFill>
                <a:latin typeface="Calibri"/>
                <a:cs typeface="Calibri"/>
              </a:rPr>
              <a:t>sama-sama berbicara dalam bahasa Islam</a:t>
            </a:r>
            <a:r>
              <a:rPr lang="en-US" sz="1600">
                <a:solidFill>
                  <a:srgbClr val="F3F0EA"/>
                </a:solidFill>
                <a:latin typeface="Calibri"/>
                <a:cs typeface="Calibri"/>
              </a:rPr>
              <a:t>. Perbedaan mereka terletak pada cara membaca dan menafsirkan sumber yang sama.</a:t>
            </a:r>
          </a:p>
        </p:txBody>
      </p:sp>
    </p:spTree>
    <p:extLst>
      <p:ext uri="{BB962C8B-B14F-4D97-AF65-F5344CB8AC3E}">
        <p14:creationId xmlns:p14="http://schemas.microsoft.com/office/powerpoint/2010/main" val="15148927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DD80C-9CA8-72B1-F3DB-E2DD6229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Di Aceh, bahasa ritual hidup dari kenduri hingga panggung seni, dan kata selalu bertaut dengan benda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089AE7-4761-8845-9E11-91F1FF2B7EA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10 · TUTUR KEAGAMAAN ACEH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5F9BD3-C0FF-794D-A7F9-A2A43E2C0E91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10.5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DF0CD9-4987-2D4E-BCBD-0161DFDB6000}"/>
              </a:ext>
            </a:extLst>
          </p:cNvPr>
          <p:cNvSpPr/>
          <p:nvPr/>
        </p:nvSpPr>
        <p:spPr>
          <a:xfrm>
            <a:off x="6096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ED1C67-491F-8D49-B222-FDD2CF6CEB6B}"/>
              </a:ext>
            </a:extLst>
          </p:cNvPr>
          <p:cNvSpPr/>
          <p:nvPr/>
        </p:nvSpPr>
        <p:spPr>
          <a:xfrm>
            <a:off x="6096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9DD55A-721A-7F42-8240-BB177A970F97}"/>
              </a:ext>
            </a:extLst>
          </p:cNvPr>
          <p:cNvSpPr txBox="1"/>
          <p:nvPr/>
        </p:nvSpPr>
        <p:spPr>
          <a:xfrm>
            <a:off x="8128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KENDURI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11C2B2-8359-A541-BD1B-56728E8E3EB8}"/>
              </a:ext>
            </a:extLst>
          </p:cNvPr>
          <p:cNvSpPr txBox="1"/>
          <p:nvPr/>
        </p:nvSpPr>
        <p:spPr>
          <a:xfrm>
            <a:off x="812800" y="23114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Doa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E240FB-CBC2-6C44-BA2C-EF7E42CD5F0B}"/>
              </a:ext>
            </a:extLst>
          </p:cNvPr>
          <p:cNvSpPr txBox="1"/>
          <p:nvPr/>
        </p:nvSpPr>
        <p:spPr>
          <a:xfrm>
            <a:off x="812800" y="2717800"/>
            <a:ext cx="21971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Pujian dan shalawat berbahasa Arab, lalu permohonan sesuai hajat, disambut "amin". Memimpin doa menegaskan kedudukan berdasar ilmu dan kesalehan.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995DAE-9F40-844D-9245-B8BDB12DFA07}"/>
              </a:ext>
            </a:extLst>
          </p:cNvPr>
          <p:cNvSpPr/>
          <p:nvPr/>
        </p:nvSpPr>
        <p:spPr>
          <a:xfrm>
            <a:off x="33909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73827C-911E-1844-87B6-07D31CE74019}"/>
              </a:ext>
            </a:extLst>
          </p:cNvPr>
          <p:cNvSpPr/>
          <p:nvPr/>
        </p:nvSpPr>
        <p:spPr>
          <a:xfrm>
            <a:off x="33909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8DC22C-BCE3-F945-88B8-5C85FCF4CD5D}"/>
              </a:ext>
            </a:extLst>
          </p:cNvPr>
          <p:cNvSpPr txBox="1"/>
          <p:nvPr/>
        </p:nvSpPr>
        <p:spPr>
          <a:xfrm>
            <a:off x="35941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PENGULANGAN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3C996B-5054-2240-8F7C-7FA3985BD14F}"/>
              </a:ext>
            </a:extLst>
          </p:cNvPr>
          <p:cNvSpPr txBox="1"/>
          <p:nvPr/>
        </p:nvSpPr>
        <p:spPr>
          <a:xfrm>
            <a:off x="3594100" y="23114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Zikir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C788EF-41C6-BF4D-8311-1FF406BD53D7}"/>
              </a:ext>
            </a:extLst>
          </p:cNvPr>
          <p:cNvSpPr txBox="1"/>
          <p:nvPr/>
        </p:nvSpPr>
        <p:spPr>
          <a:xfrm>
            <a:off x="3594100" y="2717800"/>
            <a:ext cx="21971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Pengulangan intens dan irama teratur. Maknanya sudah dikenal; kekuatannya pada pengulangan itu sendiri.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921C9D-8ED6-1942-AF73-A3A94EE7C0B7}"/>
              </a:ext>
            </a:extLst>
          </p:cNvPr>
          <p:cNvSpPr/>
          <p:nvPr/>
        </p:nvSpPr>
        <p:spPr>
          <a:xfrm>
            <a:off x="61849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D2B130-83DB-FE48-B17F-3A6F698DD6F3}"/>
              </a:ext>
            </a:extLst>
          </p:cNvPr>
          <p:cNvSpPr/>
          <p:nvPr/>
        </p:nvSpPr>
        <p:spPr>
          <a:xfrm>
            <a:off x="61849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3ACBCA-8B21-4D43-818D-28C489EA6315}"/>
              </a:ext>
            </a:extLst>
          </p:cNvPr>
          <p:cNvSpPr txBox="1"/>
          <p:nvPr/>
        </p:nvSpPr>
        <p:spPr>
          <a:xfrm>
            <a:off x="63881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SENI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FC6A54-1849-4B44-B8F1-747A3B9AFA32}"/>
              </a:ext>
            </a:extLst>
          </p:cNvPr>
          <p:cNvSpPr txBox="1"/>
          <p:nvPr/>
        </p:nvSpPr>
        <p:spPr>
          <a:xfrm>
            <a:off x="6388100" y="23114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Ratéb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42ABBE-CEBE-0A48-A29C-0906584BB2F2}"/>
              </a:ext>
            </a:extLst>
          </p:cNvPr>
          <p:cNvSpPr txBox="1"/>
          <p:nvPr/>
        </p:nvSpPr>
        <p:spPr>
          <a:xfrm>
            <a:off x="6388100" y="2717800"/>
            <a:ext cx="21971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Ratéb meuseukat, ratôh duek: syair pujian dan nasihat dilantunkan pemimpin, disambut kelompok, dengan gerak serempak.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7CFA42-AC24-364B-A041-A0CD7812E450}"/>
              </a:ext>
            </a:extLst>
          </p:cNvPr>
          <p:cNvSpPr/>
          <p:nvPr/>
        </p:nvSpPr>
        <p:spPr>
          <a:xfrm>
            <a:off x="89662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BF7F65-496C-214C-BAA5-FB726B35B161}"/>
              </a:ext>
            </a:extLst>
          </p:cNvPr>
          <p:cNvSpPr/>
          <p:nvPr/>
        </p:nvSpPr>
        <p:spPr>
          <a:xfrm>
            <a:off x="8966200" y="1854200"/>
            <a:ext cx="26035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E827B2-4039-E444-9123-18EC67303E52}"/>
              </a:ext>
            </a:extLst>
          </p:cNvPr>
          <p:cNvSpPr txBox="1"/>
          <p:nvPr/>
        </p:nvSpPr>
        <p:spPr>
          <a:xfrm>
            <a:off x="91694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MENDINGINKAN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BE958E2-465B-5043-B7F3-5AF7CBEBAA04}"/>
              </a:ext>
            </a:extLst>
          </p:cNvPr>
          <p:cNvSpPr txBox="1"/>
          <p:nvPr/>
        </p:nvSpPr>
        <p:spPr>
          <a:xfrm>
            <a:off x="9169400" y="23114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Peusijuek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EC4A8E-1ACE-CD48-BCA3-D7D2043B5892}"/>
              </a:ext>
            </a:extLst>
          </p:cNvPr>
          <p:cNvSpPr txBox="1"/>
          <p:nvPr/>
        </p:nvSpPr>
        <p:spPr>
          <a:xfrm>
            <a:off x="9169400" y="2717800"/>
            <a:ext cx="21971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Percikan air dan daun, beras, padi, ketan; tiap tindakan disertai basmalah, shalawat, dan harapan berbahasa Aceh.</a:t>
            </a:r>
          </a:p>
        </p:txBody>
      </p:sp>
    </p:spTree>
    <p:extLst>
      <p:ext uri="{BB962C8B-B14F-4D97-AF65-F5344CB8AC3E}">
        <p14:creationId xmlns:p14="http://schemas.microsoft.com/office/powerpoint/2010/main" val="34862564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A5473-3371-C6BD-3E55-F5B86F431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Hikayat Prang Sabi menunjukkan bahwa sebuah teks yang dilantunkan dapat mengubah cara orang memandang sejarah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CE1B58-1BAC-1C45-926E-0B7E31031884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10 · TEKS YANG MENGGERAKKAN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BD440D-4412-CA43-8D02-F53C6F6CB2D0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10.6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3C94C9-3C2F-084C-8913-F6610AE421B3}"/>
              </a:ext>
            </a:extLst>
          </p:cNvPr>
          <p:cNvSpPr/>
          <p:nvPr/>
        </p:nvSpPr>
        <p:spPr>
          <a:xfrm>
            <a:off x="609600" y="1854200"/>
            <a:ext cx="53340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ACC98A-8201-FE46-8C5F-981C268E9FF4}"/>
              </a:ext>
            </a:extLst>
          </p:cNvPr>
          <p:cNvSpPr txBox="1"/>
          <p:nvPr/>
        </p:nvSpPr>
        <p:spPr>
          <a:xfrm>
            <a:off x="889000" y="2108200"/>
            <a:ext cx="4775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HIKAYAT PRANG SABI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EBA963-219D-9F4E-A842-AFF38C62DD90}"/>
              </a:ext>
            </a:extLst>
          </p:cNvPr>
          <p:cNvSpPr txBox="1"/>
          <p:nvPr/>
        </p:nvSpPr>
        <p:spPr>
          <a:xfrm>
            <a:off x="889000" y="2413000"/>
            <a:ext cx="47752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Dinisbatkan kepada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Teungku Chik Pante Kulu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; syair berbahasa Aceh pada masa Perang Aceh melawan Belanda, akhir abad ke-19.
Mengajak berjuang di jalan Allah dan melukiskan ganjaran bagi yang gugur. Dibacakan dengan lagu; Belanda memandangnya sebagai ancaman dan membatasi peredarannya.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5C26CA-9BA6-AD4D-8912-8F195FF05935}"/>
              </a:ext>
            </a:extLst>
          </p:cNvPr>
          <p:cNvSpPr txBox="1"/>
          <p:nvPr/>
        </p:nvSpPr>
        <p:spPr>
          <a:xfrm>
            <a:off x="6350000" y="1854200"/>
            <a:ext cx="5232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DUA CARA MEMBACA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E082F-530A-814B-8E27-20457D8A9943}"/>
              </a:ext>
            </a:extLst>
          </p:cNvPr>
          <p:cNvSpPr txBox="1"/>
          <p:nvPr/>
        </p:nvSpPr>
        <p:spPr>
          <a:xfrm>
            <a:off x="6350000" y="2184400"/>
            <a:ext cx="52324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Propaganda perang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CCBCEE-E9D9-BC49-972E-95DD35EA5508}"/>
              </a:ext>
            </a:extLst>
          </p:cNvPr>
          <p:cNvSpPr txBox="1"/>
          <p:nvPr/>
        </p:nvSpPr>
        <p:spPr>
          <a:xfrm>
            <a:off x="6350000" y="2565400"/>
            <a:ext cx="52324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Bacaan kolonial: teks yang perlu diredam (bandingkan Snouck Hurgronje, Bab 2).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A1C4C1A-99BC-CF40-A04B-6A2172072AFE}"/>
              </a:ext>
            </a:extLst>
          </p:cNvPr>
          <p:cNvCxnSpPr/>
          <p:nvPr/>
        </p:nvCxnSpPr>
        <p:spPr>
          <a:xfrm>
            <a:off x="6350000" y="3327400"/>
            <a:ext cx="52324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A561092-28F4-EA4B-8CBE-E30548CB6CE9}"/>
              </a:ext>
            </a:extLst>
          </p:cNvPr>
          <p:cNvSpPr txBox="1"/>
          <p:nvPr/>
        </p:nvSpPr>
        <p:spPr>
          <a:xfrm>
            <a:off x="6350000" y="3505200"/>
            <a:ext cx="52324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8C1D2F"/>
                </a:solidFill>
                <a:latin typeface="Georgia"/>
              </a:rPr>
              <a:t>Pemikiran historis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62CAB1-EF37-CB48-AABA-459C905D753D}"/>
              </a:ext>
            </a:extLst>
          </p:cNvPr>
          <p:cNvSpPr txBox="1"/>
          <p:nvPr/>
        </p:nvSpPr>
        <p:spPr>
          <a:xfrm>
            <a:off x="6350000" y="3886200"/>
            <a:ext cx="52324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Siegel (1979), Shadow and Sound: hikayat sebagai jendela untuk memahami cara orang Aceh memikirkan sejarah, bukan semata seruan perang.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EAEDE3-7169-F04C-ADB3-598000C1896F}"/>
              </a:ext>
            </a:extLst>
          </p:cNvPr>
          <p:cNvSpPr/>
          <p:nvPr/>
        </p:nvSpPr>
        <p:spPr>
          <a:xfrm>
            <a:off x="6350000" y="5003800"/>
            <a:ext cx="5232400" cy="10414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892A35-ECD4-C14E-8EAB-D36547436957}"/>
              </a:ext>
            </a:extLst>
          </p:cNvPr>
          <p:cNvSpPr txBox="1"/>
          <p:nvPr/>
        </p:nvSpPr>
        <p:spPr>
          <a:xfrm>
            <a:off x="6553200" y="5105400"/>
            <a:ext cx="48260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Pembanding: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Kristen Batak beribadah dalam bahasa Batak; Hindu Bali memakai Sanskerta dan Kawi dengan bahasa Bali sebagai jembatan.</a:t>
            </a:r>
          </a:p>
        </p:txBody>
      </p:sp>
    </p:spTree>
    <p:extLst>
      <p:ext uri="{BB962C8B-B14F-4D97-AF65-F5344CB8AC3E}">
        <p14:creationId xmlns:p14="http://schemas.microsoft.com/office/powerpoint/2010/main" val="320680953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F497B-169B-F1AB-E8A9-BF610A242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Bahasa ritual memindahkan otoritas dari penutur ke sumber di luar dirinya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997EE4-2E12-2F43-98F7-50EC16B8032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10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0B7277-118E-6346-A581-11E85B83B62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10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2F0A90-80EA-2345-80C3-6AA6CAEBE8CA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AC1C53-E2F4-5C46-9A36-9109C1D2444B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88DA0B-552E-1D49-8FF6-53A5008851CA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Ciri dan kuasa: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formalisasi Bloch, ciri Du Bois, dan otoritas tekstual Kuipers di Sumba; ideologi semiotik Keane.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889724-676E-2041-B7A7-0121FEC995A8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58D1FB-B12C-864A-90E5-95B948D88815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Bahasa suci: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Arab Al-Qur'an tak tergantikan, doa pribadi terbuka; Haeri dan Bowen menunjukkan agama hidup melalui wacana.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BFE266-25CC-7541-A9B7-18DCACAA8A07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AB9E67-93AE-8B4C-A11F-DA90E78437CF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Aceh: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doa, zikir, ratéb, peusijuek, dan Hikayat Prang Sabi memperlihatkan kata, benda, seni, dan sejarah yang bertaut.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409779-625C-AC48-BDEF-B836C2995027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BFAEAD-CFEC-FC41-AD44-B77C43DE661F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1F8441-0AAF-3E46-837E-D4ADB45308AB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Formalisasi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48EB754-FF28-4D48-8865-73097F0A613B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2D0997-3EF1-5747-B1C7-39A4C469CBE5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Paralelisme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560BF49-D6C1-AC44-A187-7CF3E1C346DE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5C8DD9B-C3D6-D64C-9F72-740EF1114442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Otoritas tekstual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73AA2D3-9FDE-2C4B-9F5B-D2234B8E3F66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F1CEFB5-28D2-E543-9B62-587C441E61C4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Ideologi semiotik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9577281-723E-604D-8E1C-A94CA649A933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BF773BF-2DC2-514B-A890-B381C0E23C89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Ketulusan (sincerity)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2828159-2449-F042-9BC7-F967F2681536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DA49910-5E4A-2A44-AB0D-ADA22C676F8F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Bahasa suci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58E153C-F2FC-1648-9FE9-7D4E633F3F4E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7A0EE25-03AB-4B4B-B1D1-DCB5F37C0A9C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Diglosia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A03FFCD-BFCD-4645-9866-95B8189A7EEA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F5647A2-0FBD-3C47-A79E-4DFF7AF37CA1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Wacana keagamaan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FF2B956-7AB0-214B-BCE3-12A91C32BE32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D32800E-1FC4-D641-AF27-11388D982A01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Ratéb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D6CD7A1-BB4F-2844-B171-1D860F5AFAB3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6C64ADB-3ECB-734B-82EA-2148B4FA7868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Peusijuek</a:t>
            </a:r>
          </a:p>
        </p:txBody>
      </p:sp>
    </p:spTree>
    <p:extLst>
      <p:ext uri="{BB962C8B-B14F-4D97-AF65-F5344CB8AC3E}">
        <p14:creationId xmlns:p14="http://schemas.microsoft.com/office/powerpoint/2010/main" val="38575090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DD755-DE63-FE6B-D206-9038FE00F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FC351A-8C5D-074C-8625-8D6B3CD2886C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10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E60654-4D6E-DF40-8184-F5614F8FACA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10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CD869A-17DD-044B-81B9-D40B1A2BA6BE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258176-75FA-F34F-A662-1F4DE0295A48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4839CB-F4B3-B943-BBF5-58ADE757CF50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Jelaskan gagasan Bloch tentang formalisasi dan kekuasaan. Kritik apa yang dapat diajukan?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CA0B85-BA00-FF41-936C-548ECBC2F8D6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204999-56C5-E448-AE4C-CB7D6CBAC9B5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Identifikasi ciri bahasa ritual Du Bois dalam satu doa atau upacara yang pernah Anda saksikan.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8A644-224C-7546-A51A-DDE359527A47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A09630-D10C-2248-878B-B169748D7B12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karya Bowen disebut "Muslims through Discourse"?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B661DE-7989-A24B-98D6-AEC16D3A165E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AED261-9170-2945-AE76-36BEC8329B6E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Analisis peusijuek sebagai peristiwa tutur dengan memperhatikan hubungan kata dan benda.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2B71A4-B1FB-D444-BAA9-8EDB2AC9CABB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7A101D-49EC-B34E-95E6-7EBF3926909F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2F9EF7-A7C5-4A4B-98D4-F54412901DB7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Lapisan Bahasa dalam Satu Peristiwa Keagamaan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F5122F-6064-FC4C-9630-06B7CF109A4C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7F251F-21EB-7D49-9FEA-66ED2494683B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Berkelompok 3–4 orang, dua minggu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6797B3-2AC6-0B4C-9A2B-8D8B42D7CF99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C6C4B0-EB36-D34C-AF7B-CD5B32772AE8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kenduri, peusijuek, khutbah, pengajian, atau ratéb; minta izin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542AAE-FE7B-5644-B259-1C485464F7B0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83FAAD-2650-9D46-9210-EC474504A6DF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Catat bahasa yang dipakai pada setiap bagian acara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974C96-5601-5E4E-BBCF-50C981655E23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3A8029-FE74-EE4F-AAE8-A52B44269D3A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Petakan siapa memakai bahasa apa, untuk fungsi apa</a:t>
            </a:r>
          </a:p>
        </p:txBody>
      </p:sp>
    </p:spTree>
    <p:extLst>
      <p:ext uri="{BB962C8B-B14F-4D97-AF65-F5344CB8AC3E}">
        <p14:creationId xmlns:p14="http://schemas.microsoft.com/office/powerpoint/2010/main" val="109660651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384BC-FD68-59D0-1D86-D33E79585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Lisan, aksara, dan literasi: dari hikayat ke layar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64B81A-C1EC-624C-A19D-E5EDA7DC9EDF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2EE926-B8D0-C649-97F1-BCD876C0CE4C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11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9100C18-41B6-D440-A05E-BC6556D12380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06583BF-ECE5-5E41-BACF-9523E4E42267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49C5E7-0B93-6A45-91CC-96F139D1824F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601A64-07ED-204D-BE41-A750969AB1CA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Mengevaluasi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tesis literasi agung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Goody, Watt, dan Ong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E7A053-336C-4B4E-9B3D-ED6370C4C3E9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BD09BC-3A9A-0C48-87DD-663517C53A78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formula lisan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Parry dan Lord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622C68-1A8F-BB4A-BFCF-8E3202B72376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399B30-B9C1-EA41-AA33-8FC2BE8CC492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Membandingkan model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otonom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ideologis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literasi (Street)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4DC4CD-E173-2644-9FD3-6F4C1650FAA4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1EA4B4-0DEB-A540-B08A-94DA8CE4053B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tradisi lisan Aceh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aksara Jawoe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C3553C-05CC-3845-A1F8-77119BEEE8EF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7C70A3-C7BA-1B40-B9EB-B0B2F290E7F2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Mengkritisi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politik ejaan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literasi digital</a:t>
            </a:r>
          </a:p>
        </p:txBody>
      </p:sp>
    </p:spTree>
    <p:extLst>
      <p:ext uri="{BB962C8B-B14F-4D97-AF65-F5344CB8AC3E}">
        <p14:creationId xmlns:p14="http://schemas.microsoft.com/office/powerpoint/2010/main" val="42289189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B0A67-3A27-B5D0-A649-F58BCFDF6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Apakah tulisan mengubah cara berpikir, atau akibatnya bergantung pada apa yang dilakukan orang dengannya?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72E03B-BC28-A849-B462-9542677BFD33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11 · DUA MODEL LITERASI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97D6C3-4439-B24B-95B8-3D5A74D9AF5C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11.1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A9AC5D-6E15-9449-8D64-5FF0A4762414}"/>
              </a:ext>
            </a:extLst>
          </p:cNvPr>
          <p:cNvSpPr/>
          <p:nvPr/>
        </p:nvSpPr>
        <p:spPr>
          <a:xfrm>
            <a:off x="609600" y="1854200"/>
            <a:ext cx="5372100" cy="317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3EAED7-F808-AC4E-9F17-ACB46873F266}"/>
              </a:ext>
            </a:extLst>
          </p:cNvPr>
          <p:cNvSpPr/>
          <p:nvPr/>
        </p:nvSpPr>
        <p:spPr>
          <a:xfrm>
            <a:off x="609600" y="1854200"/>
            <a:ext cx="53721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A16EAF-3931-2B4C-947A-E09B13D77426}"/>
              </a:ext>
            </a:extLst>
          </p:cNvPr>
          <p:cNvSpPr txBox="1"/>
          <p:nvPr/>
        </p:nvSpPr>
        <p:spPr>
          <a:xfrm>
            <a:off x="812800" y="20574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MODEL OTONOM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AF615B-C238-A848-AE12-0B56B5FB4AEF}"/>
              </a:ext>
            </a:extLst>
          </p:cNvPr>
          <p:cNvSpPr txBox="1"/>
          <p:nvPr/>
        </p:nvSpPr>
        <p:spPr>
          <a:xfrm>
            <a:off x="812800" y="2311400"/>
            <a:ext cx="49657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Tesis literasi agung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1FA3B6-E6D3-DB4D-A39A-3181FD0E6808}"/>
              </a:ext>
            </a:extLst>
          </p:cNvPr>
          <p:cNvSpPr txBox="1"/>
          <p:nvPr/>
        </p:nvSpPr>
        <p:spPr>
          <a:xfrm>
            <a:off x="812800" y="2717800"/>
            <a:ext cx="4965700" cy="215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Goody dan Watt: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tulisan alfabetis Yunani melahirkan skeptisisme, pembedaan mitos dan sejarah, logika formal.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Goody (1977):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daftar dan tabel memungkinkan klasifikasi lepas konteks.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Ong (1982):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oralitas primer dan oralitas sekunder.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CF5E57-983F-F747-B09B-AD9DED7C206F}"/>
              </a:ext>
            </a:extLst>
          </p:cNvPr>
          <p:cNvSpPr/>
          <p:nvPr/>
        </p:nvSpPr>
        <p:spPr>
          <a:xfrm>
            <a:off x="6210300" y="1854200"/>
            <a:ext cx="5372100" cy="317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AF879B-B744-BB40-9376-8A062ADDBB95}"/>
              </a:ext>
            </a:extLst>
          </p:cNvPr>
          <p:cNvSpPr/>
          <p:nvPr/>
        </p:nvSpPr>
        <p:spPr>
          <a:xfrm>
            <a:off x="6210300" y="1854200"/>
            <a:ext cx="53721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811AF5-6660-294F-84CD-2BB97F1BA134}"/>
              </a:ext>
            </a:extLst>
          </p:cNvPr>
          <p:cNvSpPr txBox="1"/>
          <p:nvPr/>
        </p:nvSpPr>
        <p:spPr>
          <a:xfrm>
            <a:off x="6413500" y="20574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MODEL IDEOLOGIS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36E6F4-74B2-E444-9D35-985AB4EAA07F}"/>
              </a:ext>
            </a:extLst>
          </p:cNvPr>
          <p:cNvSpPr txBox="1"/>
          <p:nvPr/>
        </p:nvSpPr>
        <p:spPr>
          <a:xfrm>
            <a:off x="6413500" y="2311400"/>
            <a:ext cx="49657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Kritik Street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81CE2E-C1D0-8A4A-853D-29DDFF0476B3}"/>
              </a:ext>
            </a:extLst>
          </p:cNvPr>
          <p:cNvSpPr txBox="1"/>
          <p:nvPr/>
        </p:nvSpPr>
        <p:spPr>
          <a:xfrm>
            <a:off x="6413500" y="2717800"/>
            <a:ext cx="4965700" cy="215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Literasi adalah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praktik sosial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yang tertanam dalam budaya dan relasi kuasa. Makna dan akibatnya ditentukan siapa yang mengajarkan, untuk tujuan apa. Kritik atas janji bahwa pemberantasan buta huruf otomatis mengangkat masyarakat dari kemiskinan.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CADE88-D492-DB49-B5DE-640DF8FABB83}"/>
              </a:ext>
            </a:extLst>
          </p:cNvPr>
          <p:cNvSpPr/>
          <p:nvPr/>
        </p:nvSpPr>
        <p:spPr>
          <a:xfrm>
            <a:off x="609600" y="5207000"/>
            <a:ext cx="10972800" cy="8382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249573-0D04-0E46-9B87-94AA677E969F}"/>
              </a:ext>
            </a:extLst>
          </p:cNvPr>
          <p:cNvSpPr txBox="1"/>
          <p:nvPr/>
        </p:nvSpPr>
        <p:spPr>
          <a:xfrm>
            <a:off x="838200" y="5308600"/>
            <a:ext cx="105156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Parry dan Lord: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julukan tetap Homeros adalah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formula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untuk menggubah dalam pertunjukan. Diuji pada penyanyi epos (guslar) di Yugoslavia: setiap pertunjukan adalah gubahan baru.</a:t>
            </a:r>
          </a:p>
        </p:txBody>
      </p:sp>
    </p:spTree>
    <p:extLst>
      <p:ext uri="{BB962C8B-B14F-4D97-AF65-F5344CB8AC3E}">
        <p14:creationId xmlns:p14="http://schemas.microsoft.com/office/powerpoint/2010/main" val="285945281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1B749-EBE6-7322-3781-15E484567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Di Liberia, akibat literasi ternyata spesifik dan terikat pada praktik, bukan perubahan kognitif menyeluruh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09335B-C60A-9040-A6D3-1D275C5B9985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11 · STUDI KASUS GLOBAL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CB2A8F-598C-0E45-8338-D10F789B036C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11.2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D44989-9706-064A-A0D3-65D7513E9367}"/>
              </a:ext>
            </a:extLst>
          </p:cNvPr>
          <p:cNvSpPr txBox="1"/>
          <p:nvPr/>
        </p:nvSpPr>
        <p:spPr>
          <a:xfrm>
            <a:off x="609600" y="1778000"/>
            <a:ext cx="109728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i="1">
                <a:solidFill>
                  <a:srgbClr val="6B665E"/>
                </a:solidFill>
                <a:latin typeface="Calibri"/>
                <a:cs typeface="Calibri"/>
              </a:rPr>
              <a:t>Scribner dan Cole (1981), The Psychology of Literacy · masyarakat Vai memisahkan pengaruh literasi dari pengaruh sekolah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0B2A91-F692-8146-9985-EEDA7A391891}"/>
              </a:ext>
            </a:extLst>
          </p:cNvPr>
          <p:cNvSpPr/>
          <p:nvPr/>
        </p:nvSpPr>
        <p:spPr>
          <a:xfrm>
            <a:off x="609600" y="2235200"/>
            <a:ext cx="3454400" cy="3048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D91433-36BA-034F-B571-249F005ABE9D}"/>
              </a:ext>
            </a:extLst>
          </p:cNvPr>
          <p:cNvSpPr/>
          <p:nvPr/>
        </p:nvSpPr>
        <p:spPr>
          <a:xfrm>
            <a:off x="609600" y="2235200"/>
            <a:ext cx="34544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1F2A0A-A296-9D42-ABAB-281CCEE86040}"/>
              </a:ext>
            </a:extLst>
          </p:cNvPr>
          <p:cNvSpPr txBox="1"/>
          <p:nvPr/>
        </p:nvSpPr>
        <p:spPr>
          <a:xfrm>
            <a:off x="863600" y="2463800"/>
            <a:ext cx="2946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Aksara silabis Vai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9E9A16-20CD-7342-8DBB-2BAC840A7AE3}"/>
              </a:ext>
            </a:extLst>
          </p:cNvPr>
          <p:cNvSpPr txBox="1"/>
          <p:nvPr/>
        </p:nvSpPr>
        <p:spPr>
          <a:xfrm>
            <a:off x="863600" y="3175000"/>
            <a:ext cx="2946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i="1">
                <a:solidFill>
                  <a:srgbClr val="6B665E"/>
                </a:solidFill>
                <a:latin typeface="Calibri"/>
                <a:cs typeface="Calibri"/>
              </a:rPr>
              <a:t>Dipelajari informal; surat pribadi, catatan dagang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FFD49-7762-AA43-A962-1FA0A27CB2E3}"/>
              </a:ext>
            </a:extLst>
          </p:cNvPr>
          <p:cNvSpPr txBox="1"/>
          <p:nvPr/>
        </p:nvSpPr>
        <p:spPr>
          <a:xfrm>
            <a:off x="863600" y="3835400"/>
            <a:ext cx="294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Temuan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BB27E9-BAF7-C24B-AB4E-3E2CBF987EBD}"/>
              </a:ext>
            </a:extLst>
          </p:cNvPr>
          <p:cNvSpPr txBox="1"/>
          <p:nvPr/>
        </p:nvSpPr>
        <p:spPr>
          <a:xfrm>
            <a:off x="863600" y="4089400"/>
            <a:ext cx="2946400" cy="1066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Lebih terampil berkomunikasi tertulis kepada orang yang tidak hadir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AC4D22-86ED-4647-8CF3-920D6E8F0C1B}"/>
              </a:ext>
            </a:extLst>
          </p:cNvPr>
          <p:cNvSpPr/>
          <p:nvPr/>
        </p:nvSpPr>
        <p:spPr>
          <a:xfrm>
            <a:off x="4368800" y="2235200"/>
            <a:ext cx="3454400" cy="3048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CBC396-6F7C-B849-B360-D44BAB1B9773}"/>
              </a:ext>
            </a:extLst>
          </p:cNvPr>
          <p:cNvSpPr/>
          <p:nvPr/>
        </p:nvSpPr>
        <p:spPr>
          <a:xfrm>
            <a:off x="4368800" y="2235200"/>
            <a:ext cx="34544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607C81-2CDB-4C44-96FA-178C3B2767B7}"/>
              </a:ext>
            </a:extLst>
          </p:cNvPr>
          <p:cNvSpPr txBox="1"/>
          <p:nvPr/>
        </p:nvSpPr>
        <p:spPr>
          <a:xfrm>
            <a:off x="4622800" y="2463800"/>
            <a:ext cx="2946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Literasi Al-Qur'an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DD3833-E2E2-D545-AB9E-5C027459EE8C}"/>
              </a:ext>
            </a:extLst>
          </p:cNvPr>
          <p:cNvSpPr txBox="1"/>
          <p:nvPr/>
        </p:nvSpPr>
        <p:spPr>
          <a:xfrm>
            <a:off x="4622800" y="3175000"/>
            <a:ext cx="2946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i="1">
                <a:solidFill>
                  <a:srgbClr val="6B665E"/>
                </a:solidFill>
                <a:latin typeface="Calibri"/>
                <a:cs typeface="Calibri"/>
              </a:rPr>
              <a:t>Membaca dan menghafal bertahap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E40207-D68C-C34C-A0F2-F0EFD987042B}"/>
              </a:ext>
            </a:extLst>
          </p:cNvPr>
          <p:cNvSpPr txBox="1"/>
          <p:nvPr/>
        </p:nvSpPr>
        <p:spPr>
          <a:xfrm>
            <a:off x="4622800" y="3835400"/>
            <a:ext cx="294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Temuan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3488E2-29CD-3C4C-A76F-AA2797EBC04B}"/>
              </a:ext>
            </a:extLst>
          </p:cNvPr>
          <p:cNvSpPr txBox="1"/>
          <p:nvPr/>
        </p:nvSpPr>
        <p:spPr>
          <a:xfrm>
            <a:off x="4622800" y="4089400"/>
            <a:ext cx="2946400" cy="1066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Unggul dalam tugas mengingat yang menyerupai cara belajarnya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074444-0176-1542-86F4-886ED4098F5B}"/>
              </a:ext>
            </a:extLst>
          </p:cNvPr>
          <p:cNvSpPr/>
          <p:nvPr/>
        </p:nvSpPr>
        <p:spPr>
          <a:xfrm>
            <a:off x="8128000" y="2235200"/>
            <a:ext cx="3454400" cy="3048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0D2080-F126-C741-A198-5FB4C1A455E8}"/>
              </a:ext>
            </a:extLst>
          </p:cNvPr>
          <p:cNvSpPr/>
          <p:nvPr/>
        </p:nvSpPr>
        <p:spPr>
          <a:xfrm>
            <a:off x="8128000" y="2235200"/>
            <a:ext cx="34544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05AD32-5EE4-6D40-BAA4-FE335955F3B5}"/>
              </a:ext>
            </a:extLst>
          </p:cNvPr>
          <p:cNvSpPr txBox="1"/>
          <p:nvPr/>
        </p:nvSpPr>
        <p:spPr>
          <a:xfrm>
            <a:off x="8382000" y="2463800"/>
            <a:ext cx="2946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Sekolah berbahasa Inggris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933043-D692-9447-AA3F-22FF7C5D3E0E}"/>
              </a:ext>
            </a:extLst>
          </p:cNvPr>
          <p:cNvSpPr txBox="1"/>
          <p:nvPr/>
        </p:nvSpPr>
        <p:spPr>
          <a:xfrm>
            <a:off x="8382000" y="3175000"/>
            <a:ext cx="2946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i="1">
                <a:solidFill>
                  <a:srgbClr val="6B665E"/>
                </a:solidFill>
                <a:latin typeface="Calibri"/>
                <a:cs typeface="Calibri"/>
              </a:rPr>
              <a:t>Pendidikan formal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CF6D61-2E31-184D-A34D-CD8A6927E859}"/>
              </a:ext>
            </a:extLst>
          </p:cNvPr>
          <p:cNvSpPr txBox="1"/>
          <p:nvPr/>
        </p:nvSpPr>
        <p:spPr>
          <a:xfrm>
            <a:off x="8382000" y="3835400"/>
            <a:ext cx="294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Temuan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59DF71-0384-6F45-90A7-2E5C730A0EF3}"/>
              </a:ext>
            </a:extLst>
          </p:cNvPr>
          <p:cNvSpPr txBox="1"/>
          <p:nvPr/>
        </p:nvSpPr>
        <p:spPr>
          <a:xfrm>
            <a:off x="8382000" y="4089400"/>
            <a:ext cx="2946400" cy="1066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Mampu menjelaskan secara verbal cara memecahkan soal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F0ECB9-D764-8F47-A198-89228C9302C0}"/>
              </a:ext>
            </a:extLst>
          </p:cNvPr>
          <p:cNvSpPr txBox="1"/>
          <p:nvPr/>
        </p:nvSpPr>
        <p:spPr>
          <a:xfrm>
            <a:off x="609600" y="5486400"/>
            <a:ext cx="109728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Kesimpulan: akibat literasi bergantung pada </a:t>
            </a:r>
            <a:r>
              <a:rPr lang="en-US" sz="1600" b="1">
                <a:solidFill>
                  <a:srgbClr val="1F2328"/>
                </a:solidFill>
                <a:latin typeface="Calibri"/>
                <a:cs typeface="Calibri"/>
              </a:rPr>
              <a:t>apa yang dilakukan orang dengan tulisan</a:t>
            </a:r>
            <a:r>
              <a:rPr lang="en-US" sz="1600">
                <a:solidFill>
                  <a:srgbClr val="3A3F45"/>
                </a:solidFill>
                <a:latin typeface="Calibri"/>
                <a:cs typeface="Calibri"/>
              </a:rPr>
              <a:t>, bukan pada tulisan itu sendiri.</a:t>
            </a:r>
          </a:p>
        </p:txBody>
      </p:sp>
    </p:spTree>
    <p:extLst>
      <p:ext uri="{BB962C8B-B14F-4D97-AF65-F5344CB8AC3E}">
        <p14:creationId xmlns:p14="http://schemas.microsoft.com/office/powerpoint/2010/main" val="129328553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1D32F-38C7-7732-AD4F-667B9610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Hikayat Aceh tertulis tetapi hidup melalui lantunan, berdampingan dengan genre yang lebih lentur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49FE31-19B9-B74C-8FAB-688214B8DFCC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11 · TRADISI LISAN ACEH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260D1C-F3E1-194C-8A02-B6806C542677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11.3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1CEC1C-17CB-D242-82BE-EBCA78F39823}"/>
              </a:ext>
            </a:extLst>
          </p:cNvPr>
          <p:cNvSpPr/>
          <p:nvPr/>
        </p:nvSpPr>
        <p:spPr>
          <a:xfrm>
            <a:off x="6096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03A923-1EFD-8349-BFC9-9F8E334281D9}"/>
              </a:ext>
            </a:extLst>
          </p:cNvPr>
          <p:cNvSpPr/>
          <p:nvPr/>
        </p:nvSpPr>
        <p:spPr>
          <a:xfrm>
            <a:off x="6096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10C065-4E27-E54A-B0F0-B1C146AD4AFD}"/>
              </a:ext>
            </a:extLst>
          </p:cNvPr>
          <p:cNvSpPr txBox="1"/>
          <p:nvPr/>
        </p:nvSpPr>
        <p:spPr>
          <a:xfrm>
            <a:off x="8128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PUISI BERIRAMA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A54D37-8F43-B34C-8727-A3DEF4CC5FDF}"/>
              </a:ext>
            </a:extLst>
          </p:cNvPr>
          <p:cNvSpPr txBox="1"/>
          <p:nvPr/>
        </p:nvSpPr>
        <p:spPr>
          <a:xfrm>
            <a:off x="812800" y="23114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Hikayat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F426C-3989-0C40-8E29-B5B548B93A82}"/>
              </a:ext>
            </a:extLst>
          </p:cNvPr>
          <p:cNvSpPr txBox="1"/>
          <p:nvPr/>
        </p:nvSpPr>
        <p:spPr>
          <a:xfrm>
            <a:off x="812800" y="2717800"/>
            <a:ext cx="21971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Kepahlawanan, riwayat nabi, kerajaan, nasihat. Siegel (1979): </a:t>
            </a:r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peristiwa bunyi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yang menghadirkan masa lalu. Pembaca dihargai karena suara dan iramanya.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978433-B1CE-9F4F-9BA7-E31FDCF76F28}"/>
              </a:ext>
            </a:extLst>
          </p:cNvPr>
          <p:cNvSpPr/>
          <p:nvPr/>
        </p:nvSpPr>
        <p:spPr>
          <a:xfrm>
            <a:off x="33909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76E971-3624-2848-9DEB-342CF36E591A}"/>
              </a:ext>
            </a:extLst>
          </p:cNvPr>
          <p:cNvSpPr/>
          <p:nvPr/>
        </p:nvSpPr>
        <p:spPr>
          <a:xfrm>
            <a:off x="33909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B5233F-1877-134C-B9A1-279AE3CDC0A2}"/>
              </a:ext>
            </a:extLst>
          </p:cNvPr>
          <p:cNvSpPr txBox="1"/>
          <p:nvPr/>
        </p:nvSpPr>
        <p:spPr>
          <a:xfrm>
            <a:off x="35941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PROSA LISAN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71975F-CBD7-0C49-AA4F-DC118808BAC0}"/>
              </a:ext>
            </a:extLst>
          </p:cNvPr>
          <p:cNvSpPr txBox="1"/>
          <p:nvPr/>
        </p:nvSpPr>
        <p:spPr>
          <a:xfrm>
            <a:off x="3594100" y="23114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Haba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50EDFA-53FE-454B-8C4D-1F962EBC38FC}"/>
              </a:ext>
            </a:extLst>
          </p:cNvPr>
          <p:cNvSpPr txBox="1"/>
          <p:nvPr/>
        </p:nvSpPr>
        <p:spPr>
          <a:xfrm>
            <a:off x="3594100" y="2717800"/>
            <a:ext cx="21971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Kabar atau cerita: dongeng, legenda tempat, cerita jenaka. Lentur, disesuaikan dengan pendengar.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6A941D-3C22-9441-8639-87BCEFE3BA1B}"/>
              </a:ext>
            </a:extLst>
          </p:cNvPr>
          <p:cNvSpPr/>
          <p:nvPr/>
        </p:nvSpPr>
        <p:spPr>
          <a:xfrm>
            <a:off x="61849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7F1AAB-4266-8F4E-9BD9-30345EEF5794}"/>
              </a:ext>
            </a:extLst>
          </p:cNvPr>
          <p:cNvSpPr/>
          <p:nvPr/>
        </p:nvSpPr>
        <p:spPr>
          <a:xfrm>
            <a:off x="61849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9D20FA-BF3C-E241-887D-9D6E2E21B8FC}"/>
              </a:ext>
            </a:extLst>
          </p:cNvPr>
          <p:cNvSpPr txBox="1"/>
          <p:nvPr/>
        </p:nvSpPr>
        <p:spPr>
          <a:xfrm>
            <a:off x="63881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DIDAKTIS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A2A26E-F2CD-334D-B22D-C02B0369548D}"/>
              </a:ext>
            </a:extLst>
          </p:cNvPr>
          <p:cNvSpPr txBox="1"/>
          <p:nvPr/>
        </p:nvSpPr>
        <p:spPr>
          <a:xfrm>
            <a:off x="6388100" y="23114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Nadham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3EA501-366A-1A49-AC5B-8441C67FEFBA}"/>
              </a:ext>
            </a:extLst>
          </p:cNvPr>
          <p:cNvSpPr txBox="1"/>
          <p:nvPr/>
        </p:nvSpPr>
        <p:spPr>
          <a:xfrm>
            <a:off x="6388100" y="2717800"/>
            <a:ext cx="21971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Puisi keagamaan untuk akidah, fikih, akhlak; dilantunkan bersama di meunasah dan dayah. Mnemonik tetap hidup di masyarakat berkitab.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EEC2CE-AF54-C041-AF18-A477CCEFEC7D}"/>
              </a:ext>
            </a:extLst>
          </p:cNvPr>
          <p:cNvSpPr/>
          <p:nvPr/>
        </p:nvSpPr>
        <p:spPr>
          <a:xfrm>
            <a:off x="89662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F90444-6E02-2741-9531-A3B672D5AC98}"/>
              </a:ext>
            </a:extLst>
          </p:cNvPr>
          <p:cNvSpPr/>
          <p:nvPr/>
        </p:nvSpPr>
        <p:spPr>
          <a:xfrm>
            <a:off x="8966200" y="1854200"/>
            <a:ext cx="26035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0250F8-257F-5B45-888B-A110ED5919DD}"/>
              </a:ext>
            </a:extLst>
          </p:cNvPr>
          <p:cNvSpPr txBox="1"/>
          <p:nvPr/>
        </p:nvSpPr>
        <p:spPr>
          <a:xfrm>
            <a:off x="91694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BERBALAS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8DBA4A-6FE5-5446-8CE9-416088C02E0E}"/>
              </a:ext>
            </a:extLst>
          </p:cNvPr>
          <p:cNvSpPr txBox="1"/>
          <p:nvPr/>
        </p:nvSpPr>
        <p:spPr>
          <a:xfrm>
            <a:off x="9169400" y="23114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Panton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FD1753-6F9A-8748-9CAE-E3563C418DCF}"/>
              </a:ext>
            </a:extLst>
          </p:cNvPr>
          <p:cNvSpPr txBox="1"/>
          <p:nvPr/>
        </p:nvSpPr>
        <p:spPr>
          <a:xfrm>
            <a:off x="9169400" y="2717800"/>
            <a:ext cx="21971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Kerabat pantun Melayu: sampiran dan isi. Hadir dalam percakapan, permainan, dan upacara seperti seumapa.</a:t>
            </a:r>
          </a:p>
        </p:txBody>
      </p:sp>
    </p:spTree>
    <p:extLst>
      <p:ext uri="{BB962C8B-B14F-4D97-AF65-F5344CB8AC3E}">
        <p14:creationId xmlns:p14="http://schemas.microsoft.com/office/powerpoint/2010/main" val="81081209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46B8D-5CFB-308D-F00A-29BEEC506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Berpindah dari Jawoe ke Latin berarti berpindah jaringan: dari dunia Islam ke administrasi kolonial dan negara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8B5B04-A228-5243-A3D2-74B739A088BB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11 · AKSARA DAN EJAAN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8E77A5-9609-1541-9CC6-0328EF294F0B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11.4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3BA7404-D028-3D4A-B537-7B3F3507F179}"/>
              </a:ext>
            </a:extLst>
          </p:cNvPr>
          <p:cNvCxnSpPr/>
          <p:nvPr/>
        </p:nvCxnSpPr>
        <p:spPr>
          <a:xfrm>
            <a:off x="609600" y="2362200"/>
            <a:ext cx="109728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FE8E9C81-9441-6D4E-A0A2-99C878720154}"/>
              </a:ext>
            </a:extLst>
          </p:cNvPr>
          <p:cNvSpPr/>
          <p:nvPr/>
        </p:nvSpPr>
        <p:spPr>
          <a:xfrm>
            <a:off x="6096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B4D006-101E-1440-AFCE-763124E0EC32}"/>
              </a:ext>
            </a:extLst>
          </p:cNvPr>
          <p:cNvSpPr txBox="1"/>
          <p:nvPr/>
        </p:nvSpPr>
        <p:spPr>
          <a:xfrm>
            <a:off x="609600" y="1905000"/>
            <a:ext cx="20574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Masa kesultanan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67B150-FF03-774B-9549-6A17CDC37270}"/>
              </a:ext>
            </a:extLst>
          </p:cNvPr>
          <p:cNvSpPr txBox="1"/>
          <p:nvPr/>
        </p:nvSpPr>
        <p:spPr>
          <a:xfrm>
            <a:off x="609600" y="2590800"/>
            <a:ext cx="20066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Melayu beraksara Jawi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F6EB8C-7774-0F47-BCA2-7C5CA98411A1}"/>
              </a:ext>
            </a:extLst>
          </p:cNvPr>
          <p:cNvSpPr txBox="1"/>
          <p:nvPr/>
        </p:nvSpPr>
        <p:spPr>
          <a:xfrm>
            <a:off x="609600" y="3276600"/>
            <a:ext cx="2006600" cy="215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istana, diplomasi, dan ilmu. Bahasa Aceh untuk rumah dan pasar. Huruf tambahan: ca, nga, pa, ga, nya.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62CE69F-49C3-3D4C-BECE-F3E6B282FC23}"/>
              </a:ext>
            </a:extLst>
          </p:cNvPr>
          <p:cNvSpPr/>
          <p:nvPr/>
        </p:nvSpPr>
        <p:spPr>
          <a:xfrm>
            <a:off x="27940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6D909C-D98E-AD4B-AB13-34342AFE2B37}"/>
              </a:ext>
            </a:extLst>
          </p:cNvPr>
          <p:cNvSpPr txBox="1"/>
          <p:nvPr/>
        </p:nvSpPr>
        <p:spPr>
          <a:xfrm>
            <a:off x="2794000" y="1905000"/>
            <a:ext cx="20574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1892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8156F-5033-3449-A53B-645E204FB280}"/>
              </a:ext>
            </a:extLst>
          </p:cNvPr>
          <p:cNvSpPr txBox="1"/>
          <p:nvPr/>
        </p:nvSpPr>
        <p:spPr>
          <a:xfrm>
            <a:off x="2794000" y="2590800"/>
            <a:ext cx="20066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Ortografi Latin Snouck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97979B-A9EF-9843-8E32-F8AFBD9B9897}"/>
              </a:ext>
            </a:extLst>
          </p:cNvPr>
          <p:cNvSpPr txBox="1"/>
          <p:nvPr/>
        </p:nvSpPr>
        <p:spPr>
          <a:xfrm>
            <a:off x="2794000" y="3276600"/>
            <a:ext cx="2006600" cy="215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Disusun dalam konteks Perang Aceh, demi memahami dan mengendalikan.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D2DF49E-8998-6949-9188-369F10F141EF}"/>
              </a:ext>
            </a:extLst>
          </p:cNvPr>
          <p:cNvSpPr/>
          <p:nvPr/>
        </p:nvSpPr>
        <p:spPr>
          <a:xfrm>
            <a:off x="49911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B94FFB-7957-DD43-8805-B3C0CE599864}"/>
              </a:ext>
            </a:extLst>
          </p:cNvPr>
          <p:cNvSpPr txBox="1"/>
          <p:nvPr/>
        </p:nvSpPr>
        <p:spPr>
          <a:xfrm>
            <a:off x="4991100" y="1905000"/>
            <a:ext cx="20574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1934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8A73EE-158E-3644-8C94-327F0C85E736}"/>
              </a:ext>
            </a:extLst>
          </p:cNvPr>
          <p:cNvSpPr txBox="1"/>
          <p:nvPr/>
        </p:nvSpPr>
        <p:spPr>
          <a:xfrm>
            <a:off x="4991100" y="2590800"/>
            <a:ext cx="20066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Kamus Djajadiningrat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2D3392-8EF7-FF48-86E9-8A270689C659}"/>
              </a:ext>
            </a:extLst>
          </p:cNvPr>
          <p:cNvSpPr txBox="1"/>
          <p:nvPr/>
        </p:nvSpPr>
        <p:spPr>
          <a:xfrm>
            <a:off x="4991100" y="3276600"/>
            <a:ext cx="2006600" cy="215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Tonggak dokumentasi leksikon Aceh-Belanda.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42717FB-4A8A-8B4A-A07D-EA27BC644A59}"/>
              </a:ext>
            </a:extLst>
          </p:cNvPr>
          <p:cNvSpPr/>
          <p:nvPr/>
        </p:nvSpPr>
        <p:spPr>
          <a:xfrm>
            <a:off x="71882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B5DC52-B3AB-EA4B-ADE2-0DA860EFB3E9}"/>
              </a:ext>
            </a:extLst>
          </p:cNvPr>
          <p:cNvSpPr txBox="1"/>
          <p:nvPr/>
        </p:nvSpPr>
        <p:spPr>
          <a:xfrm>
            <a:off x="7188200" y="1905000"/>
            <a:ext cx="20574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Abad ke-20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E8FEB8-90D1-4143-9DB5-1246867D4E77}"/>
              </a:ext>
            </a:extLst>
          </p:cNvPr>
          <p:cNvSpPr txBox="1"/>
          <p:nvPr/>
        </p:nvSpPr>
        <p:spPr>
          <a:xfrm>
            <a:off x="7188200" y="2590800"/>
            <a:ext cx="20066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Latin dominan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95B89B-9DDD-B74D-82BD-09FB695E383C}"/>
              </a:ext>
            </a:extLst>
          </p:cNvPr>
          <p:cNvSpPr txBox="1"/>
          <p:nvPr/>
        </p:nvSpPr>
        <p:spPr>
          <a:xfrm>
            <a:off x="7188200" y="3276600"/>
            <a:ext cx="2006600" cy="215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Sekolah Melayu lalu Indonesia meluas; membaca Jawoe menyempit ke dayah dan peminat naskah.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A32B1F8-B96C-AC45-A3F2-974FCBB393B4}"/>
              </a:ext>
            </a:extLst>
          </p:cNvPr>
          <p:cNvSpPr/>
          <p:nvPr/>
        </p:nvSpPr>
        <p:spPr>
          <a:xfrm>
            <a:off x="9385300" y="2286000"/>
            <a:ext cx="152400" cy="152400"/>
          </a:xfrm>
          <a:prstGeom prst="ellipse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647091-6EEB-AD40-B152-28073D0FD3C4}"/>
              </a:ext>
            </a:extLst>
          </p:cNvPr>
          <p:cNvSpPr txBox="1"/>
          <p:nvPr/>
        </p:nvSpPr>
        <p:spPr>
          <a:xfrm>
            <a:off x="9385300" y="1905000"/>
            <a:ext cx="20574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Kini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B80B74-1A09-C540-B76D-A65CBF2E5BE1}"/>
              </a:ext>
            </a:extLst>
          </p:cNvPr>
          <p:cNvSpPr txBox="1"/>
          <p:nvPr/>
        </p:nvSpPr>
        <p:spPr>
          <a:xfrm>
            <a:off x="9385300" y="2590800"/>
            <a:ext cx="20066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EBAYD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982BB7-20DC-2947-953A-57122938F8B4}"/>
              </a:ext>
            </a:extLst>
          </p:cNvPr>
          <p:cNvSpPr txBox="1"/>
          <p:nvPr/>
        </p:nvSpPr>
        <p:spPr>
          <a:xfrm>
            <a:off x="9385300" y="3276600"/>
            <a:ext cx="2006600" cy="215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Ejaan baku untuk vokal dan diftong. Pertanyaan: dialek mana dasarnya?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F2BEAF-DAF7-3E44-86DE-D0E95DF589E8}"/>
              </a:ext>
            </a:extLst>
          </p:cNvPr>
          <p:cNvSpPr txBox="1"/>
          <p:nvPr/>
        </p:nvSpPr>
        <p:spPr>
          <a:xfrm>
            <a:off x="609600" y="6248400"/>
            <a:ext cx="9652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Errington (2008): menulis bahasa, menyusun kamus, dan menetapkan ejaan tidak pernah netral.</a:t>
            </a:r>
          </a:p>
        </p:txBody>
      </p:sp>
    </p:spTree>
    <p:extLst>
      <p:ext uri="{BB962C8B-B14F-4D97-AF65-F5344CB8AC3E}">
        <p14:creationId xmlns:p14="http://schemas.microsoft.com/office/powerpoint/2010/main" val="317654895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334B3-FA17-A052-3B0C-44C7DAE2D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Aksara Nusantara kini diperjuangkan di Unicode, dan media sosial melahirkan tulisan yang berperilaku seperti percakapan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C255F-F2D3-2D42-B855-90113B8898F1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11 · DARI KITAB KE LAYAR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CF2874-55F5-634B-A18D-33C968C2F28C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11.5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43E446-2AF9-ED49-89F7-BFAE79A5390A}"/>
              </a:ext>
            </a:extLst>
          </p:cNvPr>
          <p:cNvSpPr/>
          <p:nvPr/>
        </p:nvSpPr>
        <p:spPr>
          <a:xfrm>
            <a:off x="6096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9DC2CA-DC2A-D442-A254-36E291E0DD46}"/>
              </a:ext>
            </a:extLst>
          </p:cNvPr>
          <p:cNvSpPr/>
          <p:nvPr/>
        </p:nvSpPr>
        <p:spPr>
          <a:xfrm>
            <a:off x="609600" y="1854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EC0CAD-0D66-D048-8C9F-FA727CB9D6C1}"/>
              </a:ext>
            </a:extLst>
          </p:cNvPr>
          <p:cNvSpPr txBox="1"/>
          <p:nvPr/>
        </p:nvSpPr>
        <p:spPr>
          <a:xfrm>
            <a:off x="8128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PESANTREN DAN DAYAH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75F061-251B-C140-9AD6-6D447E59FE6C}"/>
              </a:ext>
            </a:extLst>
          </p:cNvPr>
          <p:cNvSpPr txBox="1"/>
          <p:nvPr/>
        </p:nvSpPr>
        <p:spPr>
          <a:xfrm>
            <a:off x="812800" y="2311400"/>
            <a:ext cx="30988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Pegon dan makna gandul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CFA115-5C28-8940-8521-15893803773E}"/>
              </a:ext>
            </a:extLst>
          </p:cNvPr>
          <p:cNvSpPr txBox="1"/>
          <p:nvPr/>
        </p:nvSpPr>
        <p:spPr>
          <a:xfrm>
            <a:off x="812800" y="2997200"/>
            <a:ext cx="3098800" cy="289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Aksara Arab untuk Jawa, Sunda, Madura. Santri mendengar kiai menerjemahkan, lalu menulis terjemahan kata demi kata di bawah baris kitab: literasi sebagai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praktik sosial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E06045-6DB4-1942-9C6E-0830FFD790A0}"/>
              </a:ext>
            </a:extLst>
          </p:cNvPr>
          <p:cNvSpPr/>
          <p:nvPr/>
        </p:nvSpPr>
        <p:spPr>
          <a:xfrm>
            <a:off x="43434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C0FE25-0E68-7E4D-8A9A-0683EE2D0629}"/>
              </a:ext>
            </a:extLst>
          </p:cNvPr>
          <p:cNvSpPr/>
          <p:nvPr/>
        </p:nvSpPr>
        <p:spPr>
          <a:xfrm>
            <a:off x="4343400" y="1854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38C395-2C10-DE42-9DB1-821FA05F98AC}"/>
              </a:ext>
            </a:extLst>
          </p:cNvPr>
          <p:cNvSpPr txBox="1"/>
          <p:nvPr/>
        </p:nvSpPr>
        <p:spPr>
          <a:xfrm>
            <a:off x="45466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PENGODEAN DIGITAL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4BC9BF-CA15-D144-B5FD-19A16EF7BAC6}"/>
              </a:ext>
            </a:extLst>
          </p:cNvPr>
          <p:cNvSpPr txBox="1"/>
          <p:nvPr/>
        </p:nvSpPr>
        <p:spPr>
          <a:xfrm>
            <a:off x="4546600" y="2311400"/>
            <a:ext cx="30988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Unicode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A0CD0D-8E79-0145-A8F9-736F2FD57EAB}"/>
              </a:ext>
            </a:extLst>
          </p:cNvPr>
          <p:cNvSpPr txBox="1"/>
          <p:nvPr/>
        </p:nvSpPr>
        <p:spPr>
          <a:xfrm>
            <a:off x="4546600" y="2997200"/>
            <a:ext cx="3098800" cy="289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Bugis, Jawa, Bali, Sunda, Batak, dan Rejang punya blok sendiri. Jawi dan pegon memakai blok Arab dengan huruf tambahannya.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1312D7-4BFC-774E-9613-C42FA7FC27AA}"/>
              </a:ext>
            </a:extLst>
          </p:cNvPr>
          <p:cNvSpPr/>
          <p:nvPr/>
        </p:nvSpPr>
        <p:spPr>
          <a:xfrm>
            <a:off x="80772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2AEBBE-82CB-9F46-A3A3-B4A3D6AC1545}"/>
              </a:ext>
            </a:extLst>
          </p:cNvPr>
          <p:cNvSpPr/>
          <p:nvPr/>
        </p:nvSpPr>
        <p:spPr>
          <a:xfrm>
            <a:off x="8077200" y="1854200"/>
            <a:ext cx="35052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ECDCEA-32E2-0647-BBB4-BD40B76B58A7}"/>
              </a:ext>
            </a:extLst>
          </p:cNvPr>
          <p:cNvSpPr txBox="1"/>
          <p:nvPr/>
        </p:nvSpPr>
        <p:spPr>
          <a:xfrm>
            <a:off x="82804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ORALITAS SEKUNDER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1932CF-A7DB-9447-AB75-B2E9ABBC0A57}"/>
              </a:ext>
            </a:extLst>
          </p:cNvPr>
          <p:cNvSpPr txBox="1"/>
          <p:nvPr/>
        </p:nvSpPr>
        <p:spPr>
          <a:xfrm>
            <a:off x="8280400" y="2311400"/>
            <a:ext cx="30988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WhatsApp, TikTok, siniar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AE972F-068E-5D42-9458-4B8D8DC24671}"/>
              </a:ext>
            </a:extLst>
          </p:cNvPr>
          <p:cNvSpPr txBox="1"/>
          <p:nvPr/>
        </p:nvSpPr>
        <p:spPr>
          <a:xfrm>
            <a:off x="8280400" y="2997200"/>
            <a:ext cx="3098800" cy="289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Pesan tertulis yang cepat dan informal seperti percakapan; pesan suara dan siniar adalah tuturan yang disimpan seperti teks (Ong; Ahearn, 2021).</a:t>
            </a:r>
          </a:p>
        </p:txBody>
      </p:sp>
    </p:spTree>
    <p:extLst>
      <p:ext uri="{BB962C8B-B14F-4D97-AF65-F5344CB8AC3E}">
        <p14:creationId xmlns:p14="http://schemas.microsoft.com/office/powerpoint/2010/main" val="240478366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5DF59-5B62-E560-44DD-14929C48D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Lisan dan tulis bukan dua tahap peradaban, tetapi praktik yang hidup berdampingan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BDB265-83C8-F643-BBC4-81BA311C677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11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877D44-7D7F-BF4C-9555-6D5AFCF7953B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11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28138C-91F7-094A-BEE5-C9755F4AF1DD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BC6611-8CC1-F64D-BDE6-ED193324D39B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6D6238-F8B5-FA41-975E-020AE169CD99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Teori: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tesis literasi agung dan formula lisan; kritik Street dan bukti Vai bahwa akibat literasi terikat praktik.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B464A2-FD9D-2D4F-9687-14AE5F44EA42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D1AF08-EDC5-FC4F-BEB8-440F4DE5F63C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Aceh: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hikayat, haba, nadham, dan panton; Melayu beraksara Jawoe sebagai bahasa ilmu kesultanan.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BF5653-93E3-DD40-8F65-9A24CA294368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4D7757-9639-8A41-8FB0-98EA36480A27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Politik aksara: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dari Jawoe ke Latin, EBAYD, pegon, Unicode, dan oralitas sekunder di media sosial.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7BF0F1-59DD-7848-88B3-8E0C626A16D5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37DDFD-1C75-0F49-AEB8-D0C10C5DFC2F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066272-49BE-284F-9EA4-FE46D7DE9C06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Oralitas primer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9D9A0D0-237D-FC4D-BD14-DD85BCBBF51D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D0777E6-DAC3-424E-8C1F-4C4A70205196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Oralitas sekunder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590CC82-AFDC-4742-9942-A02205CB0C16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061D48A-417F-5E4D-9CB2-63EB04C218FF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Formula lisan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00E8E7D-5E91-3A4E-BCB0-DB0305C5620A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FB61293-878B-2D44-B587-93F936053E74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Model otonom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31C33EB-E92C-5147-B1A1-8B7609B01794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3977F67-C9C1-AE44-9A9D-2243676521F6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Model ideologis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51CD97-EA3F-C441-84C7-F3E212F50A8C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6FAD8EC-5C83-E14C-883D-E90673A798F6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Peristiwa literasi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48C12FA-5256-3141-BC8F-D7D45A919A1E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08BD288-9717-EA46-A0DB-7BE3DC991BA2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Hikayat dan haba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597A320-4422-404C-A9E7-9E6276600411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391EC87-FAD8-1D45-B84E-288AA8DDD475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Aksara Jawoe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9D2F206-2B01-504E-A41A-69CBA0BA76EF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5C61B8D-5891-5B41-A56D-1897B5B93DAE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EBAYD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134C22F-B1E0-994B-A683-1C67371C57EE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17FE4E4-E55D-F843-97E8-917C4A1B6C18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Makna gandul</a:t>
            </a:r>
          </a:p>
        </p:txBody>
      </p:sp>
    </p:spTree>
    <p:extLst>
      <p:ext uri="{BB962C8B-B14F-4D97-AF65-F5344CB8AC3E}">
        <p14:creationId xmlns:p14="http://schemas.microsoft.com/office/powerpoint/2010/main" val="65457979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22D02-8FA1-10E5-3529-420F9E16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FB989C-BC01-CE49-B30D-A592DA6C561C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11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DC78AE-4FBC-674E-A191-599751120093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11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B80A23-9CBB-F547-B6E5-30CE0FB046B4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B646B-C213-0443-B349-C15337D6E70C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A30B78-2E8B-3249-89BB-C4975296C967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Bedakan oralitas primer dan sekunder menurut Ong; beri satu contoh oralitas sekunder di sekitar Anda.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5A909F-2A3D-4247-8639-90763CBB5345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CD0A99-8EC3-9949-A287-152BA6205D0B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Model literasi mana, otonom atau ideologis, yang paling memengaruhi kebijakan pendidikan Indonesia?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A3C2BA-4036-1440-AA32-AB89123BBDC9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2EF16B-88C5-CC45-800E-537F55C64F51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Hikayat tertulis tetapi hidup melalui lantunan: tradisi lisan atau tulis?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D2480D-CEEB-7F43-9A04-5D0DC2C14C8F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A91B9E-3C9F-2544-8A2C-BE2A94553AB1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Melayu, bukan bahasa Aceh, menjadi bahasa utama tradisi tulis di Kesultanan Aceh?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77048-FF98-9D4F-BC7C-8A0B1DABBDA5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812233-D4C1-404A-8E92-86E0712F942F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528F85-4FA8-F145-9261-E379833C0380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Satu Teks, Banyak Suara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780B05-9AD8-7E45-9910-D6448C77BE69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910AEA-C54B-A44D-9030-07EC07578FD7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satu peristiwa literasi: pengajian kitab, pembacaan nadham atau hikayat, doa dari buku saku, grup WhatsApp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64C667-721D-3B4D-8047-9D812711F238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9E221F-0697-5A42-816F-54931442559C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Minta izin dan amati selama 1–2 minggu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95E58B-C2E6-D445-AFF4-3FFB0BE89E79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8A171D-FBDF-C04D-83C1-E16AE8018CC6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Catat teks, aksara, bahasa, dan cara teks disuarakan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860B83-E3D5-204B-B759-BB374FD9EBE5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4D44D7-F430-9D42-A2CD-1A6162BEAB83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Analisis dengan model ideologis Street</a:t>
            </a:r>
          </a:p>
        </p:txBody>
      </p:sp>
    </p:spTree>
    <p:extLst>
      <p:ext uri="{BB962C8B-B14F-4D97-AF65-F5344CB8AC3E}">
        <p14:creationId xmlns:p14="http://schemas.microsoft.com/office/powerpoint/2010/main" val="288067689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583DE-A5AD-D0B8-3B2F-99F8B6ACF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Multilingualisme, kontak bahasa, dan lahirnya bahasa nasional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7A4BBD-5D4D-964B-9485-2BB44259857C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D5105C-F2CB-6B47-894B-BCB03E1C49E6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12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3D43B8F-C201-224D-B308-C4D8FB4B3DAD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47641E4-3FC1-D24B-AA8E-D5382778770F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27FC2-C7C7-E549-8F05-3521E5891B31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FCC629-9D37-BE48-8349-2ACE19ABE312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Membandingkan konsep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diglosia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Ferguson dan Fishman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EDCF8B-8F46-534B-B873-C82B7D01EB4D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4A063-4ACC-354D-928A-0F3E9C3E32A0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alih kode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situasional, metaforis, dan Model Kemarkahan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C42861-5286-EB45-BB2F-A009BDD21DC4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CCFCC8-420A-CC40-A03B-D9B927ED1B81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translanguaging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, repertoar, dan superdiversitas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4A552F-4A81-2E49-9C48-98479DF2BD61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D4C12-5D16-B941-A631-97FF01D19BE5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pidgin, kreol,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Melayu sebagai lingua franca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A31132-CE89-6245-84F4-D8E12EA1988B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9F709B-70A6-4749-8449-2B62355C1571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lahirnya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bahasa Indonesia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multilingualisme Aceh</a:t>
            </a:r>
          </a:p>
        </p:txBody>
      </p:sp>
    </p:spTree>
    <p:extLst>
      <p:ext uri="{BB962C8B-B14F-4D97-AF65-F5344CB8AC3E}">
        <p14:creationId xmlns:p14="http://schemas.microsoft.com/office/powerpoint/2010/main" val="7428259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CFD92-ECA4-1912-727A-E0E5ABD28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Diglosia adalah pembagian fungsi yang stabil antara ragam tinggi dan ragam rendah dalam satu masyarakat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9BE98E-424C-5840-ABA1-9908CF7189C5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12 · DIGLOSIA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F26197-333E-D54E-9649-4DBBBCBE0688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12.1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B1EBC6-323E-2446-BFD7-B60DE9F0908E}"/>
              </a:ext>
            </a:extLst>
          </p:cNvPr>
          <p:cNvSpPr txBox="1"/>
          <p:nvPr/>
        </p:nvSpPr>
        <p:spPr>
          <a:xfrm>
            <a:off x="685800" y="1854200"/>
            <a:ext cx="1244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endParaRPr lang="en-US" sz="1200" b="1">
              <a:solidFill>
                <a:srgbClr val="8C1D2F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64B0F1-7F97-2549-9A31-623118EF4F4D}"/>
              </a:ext>
            </a:extLst>
          </p:cNvPr>
          <p:cNvSpPr txBox="1"/>
          <p:nvPr/>
        </p:nvSpPr>
        <p:spPr>
          <a:xfrm>
            <a:off x="2082800" y="1854200"/>
            <a:ext cx="27051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RAGAM TINGGI (H)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92CEEA-7F48-D346-9440-A2EF027330BA}"/>
              </a:ext>
            </a:extLst>
          </p:cNvPr>
          <p:cNvSpPr txBox="1"/>
          <p:nvPr/>
        </p:nvSpPr>
        <p:spPr>
          <a:xfrm>
            <a:off x="4940300" y="1854200"/>
            <a:ext cx="27051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RAGAM RENDAH (L)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58F826-CDDC-A741-8258-36DC98950C21}"/>
              </a:ext>
            </a:extLst>
          </p:cNvPr>
          <p:cNvCxnSpPr/>
          <p:nvPr/>
        </p:nvCxnSpPr>
        <p:spPr>
          <a:xfrm>
            <a:off x="609600" y="2159000"/>
            <a:ext cx="7112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99F9DEF-C59A-6744-AD9C-B0A062C16E6C}"/>
              </a:ext>
            </a:extLst>
          </p:cNvPr>
          <p:cNvSpPr txBox="1"/>
          <p:nvPr/>
        </p:nvSpPr>
        <p:spPr>
          <a:xfrm>
            <a:off x="685800" y="2260600"/>
            <a:ext cx="124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Ranah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089031-EF6F-FE47-865F-C2911307B79E}"/>
              </a:ext>
            </a:extLst>
          </p:cNvPr>
          <p:cNvSpPr txBox="1"/>
          <p:nvPr/>
        </p:nvSpPr>
        <p:spPr>
          <a:xfrm>
            <a:off x="2082800" y="2260600"/>
            <a:ext cx="27051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Khotbah, pidato resmi, surat kabar, sastra, sekolah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C3FB97-2EBD-2F4E-B3F8-A1A5729CC869}"/>
              </a:ext>
            </a:extLst>
          </p:cNvPr>
          <p:cNvSpPr txBox="1"/>
          <p:nvPr/>
        </p:nvSpPr>
        <p:spPr>
          <a:xfrm>
            <a:off x="4940300" y="2260600"/>
            <a:ext cx="27051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Percakapan, keluarga, perintah, hiburan rakyat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857EBA-3E1A-2D46-83D3-35C24C233E8B}"/>
              </a:ext>
            </a:extLst>
          </p:cNvPr>
          <p:cNvCxnSpPr/>
          <p:nvPr/>
        </p:nvCxnSpPr>
        <p:spPr>
          <a:xfrm>
            <a:off x="609600" y="31750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A3E050B-D669-8D49-9488-BE5C4336F77D}"/>
              </a:ext>
            </a:extLst>
          </p:cNvPr>
          <p:cNvSpPr txBox="1"/>
          <p:nvPr/>
        </p:nvSpPr>
        <p:spPr>
          <a:xfrm>
            <a:off x="685800" y="3276600"/>
            <a:ext cx="124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Diperoleh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807DB5-AE61-934B-B7CD-501378A94E48}"/>
              </a:ext>
            </a:extLst>
          </p:cNvPr>
          <p:cNvSpPr txBox="1"/>
          <p:nvPr/>
        </p:nvSpPr>
        <p:spPr>
          <a:xfrm>
            <a:off x="2082800" y="3276600"/>
            <a:ext cx="27051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Melalui pendidikan formal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6C257B-576C-9F4F-8AF1-9FE3CB559916}"/>
              </a:ext>
            </a:extLst>
          </p:cNvPr>
          <p:cNvSpPr txBox="1"/>
          <p:nvPr/>
        </p:nvSpPr>
        <p:spPr>
          <a:xfrm>
            <a:off x="4940300" y="3276600"/>
            <a:ext cx="27051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Dari rumah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5B995EE-02EF-6E4F-91B4-5EC1F8EB7AB6}"/>
              </a:ext>
            </a:extLst>
          </p:cNvPr>
          <p:cNvCxnSpPr/>
          <p:nvPr/>
        </p:nvCxnSpPr>
        <p:spPr>
          <a:xfrm>
            <a:off x="609600" y="41910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740A352-A6D9-214C-80DB-017DAFA28910}"/>
              </a:ext>
            </a:extLst>
          </p:cNvPr>
          <p:cNvSpPr txBox="1"/>
          <p:nvPr/>
        </p:nvSpPr>
        <p:spPr>
          <a:xfrm>
            <a:off x="685800" y="4292600"/>
            <a:ext cx="12446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Status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992169-53DC-5C42-9F29-49F82D0293D7}"/>
              </a:ext>
            </a:extLst>
          </p:cNvPr>
          <p:cNvSpPr txBox="1"/>
          <p:nvPr/>
        </p:nvSpPr>
        <p:spPr>
          <a:xfrm>
            <a:off x="2082800" y="4292600"/>
            <a:ext cx="27051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Tradisi tulis, tata bahasa baku, dianggap lebih benar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DE5E6A-2C28-6D48-A8E6-A3C8FAF301DD}"/>
              </a:ext>
            </a:extLst>
          </p:cNvPr>
          <p:cNvSpPr txBox="1"/>
          <p:nvPr/>
        </p:nvSpPr>
        <p:spPr>
          <a:xfrm>
            <a:off x="4940300" y="4292600"/>
            <a:ext cx="2705100" cy="863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Dianggap kurang bergengsi oleh penuturnya sendiri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FDBF66C-A522-DB4C-91CA-229AB1B102CF}"/>
              </a:ext>
            </a:extLst>
          </p:cNvPr>
          <p:cNvCxnSpPr/>
          <p:nvPr/>
        </p:nvCxnSpPr>
        <p:spPr>
          <a:xfrm>
            <a:off x="609600" y="52070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C213E4A-69E3-344D-87D4-DF73FA54FA0F}"/>
              </a:ext>
            </a:extLst>
          </p:cNvPr>
          <p:cNvSpPr txBox="1"/>
          <p:nvPr/>
        </p:nvSpPr>
        <p:spPr>
          <a:xfrm>
            <a:off x="609600" y="5334000"/>
            <a:ext cx="7112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i="1">
                <a:solidFill>
                  <a:srgbClr val="6B665E"/>
                </a:solidFill>
                <a:latin typeface="Calibri"/>
                <a:cs typeface="Calibri"/>
              </a:rPr>
              <a:t>Contoh Ferguson (1959): Arab baku dan Arab percakapan; Jerman baku dan Jerman Swiss; Prancis dan Kreol Haiti.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C46F4A-7F25-3E40-A2D7-657484CC66FD}"/>
              </a:ext>
            </a:extLst>
          </p:cNvPr>
          <p:cNvSpPr/>
          <p:nvPr/>
        </p:nvSpPr>
        <p:spPr>
          <a:xfrm>
            <a:off x="8026400" y="1854200"/>
            <a:ext cx="35560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AF10F1-43B4-7B42-89D0-D3C77DE60B74}"/>
              </a:ext>
            </a:extLst>
          </p:cNvPr>
          <p:cNvSpPr txBox="1"/>
          <p:nvPr/>
        </p:nvSpPr>
        <p:spPr>
          <a:xfrm>
            <a:off x="8305800" y="21082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PERLUASAN FISHMAN (1967)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25667A-94F0-2749-B6FF-45F7089413F6}"/>
              </a:ext>
            </a:extLst>
          </p:cNvPr>
          <p:cNvSpPr txBox="1"/>
          <p:nvPr/>
        </p:nvSpPr>
        <p:spPr>
          <a:xfrm>
            <a:off x="8305800" y="2413000"/>
            <a:ext cx="29972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Diglosia juga terjadi antara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dua bahasa berbeda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, asal pembagian fungsinya stabil.
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Diglosia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adalah gejala masyarakat;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bilingualisme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adalah kemampuan individu. Keduanya bisa hadir bersama atau terpisah.</a:t>
            </a:r>
          </a:p>
        </p:txBody>
      </p:sp>
    </p:spTree>
    <p:extLst>
      <p:ext uri="{BB962C8B-B14F-4D97-AF65-F5344CB8AC3E}">
        <p14:creationId xmlns:p14="http://schemas.microsoft.com/office/powerpoint/2010/main" val="282697343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291FA-540C-4D19-4EF4-2455CB0DD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Berpindah bahasa bukan tanda kekurangan, melainkan sumber daya komunikatif yang canggih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206124-9D38-C143-8BAE-EE62D78A9AC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12 · BERPINDAH BAHASA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3382C7-EDC2-E44F-8AD4-92C5775747E6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12.2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35E167-4840-D044-95DF-1345FA01D6DF}"/>
              </a:ext>
            </a:extLst>
          </p:cNvPr>
          <p:cNvSpPr txBox="1"/>
          <p:nvPr/>
        </p:nvSpPr>
        <p:spPr>
          <a:xfrm>
            <a:off x="609600" y="1778000"/>
            <a:ext cx="10972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i="1">
                <a:solidFill>
                  <a:srgbClr val="3A3F45"/>
                </a:solidFill>
                <a:latin typeface="Calibri"/>
                <a:cs typeface="Calibri"/>
              </a:rPr>
              <a:t>Alih kode: peralihan pada batas kalimat. Campur kode: penyisipan unsur bahasa lain di dalam kalimat (Chaer dan Agustina, 2010).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6B13CE-12EF-694D-A8AD-205F4CAD438A}"/>
              </a:ext>
            </a:extLst>
          </p:cNvPr>
          <p:cNvSpPr/>
          <p:nvPr/>
        </p:nvSpPr>
        <p:spPr>
          <a:xfrm>
            <a:off x="609600" y="2235200"/>
            <a:ext cx="2603500" cy="3810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1B8526-40A1-D14C-8EE1-890AF7703240}"/>
              </a:ext>
            </a:extLst>
          </p:cNvPr>
          <p:cNvSpPr/>
          <p:nvPr/>
        </p:nvSpPr>
        <p:spPr>
          <a:xfrm>
            <a:off x="609600" y="2235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97562D-C3A6-7D40-BEC9-03C7C7FF7993}"/>
              </a:ext>
            </a:extLst>
          </p:cNvPr>
          <p:cNvSpPr txBox="1"/>
          <p:nvPr/>
        </p:nvSpPr>
        <p:spPr>
          <a:xfrm>
            <a:off x="812800" y="2438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BLOM DAN GUMPERZ (1972)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41D6F1-DCCA-7742-BE52-22288D287AB6}"/>
              </a:ext>
            </a:extLst>
          </p:cNvPr>
          <p:cNvSpPr txBox="1"/>
          <p:nvPr/>
        </p:nvSpPr>
        <p:spPr>
          <a:xfrm>
            <a:off x="812800" y="2692400"/>
            <a:ext cx="21971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Situasional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DCE845-5358-0D49-B10C-4C1E9B65CE67}"/>
              </a:ext>
            </a:extLst>
          </p:cNvPr>
          <p:cNvSpPr txBox="1"/>
          <p:nvPr/>
        </p:nvSpPr>
        <p:spPr>
          <a:xfrm>
            <a:off x="812800" y="3403600"/>
            <a:ext cx="2197100" cy="248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berubah mengikuti situasi. Di Hemnesberget: dialek </a:t>
            </a:r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Ranamål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untuk urusan keluarga, ragam baku </a:t>
            </a:r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Bokmål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untuk urusan resmi.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F56D8A-F6D5-AB42-8841-D2C88A44BEE6}"/>
              </a:ext>
            </a:extLst>
          </p:cNvPr>
          <p:cNvSpPr/>
          <p:nvPr/>
        </p:nvSpPr>
        <p:spPr>
          <a:xfrm>
            <a:off x="3390900" y="2235200"/>
            <a:ext cx="2603500" cy="3810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0C74FE-DF10-D042-ACC9-D246791510A9}"/>
              </a:ext>
            </a:extLst>
          </p:cNvPr>
          <p:cNvSpPr/>
          <p:nvPr/>
        </p:nvSpPr>
        <p:spPr>
          <a:xfrm>
            <a:off x="3390900" y="2235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5D1AAC-0FD7-094F-947E-B08E6490569A}"/>
              </a:ext>
            </a:extLst>
          </p:cNvPr>
          <p:cNvSpPr txBox="1"/>
          <p:nvPr/>
        </p:nvSpPr>
        <p:spPr>
          <a:xfrm>
            <a:off x="3594100" y="2438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BLOM DAN GUMPERZ (1972)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E054E0-B998-6849-A464-06EF30DFBA33}"/>
              </a:ext>
            </a:extLst>
          </p:cNvPr>
          <p:cNvSpPr txBox="1"/>
          <p:nvPr/>
        </p:nvSpPr>
        <p:spPr>
          <a:xfrm>
            <a:off x="3594100" y="2692400"/>
            <a:ext cx="21971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Metaforis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250743-2DDD-544D-A44B-DA51A31D1930}"/>
              </a:ext>
            </a:extLst>
          </p:cNvPr>
          <p:cNvSpPr txBox="1"/>
          <p:nvPr/>
        </p:nvSpPr>
        <p:spPr>
          <a:xfrm>
            <a:off x="3594100" y="3403600"/>
            <a:ext cx="2197100" cy="248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Situasi tetap, tetapi penutur beralih untuk menghadirkan nuansa: ragam baku di obrolan santai memberi kesan serius.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CB7FED-BD00-9B44-B948-626945FDB83E}"/>
              </a:ext>
            </a:extLst>
          </p:cNvPr>
          <p:cNvSpPr/>
          <p:nvPr/>
        </p:nvSpPr>
        <p:spPr>
          <a:xfrm>
            <a:off x="6184900" y="2235200"/>
            <a:ext cx="2603500" cy="3810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5BDD2B-BA30-6A48-857A-3AA28845FA6E}"/>
              </a:ext>
            </a:extLst>
          </p:cNvPr>
          <p:cNvSpPr/>
          <p:nvPr/>
        </p:nvSpPr>
        <p:spPr>
          <a:xfrm>
            <a:off x="6184900" y="2235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8B15DA-E206-5443-8574-4386E49BEC5F}"/>
              </a:ext>
            </a:extLst>
          </p:cNvPr>
          <p:cNvSpPr txBox="1"/>
          <p:nvPr/>
        </p:nvSpPr>
        <p:spPr>
          <a:xfrm>
            <a:off x="6388100" y="2438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GUMPERZ (1982)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A4C3B4-BCDE-A545-9CBD-B8AB976A2D29}"/>
              </a:ext>
            </a:extLst>
          </p:cNvPr>
          <p:cNvSpPr txBox="1"/>
          <p:nvPr/>
        </p:nvSpPr>
        <p:spPr>
          <a:xfrm>
            <a:off x="6388100" y="2692400"/>
            <a:ext cx="21971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Isyarat kontekstualisasi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7CDC9B-E07D-614B-8937-999857137048}"/>
              </a:ext>
            </a:extLst>
          </p:cNvPr>
          <p:cNvSpPr txBox="1"/>
          <p:nvPr/>
        </p:nvSpPr>
        <p:spPr>
          <a:xfrm>
            <a:off x="6388100" y="3403600"/>
            <a:ext cx="2197100" cy="248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Perpindahan kode sebagai tanda yang membantu pendengar menafsirkan maksud.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C516FB-9101-E249-AFAB-6220AE7143D4}"/>
              </a:ext>
            </a:extLst>
          </p:cNvPr>
          <p:cNvSpPr/>
          <p:nvPr/>
        </p:nvSpPr>
        <p:spPr>
          <a:xfrm>
            <a:off x="8966200" y="2235200"/>
            <a:ext cx="2603500" cy="3810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DC1146-4072-8F49-B3AF-4B7CAA882030}"/>
              </a:ext>
            </a:extLst>
          </p:cNvPr>
          <p:cNvSpPr/>
          <p:nvPr/>
        </p:nvSpPr>
        <p:spPr>
          <a:xfrm>
            <a:off x="8966200" y="2235200"/>
            <a:ext cx="26035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C0A6E3-F7ED-7645-BFDA-BBA5F7229D05}"/>
              </a:ext>
            </a:extLst>
          </p:cNvPr>
          <p:cNvSpPr txBox="1"/>
          <p:nvPr/>
        </p:nvSpPr>
        <p:spPr>
          <a:xfrm>
            <a:off x="9169400" y="2438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MYERS-SCOTTON (1993)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A741B33-EF98-AB4D-B320-EFD282A43135}"/>
              </a:ext>
            </a:extLst>
          </p:cNvPr>
          <p:cNvSpPr txBox="1"/>
          <p:nvPr/>
        </p:nvSpPr>
        <p:spPr>
          <a:xfrm>
            <a:off x="9169400" y="2692400"/>
            <a:ext cx="21971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Model Kemarkahan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98AAFD-6BA0-2247-97E2-07197E4C631E}"/>
              </a:ext>
            </a:extLst>
          </p:cNvPr>
          <p:cNvSpPr txBox="1"/>
          <p:nvPr/>
        </p:nvSpPr>
        <p:spPr>
          <a:xfrm>
            <a:off x="9169400" y="3403600"/>
            <a:ext cx="2197100" cy="248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Pilihan </a:t>
            </a:r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tak bermarkah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menerima tatanan relasi; pilihan </a:t>
            </a:r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bermarkah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menegosiasikannya ulang: jarak, otoritas, marah.</a:t>
            </a:r>
          </a:p>
        </p:txBody>
      </p:sp>
    </p:spTree>
    <p:extLst>
      <p:ext uri="{BB962C8B-B14F-4D97-AF65-F5344CB8AC3E}">
        <p14:creationId xmlns:p14="http://schemas.microsoft.com/office/powerpoint/2010/main" val="176964248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B5123-3B7C-2C9D-0535-87D6F5E67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Translanguaging memandang penutur multilingual memakai satu repertoar terpadu, bukan dua sistem terpisah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4C0823-DDA4-A548-B721-A2D9BC3AF896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12 · REPERTOAR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D9F309-FF75-5742-8E0C-E41DC725A474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12.3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6A306C-E979-574C-890F-AE576999DEFE}"/>
              </a:ext>
            </a:extLst>
          </p:cNvPr>
          <p:cNvSpPr/>
          <p:nvPr/>
        </p:nvSpPr>
        <p:spPr>
          <a:xfrm>
            <a:off x="609600" y="1854200"/>
            <a:ext cx="50800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0324AE-A132-0C40-988B-05246B206384}"/>
              </a:ext>
            </a:extLst>
          </p:cNvPr>
          <p:cNvSpPr txBox="1"/>
          <p:nvPr/>
        </p:nvSpPr>
        <p:spPr>
          <a:xfrm>
            <a:off x="889000" y="2108200"/>
            <a:ext cx="4521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GARCÍA DAN LI WEI (2014)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77E99A-86A3-A445-AE56-082352164F6A}"/>
              </a:ext>
            </a:extLst>
          </p:cNvPr>
          <p:cNvSpPr txBox="1"/>
          <p:nvPr/>
        </p:nvSpPr>
        <p:spPr>
          <a:xfrm>
            <a:off x="889000" y="2413000"/>
            <a:ext cx="45212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Batas "bahasa Aceh", "bahasa Indonesia", dan "bahasa Inggris" dibangun secara sosial dan politis oleh negara, sekolah, dan kamus.
Lahir dari pendidikan: kritik atas sekolah yang menghukum siswa mencampur bahasa, padahal pencampuran dapat menjadi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jembatan belajar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7D821F-A8E3-3940-8AE1-EA9260D193CB}"/>
              </a:ext>
            </a:extLst>
          </p:cNvPr>
          <p:cNvSpPr txBox="1"/>
          <p:nvPr/>
        </p:nvSpPr>
        <p:spPr>
          <a:xfrm>
            <a:off x="6096000" y="1854200"/>
            <a:ext cx="548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REPERTOAR SEORANG MAHASISWA DI BANDA ACEH (ILUSTRASI)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D0F490-5D3E-3445-ADB6-98A9D3A38B73}"/>
              </a:ext>
            </a:extLst>
          </p:cNvPr>
          <p:cNvSpPr txBox="1"/>
          <p:nvPr/>
        </p:nvSpPr>
        <p:spPr>
          <a:xfrm>
            <a:off x="6096000" y="2184400"/>
            <a:ext cx="2540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Bahasa Aceh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11ECF3-E3B0-544C-B41E-8484115C7B64}"/>
              </a:ext>
            </a:extLst>
          </p:cNvPr>
          <p:cNvSpPr txBox="1"/>
          <p:nvPr/>
        </p:nvSpPr>
        <p:spPr>
          <a:xfrm>
            <a:off x="6096000" y="2489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>
                <a:solidFill>
                  <a:srgbClr val="3A3F45"/>
                </a:solidFill>
                <a:latin typeface="Calibri"/>
                <a:cs typeface="Calibri"/>
              </a:rPr>
              <a:t>rumah, gampong, pasar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9A3C34-C600-914F-8FB9-822805BA48B7}"/>
              </a:ext>
            </a:extLst>
          </p:cNvPr>
          <p:cNvSpPr/>
          <p:nvPr/>
        </p:nvSpPr>
        <p:spPr>
          <a:xfrm>
            <a:off x="8763000" y="2286000"/>
            <a:ext cx="2527300" cy="2794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06F7B6-02B9-9D47-8912-8F9A11C97749}"/>
              </a:ext>
            </a:extLst>
          </p:cNvPr>
          <p:cNvSpPr txBox="1"/>
          <p:nvPr/>
        </p:nvSpPr>
        <p:spPr>
          <a:xfrm>
            <a:off x="6096000" y="2946400"/>
            <a:ext cx="2540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Bahasa Indonesia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801B5F-7412-3548-9473-43C13C139408}"/>
              </a:ext>
            </a:extLst>
          </p:cNvPr>
          <p:cNvSpPr txBox="1"/>
          <p:nvPr/>
        </p:nvSpPr>
        <p:spPr>
          <a:xfrm>
            <a:off x="6096000" y="3251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>
                <a:solidFill>
                  <a:srgbClr val="3A3F45"/>
                </a:solidFill>
                <a:latin typeface="Calibri"/>
                <a:cs typeface="Calibri"/>
              </a:rPr>
              <a:t>kampus, kantor, antaretnis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67DB6A-25A7-4F4A-945E-010AC59A012B}"/>
              </a:ext>
            </a:extLst>
          </p:cNvPr>
          <p:cNvSpPr/>
          <p:nvPr/>
        </p:nvSpPr>
        <p:spPr>
          <a:xfrm>
            <a:off x="8763000" y="3048000"/>
            <a:ext cx="2667000" cy="2794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AA37EB-A19F-AA41-AA3A-E6E824CE9EDA}"/>
              </a:ext>
            </a:extLst>
          </p:cNvPr>
          <p:cNvSpPr txBox="1"/>
          <p:nvPr/>
        </p:nvSpPr>
        <p:spPr>
          <a:xfrm>
            <a:off x="6096000" y="3708400"/>
            <a:ext cx="2540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Ungkapan Arab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7189AC-EBE6-AD44-A60D-E7E084E382CE}"/>
              </a:ext>
            </a:extLst>
          </p:cNvPr>
          <p:cNvSpPr txBox="1"/>
          <p:nvPr/>
        </p:nvSpPr>
        <p:spPr>
          <a:xfrm>
            <a:off x="6096000" y="4013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>
                <a:solidFill>
                  <a:srgbClr val="3A3F45"/>
                </a:solidFill>
                <a:latin typeface="Calibri"/>
                <a:cs typeface="Calibri"/>
              </a:rPr>
              <a:t>doa, salam, pengajian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6465A8-96F6-F445-97EF-0F2A5FD832CC}"/>
              </a:ext>
            </a:extLst>
          </p:cNvPr>
          <p:cNvSpPr/>
          <p:nvPr/>
        </p:nvSpPr>
        <p:spPr>
          <a:xfrm>
            <a:off x="8763000" y="3810000"/>
            <a:ext cx="1257300" cy="2794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EACDE5-FED5-104B-9CD0-E9304BE3C6DB}"/>
              </a:ext>
            </a:extLst>
          </p:cNvPr>
          <p:cNvSpPr txBox="1"/>
          <p:nvPr/>
        </p:nvSpPr>
        <p:spPr>
          <a:xfrm>
            <a:off x="6096000" y="4470400"/>
            <a:ext cx="2540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Bahasa Inggris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703BEE-6C5D-F44A-86FB-2689E3C25F28}"/>
              </a:ext>
            </a:extLst>
          </p:cNvPr>
          <p:cNvSpPr txBox="1"/>
          <p:nvPr/>
        </p:nvSpPr>
        <p:spPr>
          <a:xfrm>
            <a:off x="6096000" y="4775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>
                <a:solidFill>
                  <a:srgbClr val="3A3F45"/>
                </a:solidFill>
                <a:latin typeface="Calibri"/>
                <a:cs typeface="Calibri"/>
              </a:rPr>
              <a:t>istilah teknis, media sosial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615EF3-B76B-E840-AABC-8DF1F71E14A1}"/>
              </a:ext>
            </a:extLst>
          </p:cNvPr>
          <p:cNvSpPr/>
          <p:nvPr/>
        </p:nvSpPr>
        <p:spPr>
          <a:xfrm>
            <a:off x="8763000" y="4572000"/>
            <a:ext cx="1409700" cy="2794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B4A0AD-5026-C84B-9F63-6A60BBB6B200}"/>
              </a:ext>
            </a:extLst>
          </p:cNvPr>
          <p:cNvSpPr txBox="1"/>
          <p:nvPr/>
        </p:nvSpPr>
        <p:spPr>
          <a:xfrm>
            <a:off x="6096000" y="5232400"/>
            <a:ext cx="25400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Salam Jawa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886139-F352-8247-8EE6-D05D896C5AF9}"/>
              </a:ext>
            </a:extLst>
          </p:cNvPr>
          <p:cNvSpPr txBox="1"/>
          <p:nvPr/>
        </p:nvSpPr>
        <p:spPr>
          <a:xfrm>
            <a:off x="6096000" y="5537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>
                <a:solidFill>
                  <a:srgbClr val="3A3F45"/>
                </a:solidFill>
                <a:latin typeface="Calibri"/>
                <a:cs typeface="Calibri"/>
              </a:rPr>
              <a:t>dari tetangga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46EE74C-3A0E-6A45-B241-D49C7E59175F}"/>
              </a:ext>
            </a:extLst>
          </p:cNvPr>
          <p:cNvSpPr/>
          <p:nvPr/>
        </p:nvSpPr>
        <p:spPr>
          <a:xfrm>
            <a:off x="8763000" y="5334000"/>
            <a:ext cx="419100" cy="2794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54368-1BFC-3745-8FA9-FB31E2EEE0EC}"/>
              </a:ext>
            </a:extLst>
          </p:cNvPr>
          <p:cNvSpPr txBox="1"/>
          <p:nvPr/>
        </p:nvSpPr>
        <p:spPr>
          <a:xfrm>
            <a:off x="6096000" y="6045200"/>
            <a:ext cx="54864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i="1">
                <a:solidFill>
                  <a:srgbClr val="6B665E"/>
                </a:solidFill>
                <a:latin typeface="Calibri"/>
                <a:cs typeface="Calibri"/>
              </a:rPr>
              <a:t>Repertoar tidak harus terdiri atas bahasa yang dikuasai sempurna (Gumperz; Blommaert). Panjang batang: ilustrasi luas pemakaian, bukan ukuran.</a:t>
            </a:r>
          </a:p>
        </p:txBody>
      </p:sp>
    </p:spTree>
    <p:extLst>
      <p:ext uri="{BB962C8B-B14F-4D97-AF65-F5344CB8AC3E}">
        <p14:creationId xmlns:p14="http://schemas.microsoft.com/office/powerpoint/2010/main" val="198663814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BA5C5-AB50-907A-C939-F66F29782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Memilih Melayu, bukan Jawa yang penuturnya terbanyak, adalah keputusan politik yang menentukan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E5CF35-CB04-6B49-BE1E-5C9151D4F968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12 · BAHASA NASIONAL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EE6C80-E0D0-2945-9CD5-839BBEFB09E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12.4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D3B8CB7-A8D9-4A40-A94B-C8762E76BB0C}"/>
              </a:ext>
            </a:extLst>
          </p:cNvPr>
          <p:cNvCxnSpPr/>
          <p:nvPr/>
        </p:nvCxnSpPr>
        <p:spPr>
          <a:xfrm>
            <a:off x="609600" y="2362200"/>
            <a:ext cx="109728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5AE86F45-E350-AE45-B4C1-007584416269}"/>
              </a:ext>
            </a:extLst>
          </p:cNvPr>
          <p:cNvSpPr/>
          <p:nvPr/>
        </p:nvSpPr>
        <p:spPr>
          <a:xfrm>
            <a:off x="6096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B2005-F508-3544-9B0E-6583147E94DE}"/>
              </a:ext>
            </a:extLst>
          </p:cNvPr>
          <p:cNvSpPr txBox="1"/>
          <p:nvPr/>
        </p:nvSpPr>
        <p:spPr>
          <a:xfrm>
            <a:off x="609600" y="1905000"/>
            <a:ext cx="20574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Awal abad ke-20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56CB3B-CF30-AB42-BD5F-8367057C7DA2}"/>
              </a:ext>
            </a:extLst>
          </p:cNvPr>
          <p:cNvSpPr txBox="1"/>
          <p:nvPr/>
        </p:nvSpPr>
        <p:spPr>
          <a:xfrm>
            <a:off x="609600" y="2590800"/>
            <a:ext cx="20066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Pembakuan kolonial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DE2139-032D-9848-B5D1-E824526F0194}"/>
              </a:ext>
            </a:extLst>
          </p:cNvPr>
          <p:cNvSpPr txBox="1"/>
          <p:nvPr/>
        </p:nvSpPr>
        <p:spPr>
          <a:xfrm>
            <a:off x="609600" y="3225800"/>
            <a:ext cx="20066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Ejaan Melayu Latin van Ophuijsen; Balai Pustaka menerbitkan ragam yang dianggap baku.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6E6E850-0F41-FB4F-8CCD-00DCC13E0A20}"/>
              </a:ext>
            </a:extLst>
          </p:cNvPr>
          <p:cNvSpPr/>
          <p:nvPr/>
        </p:nvSpPr>
        <p:spPr>
          <a:xfrm>
            <a:off x="27940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2C0459-0B96-B847-8FE2-2D8134568EAA}"/>
              </a:ext>
            </a:extLst>
          </p:cNvPr>
          <p:cNvSpPr txBox="1"/>
          <p:nvPr/>
        </p:nvSpPr>
        <p:spPr>
          <a:xfrm>
            <a:off x="2794000" y="1905000"/>
            <a:ext cx="20574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Bersamaan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01DEF6-1B4F-614E-B32B-CD78A50E439F}"/>
              </a:ext>
            </a:extLst>
          </p:cNvPr>
          <p:cNvSpPr txBox="1"/>
          <p:nvPr/>
        </p:nvSpPr>
        <p:spPr>
          <a:xfrm>
            <a:off x="2794000" y="2590800"/>
            <a:ext cx="20066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Pers pergerakan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CCCE79-7987-9547-8A66-F57E0B1D644F}"/>
              </a:ext>
            </a:extLst>
          </p:cNvPr>
          <p:cNvSpPr txBox="1"/>
          <p:nvPr/>
        </p:nvSpPr>
        <p:spPr>
          <a:xfrm>
            <a:off x="2794000" y="3225800"/>
            <a:ext cx="20066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Pers nasionalis dan peranakan Tionghoa memakai Melayu untuk gagasan kemajuan dan kebangsaan.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179B3E1-FFC2-E94E-AF61-A59F7CC80C99}"/>
              </a:ext>
            </a:extLst>
          </p:cNvPr>
          <p:cNvSpPr/>
          <p:nvPr/>
        </p:nvSpPr>
        <p:spPr>
          <a:xfrm>
            <a:off x="4991100" y="2286000"/>
            <a:ext cx="152400" cy="152400"/>
          </a:xfrm>
          <a:prstGeom prst="ellipse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80B9ED-2068-A640-9A07-F74F813856AE}"/>
              </a:ext>
            </a:extLst>
          </p:cNvPr>
          <p:cNvSpPr txBox="1"/>
          <p:nvPr/>
        </p:nvSpPr>
        <p:spPr>
          <a:xfrm>
            <a:off x="4991100" y="1905000"/>
            <a:ext cx="20574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28 Oktober 1928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514E3D-70F1-2043-95AD-8020B2B01EFB}"/>
              </a:ext>
            </a:extLst>
          </p:cNvPr>
          <p:cNvSpPr txBox="1"/>
          <p:nvPr/>
        </p:nvSpPr>
        <p:spPr>
          <a:xfrm>
            <a:off x="4991100" y="2590800"/>
            <a:ext cx="20066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Sumpah Pemuda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8A3C3B-3D1B-6548-9E4A-80DA49D7C69D}"/>
              </a:ext>
            </a:extLst>
          </p:cNvPr>
          <p:cNvSpPr txBox="1"/>
          <p:nvPr/>
        </p:nvSpPr>
        <p:spPr>
          <a:xfrm>
            <a:off x="4991100" y="3225800"/>
            <a:ext cx="20066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"Menjunjung bahasa persatuan": bukan satu-satunya bahasa, tetapi bahasa bersama di atas bahasa daerah.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3A9C213-0CF9-1142-A5DE-4B4C7B16CA99}"/>
              </a:ext>
            </a:extLst>
          </p:cNvPr>
          <p:cNvSpPr/>
          <p:nvPr/>
        </p:nvSpPr>
        <p:spPr>
          <a:xfrm>
            <a:off x="71882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9203DA-4F24-5842-A7DE-381CF5A1F576}"/>
              </a:ext>
            </a:extLst>
          </p:cNvPr>
          <p:cNvSpPr txBox="1"/>
          <p:nvPr/>
        </p:nvSpPr>
        <p:spPr>
          <a:xfrm>
            <a:off x="7188200" y="1905000"/>
            <a:ext cx="20574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1938 · 1945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6D06EA-59FE-1649-AE42-16F1134AA1DB}"/>
              </a:ext>
            </a:extLst>
          </p:cNvPr>
          <p:cNvSpPr txBox="1"/>
          <p:nvPr/>
        </p:nvSpPr>
        <p:spPr>
          <a:xfrm>
            <a:off x="7188200" y="2590800"/>
            <a:ext cx="20066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Kongres dan UUD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676596-4ECF-0F44-B3DB-34967B914176}"/>
              </a:ext>
            </a:extLst>
          </p:cNvPr>
          <p:cNvSpPr txBox="1"/>
          <p:nvPr/>
        </p:nvSpPr>
        <p:spPr>
          <a:xfrm>
            <a:off x="7188200" y="3225800"/>
            <a:ext cx="20066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Kongres Bahasa Indonesia I di Solo; UUD 1945 menetapkan bahasa negara.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DFE4895-6088-E643-AF69-673DEA7C3769}"/>
              </a:ext>
            </a:extLst>
          </p:cNvPr>
          <p:cNvSpPr/>
          <p:nvPr/>
        </p:nvSpPr>
        <p:spPr>
          <a:xfrm>
            <a:off x="9385300" y="2286000"/>
            <a:ext cx="152400" cy="152400"/>
          </a:xfrm>
          <a:prstGeom prst="ellipse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B6D09B-A16C-E948-BF86-9DBCDD432F69}"/>
              </a:ext>
            </a:extLst>
          </p:cNvPr>
          <p:cNvSpPr txBox="1"/>
          <p:nvPr/>
        </p:nvSpPr>
        <p:spPr>
          <a:xfrm>
            <a:off x="9385300" y="1905000"/>
            <a:ext cx="2057400" cy="279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8C1D2F"/>
                </a:solidFill>
                <a:latin typeface="Calibri"/>
                <a:cs typeface="Calibri"/>
              </a:rPr>
              <a:t>2009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CE330C-582E-2641-9CC7-E51D58BDF9CE}"/>
              </a:ext>
            </a:extLst>
          </p:cNvPr>
          <p:cNvSpPr txBox="1"/>
          <p:nvPr/>
        </p:nvSpPr>
        <p:spPr>
          <a:xfrm>
            <a:off x="9385300" y="2590800"/>
            <a:ext cx="2006600" cy="584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1F2328"/>
                </a:solidFill>
                <a:latin typeface="Georgia"/>
              </a:rPr>
              <a:t>UU No. 24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B6F63A-255C-FE47-BF64-A0C88CAAF123}"/>
              </a:ext>
            </a:extLst>
          </p:cNvPr>
          <p:cNvSpPr txBox="1"/>
          <p:nvPr/>
        </p:nvSpPr>
        <p:spPr>
          <a:xfrm>
            <a:off x="9385300" y="3225800"/>
            <a:ext cx="2006600" cy="190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resmi negara; ruang bagi pelindungan bahasa daerah.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9159FD-8765-CF4F-99B7-EEA38B7CA280}"/>
              </a:ext>
            </a:extLst>
          </p:cNvPr>
          <p:cNvSpPr/>
          <p:nvPr/>
        </p:nvSpPr>
        <p:spPr>
          <a:xfrm>
            <a:off x="609600" y="5207000"/>
            <a:ext cx="10972800" cy="8382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9ECDA2-D14E-CE42-9069-B2ABA94E124F}"/>
              </a:ext>
            </a:extLst>
          </p:cNvPr>
          <p:cNvSpPr txBox="1"/>
          <p:nvPr/>
        </p:nvSpPr>
        <p:spPr>
          <a:xfrm>
            <a:off x="838200" y="5283200"/>
            <a:ext cx="10515600" cy="685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Anderson (1983):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bangsa sebagai komunitas terbayang lewat kapitalisme cetak. </a:t>
            </a:r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Anderson (1990):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bahasa Indonesia sebagai bahasa revolusi yang relatif tak terikat hierarki feodal. Melayu sudah lama menjadi </a:t>
            </a:r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lingua franca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perdagangan Nusantara.</a:t>
            </a:r>
          </a:p>
        </p:txBody>
      </p:sp>
    </p:spTree>
    <p:extLst>
      <p:ext uri="{BB962C8B-B14F-4D97-AF65-F5344CB8AC3E}">
        <p14:creationId xmlns:p14="http://schemas.microsoft.com/office/powerpoint/2010/main" val="381261508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A3E93-3138-5CFA-0CBA-35F5D3A89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Aceh memperlihatkan hierarki bahasa berlapis: dominan di satu tingkat dapat terpinggirkan di tingkat lain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4CB666-3DE0-A246-A487-48BE9D46D2FE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12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6E99CC-1965-A74D-9972-454A5EA54692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12.5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D585BD-A4FD-E94E-B3B9-B558350F9D2C}"/>
              </a:ext>
            </a:extLst>
          </p:cNvPr>
          <p:cNvSpPr/>
          <p:nvPr/>
        </p:nvSpPr>
        <p:spPr>
          <a:xfrm>
            <a:off x="609600" y="1854200"/>
            <a:ext cx="7112000" cy="736600"/>
          </a:xfrm>
          <a:prstGeom prst="rect">
            <a:avLst/>
          </a:prstGeom>
          <a:solidFill>
            <a:srgbClr val="5B677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4F37BC-0966-9545-AF4E-8A68DD237638}"/>
              </a:ext>
            </a:extLst>
          </p:cNvPr>
          <p:cNvSpPr txBox="1"/>
          <p:nvPr/>
        </p:nvSpPr>
        <p:spPr>
          <a:xfrm>
            <a:off x="838200" y="1955800"/>
            <a:ext cx="24130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700" b="1">
                <a:solidFill>
                  <a:srgbClr val="FFFFFF"/>
                </a:solidFill>
                <a:latin typeface="Georgia"/>
              </a:rPr>
              <a:t>Bahasa Inggris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B51023-6DF1-A34E-9FC8-5FDB227291EC}"/>
              </a:ext>
            </a:extLst>
          </p:cNvPr>
          <p:cNvSpPr txBox="1"/>
          <p:nvPr/>
        </p:nvSpPr>
        <p:spPr>
          <a:xfrm>
            <a:off x="3302000" y="1955800"/>
            <a:ext cx="42672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400">
                <a:solidFill>
                  <a:srgbClr val="FFFFFF"/>
                </a:solidFill>
                <a:latin typeface="Calibri"/>
                <a:cs typeface="Calibri"/>
              </a:rPr>
              <a:t>pendidikan tinggi, karier, kosmopolitanisme; menguat setelah tsunami 2004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58BA28-172A-5F48-8F2B-1C082266834C}"/>
              </a:ext>
            </a:extLst>
          </p:cNvPr>
          <p:cNvSpPr/>
          <p:nvPr/>
        </p:nvSpPr>
        <p:spPr>
          <a:xfrm>
            <a:off x="609600" y="2692400"/>
            <a:ext cx="7112000" cy="736600"/>
          </a:xfrm>
          <a:prstGeom prst="rect">
            <a:avLst/>
          </a:prstGeom>
          <a:solidFill>
            <a:srgbClr val="6F573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AFC9D0-5157-6A4A-9B55-BC980E43F131}"/>
              </a:ext>
            </a:extLst>
          </p:cNvPr>
          <p:cNvSpPr txBox="1"/>
          <p:nvPr/>
        </p:nvSpPr>
        <p:spPr>
          <a:xfrm>
            <a:off x="838200" y="2794000"/>
            <a:ext cx="24130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700" b="1">
                <a:solidFill>
                  <a:srgbClr val="FFFFFF"/>
                </a:solidFill>
                <a:latin typeface="Georgia"/>
              </a:rPr>
              <a:t>Bahasa Arab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0595DE-6505-2E4A-ADE9-A5BA4A36EF15}"/>
              </a:ext>
            </a:extLst>
          </p:cNvPr>
          <p:cNvSpPr txBox="1"/>
          <p:nvPr/>
        </p:nvSpPr>
        <p:spPr>
          <a:xfrm>
            <a:off x="3302000" y="2794000"/>
            <a:ext cx="42672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400">
                <a:solidFill>
                  <a:srgbClr val="FFFFFF"/>
                </a:solidFill>
                <a:latin typeface="Calibri"/>
                <a:cs typeface="Calibri"/>
              </a:rPr>
              <a:t>dibaca, dilantunkan, dihormati; bukan bahasa percakapan bagi kebanyakan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E3647D-5C0C-464A-9051-F72D298524BA}"/>
              </a:ext>
            </a:extLst>
          </p:cNvPr>
          <p:cNvSpPr/>
          <p:nvPr/>
        </p:nvSpPr>
        <p:spPr>
          <a:xfrm>
            <a:off x="609600" y="3530600"/>
            <a:ext cx="7112000" cy="7366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618C10-2662-964B-8E6D-D6EC45628E5C}"/>
              </a:ext>
            </a:extLst>
          </p:cNvPr>
          <p:cNvSpPr txBox="1"/>
          <p:nvPr/>
        </p:nvSpPr>
        <p:spPr>
          <a:xfrm>
            <a:off x="838200" y="3632200"/>
            <a:ext cx="24130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700" b="1">
                <a:solidFill>
                  <a:srgbClr val="FFFFFF"/>
                </a:solidFill>
                <a:latin typeface="Georgia"/>
              </a:rPr>
              <a:t>Bahasa Indonesia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3276D9-B36D-AC48-BC2D-463749349274}"/>
              </a:ext>
            </a:extLst>
          </p:cNvPr>
          <p:cNvSpPr txBox="1"/>
          <p:nvPr/>
        </p:nvSpPr>
        <p:spPr>
          <a:xfrm>
            <a:off x="3302000" y="3632200"/>
            <a:ext cx="42672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400">
                <a:solidFill>
                  <a:srgbClr val="FFFFFF"/>
                </a:solidFill>
                <a:latin typeface="Calibri"/>
                <a:cs typeface="Calibri"/>
              </a:rPr>
              <a:t>negara, sekolah, bahasa netral antaretnis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D0EA62-6ABE-9B4F-999E-A1136D4DEA50}"/>
              </a:ext>
            </a:extLst>
          </p:cNvPr>
          <p:cNvSpPr/>
          <p:nvPr/>
        </p:nvSpPr>
        <p:spPr>
          <a:xfrm>
            <a:off x="609600" y="4368800"/>
            <a:ext cx="7112000" cy="7366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5AD882-D5BA-0940-9848-10B46771A9FD}"/>
              </a:ext>
            </a:extLst>
          </p:cNvPr>
          <p:cNvSpPr txBox="1"/>
          <p:nvPr/>
        </p:nvSpPr>
        <p:spPr>
          <a:xfrm>
            <a:off x="838200" y="4470400"/>
            <a:ext cx="24130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700" b="1">
                <a:solidFill>
                  <a:srgbClr val="FFFFFF"/>
                </a:solidFill>
                <a:latin typeface="Georgia"/>
              </a:rPr>
              <a:t>Bahasa Aceh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BC9284-12E2-C14C-8870-CC98B90F1EEB}"/>
              </a:ext>
            </a:extLst>
          </p:cNvPr>
          <p:cNvSpPr txBox="1"/>
          <p:nvPr/>
        </p:nvSpPr>
        <p:spPr>
          <a:xfrm>
            <a:off x="3302000" y="4470400"/>
            <a:ext cx="42672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400">
                <a:solidFill>
                  <a:srgbClr val="FFFFFF"/>
                </a:solidFill>
                <a:latin typeface="Calibri"/>
                <a:cs typeface="Calibri"/>
              </a:rPr>
              <a:t>bahasa daerah secara nasional, tetapi dominan dan bahasa pergaulan regional di provinsi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4081CF-6302-FF45-AF60-FF3BAD156B8F}"/>
              </a:ext>
            </a:extLst>
          </p:cNvPr>
          <p:cNvSpPr/>
          <p:nvPr/>
        </p:nvSpPr>
        <p:spPr>
          <a:xfrm>
            <a:off x="609600" y="5207000"/>
            <a:ext cx="7112000" cy="736600"/>
          </a:xfrm>
          <a:prstGeom prst="rect">
            <a:avLst/>
          </a:prstGeom>
          <a:solidFill>
            <a:srgbClr val="3A3F4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BF7436-178F-8646-9215-D0000EBFA6C8}"/>
              </a:ext>
            </a:extLst>
          </p:cNvPr>
          <p:cNvSpPr txBox="1"/>
          <p:nvPr/>
        </p:nvSpPr>
        <p:spPr>
          <a:xfrm>
            <a:off x="838200" y="5308600"/>
            <a:ext cx="24130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700" b="1">
                <a:solidFill>
                  <a:srgbClr val="FFFFFF"/>
                </a:solidFill>
                <a:latin typeface="Georgia"/>
              </a:rPr>
              <a:t>Bahasa daerah lain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A55A8B-16AE-E04B-8C2F-2A50F336305F}"/>
              </a:ext>
            </a:extLst>
          </p:cNvPr>
          <p:cNvSpPr txBox="1"/>
          <p:nvPr/>
        </p:nvSpPr>
        <p:spPr>
          <a:xfrm>
            <a:off x="3302000" y="5308600"/>
            <a:ext cx="4267200" cy="533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400">
                <a:solidFill>
                  <a:srgbClr val="FFFFFF"/>
                </a:solidFill>
                <a:latin typeface="Calibri"/>
                <a:cs typeface="Calibri"/>
              </a:rPr>
              <a:t>Gayo, Alas, Aneuk Jamee, Tamiang, Kluet, Singkil, Devayan, Sigulai, Haloban; juga Jawa dan ragam Tionghoa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2CBAF7-F55D-AB46-9F48-F1C7C99030CF}"/>
              </a:ext>
            </a:extLst>
          </p:cNvPr>
          <p:cNvSpPr/>
          <p:nvPr/>
        </p:nvSpPr>
        <p:spPr>
          <a:xfrm>
            <a:off x="8026400" y="1854200"/>
            <a:ext cx="35560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C2A7449-71AC-754A-8AD4-3DF6B21D67BF}"/>
              </a:ext>
            </a:extLst>
          </p:cNvPr>
          <p:cNvSpPr txBox="1"/>
          <p:nvPr/>
        </p:nvSpPr>
        <p:spPr>
          <a:xfrm>
            <a:off x="8305800" y="21082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KUASA ANTARBAHASA DAERAH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BF4508-2ABE-C841-BB3B-B03C1AFC3E98}"/>
              </a:ext>
            </a:extLst>
          </p:cNvPr>
          <p:cNvSpPr txBox="1"/>
          <p:nvPr/>
        </p:nvSpPr>
        <p:spPr>
          <a:xfrm>
            <a:off x="8305800" y="2413000"/>
            <a:ext cx="29972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Penutur bahasa minoritas di Aceh kerap menguasai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tiga lapis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: bahasa ibu, bahasa Aceh, dan bahasa Indonesia.
Pertanyaan kuasa dalam multilingualisme tidak hanya antara bahasa nasional dan daerah, tetapi juga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antarbahasa daerah sendiri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323510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57D8-549C-F32B-1101-ABA2603EE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Multilingualisme adalah norma Nusantara, dan setiap pilihan bahasa menegosiasikan relasi kuasa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A02E1A-A058-584E-BA14-9F9F8B279A62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12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B51F3D-6A98-E742-9AED-1691F618D197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12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B67DD5-4518-924E-B307-A810D5ED8F80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113F4D-6A47-6545-81A4-8BDCD48E21D9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80646C-34F8-E84D-956E-B28C86613BD7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Konsep: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diglosia Ferguson-Fishman; alih kode situasional dan metaforis; Model Kemarkahan; translanguaging dan repertoar.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E08E08-0E60-F646-A0A7-6C6DB13EA515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A12121-D1E6-BA45-B001-17D65BD88231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Kontak bahasa: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pidgin, kreol, dan Melayu sebagai lingua franca; bahasa Indonesia lahir dari keputusan politik 1928.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1B53CA-1625-C34D-84ED-BA5E80BD7AFB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FA6B34-D151-3F46-B3C1-CCCC322DD7E6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Aceh: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hierarki berlapis dari bahasa Inggris dan Arab hingga bahasa-bahasa minoritas di bawah dominasi regional bahasa Aceh.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34DC50-80F1-7C4E-9088-74D9F790CD8F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31F288-4986-034B-BC0A-04949350C28E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28644-D344-DC42-8F7D-31B223CA626D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Diglosia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7818C5D-B8A2-0749-B976-9288579A3A9F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428C7F9-2A94-C745-BB5F-19B296BBB6F5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Ragam tinggi dan rendah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D0C9FD0-FC1C-AE43-A8FE-DBBB563B3520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518D34F-08E8-E441-9ED5-F4012794A3EC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Alih kode situasional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0BA3868-7093-8C46-8F7A-F3A75CBCA954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E483368-7603-0C4A-9D16-BF13644E2D2C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Alih kode metaforis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8060B61-6227-024C-A92D-1F88066E818A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93E8F85-8A51-C948-BBD6-FB3F928ECF1F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Campur kode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BF6C327-CBBE-1941-90F9-B4EC59C41E68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0CF27FD-93DF-8D42-AF82-637AFD87B5E2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Model Kemarkahan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4D3BDA7-A414-6645-B623-CEF8C6EA8685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219D459-95D8-A643-AB07-44809ED7295C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Translanguaging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5479E54-FE0A-1F4B-B13E-3FFE6BC34729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2E5BA4A-74E3-2A46-A64D-E85872DEE4E8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Repertoar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9A5DA8F-4871-5244-8D08-63655C9F0E5A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A722724-F96E-724C-B044-892B493B480C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Pidgin dan kreol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B2D16C7-59A0-6A4C-9B6D-7CC0A8DFDAEF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00D52E5-CF4D-1247-B992-651F118E1421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Lingua franca</a:t>
            </a:r>
          </a:p>
        </p:txBody>
      </p:sp>
    </p:spTree>
    <p:extLst>
      <p:ext uri="{BB962C8B-B14F-4D97-AF65-F5344CB8AC3E}">
        <p14:creationId xmlns:p14="http://schemas.microsoft.com/office/powerpoint/2010/main" val="6780796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5645B-C350-FB54-CFDE-140EA7F58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455429-7D5B-8447-8A41-A9830B2F5169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12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3A0584-6901-9344-B88D-3E4C70A93533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12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A56946-4063-7840-956F-B12C1660DC1B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E74868-5C17-3D40-A38E-2DA6F4A53881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2C9986-CF41-2546-A2E3-1EFB7926FFED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Bedakan pandangan Ferguson dan Fishman tentang diglosia, lalu terapkan pada daerah Anda.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EE75C7-25BA-544A-AC55-DDAC600D1C90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93168B-65D3-8D4F-A9A4-9E7FAC89DDF4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Menurut Model Kemarkahan, kapan bahasa daerah di ruang kuliah menjadi pilihan bermarkah?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61E3CB-97AA-FF44-829C-6CA241D7A026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274E69-A838-514C-AA34-D587ED5F31FE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Apa kelebihan dan keterbatasan translanguaging dibanding pendekatan alih kode?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F797D4-9373-FE47-91F8-46C4126ECC18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69568A-F53D-6949-8584-7EDBD9E63F83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Melayu, bukan Jawa, dipilih sebagai dasar bahasa persatuan pada 1928?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FE7193-ECB0-9E46-B581-811127E545EE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C4AFC6-7D73-6246-B5A7-E29F68939B35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5BEA6F-E06E-8647-85A2-4644E5A18DCA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Peta Repertoar dan Pilihan Bahasa di Ruang Publik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07060B-3618-974B-8311-CF3F362E6F24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684CCA-82EB-DA46-A583-14A36C067375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warung kopi, pasar, terminal, kantin, atau kantor layanan publik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62CB13-E8D5-2041-86DE-8FD4C32334AA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2216CA-3441-2643-B69E-713D724536D0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Amati 3–4 sesi pada waktu berbeda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45147D-4AAB-3448-871E-58EAD8E140BC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5E2DAD-7D15-3045-9485-BB28C3FD8D1E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Catat bahasa, siapa kepada siapa, dan kapan terjadi alih atau campur kode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8E0A6E-A028-2B49-9232-862C5B1DC01E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09D7A9-4E44-4F4D-B3A5-E266A4BB5211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Petakan repertoar dan tafsirkan dengan Model Kemarkahan</a:t>
            </a:r>
          </a:p>
        </p:txBody>
      </p:sp>
    </p:spTree>
    <p:extLst>
      <p:ext uri="{BB962C8B-B14F-4D97-AF65-F5344CB8AC3E}">
        <p14:creationId xmlns:p14="http://schemas.microsoft.com/office/powerpoint/2010/main" val="219315471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C2FD0-3F4B-F2D1-0623-5E36153B0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Bahasa, kekuasaan, dan politik: kolonialisme, negara, dan konflik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AC0371-6FE8-0B43-ADFE-47A47804A383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B2CC2B-ABCA-E347-827C-04B7A90CC4F1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13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EE4F36E-85BC-ED43-8A69-7DD086A851B8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EF053E4-85F1-7E48-AA83-BEF67B848220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E413E3-74EA-2340-B087-48C7983CC9EF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DA3B6C-E08D-2740-B46E-9EC139DD3337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modal linguistik, pasar linguistik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, dan kekuasaan simbolik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1AE9DC-8825-0342-B224-104266AD8C09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BC73EE-A21D-4A41-84BD-A3F94E105768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Membandingkan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hegemoni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Gramsci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wacana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Foucault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689094-9711-A842-978D-779D42772088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41F4E2-453F-754E-943D-A599D292B9E9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kuasa mendeskripsikan bahasa dalam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kolonialisme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92F3B2-59FE-444D-A151-8B97381BBFEE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B984A7-A692-9245-B2C0-102365E1C197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Mengkritisi akronim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eufemisme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Orde Baru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B23CF2-5680-884D-BF8C-AE44F48A5825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A03018-0710-B745-AB43-5D9C7D09125B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penamaan konflik, MoU Helsinki,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smong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, dan bahasa qanun</a:t>
            </a:r>
          </a:p>
        </p:txBody>
      </p:sp>
    </p:spTree>
    <p:extLst>
      <p:ext uri="{BB962C8B-B14F-4D97-AF65-F5344CB8AC3E}">
        <p14:creationId xmlns:p14="http://schemas.microsoft.com/office/powerpoint/2010/main" val="23116921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0505B-90EF-2BE1-E787-E1CE34739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Bahasa baku bukan sesuatu yang alamiah; ia adalah modal yang dibagikan secara tidak merata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22BB42-80A1-8D42-A310-947D5ECD3D34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13 · BOURDIEU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8BC05C-BAB4-DB4C-9A88-EEB21D266171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13.1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9161FF-40F5-DB45-A26E-CD71B83513D8}"/>
              </a:ext>
            </a:extLst>
          </p:cNvPr>
          <p:cNvSpPr/>
          <p:nvPr/>
        </p:nvSpPr>
        <p:spPr>
          <a:xfrm>
            <a:off x="6096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59CCFB-985D-4142-A839-96A8B7F0FA1D}"/>
              </a:ext>
            </a:extLst>
          </p:cNvPr>
          <p:cNvSpPr/>
          <p:nvPr/>
        </p:nvSpPr>
        <p:spPr>
          <a:xfrm>
            <a:off x="6096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21A245-E376-694F-95B5-95DD5E80CB3C}"/>
              </a:ext>
            </a:extLst>
          </p:cNvPr>
          <p:cNvSpPr txBox="1"/>
          <p:nvPr/>
        </p:nvSpPr>
        <p:spPr>
          <a:xfrm>
            <a:off x="8128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KONSEP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4C5782-DDA5-B145-B7DE-B468F1AE222C}"/>
              </a:ext>
            </a:extLst>
          </p:cNvPr>
          <p:cNvSpPr txBox="1"/>
          <p:nvPr/>
        </p:nvSpPr>
        <p:spPr>
          <a:xfrm>
            <a:off x="812800" y="23114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Bahasa sah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EA5240-0054-4F4E-90C7-C5AA58D1292A}"/>
              </a:ext>
            </a:extLst>
          </p:cNvPr>
          <p:cNvSpPr txBox="1"/>
          <p:nvPr/>
        </p:nvSpPr>
        <p:spPr>
          <a:xfrm>
            <a:off x="812800" y="2717800"/>
            <a:ext cx="21971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Ragam yang diakui berotoritas, hasil sejarah pembentukan negara-bangsa, ditanam lewat sekolah, birokrasi, dan media.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6D3E71-272F-894E-A26C-78A901314E4F}"/>
              </a:ext>
            </a:extLst>
          </p:cNvPr>
          <p:cNvSpPr/>
          <p:nvPr/>
        </p:nvSpPr>
        <p:spPr>
          <a:xfrm>
            <a:off x="33909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0836C0-C08C-9442-9873-6FCA643A7493}"/>
              </a:ext>
            </a:extLst>
          </p:cNvPr>
          <p:cNvSpPr/>
          <p:nvPr/>
        </p:nvSpPr>
        <p:spPr>
          <a:xfrm>
            <a:off x="33909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C13396-EAC2-4C45-B0A2-6016E32F741B}"/>
              </a:ext>
            </a:extLst>
          </p:cNvPr>
          <p:cNvSpPr txBox="1"/>
          <p:nvPr/>
        </p:nvSpPr>
        <p:spPr>
          <a:xfrm>
            <a:off x="35941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KONSEP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E08C4E-32AA-3745-9AE9-20460678A77E}"/>
              </a:ext>
            </a:extLst>
          </p:cNvPr>
          <p:cNvSpPr txBox="1"/>
          <p:nvPr/>
        </p:nvSpPr>
        <p:spPr>
          <a:xfrm>
            <a:off x="3594100" y="23114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Modal linguistik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541DE6-2860-8342-8A46-1A4677847642}"/>
              </a:ext>
            </a:extLst>
          </p:cNvPr>
          <p:cNvSpPr txBox="1"/>
          <p:nvPr/>
        </p:nvSpPr>
        <p:spPr>
          <a:xfrm>
            <a:off x="3594100" y="2717800"/>
            <a:ext cx="21971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Kemampuan menguasai bahasa sah menghasilkan keuntungan simbolik: didengar, dipercaya, diterima kerja, lulus ujian.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D70959-8AFB-904E-A3D5-F63C691B9595}"/>
              </a:ext>
            </a:extLst>
          </p:cNvPr>
          <p:cNvSpPr/>
          <p:nvPr/>
        </p:nvSpPr>
        <p:spPr>
          <a:xfrm>
            <a:off x="61849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D688A2-6649-574A-A34E-BA56EB5164FF}"/>
              </a:ext>
            </a:extLst>
          </p:cNvPr>
          <p:cNvSpPr/>
          <p:nvPr/>
        </p:nvSpPr>
        <p:spPr>
          <a:xfrm>
            <a:off x="61849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72FA6C-589C-B347-A2A5-236087CD8F40}"/>
              </a:ext>
            </a:extLst>
          </p:cNvPr>
          <p:cNvSpPr txBox="1"/>
          <p:nvPr/>
        </p:nvSpPr>
        <p:spPr>
          <a:xfrm>
            <a:off x="63881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KONSEP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57418F-FCD0-7944-B10A-B4AEADF74962}"/>
              </a:ext>
            </a:extLst>
          </p:cNvPr>
          <p:cNvSpPr txBox="1"/>
          <p:nvPr/>
        </p:nvSpPr>
        <p:spPr>
          <a:xfrm>
            <a:off x="6388100" y="23114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Pasar linguistik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DC8F71-83D0-F14D-891B-DBBA438A0E04}"/>
              </a:ext>
            </a:extLst>
          </p:cNvPr>
          <p:cNvSpPr txBox="1"/>
          <p:nvPr/>
        </p:nvSpPr>
        <p:spPr>
          <a:xfrm>
            <a:off x="6388100" y="2717800"/>
            <a:ext cx="21971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Arena tempat tuturan diberi nilai. Akronim birokrasi menjadi tanda keanggotaan pasar pembangunan.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910CEE-8F13-BA4B-9609-70DCF9DE97F4}"/>
              </a:ext>
            </a:extLst>
          </p:cNvPr>
          <p:cNvSpPr/>
          <p:nvPr/>
        </p:nvSpPr>
        <p:spPr>
          <a:xfrm>
            <a:off x="89662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7E361F-278F-284A-BDE6-8C2F408A5ADB}"/>
              </a:ext>
            </a:extLst>
          </p:cNvPr>
          <p:cNvSpPr/>
          <p:nvPr/>
        </p:nvSpPr>
        <p:spPr>
          <a:xfrm>
            <a:off x="8966200" y="1854200"/>
            <a:ext cx="26035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EBC755-C0E9-434C-A9B3-78D3AE1B2E59}"/>
              </a:ext>
            </a:extLst>
          </p:cNvPr>
          <p:cNvSpPr txBox="1"/>
          <p:nvPr/>
        </p:nvSpPr>
        <p:spPr>
          <a:xfrm>
            <a:off x="91694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KONSEP 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590993-36A5-5E4F-BF2E-BC4CB60793BE}"/>
              </a:ext>
            </a:extLst>
          </p:cNvPr>
          <p:cNvSpPr txBox="1"/>
          <p:nvPr/>
        </p:nvSpPr>
        <p:spPr>
          <a:xfrm>
            <a:off x="9169400" y="2311400"/>
            <a:ext cx="21971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Salah-kenal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3E272F-B90A-5B41-B302-24C1E8F81EB7}"/>
              </a:ext>
            </a:extLst>
          </p:cNvPr>
          <p:cNvSpPr txBox="1"/>
          <p:nvPr/>
        </p:nvSpPr>
        <p:spPr>
          <a:xfrm>
            <a:off x="9169400" y="2717800"/>
            <a:ext cx="2197100" cy="317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Sekolah membaca perbedaan latar sosial sebagai perbedaan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bakat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: anak kota terdidik vs anak petani berbahasa daerah.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BF2A33-20B0-6D49-A51D-B81F97A77B3C}"/>
              </a:ext>
            </a:extLst>
          </p:cNvPr>
          <p:cNvSpPr txBox="1"/>
          <p:nvPr/>
        </p:nvSpPr>
        <p:spPr>
          <a:xfrm>
            <a:off x="609600" y="6248400"/>
            <a:ext cx="9652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Bourdieu (1991), Language and Symbolic Power.</a:t>
            </a:r>
          </a:p>
        </p:txBody>
      </p:sp>
    </p:spTree>
    <p:extLst>
      <p:ext uri="{BB962C8B-B14F-4D97-AF65-F5344CB8AC3E}">
        <p14:creationId xmlns:p14="http://schemas.microsoft.com/office/powerpoint/2010/main" val="423269614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55AE4-E98F-8982-20A6-5222AC17A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Kuasa bekerja lewat akal sehat, lewat wacana, dan lewat kerja mendeskripsikan bahasa orang lain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4D107D-3552-434C-9090-CEB9F0B2544C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13 · HEGEMONI, WACANA, KOLONIALISME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19B7D9-3EB3-444D-B040-8C7F2F1E10B6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13.2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A82550-4856-DE4C-BD12-0D646D2CCBAE}"/>
              </a:ext>
            </a:extLst>
          </p:cNvPr>
          <p:cNvSpPr/>
          <p:nvPr/>
        </p:nvSpPr>
        <p:spPr>
          <a:xfrm>
            <a:off x="6096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8CB9E3-BEDE-CF4E-8FB2-04F22E9BD3BC}"/>
              </a:ext>
            </a:extLst>
          </p:cNvPr>
          <p:cNvSpPr/>
          <p:nvPr/>
        </p:nvSpPr>
        <p:spPr>
          <a:xfrm>
            <a:off x="609600" y="1854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FBDF7-EEF7-A641-9277-329AB7844C5D}"/>
              </a:ext>
            </a:extLst>
          </p:cNvPr>
          <p:cNvSpPr txBox="1"/>
          <p:nvPr/>
        </p:nvSpPr>
        <p:spPr>
          <a:xfrm>
            <a:off x="8128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GRAMSCI (1971)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1F6119-2691-A94C-ACD3-CE1067D55BCD}"/>
              </a:ext>
            </a:extLst>
          </p:cNvPr>
          <p:cNvSpPr txBox="1"/>
          <p:nvPr/>
        </p:nvSpPr>
        <p:spPr>
          <a:xfrm>
            <a:off x="812800" y="23114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Hegemoni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BA9C14-6BEB-2E4A-B0BD-BE1D56D35746}"/>
              </a:ext>
            </a:extLst>
          </p:cNvPr>
          <p:cNvSpPr txBox="1"/>
          <p:nvPr/>
        </p:nvSpPr>
        <p:spPr>
          <a:xfrm>
            <a:off x="812800" y="2743200"/>
            <a:ext cx="30988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Kepemimpinan moral dan intelektual yang membuat cara pandang dominan tampak sebagai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akal sehat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. Persoalan bahasa selalu menandakan persoalan politik lain.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00D24C-01DB-D84B-AF6A-E667A39DF9AF}"/>
              </a:ext>
            </a:extLst>
          </p:cNvPr>
          <p:cNvSpPr/>
          <p:nvPr/>
        </p:nvSpPr>
        <p:spPr>
          <a:xfrm>
            <a:off x="43434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6ACAB3-3693-DB4E-AFA5-41C9E54A442E}"/>
              </a:ext>
            </a:extLst>
          </p:cNvPr>
          <p:cNvSpPr/>
          <p:nvPr/>
        </p:nvSpPr>
        <p:spPr>
          <a:xfrm>
            <a:off x="4343400" y="18542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30306D-213B-8C44-92D7-C9FFD1FCD1CA}"/>
              </a:ext>
            </a:extLst>
          </p:cNvPr>
          <p:cNvSpPr txBox="1"/>
          <p:nvPr/>
        </p:nvSpPr>
        <p:spPr>
          <a:xfrm>
            <a:off x="45466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WOOLARD (1985)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7EACBC-0BF1-4F4E-98E5-989C38971B08}"/>
              </a:ext>
            </a:extLst>
          </p:cNvPr>
          <p:cNvSpPr txBox="1"/>
          <p:nvPr/>
        </p:nvSpPr>
        <p:spPr>
          <a:xfrm>
            <a:off x="4546600" y="23114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Katalan di Barcelona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B37B68-181E-774D-86F7-043CFE4B4ED6}"/>
              </a:ext>
            </a:extLst>
          </p:cNvPr>
          <p:cNvSpPr txBox="1"/>
          <p:nvPr/>
        </p:nvSpPr>
        <p:spPr>
          <a:xfrm>
            <a:off x="4546600" y="2743200"/>
            <a:ext cx="30988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Dominasi bahasa tidak pernah total: bahasa negara berkuasa di ranah resmi, bahasa lain berwibawa di ranah lain.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EDE2EB-C604-F747-83BE-ADEAFCB20FA7}"/>
              </a:ext>
            </a:extLst>
          </p:cNvPr>
          <p:cNvSpPr/>
          <p:nvPr/>
        </p:nvSpPr>
        <p:spPr>
          <a:xfrm>
            <a:off x="8077200" y="1854200"/>
            <a:ext cx="35052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480D40-A78B-DE45-94B9-44462256D8D1}"/>
              </a:ext>
            </a:extLst>
          </p:cNvPr>
          <p:cNvSpPr/>
          <p:nvPr/>
        </p:nvSpPr>
        <p:spPr>
          <a:xfrm>
            <a:off x="8077200" y="1854200"/>
            <a:ext cx="35052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12FC3E-215D-BA48-B5AA-92571CF14850}"/>
              </a:ext>
            </a:extLst>
          </p:cNvPr>
          <p:cNvSpPr txBox="1"/>
          <p:nvPr/>
        </p:nvSpPr>
        <p:spPr>
          <a:xfrm>
            <a:off x="8280400" y="2057400"/>
            <a:ext cx="3098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FABIAN (1986) · ERRINGTON (2008)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6D7B90-B101-9946-9985-D4E1A542293F}"/>
              </a:ext>
            </a:extLst>
          </p:cNvPr>
          <p:cNvSpPr txBox="1"/>
          <p:nvPr/>
        </p:nvSpPr>
        <p:spPr>
          <a:xfrm>
            <a:off x="8280400" y="2311400"/>
            <a:ext cx="30988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Kuasa deskripsi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798192-57AB-9047-A3E4-8C37BF53B1F8}"/>
              </a:ext>
            </a:extLst>
          </p:cNvPr>
          <p:cNvSpPr txBox="1"/>
          <p:nvPr/>
        </p:nvSpPr>
        <p:spPr>
          <a:xfrm>
            <a:off x="8280400" y="2743200"/>
            <a:ext cx="3098800" cy="314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Belgia membentuk Swahili menjadi bahasa perintah di Kongo; warga mengembangkan ragam sendiri. Linguistik tumbuh beriringan dengan proyek kolonial.</a:t>
            </a:r>
          </a:p>
        </p:txBody>
      </p:sp>
    </p:spTree>
    <p:extLst>
      <p:ext uri="{BB962C8B-B14F-4D97-AF65-F5344CB8AC3E}">
        <p14:creationId xmlns:p14="http://schemas.microsoft.com/office/powerpoint/2010/main" val="38237989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A58E-44EF-9826-6926-5964815C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Akronim dan eufemisme Orde Baru membuat program dan kekerasan terdengar teknis dan sulit dipersoalkan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EB5CD2-E44D-A94E-A991-3FD5CC03E0ED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13 · BAHASA ORDE BARU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CF5E87-533D-9E40-946F-13ECFEBFD7C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13.3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7BA869-15E3-8345-BB7A-2E447D455635}"/>
              </a:ext>
            </a:extLst>
          </p:cNvPr>
          <p:cNvSpPr txBox="1"/>
          <p:nvPr/>
        </p:nvSpPr>
        <p:spPr>
          <a:xfrm>
            <a:off x="609600" y="1778000"/>
            <a:ext cx="109728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i="1">
                <a:solidFill>
                  <a:srgbClr val="3A3F45"/>
                </a:solidFill>
                <a:latin typeface="Calibri"/>
                <a:cs typeface="Calibri"/>
              </a:rPr>
              <a:t>Anderson (1990): bahasa Indonesia resmi menjadi berjarak, birokratis, penuh abstraksi, semacam ragam tinggi yang memisahkan penguasa dan rakyat.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B20DA0-EEFD-104C-BA13-4F6FE16F3901}"/>
              </a:ext>
            </a:extLst>
          </p:cNvPr>
          <p:cNvSpPr txBox="1"/>
          <p:nvPr/>
        </p:nvSpPr>
        <p:spPr>
          <a:xfrm>
            <a:off x="609600" y="25400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AKRONIM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A28047-C6E7-7C4A-B461-68CC9461EBB0}"/>
              </a:ext>
            </a:extLst>
          </p:cNvPr>
          <p:cNvSpPr/>
          <p:nvPr/>
        </p:nvSpPr>
        <p:spPr>
          <a:xfrm>
            <a:off x="609600" y="2844800"/>
            <a:ext cx="2489200" cy="711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5F29E0-24C2-C143-81A3-BFC6EEE1C21A}"/>
              </a:ext>
            </a:extLst>
          </p:cNvPr>
          <p:cNvSpPr txBox="1"/>
          <p:nvPr/>
        </p:nvSpPr>
        <p:spPr>
          <a:xfrm>
            <a:off x="812800" y="3022600"/>
            <a:ext cx="21590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2F5D62"/>
                </a:solidFill>
                <a:latin typeface="Georgia"/>
              </a:rPr>
              <a:t>Pelita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387BE7-A83D-404D-8749-2D2626CF670E}"/>
              </a:ext>
            </a:extLst>
          </p:cNvPr>
          <p:cNvSpPr/>
          <p:nvPr/>
        </p:nvSpPr>
        <p:spPr>
          <a:xfrm>
            <a:off x="3225800" y="2844800"/>
            <a:ext cx="2489200" cy="711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991A92-AC1F-6F47-AE80-0B55CED308E7}"/>
              </a:ext>
            </a:extLst>
          </p:cNvPr>
          <p:cNvSpPr txBox="1"/>
          <p:nvPr/>
        </p:nvSpPr>
        <p:spPr>
          <a:xfrm>
            <a:off x="3429000" y="3022600"/>
            <a:ext cx="21590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2F5D62"/>
                </a:solidFill>
                <a:latin typeface="Georgia"/>
              </a:rPr>
              <a:t>Repelita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825152-91C9-7A45-B802-EABB06DD367D}"/>
              </a:ext>
            </a:extLst>
          </p:cNvPr>
          <p:cNvSpPr/>
          <p:nvPr/>
        </p:nvSpPr>
        <p:spPr>
          <a:xfrm>
            <a:off x="609600" y="3683000"/>
            <a:ext cx="2489200" cy="711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F0B83C-20C8-084A-916D-84707C34E08E}"/>
              </a:ext>
            </a:extLst>
          </p:cNvPr>
          <p:cNvSpPr txBox="1"/>
          <p:nvPr/>
        </p:nvSpPr>
        <p:spPr>
          <a:xfrm>
            <a:off x="812800" y="3860800"/>
            <a:ext cx="21590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2F5D62"/>
                </a:solidFill>
                <a:latin typeface="Georgia"/>
              </a:rPr>
              <a:t>Inpres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5E511E-9D7A-344A-96DB-22986649495D}"/>
              </a:ext>
            </a:extLst>
          </p:cNvPr>
          <p:cNvSpPr/>
          <p:nvPr/>
        </p:nvSpPr>
        <p:spPr>
          <a:xfrm>
            <a:off x="3225800" y="3683000"/>
            <a:ext cx="2489200" cy="7112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20F083-4F36-3445-9BB3-BD0F0196275A}"/>
              </a:ext>
            </a:extLst>
          </p:cNvPr>
          <p:cNvSpPr txBox="1"/>
          <p:nvPr/>
        </p:nvSpPr>
        <p:spPr>
          <a:xfrm>
            <a:off x="3429000" y="3860800"/>
            <a:ext cx="2159000" cy="38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2F5D62"/>
                </a:solidFill>
                <a:latin typeface="Georgia"/>
              </a:rPr>
              <a:t>Kamtibmas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D1B4B4-5F4B-654E-8EA0-AF4DA4891B2D}"/>
              </a:ext>
            </a:extLst>
          </p:cNvPr>
          <p:cNvSpPr txBox="1"/>
          <p:nvPr/>
        </p:nvSpPr>
        <p:spPr>
          <a:xfrm>
            <a:off x="609600" y="4597400"/>
            <a:ext cx="50800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Memadatkan program rumit menjadi label yang mudah diulang tanpa bertanya siapa diuntungkan.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0F8928-56A0-1846-9F1D-C296DE24E4E3}"/>
              </a:ext>
            </a:extLst>
          </p:cNvPr>
          <p:cNvSpPr txBox="1"/>
          <p:nvPr/>
        </p:nvSpPr>
        <p:spPr>
          <a:xfrm>
            <a:off x="6096000" y="2540000"/>
            <a:ext cx="548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EUFEMISME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DC8F22-446B-FC42-8FA2-5B2F813CA8BA}"/>
              </a:ext>
            </a:extLst>
          </p:cNvPr>
          <p:cNvSpPr txBox="1"/>
          <p:nvPr/>
        </p:nvSpPr>
        <p:spPr>
          <a:xfrm>
            <a:off x="6172200" y="2819400"/>
            <a:ext cx="2260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UNGKAPAN RESMI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170872-33DD-064B-B944-71CC01FF1D00}"/>
              </a:ext>
            </a:extLst>
          </p:cNvPr>
          <p:cNvSpPr txBox="1"/>
          <p:nvPr/>
        </p:nvSpPr>
        <p:spPr>
          <a:xfrm>
            <a:off x="8585200" y="2819400"/>
            <a:ext cx="2921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KENYATAAN YANG DISAMARKAN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232B6BF-78F8-2A4E-9E99-E0D7BFA22843}"/>
              </a:ext>
            </a:extLst>
          </p:cNvPr>
          <p:cNvCxnSpPr/>
          <p:nvPr/>
        </p:nvCxnSpPr>
        <p:spPr>
          <a:xfrm>
            <a:off x="6096000" y="3124200"/>
            <a:ext cx="54864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A0E2E8D-2930-3E4F-A3F7-A631A7FD0315}"/>
              </a:ext>
            </a:extLst>
          </p:cNvPr>
          <p:cNvSpPr txBox="1"/>
          <p:nvPr/>
        </p:nvSpPr>
        <p:spPr>
          <a:xfrm>
            <a:off x="6172200" y="3225800"/>
            <a:ext cx="22606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"Penyesuaian harga"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F5481A-704C-644B-B633-A9275AED319C}"/>
              </a:ext>
            </a:extLst>
          </p:cNvPr>
          <p:cNvSpPr txBox="1"/>
          <p:nvPr/>
        </p:nvSpPr>
        <p:spPr>
          <a:xfrm>
            <a:off x="8585200" y="3225800"/>
            <a:ext cx="2921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Kenaikan harga BBM dan kebutuhan pokok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FDAA2B4-273C-B843-9F43-4E9AA0629920}"/>
              </a:ext>
            </a:extLst>
          </p:cNvPr>
          <p:cNvCxnSpPr/>
          <p:nvPr/>
        </p:nvCxnSpPr>
        <p:spPr>
          <a:xfrm>
            <a:off x="6096000" y="3911600"/>
            <a:ext cx="54864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873FCDE-F0BB-C247-B586-8E695353C0C1}"/>
              </a:ext>
            </a:extLst>
          </p:cNvPr>
          <p:cNvSpPr txBox="1"/>
          <p:nvPr/>
        </p:nvSpPr>
        <p:spPr>
          <a:xfrm>
            <a:off x="6172200" y="4013200"/>
            <a:ext cx="22606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"Diamankan"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7E5BB5-E1F6-C14B-A7AE-5214CBFADB4C}"/>
              </a:ext>
            </a:extLst>
          </p:cNvPr>
          <p:cNvSpPr txBox="1"/>
          <p:nvPr/>
        </p:nvSpPr>
        <p:spPr>
          <a:xfrm>
            <a:off x="8585200" y="4013200"/>
            <a:ext cx="2921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Penahanan, bisa tanpa proses jelas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B958AF5-9274-4B40-8F7C-402B6FAE073B}"/>
              </a:ext>
            </a:extLst>
          </p:cNvPr>
          <p:cNvCxnSpPr/>
          <p:nvPr/>
        </p:nvCxnSpPr>
        <p:spPr>
          <a:xfrm>
            <a:off x="6096000" y="4699000"/>
            <a:ext cx="54864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D71F6EC-D666-D340-B0D6-4BF2BBC3979D}"/>
              </a:ext>
            </a:extLst>
          </p:cNvPr>
          <p:cNvSpPr txBox="1"/>
          <p:nvPr/>
        </p:nvSpPr>
        <p:spPr>
          <a:xfrm>
            <a:off x="6172200" y="4800600"/>
            <a:ext cx="22606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"Prasejahtera"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29490AD-7C6C-7745-B8DE-5742A1078E78}"/>
              </a:ext>
            </a:extLst>
          </p:cNvPr>
          <p:cNvSpPr txBox="1"/>
          <p:nvPr/>
        </p:nvSpPr>
        <p:spPr>
          <a:xfrm>
            <a:off x="8585200" y="4800600"/>
            <a:ext cx="2921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Miskin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29ADE8A-686C-0243-8969-28FB93646654}"/>
              </a:ext>
            </a:extLst>
          </p:cNvPr>
          <p:cNvCxnSpPr/>
          <p:nvPr/>
        </p:nvCxnSpPr>
        <p:spPr>
          <a:xfrm>
            <a:off x="6096000" y="5486400"/>
            <a:ext cx="54864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91157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F9258-F337-300D-6A59-CA438C809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Dalam konflik Aceh tidak ada nama yang netral: setiap label membawa kerangka moral dan hukumnya sendiri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CE829A-F33A-8D48-9DF4-A4BD2889E942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13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5A32B5-21B3-784F-A6AE-805919D832AE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13.4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C1D683-2C70-3845-9EA6-808FAFA1B21D}"/>
              </a:ext>
            </a:extLst>
          </p:cNvPr>
          <p:cNvSpPr txBox="1"/>
          <p:nvPr/>
        </p:nvSpPr>
        <p:spPr>
          <a:xfrm>
            <a:off x="685800" y="1803400"/>
            <a:ext cx="2260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LABEL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B2DA55-6F06-FA48-B121-E77D746B7D3F}"/>
              </a:ext>
            </a:extLst>
          </p:cNvPr>
          <p:cNvSpPr txBox="1"/>
          <p:nvPr/>
        </p:nvSpPr>
        <p:spPr>
          <a:xfrm>
            <a:off x="3098800" y="1803400"/>
            <a:ext cx="2006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PEMAKAI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363E20-FC17-FC43-A5CD-0BB001769167}"/>
              </a:ext>
            </a:extLst>
          </p:cNvPr>
          <p:cNvSpPr txBox="1"/>
          <p:nvPr/>
        </p:nvSpPr>
        <p:spPr>
          <a:xfrm>
            <a:off x="5257800" y="1803400"/>
            <a:ext cx="2387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KERANGKA YANG DIUNDANG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CF09E95-7280-9B4A-BC10-AB7DA509499C}"/>
              </a:ext>
            </a:extLst>
          </p:cNvPr>
          <p:cNvCxnSpPr/>
          <p:nvPr/>
        </p:nvCxnSpPr>
        <p:spPr>
          <a:xfrm>
            <a:off x="609600" y="2108200"/>
            <a:ext cx="7112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A0EF0AC-0B8F-6F47-8EBC-CE45A53D7EB0}"/>
              </a:ext>
            </a:extLst>
          </p:cNvPr>
          <p:cNvSpPr txBox="1"/>
          <p:nvPr/>
        </p:nvSpPr>
        <p:spPr>
          <a:xfrm>
            <a:off x="685800" y="2209800"/>
            <a:ext cx="22606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"GPK" (Gerakan Pengacau Keamanan)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58723A-035D-6B47-BF09-5B232B8AC03A}"/>
              </a:ext>
            </a:extLst>
          </p:cNvPr>
          <p:cNvSpPr txBox="1"/>
          <p:nvPr/>
        </p:nvSpPr>
        <p:spPr>
          <a:xfrm>
            <a:off x="3098800" y="2209800"/>
            <a:ext cx="20066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Pemerintah Orde Baru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EB7BEC-6E03-2F4E-942F-C9AC8FCA2500}"/>
              </a:ext>
            </a:extLst>
          </p:cNvPr>
          <p:cNvSpPr txBox="1"/>
          <p:nvPr/>
        </p:nvSpPr>
        <p:spPr>
          <a:xfrm>
            <a:off x="5257800" y="2209800"/>
            <a:ext cx="23876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Masalah keamanan dan kriminalitas: operasi keamanan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4C1514C-776D-1D40-A4DD-3A8E2423BE9E}"/>
              </a:ext>
            </a:extLst>
          </p:cNvPr>
          <p:cNvCxnSpPr/>
          <p:nvPr/>
        </p:nvCxnSpPr>
        <p:spPr>
          <a:xfrm>
            <a:off x="609600" y="29972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1729D62-6013-EB40-81C5-247D70346D56}"/>
              </a:ext>
            </a:extLst>
          </p:cNvPr>
          <p:cNvSpPr txBox="1"/>
          <p:nvPr/>
        </p:nvSpPr>
        <p:spPr>
          <a:xfrm>
            <a:off x="685800" y="3098800"/>
            <a:ext cx="22606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"Separatis"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952B70-E72B-B348-A4EE-CC6E9BAC839E}"/>
              </a:ext>
            </a:extLst>
          </p:cNvPr>
          <p:cNvSpPr txBox="1"/>
          <p:nvPr/>
        </p:nvSpPr>
        <p:spPr>
          <a:xfrm>
            <a:off x="3098800" y="3098800"/>
            <a:ext cx="20066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Media dan pejabat periode berikutnya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FBEE1B-F3A0-B745-9C9A-F73D8E86114F}"/>
              </a:ext>
            </a:extLst>
          </p:cNvPr>
          <p:cNvSpPr txBox="1"/>
          <p:nvPr/>
        </p:nvSpPr>
        <p:spPr>
          <a:xfrm>
            <a:off x="5257800" y="3098800"/>
            <a:ext cx="23876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Penegakan kedaulatan negara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5BE1C18-16CA-544B-89BD-B3E9DB36BAE4}"/>
              </a:ext>
            </a:extLst>
          </p:cNvPr>
          <p:cNvCxnSpPr/>
          <p:nvPr/>
        </p:nvCxnSpPr>
        <p:spPr>
          <a:xfrm>
            <a:off x="609600" y="38862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2D7F63E-7A4F-5D4E-AC68-EEEF0B9EC198}"/>
              </a:ext>
            </a:extLst>
          </p:cNvPr>
          <p:cNvSpPr txBox="1"/>
          <p:nvPr/>
        </p:nvSpPr>
        <p:spPr>
          <a:xfrm>
            <a:off x="685800" y="3987800"/>
            <a:ext cx="22606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"Pejuang"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F0AF0-4D88-0848-9FB6-5E829DF76171}"/>
              </a:ext>
            </a:extLst>
          </p:cNvPr>
          <p:cNvSpPr txBox="1"/>
          <p:nvPr/>
        </p:nvSpPr>
        <p:spPr>
          <a:xfrm>
            <a:off x="3098800" y="3987800"/>
            <a:ext cx="20066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Pendukung gerakan, sebagian masyarakat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809979-318E-3B43-BE49-2F239B4C2F3D}"/>
              </a:ext>
            </a:extLst>
          </p:cNvPr>
          <p:cNvSpPr txBox="1"/>
          <p:nvPr/>
        </p:nvSpPr>
        <p:spPr>
          <a:xfrm>
            <a:off x="5257800" y="3987800"/>
            <a:ext cx="23876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Simpati dan legitimasi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F493D9E-7AA3-6D45-8316-566143993CF1}"/>
              </a:ext>
            </a:extLst>
          </p:cNvPr>
          <p:cNvCxnSpPr/>
          <p:nvPr/>
        </p:nvCxnSpPr>
        <p:spPr>
          <a:xfrm>
            <a:off x="609600" y="4775200"/>
            <a:ext cx="7112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E783C16-8B93-3041-9FE9-890786660E5A}"/>
              </a:ext>
            </a:extLst>
          </p:cNvPr>
          <p:cNvSpPr txBox="1"/>
          <p:nvPr/>
        </p:nvSpPr>
        <p:spPr>
          <a:xfrm>
            <a:off x="609600" y="4902200"/>
            <a:ext cx="7112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Penanda waktu sehari-hari menyimpan ingatan sosial: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"masa DOM"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, "masa konflik", "sebelum tsunami", "setelah damai".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9A76DD-972E-6D4A-864E-C52FE5E25389}"/>
              </a:ext>
            </a:extLst>
          </p:cNvPr>
          <p:cNvSpPr/>
          <p:nvPr/>
        </p:nvSpPr>
        <p:spPr>
          <a:xfrm>
            <a:off x="8026400" y="1803400"/>
            <a:ext cx="3556000" cy="42418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C856B0-DFA4-DD41-BFE0-48FEBCCD4A58}"/>
              </a:ext>
            </a:extLst>
          </p:cNvPr>
          <p:cNvSpPr txBox="1"/>
          <p:nvPr/>
        </p:nvSpPr>
        <p:spPr>
          <a:xfrm>
            <a:off x="8305800" y="20574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MOU HELSINKI, 15 AGUSTUS 2005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0461AB-05C4-284B-ABBE-87A0E90F8E09}"/>
              </a:ext>
            </a:extLst>
          </p:cNvPr>
          <p:cNvSpPr txBox="1"/>
          <p:nvPr/>
        </p:nvSpPr>
        <p:spPr>
          <a:xfrm>
            <a:off x="8305800" y="2362200"/>
            <a:ext cx="2997200" cy="342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F3F0EA"/>
                </a:solidFill>
                <a:latin typeface="Calibri"/>
                <a:cs typeface="Calibri"/>
              </a:rPr>
              <a:t>Dimediasi lembaga pimpinan Martti Ahtisaari. Pemilihan kata sangat peka: rumusan harus diterima konstituen kedua pihak.
Penandatanganan adalah </a:t>
            </a:r>
            <a:r>
              <a:rPr lang="en-US" sz="1400" b="1">
                <a:solidFill>
                  <a:srgbClr val="E9CF9B"/>
                </a:solidFill>
                <a:latin typeface="Calibri"/>
                <a:cs typeface="Calibri"/>
              </a:rPr>
              <a:t>tindak performatif</a:t>
            </a:r>
            <a:r>
              <a:rPr lang="en-US" sz="1400">
                <a:solidFill>
                  <a:srgbClr val="F3F0EA"/>
                </a:solidFill>
                <a:latin typeface="Calibri"/>
                <a:cs typeface="Calibri"/>
              </a:rPr>
              <a:t> yang menciptakan kerangka baru. Istilah baru: mantan kombatan, reintegrasi, korban konflik, partai lokal.</a:t>
            </a:r>
          </a:p>
        </p:txBody>
      </p:sp>
    </p:spTree>
    <p:extLst>
      <p:ext uri="{BB962C8B-B14F-4D97-AF65-F5344CB8AC3E}">
        <p14:creationId xmlns:p14="http://schemas.microsoft.com/office/powerpoint/2010/main" val="31474278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61ABB-8699-F68F-D0B1-1A23952CC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Smong membuktikan bahwa pengetahuan dalam bahasa minoritas dapat menyelamatkan nyawa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244768-393D-0741-AC3D-9AE10E36E7BD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13 · PENGETAHUAN DAN HUKUM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2DACEB-47E0-0A4C-BDD3-2FDD43DF251A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13.5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97DEFC-606F-8449-9A15-76EBB2DA2B64}"/>
              </a:ext>
            </a:extLst>
          </p:cNvPr>
          <p:cNvSpPr/>
          <p:nvPr/>
        </p:nvSpPr>
        <p:spPr>
          <a:xfrm>
            <a:off x="609600" y="1854200"/>
            <a:ext cx="53340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76FC62-EB82-6040-AA01-B49BCA25B3C6}"/>
              </a:ext>
            </a:extLst>
          </p:cNvPr>
          <p:cNvSpPr txBox="1"/>
          <p:nvPr/>
        </p:nvSpPr>
        <p:spPr>
          <a:xfrm>
            <a:off x="889000" y="2108200"/>
            <a:ext cx="4775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SMONG DI SIMEULUE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B36A8C-37D2-9E42-ADFA-7C0E5ECAC16C}"/>
              </a:ext>
            </a:extLst>
          </p:cNvPr>
          <p:cNvSpPr txBox="1"/>
          <p:nvPr/>
        </p:nvSpPr>
        <p:spPr>
          <a:xfrm>
            <a:off x="889000" y="2413000"/>
            <a:ext cx="47752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Kata bahasa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Devayan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untuk gelombang besar dari laut. Berakar pada tsunami 1907; diwariskan lewat cerita dan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nandong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, seni tutur berlagu.
Pesan: bila gempa kuat dan laut surut, larilah ke bukit. Dikreditkan menyelamatkan sebagian besar penduduk pada 2004, meski pulau itu sangat dekat pusat gempa.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C02390-87DB-8746-9C2F-CEA255D90610}"/>
              </a:ext>
            </a:extLst>
          </p:cNvPr>
          <p:cNvSpPr txBox="1"/>
          <p:nvPr/>
        </p:nvSpPr>
        <p:spPr>
          <a:xfrm>
            <a:off x="6350000" y="1854200"/>
            <a:ext cx="5232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WACANA PASCATSUNAMI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A2C305-BCC0-8C4C-835B-59D1842FF204}"/>
              </a:ext>
            </a:extLst>
          </p:cNvPr>
          <p:cNvSpPr txBox="1"/>
          <p:nvPr/>
        </p:nvSpPr>
        <p:spPr>
          <a:xfrm>
            <a:off x="6350000" y="2159000"/>
            <a:ext cx="5232400" cy="165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proyek ("penyintas", "pemangku kepentingan", "membangun kembali dengan lebih baik") bertemu bahasa keagamaan lokal. Dalam istilah Foucault, wacana kebencanaan membentuk subjek: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siapa tercatat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menentukan akses bantuan.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4137820-4802-BB46-BA6E-E21C1CD23858}"/>
              </a:ext>
            </a:extLst>
          </p:cNvPr>
          <p:cNvCxnSpPr/>
          <p:nvPr/>
        </p:nvCxnSpPr>
        <p:spPr>
          <a:xfrm>
            <a:off x="6350000" y="3911600"/>
            <a:ext cx="52324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9001D16-1382-A541-A61F-D0213F22EAC2}"/>
              </a:ext>
            </a:extLst>
          </p:cNvPr>
          <p:cNvSpPr txBox="1"/>
          <p:nvPr/>
        </p:nvSpPr>
        <p:spPr>
          <a:xfrm>
            <a:off x="6350000" y="4089400"/>
            <a:ext cx="5232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BAHASA HUKUM DAN QANUN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E5B748-E5E1-2842-9DEA-85396F1EE98C}"/>
              </a:ext>
            </a:extLst>
          </p:cNvPr>
          <p:cNvSpPr txBox="1"/>
          <p:nvPr/>
        </p:nvSpPr>
        <p:spPr>
          <a:xfrm>
            <a:off x="6350000" y="4394200"/>
            <a:ext cx="5232400" cy="165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Qanun memadukan hukum nasional, fikih berbahasa Arab, dan adat: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jinayat, uqubat, khalwat, maisir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. Istilah ini memberi otoritas moral sekaligus menuntut kemampuan tafsir yang tidak merata (Feener, 2013).</a:t>
            </a:r>
          </a:p>
        </p:txBody>
      </p:sp>
    </p:spTree>
    <p:extLst>
      <p:ext uri="{BB962C8B-B14F-4D97-AF65-F5344CB8AC3E}">
        <p14:creationId xmlns:p14="http://schemas.microsoft.com/office/powerpoint/2010/main" val="72144986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6830-1426-51E8-1683-5AF055978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Kekuasaan bekerja melalui siapa yang berhak menamai, mendeskripsikan, dan dipercaya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EB376D-356C-B540-A1AE-9AE8F017992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13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5A0408-00A8-D545-A0D5-11CA070717D2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13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51F697-98C1-544B-95E5-AB15D2FDD93A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583D97-57BA-FE49-AE30-1A9EAB917F29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138DB1-A349-FE4A-B1E6-F2F69DD37D54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Teori kuasa: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modal dan pasar linguistik Bourdieu; hegemoni Gramsci; wacana Foucault; kuasa mendeskripsikan dalam kolonialisme.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080787-450B-6647-85B1-F938FE6543EC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77B5C4-E971-A642-9E99-EB1C41E369FA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Negara: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akronim dan eufemisme Orde Baru membuat program dan kekerasan terdengar teknis dan sulit dipersoalkan.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65C0EF-FBAD-BC4D-83FF-CA72063D91D8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EEF6EF-25E7-2F4B-B2F0-DD8F2B190340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Aceh: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label konflik, MoU Helsinki, wacana pascatsunami, smong, dan bahasa qanun memperlihatkan kuasa dalam penamaan.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F5C5AD-8A8C-1A44-A0CE-E770F488B0F7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8FB199-6044-E444-B403-B84708BE4524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607501-A8AF-D743-B145-2FD36A39B2C4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Bahasa sah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FA096BF-7A43-7E42-9FA7-0D7AF3BF6A74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8BD5665-D447-4F43-9810-8F3CB25F7914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Modal linguistik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7EA654E-93DE-A142-A051-6A5885629E08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4645F4B-B74C-3C46-9DFF-310A42DAD562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Pasar linguistik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A7D3F10-2B87-F948-8BF7-B69B17F4E3EE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F86DB15-B879-6A4C-B945-2DC2F5EE4BCA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Salah-kenal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7427A3C-2CB1-D24F-9A1B-BE9538A0254C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97500B5-289C-7F46-9D79-E1AB582450DC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Hegemoni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137D275-8127-2049-B4A2-D6F3E7A3A509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12F7003-D717-B940-BD1D-387ACC25297C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Wacana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7A7F3BC-40ED-8C4C-87A2-BF2580779653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0875553-1D8E-5545-A250-12BD7E3AFB82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Linguistik kolonial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E55E112-E02D-4942-A0C5-113393F35CE6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4E436F2-6931-5042-981A-43D7E05621EA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Eufemisme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20F689-E60B-F048-9A7D-55025F8CD5D4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A067374-B487-A94A-ACC1-3145F9E5999E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Smong dan nandong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B68F9DA-15EF-EB49-A4D6-0BF95081F96A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5565CB3-3667-CF41-A7C7-0857B7DE0FCC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Qanun</a:t>
            </a:r>
          </a:p>
        </p:txBody>
      </p:sp>
    </p:spTree>
    <p:extLst>
      <p:ext uri="{BB962C8B-B14F-4D97-AF65-F5344CB8AC3E}">
        <p14:creationId xmlns:p14="http://schemas.microsoft.com/office/powerpoint/2010/main" val="422133523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B33F6-AB31-B03A-3C52-CB7F347E4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96CD06-BE1B-3248-8D56-5415394B1695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13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E1E5A1-6C25-BF48-9DDD-8CDE52DE1ECD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13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716D6E-2F60-964E-AD8A-5EE644B5B93E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AB0DF4-C901-2848-B113-02CD7BDD8C2C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D93EE-E97F-4449-8FCA-CD2F257974D1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Bedakan modal linguistik, pasar linguistik, dan habitus menurut Bourdieu.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75B97D-A512-FE45-9F05-BDC41B9175D8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D45A06-1A41-D149-BFBF-B766C8E3F9EB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Fabian dan Errington berpendapat bahwa mendeskripsikan bahasa dapat menjadi proyek kekuasaan?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1CDE63-3753-C346-87EE-3919940A34D8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F51E56-902B-B246-AA14-75E5F574BF32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Kumpulkan lima eufemisme atau akronim dari bahasa pemerintahan atau media kini, dan analisis efeknya.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8C3255-60BF-9B41-B111-D89AE3F48ED8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384EB1-24DD-DA48-932B-4E474CF3CE0E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Apa pelajaran smong tentang hierarki pengetahuan dan nilai bahasa minoritas?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12A0C6-D102-5848-AEE1-82EE7AA8AA53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CDE80F-C1EB-7646-BF99-8CC07CA2F7F4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126D67-62F2-EB48-9ADD-22320964351E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Label dan Penamaan dalam Pemberitaan tentang Aceh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DF08EC-7C6C-9440-B5F1-E240967E97A8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1BC666-9F36-4D4A-A253-17A342F6D121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Berkelompok 3–4 orang, dua minggu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146564-778E-4C48-AD96-057808CCB174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70FB68-31B1-BD46-ACAB-6C2A9BDE975D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dua periode, misalnya sebelum dan sesudah 2005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69F04D-7B28-F54E-95E9-38BFC56FE2A6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CAC136-17EB-0D43-9A1D-5C2226FF1EBC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Kumpulkan 10–15 artikel per periode dari arsip surat kabar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4BD608-C924-7C4F-B416-DEDB7756239E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DC7E70-5D04-414B-989C-4F68A624D624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Bandingkan label, kata kerja, dan kerangka yang dipakai</a:t>
            </a:r>
          </a:p>
        </p:txBody>
      </p:sp>
    </p:spTree>
    <p:extLst>
      <p:ext uri="{BB962C8B-B14F-4D97-AF65-F5344CB8AC3E}">
        <p14:creationId xmlns:p14="http://schemas.microsoft.com/office/powerpoint/2010/main" val="294851189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A3D4E-2BED-B9DA-E74F-101DFD69F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Bahasa terancam punah, dokumentasi, dan revitalisasi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70A96D-F73E-1441-A3DB-022D282A3A53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94BE04-252E-EF49-9D11-788EA9AE58B7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14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A077DBF-E2B0-1A4C-ABBC-58207BDC556E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48035E0-13D6-DF48-A77F-2618AFE80CFF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D4783B-42A8-B440-89BB-4EA15EC2BE25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D21077-A5B6-DA4E-BB4E-91525B31D215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mengapa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jumlah bahasa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berbeda menurut sumber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219097-86A4-7A41-B279-4402A7E892DA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164B00-030C-3B4D-9F61-3C2C580C42C0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Membandingkan alat ukur vitalitas: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GIDS, EGIDS, UNESCO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, Badan Bahasa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75D327-12CA-BC48-9BDF-382FF27480D9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10984D-0CB4-A542-86A3-3D8FDD4F132C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Membedakan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dokumentasi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deskripsi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bahasa (Himmelmann)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D3737D-8664-6341-9DF2-50B3A3DD4553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969388-2FA7-BE4B-8905-F5A712CEB5F2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Menilai model revitalisasi dunia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RBD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Indonesia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8BD159-A8E1-0C4D-8C91-4B941033BB8C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2C6712-1188-254D-B3D5-9AA69E31FDD7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Mengkritisi Qanun Aceh 10/2022 dan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retorika kepunahan</a:t>
            </a:r>
            <a:endParaRPr lang="en-US" sz="1500">
              <a:solidFill>
                <a:srgbClr val="E8E4DC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258219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9ECB3-0CD0-F073-2AB1-037E2BD25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Sekitar 44 persen bahasa dunia tergolong terancam, dan Indonesia menyimpan lebih dari 700 di antaranya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9E3D2F-557F-7446-8B32-9B88B52F11F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14 · MENGHITUNG BAHASA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06711B-2759-FD40-AC82-4500318A739A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14.1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C987C6-B06F-BB42-B296-A31AAEF48FA7}"/>
              </a:ext>
            </a:extLst>
          </p:cNvPr>
          <p:cNvSpPr/>
          <p:nvPr/>
        </p:nvSpPr>
        <p:spPr>
          <a:xfrm>
            <a:off x="609600" y="1905000"/>
            <a:ext cx="2616200" cy="241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420471-329D-174A-9F15-376BE32B9331}"/>
              </a:ext>
            </a:extLst>
          </p:cNvPr>
          <p:cNvSpPr/>
          <p:nvPr/>
        </p:nvSpPr>
        <p:spPr>
          <a:xfrm>
            <a:off x="609600" y="1905000"/>
            <a:ext cx="2616200" cy="508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76A660-FE11-C140-9681-01EEB6FA6C05}"/>
              </a:ext>
            </a:extLst>
          </p:cNvPr>
          <p:cNvSpPr txBox="1"/>
          <p:nvPr/>
        </p:nvSpPr>
        <p:spPr>
          <a:xfrm>
            <a:off x="812800" y="2159000"/>
            <a:ext cx="22860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400" b="1">
                <a:solidFill>
                  <a:srgbClr val="1F2328"/>
                </a:solidFill>
                <a:latin typeface="Georgia"/>
              </a:rPr>
              <a:t>7.170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7BF30C-95F8-C245-BC8B-D6634CCFCC27}"/>
              </a:ext>
            </a:extLst>
          </p:cNvPr>
          <p:cNvSpPr txBox="1"/>
          <p:nvPr/>
        </p:nvSpPr>
        <p:spPr>
          <a:xfrm>
            <a:off x="812800" y="3098800"/>
            <a:ext cx="2235200" cy="1066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hidup di dunia (Ethnologue 2025)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82703E-1D25-7045-BD33-9A794A1895BB}"/>
              </a:ext>
            </a:extLst>
          </p:cNvPr>
          <p:cNvSpPr/>
          <p:nvPr/>
        </p:nvSpPr>
        <p:spPr>
          <a:xfrm>
            <a:off x="3429000" y="1905000"/>
            <a:ext cx="2616200" cy="241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2AD706-CD25-984F-973D-F6AE95C64819}"/>
              </a:ext>
            </a:extLst>
          </p:cNvPr>
          <p:cNvSpPr/>
          <p:nvPr/>
        </p:nvSpPr>
        <p:spPr>
          <a:xfrm>
            <a:off x="3429000" y="1905000"/>
            <a:ext cx="26162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1118AE-E38F-3548-99D5-A0DCF4FCCB70}"/>
              </a:ext>
            </a:extLst>
          </p:cNvPr>
          <p:cNvSpPr txBox="1"/>
          <p:nvPr/>
        </p:nvSpPr>
        <p:spPr>
          <a:xfrm>
            <a:off x="3632200" y="2159000"/>
            <a:ext cx="22860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400" b="1">
                <a:solidFill>
                  <a:srgbClr val="8C1D2F"/>
                </a:solidFill>
                <a:latin typeface="Georgia"/>
              </a:rPr>
              <a:t>44%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B2F8B6-5B5C-F941-ADF7-294D18ACBD9B}"/>
              </a:ext>
            </a:extLst>
          </p:cNvPr>
          <p:cNvSpPr txBox="1"/>
          <p:nvPr/>
        </p:nvSpPr>
        <p:spPr>
          <a:xfrm>
            <a:off x="3632200" y="3098800"/>
            <a:ext cx="2235200" cy="1066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dunia tergolong terancam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C96F6E-FCFC-A74A-8978-60D59324F8B4}"/>
              </a:ext>
            </a:extLst>
          </p:cNvPr>
          <p:cNvSpPr/>
          <p:nvPr/>
        </p:nvSpPr>
        <p:spPr>
          <a:xfrm>
            <a:off x="6248400" y="1905000"/>
            <a:ext cx="2616200" cy="241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6E711B-C1E4-E042-8056-41BABB9B216B}"/>
              </a:ext>
            </a:extLst>
          </p:cNvPr>
          <p:cNvSpPr/>
          <p:nvPr/>
        </p:nvSpPr>
        <p:spPr>
          <a:xfrm>
            <a:off x="6248400" y="1905000"/>
            <a:ext cx="2616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4251CA-F41A-AE4B-97DE-9B1BE66CC747}"/>
              </a:ext>
            </a:extLst>
          </p:cNvPr>
          <p:cNvSpPr txBox="1"/>
          <p:nvPr/>
        </p:nvSpPr>
        <p:spPr>
          <a:xfrm>
            <a:off x="6451600" y="2159000"/>
            <a:ext cx="22860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400" b="1">
                <a:solidFill>
                  <a:srgbClr val="2F5D62"/>
                </a:solidFill>
                <a:latin typeface="Georgia"/>
              </a:rPr>
              <a:t>±840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491D81-02A5-8C40-A7DA-E2A805114E72}"/>
              </a:ext>
            </a:extLst>
          </p:cNvPr>
          <p:cNvSpPr txBox="1"/>
          <p:nvPr/>
        </p:nvSpPr>
        <p:spPr>
          <a:xfrm>
            <a:off x="6451600" y="3098800"/>
            <a:ext cx="2235200" cy="1066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di Papua Nugini, terbanyak di dunia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8470D4-23CC-3149-A185-64AB5FEC7708}"/>
              </a:ext>
            </a:extLst>
          </p:cNvPr>
          <p:cNvSpPr/>
          <p:nvPr/>
        </p:nvSpPr>
        <p:spPr>
          <a:xfrm>
            <a:off x="9067800" y="1905000"/>
            <a:ext cx="2616200" cy="241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454EAE-9B94-2D46-B6D8-2240DDF0AE62}"/>
              </a:ext>
            </a:extLst>
          </p:cNvPr>
          <p:cNvSpPr/>
          <p:nvPr/>
        </p:nvSpPr>
        <p:spPr>
          <a:xfrm>
            <a:off x="9067800" y="1905000"/>
            <a:ext cx="2616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0E822C-85B5-C748-B554-B3CFDB5934C2}"/>
              </a:ext>
            </a:extLst>
          </p:cNvPr>
          <p:cNvSpPr txBox="1"/>
          <p:nvPr/>
        </p:nvSpPr>
        <p:spPr>
          <a:xfrm>
            <a:off x="9271000" y="2159000"/>
            <a:ext cx="22860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400" b="1">
                <a:solidFill>
                  <a:srgbClr val="2F5D62"/>
                </a:solidFill>
                <a:latin typeface="Georgia"/>
              </a:rPr>
              <a:t>718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33748F-EF28-664F-A5DC-0A09CB3F55A3}"/>
              </a:ext>
            </a:extLst>
          </p:cNvPr>
          <p:cNvSpPr txBox="1"/>
          <p:nvPr/>
        </p:nvSpPr>
        <p:spPr>
          <a:xfrm>
            <a:off x="9271000" y="3098800"/>
            <a:ext cx="2235200" cy="1066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daerah Indonesia (Badan Bahasa, 2019), naik dari 652 pada 2018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5E3187-781B-2B4E-95E5-432A3D2CFC28}"/>
              </a:ext>
            </a:extLst>
          </p:cNvPr>
          <p:cNvSpPr txBox="1"/>
          <p:nvPr/>
        </p:nvSpPr>
        <p:spPr>
          <a:xfrm>
            <a:off x="609600" y="4572000"/>
            <a:ext cx="109728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Badan Bahasa juga mencatat 778 dialek dan 43 subdialek. Glottolog menghitung lebih banyak karena kriterianya berbeda. Kenaikan 652 ke 718 mencerminkan pemetaan yang meluas, bukan bahasa yang bertambah.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704A35-4443-2D48-B868-A52EA782A8D9}"/>
              </a:ext>
            </a:extLst>
          </p:cNvPr>
          <p:cNvSpPr/>
          <p:nvPr/>
        </p:nvSpPr>
        <p:spPr>
          <a:xfrm>
            <a:off x="609600" y="5435600"/>
            <a:ext cx="10972800" cy="6096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8E4DA8-FAFC-F948-9F44-97A47B5952A3}"/>
              </a:ext>
            </a:extLst>
          </p:cNvPr>
          <p:cNvSpPr txBox="1"/>
          <p:nvPr/>
        </p:nvSpPr>
        <p:spPr>
          <a:xfrm>
            <a:off x="838200" y="5511800"/>
            <a:ext cx="105156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Perbedaan angka adalah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persoalan konseptual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: kapan sebuah ragam dihitung sebagai bahasa (lihat Bab 3).</a:t>
            </a:r>
          </a:p>
        </p:txBody>
      </p:sp>
    </p:spTree>
    <p:extLst>
      <p:ext uri="{BB962C8B-B14F-4D97-AF65-F5344CB8AC3E}">
        <p14:creationId xmlns:p14="http://schemas.microsoft.com/office/powerpoint/2010/main" val="297750961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94DAC-5C72-5ADC-7DE3-9DAF7B001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Semua alat ukur vitalitas sepakat: penerusan bahasa kepada anak di rumah adalah faktor terpenting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1232BD-6E96-BC40-9718-B462C84DA026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14 · MENGUKUR VITALITAS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3A1A34-4246-F144-8064-F576605389A6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14.2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BF63EB-B421-0843-9BA4-9726E3FFC4A1}"/>
              </a:ext>
            </a:extLst>
          </p:cNvPr>
          <p:cNvSpPr txBox="1"/>
          <p:nvPr/>
        </p:nvSpPr>
        <p:spPr>
          <a:xfrm>
            <a:off x="685800" y="1803400"/>
            <a:ext cx="2260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KERANGKA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A58CAE-ACF3-6740-9CF4-52FF8EEB4899}"/>
              </a:ext>
            </a:extLst>
          </p:cNvPr>
          <p:cNvSpPr txBox="1"/>
          <p:nvPr/>
        </p:nvSpPr>
        <p:spPr>
          <a:xfrm>
            <a:off x="3098800" y="1803400"/>
            <a:ext cx="4927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ISI POKOK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550231-AC27-E543-9F6B-301FC6C25397}"/>
              </a:ext>
            </a:extLst>
          </p:cNvPr>
          <p:cNvSpPr txBox="1"/>
          <p:nvPr/>
        </p:nvSpPr>
        <p:spPr>
          <a:xfrm>
            <a:off x="8178800" y="1803400"/>
            <a:ext cx="33274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CATATAN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C7BF0D6-03AA-6B41-B2B0-87BE9D819C70}"/>
              </a:ext>
            </a:extLst>
          </p:cNvPr>
          <p:cNvCxnSpPr/>
          <p:nvPr/>
        </p:nvCxnSpPr>
        <p:spPr>
          <a:xfrm>
            <a:off x="609600" y="2108200"/>
            <a:ext cx="109728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1500A0E-3332-264C-8B9B-72D54AE99DB4}"/>
              </a:ext>
            </a:extLst>
          </p:cNvPr>
          <p:cNvSpPr txBox="1"/>
          <p:nvPr/>
        </p:nvSpPr>
        <p:spPr>
          <a:xfrm>
            <a:off x="685800" y="2209800"/>
            <a:ext cx="22606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GIDS · Fishman (1991)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3AE620-B2C1-FE4D-82FC-CEE045BF76CB}"/>
              </a:ext>
            </a:extLst>
          </p:cNvPr>
          <p:cNvSpPr txBox="1"/>
          <p:nvPr/>
        </p:nvSpPr>
        <p:spPr>
          <a:xfrm>
            <a:off x="3098800" y="2209800"/>
            <a:ext cx="49276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Delapan tingkat disrupsi antargenerasi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371F44-C0C6-4644-A960-3F03035C6DA9}"/>
              </a:ext>
            </a:extLst>
          </p:cNvPr>
          <p:cNvSpPr txBox="1"/>
          <p:nvPr/>
        </p:nvSpPr>
        <p:spPr>
          <a:xfrm>
            <a:off x="8178800" y="2209800"/>
            <a:ext cx="33274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Pembalikan pergeseran dimulai dari rumah dan tetangga, bukan sekolah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FE6AC26-7DFC-1040-B4B6-9C5243C79600}"/>
              </a:ext>
            </a:extLst>
          </p:cNvPr>
          <p:cNvCxnSpPr/>
          <p:nvPr/>
        </p:nvCxnSpPr>
        <p:spPr>
          <a:xfrm>
            <a:off x="609600" y="30734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B3A431D-BFA5-5241-838B-DAA0B4FA5F4B}"/>
              </a:ext>
            </a:extLst>
          </p:cNvPr>
          <p:cNvSpPr txBox="1"/>
          <p:nvPr/>
        </p:nvSpPr>
        <p:spPr>
          <a:xfrm>
            <a:off x="685800" y="3175000"/>
            <a:ext cx="22606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EGIDS · Lewis dan Simons (2010)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330B80-CB85-174C-9C9E-6C6978DF39CE}"/>
              </a:ext>
            </a:extLst>
          </p:cNvPr>
          <p:cNvSpPr txBox="1"/>
          <p:nvPr/>
        </p:nvSpPr>
        <p:spPr>
          <a:xfrm>
            <a:off x="3098800" y="3175000"/>
            <a:ext cx="49276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Tingkat lebih rinci, dari bahasa internasional hingga punah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427A56-101E-5945-965B-0F122C41FFF3}"/>
              </a:ext>
            </a:extLst>
          </p:cNvPr>
          <p:cNvSpPr txBox="1"/>
          <p:nvPr/>
        </p:nvSpPr>
        <p:spPr>
          <a:xfrm>
            <a:off x="8178800" y="3175000"/>
            <a:ext cx="33274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Dipakai Ethnologue; ada kategori pemakaian simbolik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3C27657-CBAB-4043-BD0C-AB557C564217}"/>
              </a:ext>
            </a:extLst>
          </p:cNvPr>
          <p:cNvCxnSpPr/>
          <p:nvPr/>
        </p:nvCxnSpPr>
        <p:spPr>
          <a:xfrm>
            <a:off x="609600" y="40386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CE0CB977-1772-1F43-9FD3-DE5A20F2330D}"/>
              </a:ext>
            </a:extLst>
          </p:cNvPr>
          <p:cNvSpPr/>
          <p:nvPr/>
        </p:nvSpPr>
        <p:spPr>
          <a:xfrm>
            <a:off x="609600" y="4038600"/>
            <a:ext cx="10972800" cy="965200"/>
          </a:xfrm>
          <a:prstGeom prst="rect">
            <a:avLst/>
          </a:prstGeom>
          <a:solidFill>
            <a:srgbClr val="F1E6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63808A-B4D8-BD4A-B565-B17780B4F3DE}"/>
              </a:ext>
            </a:extLst>
          </p:cNvPr>
          <p:cNvSpPr txBox="1"/>
          <p:nvPr/>
        </p:nvSpPr>
        <p:spPr>
          <a:xfrm>
            <a:off x="685800" y="4140200"/>
            <a:ext cx="22606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UNESCO (2003)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F63A5E-8439-5941-A438-83078097CEC7}"/>
              </a:ext>
            </a:extLst>
          </p:cNvPr>
          <p:cNvSpPr txBox="1"/>
          <p:nvPr/>
        </p:nvSpPr>
        <p:spPr>
          <a:xfrm>
            <a:off x="3098800" y="4140200"/>
            <a:ext cx="49276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Sembilan faktor: penerusan, jumlah dan proporsi penutur, ranah, media baru, bahan ajar, kebijakan, sikap komunitas, dokumentasi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4C3BBD-33C2-2648-8B12-65E593611270}"/>
              </a:ext>
            </a:extLst>
          </p:cNvPr>
          <p:cNvSpPr txBox="1"/>
          <p:nvPr/>
        </p:nvSpPr>
        <p:spPr>
          <a:xfrm>
            <a:off x="8178800" y="4140200"/>
            <a:ext cx="33274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Vitalitas multidimensi; melibatkan komunitas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FE8D021-04E2-084C-B779-F09415F3B020}"/>
              </a:ext>
            </a:extLst>
          </p:cNvPr>
          <p:cNvCxnSpPr/>
          <p:nvPr/>
        </p:nvCxnSpPr>
        <p:spPr>
          <a:xfrm>
            <a:off x="609600" y="50038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558A3E9-F056-BC4B-89B2-3D2A7B82BDD4}"/>
              </a:ext>
            </a:extLst>
          </p:cNvPr>
          <p:cNvSpPr txBox="1"/>
          <p:nvPr/>
        </p:nvSpPr>
        <p:spPr>
          <a:xfrm>
            <a:off x="685800" y="5105400"/>
            <a:ext cx="22606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Badan Bahasa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2CF25B-58D3-CF4C-AD1C-D2CE4AF07FFF}"/>
              </a:ext>
            </a:extLst>
          </p:cNvPr>
          <p:cNvSpPr txBox="1"/>
          <p:nvPr/>
        </p:nvSpPr>
        <p:spPr>
          <a:xfrm>
            <a:off x="3098800" y="5105400"/>
            <a:ext cx="49276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Aman, rentan, mengalami kemunduran, terancam punah, kritis, punah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5CFDC5-14EF-3E4B-A615-F8E8C268C9DB}"/>
              </a:ext>
            </a:extLst>
          </p:cNvPr>
          <p:cNvSpPr txBox="1"/>
          <p:nvPr/>
        </p:nvSpPr>
        <p:spPr>
          <a:xfrm>
            <a:off x="8178800" y="5105400"/>
            <a:ext cx="33274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Berakar pada kerangka internasional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0D27301-0D3A-1D4D-B09F-9F9B66A71EA8}"/>
              </a:ext>
            </a:extLst>
          </p:cNvPr>
          <p:cNvCxnSpPr/>
          <p:nvPr/>
        </p:nvCxnSpPr>
        <p:spPr>
          <a:xfrm>
            <a:off x="609600" y="59690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850D2D7-2AF6-FA4C-AA7A-BE410722AB1E}"/>
              </a:ext>
            </a:extLst>
          </p:cNvPr>
          <p:cNvSpPr txBox="1"/>
          <p:nvPr/>
        </p:nvSpPr>
        <p:spPr>
          <a:xfrm>
            <a:off x="609600" y="6248400"/>
            <a:ext cx="9652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Peringatan awal: Krauss (1992), "The world's languages in crisis", Language.</a:t>
            </a:r>
          </a:p>
        </p:txBody>
      </p:sp>
    </p:spTree>
    <p:extLst>
      <p:ext uri="{BB962C8B-B14F-4D97-AF65-F5344CB8AC3E}">
        <p14:creationId xmlns:p14="http://schemas.microsoft.com/office/powerpoint/2010/main" val="61064839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6ECDB-731D-1CCC-B299-D88FD2583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Dokumentasi merekam bahasa sebagai praktik; revitalisasi menuntut strategi yang sesuai situasi lokal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BE0B65-9FB1-0443-BF6A-2F2552EA8E6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14 · DOKUMENTASI DAN REVITALISASI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FA30F6-1A3C-A94C-BD79-11D78DFD7353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14.3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C03F22-4A0D-4940-BFA4-2C3D5CE9A77A}"/>
              </a:ext>
            </a:extLst>
          </p:cNvPr>
          <p:cNvSpPr/>
          <p:nvPr/>
        </p:nvSpPr>
        <p:spPr>
          <a:xfrm>
            <a:off x="609600" y="1854200"/>
            <a:ext cx="5334000" cy="20066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74DF6-0C94-3740-B214-D64EA717643D}"/>
              </a:ext>
            </a:extLst>
          </p:cNvPr>
          <p:cNvSpPr/>
          <p:nvPr/>
        </p:nvSpPr>
        <p:spPr>
          <a:xfrm>
            <a:off x="609600" y="1854200"/>
            <a:ext cx="53340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5C44D5-EF76-0F4C-8431-BF399F01E92E}"/>
              </a:ext>
            </a:extLst>
          </p:cNvPr>
          <p:cNvSpPr txBox="1"/>
          <p:nvPr/>
        </p:nvSpPr>
        <p:spPr>
          <a:xfrm>
            <a:off x="812800" y="2057400"/>
            <a:ext cx="49276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HIMMELMANN (1998)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A4F02C-BE92-084A-9771-CE700044A6B5}"/>
              </a:ext>
            </a:extLst>
          </p:cNvPr>
          <p:cNvSpPr txBox="1"/>
          <p:nvPr/>
        </p:nvSpPr>
        <p:spPr>
          <a:xfrm>
            <a:off x="812800" y="2311400"/>
            <a:ext cx="4927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Deskripsi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50757D-2C20-1649-AB04-B13B90B8DAA7}"/>
              </a:ext>
            </a:extLst>
          </p:cNvPr>
          <p:cNvSpPr txBox="1"/>
          <p:nvPr/>
        </p:nvSpPr>
        <p:spPr>
          <a:xfrm>
            <a:off x="812800" y="2717800"/>
            <a:ext cx="4927600" cy="1016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Analisis sistem: tata bahasa, kamus, fonologi; ditulis oleh dan untuk linguis.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0CB2CC-F7BF-1446-BD9A-988418E3188B}"/>
              </a:ext>
            </a:extLst>
          </p:cNvPr>
          <p:cNvSpPr/>
          <p:nvPr/>
        </p:nvSpPr>
        <p:spPr>
          <a:xfrm>
            <a:off x="609600" y="4038600"/>
            <a:ext cx="5334000" cy="20066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97A605-A1DA-9942-9CD7-6CF02A385418}"/>
              </a:ext>
            </a:extLst>
          </p:cNvPr>
          <p:cNvSpPr/>
          <p:nvPr/>
        </p:nvSpPr>
        <p:spPr>
          <a:xfrm>
            <a:off x="609600" y="4038600"/>
            <a:ext cx="53340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81C385-B0C9-364C-8515-41FBE0FF7D03}"/>
              </a:ext>
            </a:extLst>
          </p:cNvPr>
          <p:cNvSpPr txBox="1"/>
          <p:nvPr/>
        </p:nvSpPr>
        <p:spPr>
          <a:xfrm>
            <a:off x="812800" y="4241800"/>
            <a:ext cx="49276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HIMMELMANN (1998)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07C03B-49FC-EA41-85A6-1EE0CC86F03E}"/>
              </a:ext>
            </a:extLst>
          </p:cNvPr>
          <p:cNvSpPr txBox="1"/>
          <p:nvPr/>
        </p:nvSpPr>
        <p:spPr>
          <a:xfrm>
            <a:off x="812800" y="4495800"/>
            <a:ext cx="49276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900" b="1">
                <a:solidFill>
                  <a:srgbClr val="1F2328"/>
                </a:solidFill>
                <a:latin typeface="Georgia"/>
              </a:rPr>
              <a:t>Dokumentasi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6F0BAF-29C0-CD41-AB1F-629179F87A17}"/>
              </a:ext>
            </a:extLst>
          </p:cNvPr>
          <p:cNvSpPr txBox="1"/>
          <p:nvPr/>
        </p:nvSpPr>
        <p:spPr>
          <a:xfrm>
            <a:off x="812800" y="4902200"/>
            <a:ext cx="4927600" cy="1016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Rekaman luas dan tahan lama: percakapan, cerita, doa, pidato adat, dengan transkripsi dan metadata. Multiguna, terutama bagi komunitas.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657E85-0402-D544-8D35-6AA61C110323}"/>
              </a:ext>
            </a:extLst>
          </p:cNvPr>
          <p:cNvSpPr txBox="1"/>
          <p:nvPr/>
        </p:nvSpPr>
        <p:spPr>
          <a:xfrm>
            <a:off x="6350000" y="1854200"/>
            <a:ext cx="5232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MODEL REVITALISASI DUNIA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B82F22-2259-CA40-B4C8-5453FF3CB083}"/>
              </a:ext>
            </a:extLst>
          </p:cNvPr>
          <p:cNvSpPr txBox="1"/>
          <p:nvPr/>
        </p:nvSpPr>
        <p:spPr>
          <a:xfrm>
            <a:off x="6350000" y="2184400"/>
            <a:ext cx="5232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Sarang bahasa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13D52B-0F64-4D48-B4ED-8C5F48904547}"/>
              </a:ext>
            </a:extLst>
          </p:cNvPr>
          <p:cNvSpPr txBox="1"/>
          <p:nvPr/>
        </p:nvSpPr>
        <p:spPr>
          <a:xfrm>
            <a:off x="6350000" y="2540000"/>
            <a:ext cx="52324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Kōhanga Reo (Māori, Selandia Baru, awal 1980-an); Pūnana Leo (Hawai'i). Pengasuhan anak dalam bahasa yang dihidupkan.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5CC649-FEAF-4847-8C2A-F494BAC42868}"/>
              </a:ext>
            </a:extLst>
          </p:cNvPr>
          <p:cNvSpPr txBox="1"/>
          <p:nvPr/>
        </p:nvSpPr>
        <p:spPr>
          <a:xfrm>
            <a:off x="6350000" y="3479800"/>
            <a:ext cx="5232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Magang master-murid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0AB4DD-F2DB-DC42-8BFD-DDDCA8D67EDD}"/>
              </a:ext>
            </a:extLst>
          </p:cNvPr>
          <p:cNvSpPr txBox="1"/>
          <p:nvPr/>
        </p:nvSpPr>
        <p:spPr>
          <a:xfrm>
            <a:off x="6350000" y="3835400"/>
            <a:ext cx="52324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California: penutur fasih lansia dipasangkan dengan pembelajar dewasa dalam kegiatan sehari-hari.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D04E9A-3BFA-EF4E-9CF4-3C32C15451CD}"/>
              </a:ext>
            </a:extLst>
          </p:cNvPr>
          <p:cNvSpPr txBox="1"/>
          <p:nvPr/>
        </p:nvSpPr>
        <p:spPr>
          <a:xfrm>
            <a:off x="6350000" y="4775200"/>
            <a:ext cx="5232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8C1D2F"/>
                </a:solidFill>
                <a:latin typeface="Georgia"/>
              </a:rPr>
              <a:t>Tidak ada resep tunggal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3807B1-4106-8340-9AD3-8A98EE3F9337}"/>
              </a:ext>
            </a:extLst>
          </p:cNvPr>
          <p:cNvSpPr txBox="1"/>
          <p:nvPr/>
        </p:nvSpPr>
        <p:spPr>
          <a:xfrm>
            <a:off x="6350000" y="5130800"/>
            <a:ext cx="52324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Hinton dan Hale (2001); Grenoble dan Whaley (2006): nilai dulu penutur, sumber daya, dukungan, motivasi.</a:t>
            </a:r>
          </a:p>
        </p:txBody>
      </p:sp>
    </p:spTree>
    <p:extLst>
      <p:ext uri="{BB962C8B-B14F-4D97-AF65-F5344CB8AC3E}">
        <p14:creationId xmlns:p14="http://schemas.microsoft.com/office/powerpoint/2010/main" val="243261376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019A3-90D7-E5BF-91EB-7DE25E67A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Revitalisasi Bahasa Daerah tumbuh dari 38 menjadi target 120 bahasa dalam empat tahun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63CA8B-26D9-6F48-BA73-E0A7F994059A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14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24F979-50C2-8143-9E12-6C21F2936533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14.4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5F82D4-A86B-594D-B90A-8DA9ABE563F0}"/>
              </a:ext>
            </a:extLst>
          </p:cNvPr>
          <p:cNvSpPr txBox="1"/>
          <p:nvPr/>
        </p:nvSpPr>
        <p:spPr>
          <a:xfrm>
            <a:off x="609600" y="18288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6B665E"/>
                </a:solidFill>
                <a:latin typeface="Calibri"/>
                <a:cs typeface="Calibri"/>
              </a:rPr>
              <a:t>2022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B62E06-51D3-7046-8324-86D4E067528E}"/>
              </a:ext>
            </a:extLst>
          </p:cNvPr>
          <p:cNvSpPr txBox="1"/>
          <p:nvPr/>
        </p:nvSpPr>
        <p:spPr>
          <a:xfrm>
            <a:off x="609600" y="2108200"/>
            <a:ext cx="25400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800" b="1">
                <a:solidFill>
                  <a:srgbClr val="2F5D62"/>
                </a:solidFill>
                <a:latin typeface="Georgia"/>
              </a:rPr>
              <a:t>38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1716F5-A5F5-B14F-BECE-AC17AA5872DE}"/>
              </a:ext>
            </a:extLst>
          </p:cNvPr>
          <p:cNvSpPr txBox="1"/>
          <p:nvPr/>
        </p:nvSpPr>
        <p:spPr>
          <a:xfrm>
            <a:off x="609600" y="2946400"/>
            <a:ext cx="24892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bahasa; diluncurkan 22 Feb sebagai Merdeka Belajar ke-17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A54089-A7DE-EC4F-8D72-5C54F2DCAF27}"/>
              </a:ext>
            </a:extLst>
          </p:cNvPr>
          <p:cNvSpPr txBox="1"/>
          <p:nvPr/>
        </p:nvSpPr>
        <p:spPr>
          <a:xfrm>
            <a:off x="3429000" y="18288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6B665E"/>
                </a:solidFill>
                <a:latin typeface="Calibri"/>
                <a:cs typeface="Calibri"/>
              </a:rPr>
              <a:t>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1598A5-E642-BD48-AAC7-372F6F81AF60}"/>
              </a:ext>
            </a:extLst>
          </p:cNvPr>
          <p:cNvSpPr txBox="1"/>
          <p:nvPr/>
        </p:nvSpPr>
        <p:spPr>
          <a:xfrm>
            <a:off x="3429000" y="2108200"/>
            <a:ext cx="25400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800" b="1">
                <a:solidFill>
                  <a:srgbClr val="2F5D62"/>
                </a:solidFill>
                <a:latin typeface="Georgia"/>
              </a:rPr>
              <a:t>72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8AC857-7D3B-BB4E-9B3D-84410110B292}"/>
              </a:ext>
            </a:extLst>
          </p:cNvPr>
          <p:cNvSpPr txBox="1"/>
          <p:nvPr/>
        </p:nvSpPr>
        <p:spPr>
          <a:xfrm>
            <a:off x="3429000" y="2946400"/>
            <a:ext cx="24892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di 25 provinsi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BF81B9-56BF-F947-BE2F-51829096C9CE}"/>
              </a:ext>
            </a:extLst>
          </p:cNvPr>
          <p:cNvSpPr txBox="1"/>
          <p:nvPr/>
        </p:nvSpPr>
        <p:spPr>
          <a:xfrm>
            <a:off x="6248400" y="18288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6B665E"/>
                </a:solidFill>
                <a:latin typeface="Calibri"/>
                <a:cs typeface="Calibri"/>
              </a:rPr>
              <a:t>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2E2947-7D0C-9543-914E-09254FD6F826}"/>
              </a:ext>
            </a:extLst>
          </p:cNvPr>
          <p:cNvSpPr txBox="1"/>
          <p:nvPr/>
        </p:nvSpPr>
        <p:spPr>
          <a:xfrm>
            <a:off x="6248400" y="2108200"/>
            <a:ext cx="25400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800" b="1">
                <a:solidFill>
                  <a:srgbClr val="2F5D62"/>
                </a:solidFill>
                <a:latin typeface="Georgia"/>
              </a:rPr>
              <a:t>97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0EB5DF-0905-254B-830C-449EEAE38106}"/>
              </a:ext>
            </a:extLst>
          </p:cNvPr>
          <p:cNvSpPr txBox="1"/>
          <p:nvPr/>
        </p:nvSpPr>
        <p:spPr>
          <a:xfrm>
            <a:off x="6248400" y="2946400"/>
            <a:ext cx="24892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terealisasi dari target 92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FAC591-7B26-0741-A7B5-B2EDF7EACB06}"/>
              </a:ext>
            </a:extLst>
          </p:cNvPr>
          <p:cNvSpPr txBox="1"/>
          <p:nvPr/>
        </p:nvSpPr>
        <p:spPr>
          <a:xfrm>
            <a:off x="9067800" y="18288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6B665E"/>
                </a:solidFill>
                <a:latin typeface="Calibri"/>
                <a:cs typeface="Calibri"/>
              </a:rPr>
              <a:t>2025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DB3E99-7591-6B41-99A5-48D148E62B66}"/>
              </a:ext>
            </a:extLst>
          </p:cNvPr>
          <p:cNvSpPr txBox="1"/>
          <p:nvPr/>
        </p:nvSpPr>
        <p:spPr>
          <a:xfrm>
            <a:off x="9067800" y="2108200"/>
            <a:ext cx="25400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4800" b="1">
                <a:solidFill>
                  <a:srgbClr val="8C1D2F"/>
                </a:solidFill>
                <a:latin typeface="Georgia"/>
              </a:rPr>
              <a:t>120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E53833-44C9-2D46-AC27-A6A15D369094}"/>
              </a:ext>
            </a:extLst>
          </p:cNvPr>
          <p:cNvSpPr txBox="1"/>
          <p:nvPr/>
        </p:nvSpPr>
        <p:spPr>
          <a:xfrm>
            <a:off x="9067800" y="2946400"/>
            <a:ext cx="24892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bahasa sebagai target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34BFA51-02AA-8743-A89E-402F7E213852}"/>
              </a:ext>
            </a:extLst>
          </p:cNvPr>
          <p:cNvCxnSpPr/>
          <p:nvPr/>
        </p:nvCxnSpPr>
        <p:spPr>
          <a:xfrm>
            <a:off x="609600" y="36322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7C523C4-77AE-EA4E-BB13-49862C5BC6B8}"/>
              </a:ext>
            </a:extLst>
          </p:cNvPr>
          <p:cNvSpPr txBox="1"/>
          <p:nvPr/>
        </p:nvSpPr>
        <p:spPr>
          <a:xfrm>
            <a:off x="609600" y="3784600"/>
            <a:ext cx="762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MODEL SESUAI SITUASI KEBAHASAAN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120DC1-364E-B840-9A05-800AA3EE5472}"/>
              </a:ext>
            </a:extLst>
          </p:cNvPr>
          <p:cNvSpPr/>
          <p:nvPr/>
        </p:nvSpPr>
        <p:spPr>
          <a:xfrm>
            <a:off x="609600" y="4089400"/>
            <a:ext cx="3505200" cy="1524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95BC10-DDB5-314A-BDED-272B3796AA1F}"/>
              </a:ext>
            </a:extLst>
          </p:cNvPr>
          <p:cNvSpPr/>
          <p:nvPr/>
        </p:nvSpPr>
        <p:spPr>
          <a:xfrm>
            <a:off x="609600" y="40894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B2EF5D-7838-4A42-8ABF-5F2A15FA3799}"/>
              </a:ext>
            </a:extLst>
          </p:cNvPr>
          <p:cNvSpPr txBox="1"/>
          <p:nvPr/>
        </p:nvSpPr>
        <p:spPr>
          <a:xfrm>
            <a:off x="812800" y="4292600"/>
            <a:ext cx="3098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Model 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24D27B-D37B-1541-AD94-2430056F4AD6}"/>
              </a:ext>
            </a:extLst>
          </p:cNvPr>
          <p:cNvSpPr txBox="1"/>
          <p:nvPr/>
        </p:nvSpPr>
        <p:spPr>
          <a:xfrm>
            <a:off x="812800" y="4648200"/>
            <a:ext cx="30988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Penutur homogen dan besar, seperti Jawa dan Sunda: terutama melalui sekolah.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30D791-BEC7-534A-B35B-796EF02EA5DE}"/>
              </a:ext>
            </a:extLst>
          </p:cNvPr>
          <p:cNvSpPr/>
          <p:nvPr/>
        </p:nvSpPr>
        <p:spPr>
          <a:xfrm>
            <a:off x="4343400" y="4089400"/>
            <a:ext cx="3505200" cy="1524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F8F88A-6D72-A946-933B-C340C65CFC19}"/>
              </a:ext>
            </a:extLst>
          </p:cNvPr>
          <p:cNvSpPr/>
          <p:nvPr/>
        </p:nvSpPr>
        <p:spPr>
          <a:xfrm>
            <a:off x="4343400" y="4089400"/>
            <a:ext cx="35052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4EA3FF-19E6-6849-9F8C-60D4206C1E62}"/>
              </a:ext>
            </a:extLst>
          </p:cNvPr>
          <p:cNvSpPr txBox="1"/>
          <p:nvPr/>
        </p:nvSpPr>
        <p:spPr>
          <a:xfrm>
            <a:off x="4546600" y="4292600"/>
            <a:ext cx="3098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Model 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9897C0-7EA7-7A49-9C25-919EA5315C63}"/>
              </a:ext>
            </a:extLst>
          </p:cNvPr>
          <p:cNvSpPr txBox="1"/>
          <p:nvPr/>
        </p:nvSpPr>
        <p:spPr>
          <a:xfrm>
            <a:off x="4546600" y="4648200"/>
            <a:ext cx="30988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Wilayah heterogen: sekolah dipadukan dengan kegiatan berbasis komunitas.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FAE419-6808-B543-9D58-A40E6DE44543}"/>
              </a:ext>
            </a:extLst>
          </p:cNvPr>
          <p:cNvSpPr/>
          <p:nvPr/>
        </p:nvSpPr>
        <p:spPr>
          <a:xfrm>
            <a:off x="8077200" y="4089400"/>
            <a:ext cx="3505200" cy="1524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96089A-B9C8-984D-83BD-DB5A313EA722}"/>
              </a:ext>
            </a:extLst>
          </p:cNvPr>
          <p:cNvSpPr/>
          <p:nvPr/>
        </p:nvSpPr>
        <p:spPr>
          <a:xfrm>
            <a:off x="8077200" y="4089400"/>
            <a:ext cx="35052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1B83447-9C9C-AB4F-81FB-EFCAEA2EECE0}"/>
              </a:ext>
            </a:extLst>
          </p:cNvPr>
          <p:cNvSpPr txBox="1"/>
          <p:nvPr/>
        </p:nvSpPr>
        <p:spPr>
          <a:xfrm>
            <a:off x="8280400" y="4292600"/>
            <a:ext cx="30988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Model 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665A1A-F55F-B442-B2DA-44854E31052A}"/>
              </a:ext>
            </a:extLst>
          </p:cNvPr>
          <p:cNvSpPr txBox="1"/>
          <p:nvPr/>
        </p:nvSpPr>
        <p:spPr>
          <a:xfrm>
            <a:off x="8280400" y="4648200"/>
            <a:ext cx="3098800" cy="812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Penutur sedikit, misalnya di Papua dan Maluku: terutama berbasis komunitas.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46E534-A46D-9545-A2A0-2433DB15FB62}"/>
              </a:ext>
            </a:extLst>
          </p:cNvPr>
          <p:cNvSpPr txBox="1"/>
          <p:nvPr/>
        </p:nvSpPr>
        <p:spPr>
          <a:xfrm>
            <a:off x="609600" y="6248400"/>
            <a:ext cx="9652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000" i="1">
                <a:solidFill>
                  <a:srgbClr val="6B665E"/>
                </a:solidFill>
                <a:latin typeface="Calibri"/>
                <a:cs typeface="Calibri"/>
              </a:rPr>
              <a:t>Sasaran awal 2022: 1.491 komunitas, 29.370 guru, 1,5 juta siswa di 15.236 sekolah. Puncak tahunan: Festival Tunas Bahasa Ibu.</a:t>
            </a:r>
          </a:p>
        </p:txBody>
      </p:sp>
    </p:spTree>
    <p:extLst>
      <p:ext uri="{BB962C8B-B14F-4D97-AF65-F5344CB8AC3E}">
        <p14:creationId xmlns:p14="http://schemas.microsoft.com/office/powerpoint/2010/main" val="31720589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E7E16-6AF5-9A3F-17B7-5AA6D32B1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Payung "Bahasa Aceh" dalam qanun bersifat inklusif, tetapi berisiko menghapus kekhasan bahasa minoritas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180DE3-E4A6-DC43-A198-85A0EA5EF63C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14 · ACEH DAN ETIKA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37AB39-10CD-654D-BE11-A115F15AF78F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14.5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039981-1052-C545-81AE-95DF43A8114A}"/>
              </a:ext>
            </a:extLst>
          </p:cNvPr>
          <p:cNvSpPr txBox="1"/>
          <p:nvPr/>
        </p:nvSpPr>
        <p:spPr>
          <a:xfrm>
            <a:off x="609600" y="1803400"/>
            <a:ext cx="5334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KERANGKA HUKUM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7BFECE-85CF-D24B-98F8-3C5CDDD4E982}"/>
              </a:ext>
            </a:extLst>
          </p:cNvPr>
          <p:cNvSpPr/>
          <p:nvPr/>
        </p:nvSpPr>
        <p:spPr>
          <a:xfrm>
            <a:off x="609600" y="21717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7136E4-AB5E-C749-A195-FB6084CD4070}"/>
              </a:ext>
            </a:extLst>
          </p:cNvPr>
          <p:cNvSpPr txBox="1"/>
          <p:nvPr/>
        </p:nvSpPr>
        <p:spPr>
          <a:xfrm>
            <a:off x="863600" y="2108200"/>
            <a:ext cx="50800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Qanun 9/2008: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 pelestarian bahasa daerah sebagai bagian dari adat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A18571-68D4-D648-A204-1E5CF7849713}"/>
              </a:ext>
            </a:extLst>
          </p:cNvPr>
          <p:cNvSpPr/>
          <p:nvPr/>
        </p:nvSpPr>
        <p:spPr>
          <a:xfrm>
            <a:off x="609600" y="2959100"/>
            <a:ext cx="88900" cy="889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4A7528-0354-A844-8FF8-AE9E4B0F96C9}"/>
              </a:ext>
            </a:extLst>
          </p:cNvPr>
          <p:cNvSpPr txBox="1"/>
          <p:nvPr/>
        </p:nvSpPr>
        <p:spPr>
          <a:xfrm>
            <a:off x="863600" y="2895600"/>
            <a:ext cx="5080000" cy="736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Qanun 10/2022 tentang Bahasa Aceh:</a:t>
            </a:r>
            <a:r>
              <a:rPr lang="en-US" sz="1500">
                <a:solidFill>
                  <a:srgbClr val="1F2328"/>
                </a:solidFill>
                <a:latin typeface="Calibri"/>
                <a:cs typeface="Calibri"/>
              </a:rPr>
              <a:t> "Bahasa Aceh" diartikan luas sebagai bahasa-bahasa yang hidup di Aceh, termasuk aksara dan sastra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785D60-B333-434F-B55C-B42A7EC37FCC}"/>
              </a:ext>
            </a:extLst>
          </p:cNvPr>
          <p:cNvSpPr txBox="1"/>
          <p:nvPr/>
        </p:nvSpPr>
        <p:spPr>
          <a:xfrm>
            <a:off x="609600" y="3911600"/>
            <a:ext cx="5334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YANG RENTAN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E32566-88D5-BA45-9981-80EFB303889F}"/>
              </a:ext>
            </a:extLst>
          </p:cNvPr>
          <p:cNvSpPr txBox="1"/>
          <p:nvPr/>
        </p:nvSpPr>
        <p:spPr>
          <a:xfrm>
            <a:off x="609600" y="4216400"/>
            <a:ext cx="5334000" cy="1270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Bahasa Aceh: ±2,8 juta penutur asli (sensus 2010), tetapi bergeser di keluarga urban. Lebih mengkhawatirkan: </a:t>
            </a:r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Devayan, Haloban, Sigulai, Lekon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dilaporkan kehilangan penutur.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341198-C0C6-654A-83A4-D77B2A4B6A34}"/>
              </a:ext>
            </a:extLst>
          </p:cNvPr>
          <p:cNvSpPr/>
          <p:nvPr/>
        </p:nvSpPr>
        <p:spPr>
          <a:xfrm>
            <a:off x="6350000" y="1803400"/>
            <a:ext cx="5232400" cy="42418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D5196C-E280-B742-AB21-35A9D0C6AD0A}"/>
              </a:ext>
            </a:extLst>
          </p:cNvPr>
          <p:cNvSpPr txBox="1"/>
          <p:nvPr/>
        </p:nvSpPr>
        <p:spPr>
          <a:xfrm>
            <a:off x="6629400" y="2057400"/>
            <a:ext cx="46736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HILL (2002): TIGA RETORIKA PARA AHLI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A84720-8A15-9844-BAA5-4D5A6E196F11}"/>
              </a:ext>
            </a:extLst>
          </p:cNvPr>
          <p:cNvSpPr txBox="1"/>
          <p:nvPr/>
        </p:nvSpPr>
        <p:spPr>
          <a:xfrm>
            <a:off x="6629400" y="2362200"/>
            <a:ext cx="4673600" cy="342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Universal: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bahasa milik seluruh umat manusia; hak komunitas atas bahasanya menjadi kabur.
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Enumerasi: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angka bahasa yang hilang; memberi kesan bahasa sudah "mati".
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Pengagungan hiperbolis: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bahasa sebagai harta tak ternilai.
Hill tidak menolak pelestarian, tetapi mengingatkan efek yang tak diinginkan.</a:t>
            </a:r>
          </a:p>
        </p:txBody>
      </p:sp>
    </p:spTree>
    <p:extLst>
      <p:ext uri="{BB962C8B-B14F-4D97-AF65-F5344CB8AC3E}">
        <p14:creationId xmlns:p14="http://schemas.microsoft.com/office/powerpoint/2010/main" val="399316388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42DA5-3137-BB01-6D92-B312E6745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Bahasa bertahan bila diteruskan kepada anak, dan pelestarian harus dimiliki komunitasnya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69C4C3-DF9B-4949-AF4C-A031ACEE0A44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14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BA5194-789F-9C46-966D-7C7982193A88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14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6D8957-E9E2-8840-A02A-BD54645300C5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EBEC8C-9DFD-0F4A-9337-0A59787E643A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175670-348B-AE42-9203-2D1856C1E6EA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Mengukur: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jumlah bahasa bergantung kriteria; GIDS, EGIDS, UNESCO, dan Badan Bahasa sepakat penerusan antargenerasi paling menentukan.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66339E-DA82-DC40-A440-7A69961F2870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56F0A4-D0A3-9549-9A0A-7F7016ED1D42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Bertindak: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dokumentasi merekam praktik; sarang bahasa, magang master-murid, dan RBD model A, B, C disesuaikan situasi.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8CA7A9-D7EA-B347-A9D9-348EC19119C6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9C6A52-54A4-5A40-9176-CAB8EA53D2C1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Aceh dan etika: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Qanun 10/2022 inklusif namun berisiko penghapusan; kritik Hill atas retorika para ahli.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88A315-93D7-5A44-BF8E-6DDFB0EAAC94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8806B2-57D6-3649-A531-282981CBAFCA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0554FC-C66B-6A4C-83A5-CEB3E2B63CBB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Vitalitas bahasa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F9AFF6F-97C6-E94E-83B3-BA392BA98D7D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BAE3064-1687-DD40-A3F8-722662A9D804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Penerusan antargenerasi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76C85E9-DE8E-304B-B92F-06A099D4F02F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FD534DA-8558-F04F-B1DE-77243D03BE0F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GIDS dan EGIDS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DE7C987-EAE1-DD41-BE6B-905951A71E6C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4FC62B8-DED8-C547-9F72-C41776F46793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Sembilan faktor UNESCO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CBB0D15-A545-284D-837A-13790852891D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07B6311-7F3B-FC4B-84EB-E440572A088C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Dokumentasi bahasa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B14FB9C-7A9F-B540-B4FB-78088F70C34A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335649F-1521-2B49-A7DD-8200247EEC47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Deskripsi bahasa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EE2950D-BC0F-7B47-B0B5-74A56D02E977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8557959-3008-5E4D-9D49-35B3B627CB19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Sarang bahasa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E4BA636-A399-D24C-9DBC-622B1BB39EF0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88BA26D-35FB-D742-ADBC-76B55D421615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Magang master-murid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C9A57A6-D2A6-824C-BD36-6E242810C558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C8E6AD7-6511-7249-9F84-AED4F7647B4E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Revitalisasi Bahasa Daerah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30C82A0-0319-5E4D-A3C1-A0E09C875BAB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862EBEA-17E3-4C4D-B169-0A3DCDB64187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Retorika para ahli</a:t>
            </a:r>
          </a:p>
        </p:txBody>
      </p:sp>
    </p:spTree>
    <p:extLst>
      <p:ext uri="{BB962C8B-B14F-4D97-AF65-F5344CB8AC3E}">
        <p14:creationId xmlns:p14="http://schemas.microsoft.com/office/powerpoint/2010/main" val="203173888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451C8-C60D-537B-AEE2-2D593CBE6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582F2A-5914-6A43-A6F7-D1E56558033A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14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1D66A1-3FF6-4143-AF27-7CA44A087F4C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14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EF8D81-4854-4D44-A282-ED58C8D4D8DE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62A783-FE45-9E48-9D4C-5DDFD9795433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52604C-79E3-9143-88F5-5EB5B936CA6F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jumlah bahasa di Indonesia berbeda menurut Badan Bahasa dan Ethnologue?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25DBA6-F2D9-B349-817B-F5AC9D0AF0DC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B938FE-5D1C-D941-98C3-FFF7DFBE9625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Bandingkan GIDS dengan sembilan faktor UNESCO. Mana yang lebih sesuai untuk bahasa di Aceh?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8C21E2-686A-3D40-A049-541CE6CB1777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365AD7-7B3E-5142-A52B-AEE1F8E9BB9A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Model RBD mana yang paling cocok untuk Devayan atau Haloban, dan mengapa?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A2FCC2-B1E8-CF44-AA28-8B81ED94B55A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4B3044-FA81-8B40-98B8-E4950ECDA9F8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Apa keuntungan dan persoalan definisi luas "Bahasa Aceh" dalam Qanun 10/2022?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1E45C5-8BE3-5547-952F-A1D8A5CF4D55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188A6E-7929-C94B-8E22-E65A5D4855E3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17E7A8-3E81-E74C-9B3A-76314BFF12D5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Survei Vitalitas Bahasa Sederhana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A9BBFD-A19F-7644-A3C2-0245C37BAC94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4904ED-270C-B44B-8C50-B159F3FE603A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Berkelompok 3–4 orang, dua minggu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1C9DAF-4A51-BD48-A092-B756C6672825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A6CDDB-9EBB-C140-82EA-2017803D481C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satu bahasa daerah, misalnya bahasa Aceh di satu gampong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644A89-8E2B-A442-B774-E4BED5A368FA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34FFD8-0B75-DA4D-8175-CBFA850D1CAF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Susun kuesioner dari faktor UNESCO, terutama penerusan antargenerasi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9376CB-FD58-414A-A584-EF8654ADF409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8FF06D-925E-4B4A-B8FC-CE16268E54F1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Wawancarai minimal 10 responden dari tiga generasi; tulis tiga rekomendasi</a:t>
            </a:r>
          </a:p>
        </p:txBody>
      </p:sp>
    </p:spTree>
    <p:extLst>
      <p:ext uri="{BB962C8B-B14F-4D97-AF65-F5344CB8AC3E}">
        <p14:creationId xmlns:p14="http://schemas.microsoft.com/office/powerpoint/2010/main" val="283179745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85A9-EF6E-2EF7-771A-6EF024A2F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Bahasa di era digital: media sosial, lanskap linguistik, dan kecerdasan buatan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39C01E-49E7-2843-94B9-1ADD3DEB7A1C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74D196-4DA0-1340-BCB9-EAA94554D152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15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B3E95E9-F1E0-5E48-85AD-4BDC1726D2B1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720429D-CA47-AD4F-B7FA-F0006AF6BFB5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ECFF96-DBD0-E24D-A574-A5CA0758C58D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284B6A-8118-4F4E-A457-DB058520BDE0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Menjelaskan bahasa yang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dimediasi teknologi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, dari cetak ke layar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A6B808-32F8-514F-80EC-1AB6B89F3EB1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9E9C55-BE51-DB45-B109-DC40554880DB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lanskap linguistik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: fungsi informasional dan simbolik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877814-51C7-3346-8F02-6F0A4F98A8A3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4D878C-3C30-234D-8FD4-37D87BFBF249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Membaca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aksara Jawoe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di papan nama Banda Aceh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D38FB0-DEB9-784C-BFBC-5E7B47A0F72B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6FEB4B-A813-E043-BF1B-5DCFA6AE89DF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Menganalisis kreativitas bahasa di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media sosial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konten daerah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970259-71B0-3A41-9FC5-02897FF34861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B3D68B-9533-214D-AD51-1261D9A822F9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Mengkritisi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ketimpangan digital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ideologi "bahasa mesin"</a:t>
            </a:r>
          </a:p>
        </p:txBody>
      </p:sp>
    </p:spTree>
    <p:extLst>
      <p:ext uri="{BB962C8B-B14F-4D97-AF65-F5344CB8AC3E}">
        <p14:creationId xmlns:p14="http://schemas.microsoft.com/office/powerpoint/2010/main" val="319200656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619D4-8BC5-C39C-B6B8-904CAEFEF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Tanda publik memberi informasi sekaligus menyatakan bahasa mana yang dihargai di sebuah kota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C8A4D-4240-5B44-A678-046A9766D75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15 · LANSKAP LINGUISTIK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04749D-6728-C34C-A54B-4435D43F86B4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15.1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A52C82-7FE3-BF46-91AA-D90A98CA8B0F}"/>
              </a:ext>
            </a:extLst>
          </p:cNvPr>
          <p:cNvSpPr/>
          <p:nvPr/>
        </p:nvSpPr>
        <p:spPr>
          <a:xfrm>
            <a:off x="609600" y="1854200"/>
            <a:ext cx="5372100" cy="241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4868EE-84FD-E845-9D87-D9F78C6983D0}"/>
              </a:ext>
            </a:extLst>
          </p:cNvPr>
          <p:cNvSpPr/>
          <p:nvPr/>
        </p:nvSpPr>
        <p:spPr>
          <a:xfrm>
            <a:off x="609600" y="1854200"/>
            <a:ext cx="53721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E30485-BEE6-4B40-9C2F-76A691FC0257}"/>
              </a:ext>
            </a:extLst>
          </p:cNvPr>
          <p:cNvSpPr txBox="1"/>
          <p:nvPr/>
        </p:nvSpPr>
        <p:spPr>
          <a:xfrm>
            <a:off x="812800" y="20574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LANDRY DAN BOURHIS (1997)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1B7038-99D0-8A44-B236-7E04FF21DEDB}"/>
              </a:ext>
            </a:extLst>
          </p:cNvPr>
          <p:cNvSpPr txBox="1"/>
          <p:nvPr/>
        </p:nvSpPr>
        <p:spPr>
          <a:xfrm>
            <a:off x="812800" y="2311400"/>
            <a:ext cx="49657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Fungsi informasional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F9733A-694D-EB49-9A3D-80A855170D07}"/>
              </a:ext>
            </a:extLst>
          </p:cNvPr>
          <p:cNvSpPr txBox="1"/>
          <p:nvPr/>
        </p:nvSpPr>
        <p:spPr>
          <a:xfrm>
            <a:off x="812800" y="2717800"/>
            <a:ext cx="4965700" cy="1397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Memberi tahu pendatang bahasa apa yang dipakai di wilayah itu dan dalam bahasa apa layanan tersedia.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D5BAFC-9A0E-2A45-B222-6F1931CF2CC2}"/>
              </a:ext>
            </a:extLst>
          </p:cNvPr>
          <p:cNvSpPr/>
          <p:nvPr/>
        </p:nvSpPr>
        <p:spPr>
          <a:xfrm>
            <a:off x="6210300" y="1854200"/>
            <a:ext cx="5372100" cy="241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222E55-E1E9-E845-A917-BEBEA7CA953D}"/>
              </a:ext>
            </a:extLst>
          </p:cNvPr>
          <p:cNvSpPr/>
          <p:nvPr/>
        </p:nvSpPr>
        <p:spPr>
          <a:xfrm>
            <a:off x="6210300" y="1854200"/>
            <a:ext cx="53721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E0E45E-4BE0-1845-BC18-E36F88A10B2C}"/>
              </a:ext>
            </a:extLst>
          </p:cNvPr>
          <p:cNvSpPr txBox="1"/>
          <p:nvPr/>
        </p:nvSpPr>
        <p:spPr>
          <a:xfrm>
            <a:off x="6413500" y="2057400"/>
            <a:ext cx="49657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LANDRY DAN BOURHIS (1997)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8E808A-5A1A-7442-9AD4-490AC6A4B5FD}"/>
              </a:ext>
            </a:extLst>
          </p:cNvPr>
          <p:cNvSpPr txBox="1"/>
          <p:nvPr/>
        </p:nvSpPr>
        <p:spPr>
          <a:xfrm>
            <a:off x="6413500" y="2311400"/>
            <a:ext cx="4965700" cy="35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000" b="1">
                <a:solidFill>
                  <a:srgbClr val="1F2328"/>
                </a:solidFill>
                <a:latin typeface="Georgia"/>
              </a:rPr>
              <a:t>Fungsi simbolik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C7D576-978A-DB40-8A3C-3B35759B5B0C}"/>
              </a:ext>
            </a:extLst>
          </p:cNvPr>
          <p:cNvSpPr txBox="1"/>
          <p:nvPr/>
        </p:nvSpPr>
        <p:spPr>
          <a:xfrm>
            <a:off x="6413500" y="2717800"/>
            <a:ext cx="4965700" cy="1397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Menyatakan nilai dan status bahasa. Bahasa yang terlihat di ruang publik dipersepsi lebih hidup dan bergengsi: terkait </a:t>
            </a:r>
            <a:r>
              <a:rPr lang="en-US" sz="1500" b="1">
                <a:solidFill>
                  <a:srgbClr val="3A3F45"/>
                </a:solidFill>
                <a:latin typeface="Calibri"/>
                <a:cs typeface="Calibri"/>
              </a:rPr>
              <a:t>vitalitas etnolinguistik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B9A19C-52EF-8040-AB7F-02A2318FF611}"/>
              </a:ext>
            </a:extLst>
          </p:cNvPr>
          <p:cNvSpPr txBox="1"/>
          <p:nvPr/>
        </p:nvSpPr>
        <p:spPr>
          <a:xfrm>
            <a:off x="609600" y="4470400"/>
            <a:ext cx="10972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SHOHAMY DAN GORTER (2009): SIAPA MEMASANG, UNTUK SIAPA?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14B7E0-880C-DB48-AA40-2F57C1D87936}"/>
              </a:ext>
            </a:extLst>
          </p:cNvPr>
          <p:cNvSpPr txBox="1"/>
          <p:nvPr/>
        </p:nvSpPr>
        <p:spPr>
          <a:xfrm>
            <a:off x="609600" y="4775200"/>
            <a:ext cx="53340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8C1D2F"/>
                </a:solidFill>
                <a:latin typeface="Georgia"/>
              </a:rPr>
              <a:t>Dari atas (top-down)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1052BA-11BA-5D4E-AAB4-D1CA385F9DDA}"/>
              </a:ext>
            </a:extLst>
          </p:cNvPr>
          <p:cNvSpPr txBox="1"/>
          <p:nvPr/>
        </p:nvSpPr>
        <p:spPr>
          <a:xfrm>
            <a:off x="609600" y="5156200"/>
            <a:ext cx="53340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Dipasang negara atau pemerintah daerah: kantor, rambu, nama jalan.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B987F1-B6C7-2B4C-AC13-C8498E0FAC40}"/>
              </a:ext>
            </a:extLst>
          </p:cNvPr>
          <p:cNvSpPr txBox="1"/>
          <p:nvPr/>
        </p:nvSpPr>
        <p:spPr>
          <a:xfrm>
            <a:off x="6223000" y="4775200"/>
            <a:ext cx="53340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2F5D62"/>
                </a:solidFill>
                <a:latin typeface="Georgia"/>
              </a:rPr>
              <a:t>Dari bawah (bottom-up)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0BCFC3-3657-2E48-9081-635FAF163BAC}"/>
              </a:ext>
            </a:extLst>
          </p:cNvPr>
          <p:cNvSpPr txBox="1"/>
          <p:nvPr/>
        </p:nvSpPr>
        <p:spPr>
          <a:xfrm>
            <a:off x="6223000" y="5156200"/>
            <a:ext cx="53340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Dipasang individu, pedagang, atau organisasi: toko, spanduk, warung.</a:t>
            </a:r>
          </a:p>
        </p:txBody>
      </p:sp>
    </p:spTree>
    <p:extLst>
      <p:ext uri="{BB962C8B-B14F-4D97-AF65-F5344CB8AC3E}">
        <p14:creationId xmlns:p14="http://schemas.microsoft.com/office/powerpoint/2010/main" val="2963673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E104B-1D5A-4CF0-D51A-9CC6417C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Aksara Jawoe di papan nama Banda Aceh lebih banyak bekerja sebagai simbol daripada sebagai informasi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87F637-F7C4-774C-8E5E-F3321B0B3E0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15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A0B814-F7A4-E146-B5BB-63AA36C44DEA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15.2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83189E-D2CB-1545-B87E-0FEFC9E6B016}"/>
              </a:ext>
            </a:extLst>
          </p:cNvPr>
          <p:cNvSpPr txBox="1"/>
          <p:nvPr/>
        </p:nvSpPr>
        <p:spPr>
          <a:xfrm>
            <a:off x="609600" y="1778000"/>
            <a:ext cx="109728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i="1">
                <a:solidFill>
                  <a:srgbClr val="3A3F45"/>
                </a:solidFill>
                <a:latin typeface="Calibri"/>
                <a:cs typeface="Calibri"/>
              </a:rPr>
              <a:t>Nama lembaga ditulis dalam huruf Latin berbahasa Indonesia, disertai versi harah Jawoe. Hampir semua orang yang mencari kantor membaca huruf Latin.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354717-AE0B-4A42-9202-6A711A547EC6}"/>
              </a:ext>
            </a:extLst>
          </p:cNvPr>
          <p:cNvSpPr txBox="1"/>
          <p:nvPr/>
        </p:nvSpPr>
        <p:spPr>
          <a:xfrm>
            <a:off x="609600" y="2514600"/>
            <a:ext cx="711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HAL YANG DIINDEKSIKAN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5C8971-9EFD-F746-8878-5CA13E908536}"/>
              </a:ext>
            </a:extLst>
          </p:cNvPr>
          <p:cNvSpPr txBox="1"/>
          <p:nvPr/>
        </p:nvSpPr>
        <p:spPr>
          <a:xfrm>
            <a:off x="609600" y="2819400"/>
            <a:ext cx="381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6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DB42E2-08DA-AD46-9804-18E63F8C3526}"/>
              </a:ext>
            </a:extLst>
          </p:cNvPr>
          <p:cNvSpPr txBox="1"/>
          <p:nvPr/>
        </p:nvSpPr>
        <p:spPr>
          <a:xfrm>
            <a:off x="1117600" y="2844800"/>
            <a:ext cx="6604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Kesinambungan sejarah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F2149C-F3FD-2340-9639-657665CA9939}"/>
              </a:ext>
            </a:extLst>
          </p:cNvPr>
          <p:cNvSpPr txBox="1"/>
          <p:nvPr/>
        </p:nvSpPr>
        <p:spPr>
          <a:xfrm>
            <a:off x="1117600" y="3175000"/>
            <a:ext cx="6604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Masa kejayaan Kesultanan Aceh dan jaringan ulama Melayu: Hamzah Fansuri, Nuruddin ar-Raniri, Abdurrauf as-Singkili.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599C45-F39D-C945-889C-585B23E7CC88}"/>
              </a:ext>
            </a:extLst>
          </p:cNvPr>
          <p:cNvSpPr txBox="1"/>
          <p:nvPr/>
        </p:nvSpPr>
        <p:spPr>
          <a:xfrm>
            <a:off x="609600" y="3911600"/>
            <a:ext cx="381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6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718AC2-C6F4-544C-BC24-EBB4395065CE}"/>
              </a:ext>
            </a:extLst>
          </p:cNvPr>
          <p:cNvSpPr txBox="1"/>
          <p:nvPr/>
        </p:nvSpPr>
        <p:spPr>
          <a:xfrm>
            <a:off x="1117600" y="3937000"/>
            <a:ext cx="6604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Keistimewaan Aceh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A05689-F130-E448-AD1C-3B2E5CDE1F27}"/>
              </a:ext>
            </a:extLst>
          </p:cNvPr>
          <p:cNvSpPr txBox="1"/>
          <p:nvPr/>
        </p:nvSpPr>
        <p:spPr>
          <a:xfrm>
            <a:off x="1117600" y="4267200"/>
            <a:ext cx="6604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Otonomi khusus dan syariat; aksara berhuruf Arab sebagai ikon keislaman.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71C82F-C2C0-6F4D-A59B-A0A4DA8F0C79}"/>
              </a:ext>
            </a:extLst>
          </p:cNvPr>
          <p:cNvSpPr txBox="1"/>
          <p:nvPr/>
        </p:nvSpPr>
        <p:spPr>
          <a:xfrm>
            <a:off x="609600" y="5003800"/>
            <a:ext cx="381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6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7479A7-CCA1-1049-9805-6F2A78385EF9}"/>
              </a:ext>
            </a:extLst>
          </p:cNvPr>
          <p:cNvSpPr txBox="1"/>
          <p:nvPr/>
        </p:nvSpPr>
        <p:spPr>
          <a:xfrm>
            <a:off x="1117600" y="5029200"/>
            <a:ext cx="6604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Kewenangan daerah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1D757D-CC61-FD4A-BC75-A34893F8B6A8}"/>
              </a:ext>
            </a:extLst>
          </p:cNvPr>
          <p:cNvSpPr txBox="1"/>
          <p:nvPr/>
        </p:nvSpPr>
        <p:spPr>
          <a:xfrm>
            <a:off x="1117600" y="5359400"/>
            <a:ext cx="6604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Pemerintah daerah menata ruang publik secara simbolik, berbeda dari kota lain.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05E158-06C0-524A-BC82-296823FAD62D}"/>
              </a:ext>
            </a:extLst>
          </p:cNvPr>
          <p:cNvSpPr/>
          <p:nvPr/>
        </p:nvSpPr>
        <p:spPr>
          <a:xfrm>
            <a:off x="8026400" y="2514600"/>
            <a:ext cx="3556000" cy="35306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3A4497-3266-B144-855A-B495FBE94907}"/>
              </a:ext>
            </a:extLst>
          </p:cNvPr>
          <p:cNvSpPr txBox="1"/>
          <p:nvPr/>
        </p:nvSpPr>
        <p:spPr>
          <a:xfrm>
            <a:off x="8305800" y="2768600"/>
            <a:ext cx="2997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LANJUTAN ANALISIS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3C6BB3-1310-3743-B83A-01DDD63DC3A0}"/>
              </a:ext>
            </a:extLst>
          </p:cNvPr>
          <p:cNvSpPr txBox="1"/>
          <p:nvPr/>
        </p:nvSpPr>
        <p:spPr>
          <a:xfrm>
            <a:off x="8305800" y="3073400"/>
            <a:ext cx="2997200" cy="271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Papan nama adalah 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teks politik-budaya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.
Tetapi analisis tidak berhenti pada pembacaan dari atas: bagaimana warga sendiri memaknai tanda itu dalam kehidupan sehari-hari? Berapa yang dapat membacanya?</a:t>
            </a:r>
          </a:p>
        </p:txBody>
      </p:sp>
    </p:spTree>
    <p:extLst>
      <p:ext uri="{BB962C8B-B14F-4D97-AF65-F5344CB8AC3E}">
        <p14:creationId xmlns:p14="http://schemas.microsoft.com/office/powerpoint/2010/main" val="132968905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1FFB6-3C1F-C48E-CF77-7BD10D9F2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Kreativitas bahasa digital dicemooh sebagai perusak bahasa, padahal cemoohan itu sendiri adalah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12F16E-C9C9-434C-8465-1BE557BC31C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15 · BAHASA DI LAYAR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97D1B0-3A3F-6E4E-BB19-893DB1222146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15.3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15783-18E1-BF46-B189-C24524FF61CB}"/>
              </a:ext>
            </a:extLst>
          </p:cNvPr>
          <p:cNvSpPr/>
          <p:nvPr/>
        </p:nvSpPr>
        <p:spPr>
          <a:xfrm>
            <a:off x="6096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43EE03-D543-F746-8C1E-4614AC4FF9F8}"/>
              </a:ext>
            </a:extLst>
          </p:cNvPr>
          <p:cNvSpPr/>
          <p:nvPr/>
        </p:nvSpPr>
        <p:spPr>
          <a:xfrm>
            <a:off x="6096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8FEA64-81DA-3C40-98AD-608EE154B02B}"/>
              </a:ext>
            </a:extLst>
          </p:cNvPr>
          <p:cNvSpPr txBox="1"/>
          <p:nvPr/>
        </p:nvSpPr>
        <p:spPr>
          <a:xfrm>
            <a:off x="8128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CRYSTAL (2001)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D16687-BA4D-F440-BB33-319520C04BB8}"/>
              </a:ext>
            </a:extLst>
          </p:cNvPr>
          <p:cNvSpPr txBox="1"/>
          <p:nvPr/>
        </p:nvSpPr>
        <p:spPr>
          <a:xfrm>
            <a:off x="812800" y="2311400"/>
            <a:ext cx="21971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Tulisan yang bercakap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429CD7-E630-4640-B2E5-93ED015D4066}"/>
              </a:ext>
            </a:extLst>
          </p:cNvPr>
          <p:cNvSpPr txBox="1"/>
          <p:nvPr/>
        </p:nvSpPr>
        <p:spPr>
          <a:xfrm>
            <a:off x="812800" y="3022600"/>
            <a:ext cx="2197100" cy="287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Komunikasi jaringan ditulis, tetapi berfungsi seperti percakapan cepat, informal, dan interaktif.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E0A6ED-9F66-C34B-B51D-67A6A5AE7F54}"/>
              </a:ext>
            </a:extLst>
          </p:cNvPr>
          <p:cNvSpPr/>
          <p:nvPr/>
        </p:nvSpPr>
        <p:spPr>
          <a:xfrm>
            <a:off x="33909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A09DEE-EC88-B740-8D87-74912A70025A}"/>
              </a:ext>
            </a:extLst>
          </p:cNvPr>
          <p:cNvSpPr/>
          <p:nvPr/>
        </p:nvSpPr>
        <p:spPr>
          <a:xfrm>
            <a:off x="33909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B05321-100E-CD4E-98E5-ACE06F31B9B1}"/>
              </a:ext>
            </a:extLst>
          </p:cNvPr>
          <p:cNvSpPr txBox="1"/>
          <p:nvPr/>
        </p:nvSpPr>
        <p:spPr>
          <a:xfrm>
            <a:off x="35941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GAYA INFORMAL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0B72B7-5D25-4341-99BA-8218AE40B034}"/>
              </a:ext>
            </a:extLst>
          </p:cNvPr>
          <p:cNvSpPr txBox="1"/>
          <p:nvPr/>
        </p:nvSpPr>
        <p:spPr>
          <a:xfrm>
            <a:off x="3594100" y="2311400"/>
            <a:ext cx="21971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gpp, otw, wkwkwk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32B33F-391E-0043-9E59-2AF23CD84326}"/>
              </a:ext>
            </a:extLst>
          </p:cNvPr>
          <p:cNvSpPr txBox="1"/>
          <p:nvPr/>
        </p:nvSpPr>
        <p:spPr>
          <a:xfrm>
            <a:off x="3594100" y="3022600"/>
            <a:ext cx="2197100" cy="287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Singkatan lahir dari menulis cepat, lalu menjadi penanda gaya. Panjang "wkwkwk" dibaca sebagai ukuran lucu.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4D7D72-4B74-454E-9CF7-2083D055C72F}"/>
              </a:ext>
            </a:extLst>
          </p:cNvPr>
          <p:cNvSpPr/>
          <p:nvPr/>
        </p:nvSpPr>
        <p:spPr>
          <a:xfrm>
            <a:off x="61849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8AD171-DADC-9641-87B7-40447881BBED}"/>
              </a:ext>
            </a:extLst>
          </p:cNvPr>
          <p:cNvSpPr/>
          <p:nvPr/>
        </p:nvSpPr>
        <p:spPr>
          <a:xfrm>
            <a:off x="61849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CCA00B-3FD5-1C4F-B78E-A31D958B1240}"/>
              </a:ext>
            </a:extLst>
          </p:cNvPr>
          <p:cNvSpPr txBox="1"/>
          <p:nvPr/>
        </p:nvSpPr>
        <p:spPr>
          <a:xfrm>
            <a:off x="63881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ENREGISTERMENT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B21C53-01DD-2346-AF0C-9CDE788E1747}"/>
              </a:ext>
            </a:extLst>
          </p:cNvPr>
          <p:cNvSpPr txBox="1"/>
          <p:nvPr/>
        </p:nvSpPr>
        <p:spPr>
          <a:xfrm>
            <a:off x="6388100" y="2311400"/>
            <a:ext cx="21971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"Bahasa alay"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5EC473-8F71-E744-8E95-57BB53A2B303}"/>
              </a:ext>
            </a:extLst>
          </p:cNvPr>
          <p:cNvSpPr txBox="1"/>
          <p:nvPr/>
        </p:nvSpPr>
        <p:spPr>
          <a:xfrm>
            <a:off x="6388100" y="3022600"/>
            <a:ext cx="2197100" cy="287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Akhir 2000-an: huruf acak dan angka pengganti huruf. Cemoohan orang dewasa menunjukkan ideologi bahasa yang bekerja.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C13C31-396F-1143-9355-B5AA563564F9}"/>
              </a:ext>
            </a:extLst>
          </p:cNvPr>
          <p:cNvSpPr/>
          <p:nvPr/>
        </p:nvSpPr>
        <p:spPr>
          <a:xfrm>
            <a:off x="89662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2B5AAD-1FE0-F045-8B49-F2CFBADDFC35}"/>
              </a:ext>
            </a:extLst>
          </p:cNvPr>
          <p:cNvSpPr/>
          <p:nvPr/>
        </p:nvSpPr>
        <p:spPr>
          <a:xfrm>
            <a:off x="8966200" y="1854200"/>
            <a:ext cx="26035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5A50B9-C52B-D44E-A67C-6CEB651F0CC7}"/>
              </a:ext>
            </a:extLst>
          </p:cNvPr>
          <p:cNvSpPr txBox="1"/>
          <p:nvPr/>
        </p:nvSpPr>
        <p:spPr>
          <a:xfrm>
            <a:off x="91694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BAHASA DAERAH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DFC9F5-3132-D94E-AE3B-E4479ABA890F}"/>
              </a:ext>
            </a:extLst>
          </p:cNvPr>
          <p:cNvSpPr txBox="1"/>
          <p:nvPr/>
        </p:nvSpPr>
        <p:spPr>
          <a:xfrm>
            <a:off x="9169400" y="2311400"/>
            <a:ext cx="21971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Kreator dan meme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048D8E-AEB2-DB4D-9DBF-88589C3D1F49}"/>
              </a:ext>
            </a:extLst>
          </p:cNvPr>
          <p:cNvSpPr txBox="1"/>
          <p:nvPr/>
        </p:nvSpPr>
        <p:spPr>
          <a:xfrm>
            <a:off x="9169400" y="3022600"/>
            <a:ext cx="2197100" cy="287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Video parodi warung kopi berbahasa Aceh dengan teks Indonesia; meme lokal di Instagram dan WhatsApp.</a:t>
            </a:r>
          </a:p>
        </p:txBody>
      </p:sp>
    </p:spTree>
    <p:extLst>
      <p:ext uri="{BB962C8B-B14F-4D97-AF65-F5344CB8AC3E}">
        <p14:creationId xmlns:p14="http://schemas.microsoft.com/office/powerpoint/2010/main" val="153686209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D6923-7553-38B3-67ED-4FCE6FD0C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Jutaan penutur tidak menjamin kehadiran digital: bahasa Aceh nyaris tak terlayani teknologi bahasa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6697E3-21E5-2C41-A20E-044F2402379F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15 · KETIMPANGAN DIGITAL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4BA2A1-CA1F-D244-ACE3-EF063710DED9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15.4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A7880A-00E4-F047-91AA-04086EE70B34}"/>
              </a:ext>
            </a:extLst>
          </p:cNvPr>
          <p:cNvSpPr txBox="1"/>
          <p:nvPr/>
        </p:nvSpPr>
        <p:spPr>
          <a:xfrm>
            <a:off x="609600" y="1854200"/>
            <a:ext cx="3810000" cy="889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5200" b="1">
                <a:solidFill>
                  <a:srgbClr val="8C1D2F"/>
                </a:solidFill>
                <a:latin typeface="Georgia"/>
              </a:rPr>
              <a:t>2,8 juta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92FC6-B05B-8646-8D75-423E366C3001}"/>
              </a:ext>
            </a:extLst>
          </p:cNvPr>
          <p:cNvSpPr txBox="1"/>
          <p:nvPr/>
        </p:nvSpPr>
        <p:spPr>
          <a:xfrm>
            <a:off x="609600" y="2794000"/>
            <a:ext cx="38100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penutur asli bahasa Aceh (sensus 2010), tetapi sumber daya digitalnya sangat terbatas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B63810-361A-4F45-A85A-EA9CEB19135C}"/>
              </a:ext>
            </a:extLst>
          </p:cNvPr>
          <p:cNvSpPr txBox="1"/>
          <p:nvPr/>
        </p:nvSpPr>
        <p:spPr>
          <a:xfrm>
            <a:off x="609600" y="3759200"/>
            <a:ext cx="3810000" cy="1397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Joshi dkk. (2020):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sumber daya pemrosesan bahasa alami terkonsentrasi pada segelintir bahasa; banyak bahasa berjuta penutur nyaris tanpa data.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6C5F291-D914-DE44-B4DD-FF895C2CCB1A}"/>
              </a:ext>
            </a:extLst>
          </p:cNvPr>
          <p:cNvCxnSpPr/>
          <p:nvPr/>
        </p:nvCxnSpPr>
        <p:spPr>
          <a:xfrm>
            <a:off x="4724400" y="1854200"/>
            <a:ext cx="0" cy="419100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FE69828-32A9-824C-A52D-FA5C0854F26D}"/>
              </a:ext>
            </a:extLst>
          </p:cNvPr>
          <p:cNvSpPr txBox="1"/>
          <p:nvPr/>
        </p:nvSpPr>
        <p:spPr>
          <a:xfrm>
            <a:off x="5029200" y="1854200"/>
            <a:ext cx="6553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IDEOLOGI TENTANG "BAHASA MESIN"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CFAFC4-B69E-2F4F-A334-AC74C8CCE046}"/>
              </a:ext>
            </a:extLst>
          </p:cNvPr>
          <p:cNvSpPr/>
          <p:nvPr/>
        </p:nvSpPr>
        <p:spPr>
          <a:xfrm>
            <a:off x="5029200" y="2184400"/>
            <a:ext cx="6553200" cy="114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9E0441-B3DD-8B4C-A6E1-DCEE7C1A89C9}"/>
              </a:ext>
            </a:extLst>
          </p:cNvPr>
          <p:cNvSpPr txBox="1"/>
          <p:nvPr/>
        </p:nvSpPr>
        <p:spPr>
          <a:xfrm>
            <a:off x="5257800" y="2336800"/>
            <a:ext cx="6096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Satu bentuk benar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A8B5BD-5372-7646-9F56-9AFC25C71014}"/>
              </a:ext>
            </a:extLst>
          </p:cNvPr>
          <p:cNvSpPr txBox="1"/>
          <p:nvPr/>
        </p:nvSpPr>
        <p:spPr>
          <a:xfrm>
            <a:off x="5257800" y="2667000"/>
            <a:ext cx="6096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Garis merah pemeriksa ejaan mengajarkan bahwa variasi adalah kesalahan; bahasa daerah ditandai salah seluruhnya, seolah tidak ada.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8DF672-1CB3-B240-A898-073B1C599B43}"/>
              </a:ext>
            </a:extLst>
          </p:cNvPr>
          <p:cNvSpPr/>
          <p:nvPr/>
        </p:nvSpPr>
        <p:spPr>
          <a:xfrm>
            <a:off x="5029200" y="3454400"/>
            <a:ext cx="6553200" cy="1143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20E307-26BB-3C4C-961A-41F9D31A7CFC}"/>
              </a:ext>
            </a:extLst>
          </p:cNvPr>
          <p:cNvSpPr txBox="1"/>
          <p:nvPr/>
        </p:nvSpPr>
        <p:spPr>
          <a:xfrm>
            <a:off x="5257800" y="3606800"/>
            <a:ext cx="6096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Mesin dianggap netral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4D3B57-0C59-1C40-96C1-DFE3D40C6033}"/>
              </a:ext>
            </a:extLst>
          </p:cNvPr>
          <p:cNvSpPr txBox="1"/>
          <p:nvPr/>
        </p:nvSpPr>
        <p:spPr>
          <a:xfrm>
            <a:off x="5257800" y="3937000"/>
            <a:ext cx="6096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Terjemahan keliru untuk kata Aceh atau Gayo diterima begitu saja dan menyebar di media sosial.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A55EA2-A362-1448-8411-9AF9640A8116}"/>
              </a:ext>
            </a:extLst>
          </p:cNvPr>
          <p:cNvSpPr/>
          <p:nvPr/>
        </p:nvSpPr>
        <p:spPr>
          <a:xfrm>
            <a:off x="5029200" y="4724400"/>
            <a:ext cx="6553200" cy="1143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2D8E3F-3991-AF4B-9303-4694E944EB71}"/>
              </a:ext>
            </a:extLst>
          </p:cNvPr>
          <p:cNvSpPr txBox="1"/>
          <p:nvPr/>
        </p:nvSpPr>
        <p:spPr>
          <a:xfrm>
            <a:off x="5257800" y="4876800"/>
            <a:ext cx="6096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FFFFFF"/>
                </a:solidFill>
                <a:latin typeface="Georgia"/>
              </a:rPr>
              <a:t>Pergeseran otoritas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43D2AD-03F3-B440-9E3C-32A17595A62F}"/>
              </a:ext>
            </a:extLst>
          </p:cNvPr>
          <p:cNvSpPr txBox="1"/>
          <p:nvPr/>
        </p:nvSpPr>
        <p:spPr>
          <a:xfrm>
            <a:off x="5257800" y="5207000"/>
            <a:ext cx="60960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Otoritas makna bergeser dari penutur tua, ulama, dan budayawan ke perangkat lunak perusahaan global (Bourdieu).</a:t>
            </a:r>
          </a:p>
        </p:txBody>
      </p:sp>
    </p:spTree>
    <p:extLst>
      <p:ext uri="{BB962C8B-B14F-4D97-AF65-F5344CB8AC3E}">
        <p14:creationId xmlns:p14="http://schemas.microsoft.com/office/powerpoint/2010/main" val="421527319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B76F0-F65F-C4A5-020C-FFD19DE5A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Ruang digital murah untuk menjangkau penutur muda dan diaspora, bila komunitas ikut memegang kendali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1749F7-8A93-934F-B73F-1F4357D34A2C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15 · PELUANG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C8E2C9-5C69-2143-A667-FDCF8E6B2D12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15.5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12363-0861-9141-9401-72A8A70EF172}"/>
              </a:ext>
            </a:extLst>
          </p:cNvPr>
          <p:cNvSpPr txBox="1"/>
          <p:nvPr/>
        </p:nvSpPr>
        <p:spPr>
          <a:xfrm>
            <a:off x="609600" y="1854200"/>
            <a:ext cx="2794000" cy="1143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7200" b="1">
                <a:solidFill>
                  <a:srgbClr val="2F5D62"/>
                </a:solidFill>
                <a:latin typeface="Georgia"/>
              </a:rPr>
              <a:t>345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E63EA6-AAAD-4740-BF9F-A32151802B34}"/>
              </a:ext>
            </a:extLst>
          </p:cNvPr>
          <p:cNvSpPr txBox="1"/>
          <p:nvPr/>
        </p:nvSpPr>
        <p:spPr>
          <a:xfrm>
            <a:off x="609600" y="3048000"/>
            <a:ext cx="3302000" cy="1016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kosakata bahasa Aceh diusulkan Balai Bahasa Provinsi Aceh untuk KBBI pada 2023; ratusan kosakata Gayo juga dibahas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D819F3-9D0C-6745-BA72-A9A3646AA5E9}"/>
              </a:ext>
            </a:extLst>
          </p:cNvPr>
          <p:cNvSpPr txBox="1"/>
          <p:nvPr/>
        </p:nvSpPr>
        <p:spPr>
          <a:xfrm>
            <a:off x="609600" y="4241800"/>
            <a:ext cx="3302000" cy="762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i="1">
                <a:solidFill>
                  <a:srgbClr val="6B665E"/>
                </a:solidFill>
                <a:latin typeface="Calibri"/>
                <a:cs typeface="Calibri"/>
              </a:rPr>
              <a:t>KBBI kini terutama diakses daring: pengakuan simbolik sekaligus jangkauan lebih luas.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735CCE-E8D0-094D-B689-E6B6BC0A447B}"/>
              </a:ext>
            </a:extLst>
          </p:cNvPr>
          <p:cNvSpPr/>
          <p:nvPr/>
        </p:nvSpPr>
        <p:spPr>
          <a:xfrm>
            <a:off x="4267200" y="1854200"/>
            <a:ext cx="3568700" cy="19939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7EDB8E-2A97-E142-B250-F83FF8650CE3}"/>
              </a:ext>
            </a:extLst>
          </p:cNvPr>
          <p:cNvSpPr/>
          <p:nvPr/>
        </p:nvSpPr>
        <p:spPr>
          <a:xfrm>
            <a:off x="4267200" y="1854200"/>
            <a:ext cx="35687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A594D6-A78B-464E-BB4E-08855AD359EC}"/>
              </a:ext>
            </a:extLst>
          </p:cNvPr>
          <p:cNvSpPr txBox="1"/>
          <p:nvPr/>
        </p:nvSpPr>
        <p:spPr>
          <a:xfrm>
            <a:off x="4470400" y="2057400"/>
            <a:ext cx="31623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Kamus daring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BF0078-4A7D-C14F-A3C4-29F0F58AA008}"/>
              </a:ext>
            </a:extLst>
          </p:cNvPr>
          <p:cNvSpPr txBox="1"/>
          <p:nvPr/>
        </p:nvSpPr>
        <p:spPr>
          <a:xfrm>
            <a:off x="4470400" y="2413000"/>
            <a:ext cx="3162300" cy="12827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Kamus bahasa Aceh daring dan akun yang mengajarkan kosakata.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14F00B-4EA3-A347-97A8-47FFCC503EFD}"/>
              </a:ext>
            </a:extLst>
          </p:cNvPr>
          <p:cNvSpPr/>
          <p:nvPr/>
        </p:nvSpPr>
        <p:spPr>
          <a:xfrm>
            <a:off x="8013700" y="1854200"/>
            <a:ext cx="3568700" cy="19939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8195DD-7158-FE46-B850-7485E3D6AB25}"/>
              </a:ext>
            </a:extLst>
          </p:cNvPr>
          <p:cNvSpPr/>
          <p:nvPr/>
        </p:nvSpPr>
        <p:spPr>
          <a:xfrm>
            <a:off x="8013700" y="1854200"/>
            <a:ext cx="35687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36ADE5-6A26-1448-8BC3-6CA6BA30F697}"/>
              </a:ext>
            </a:extLst>
          </p:cNvPr>
          <p:cNvSpPr txBox="1"/>
          <p:nvPr/>
        </p:nvSpPr>
        <p:spPr>
          <a:xfrm>
            <a:off x="8216900" y="2057400"/>
            <a:ext cx="31623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Siniar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AEB120-0E6F-F944-8555-ED10244B2D65}"/>
              </a:ext>
            </a:extLst>
          </p:cNvPr>
          <p:cNvSpPr txBox="1"/>
          <p:nvPr/>
        </p:nvSpPr>
        <p:spPr>
          <a:xfrm>
            <a:off x="8216900" y="2413000"/>
            <a:ext cx="3162300" cy="12827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Siniar berbahasa Aceh tentang kehidupan sehari-hari.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83FE25-CC17-1943-A3BE-7727DF202C25}"/>
              </a:ext>
            </a:extLst>
          </p:cNvPr>
          <p:cNvSpPr/>
          <p:nvPr/>
        </p:nvSpPr>
        <p:spPr>
          <a:xfrm>
            <a:off x="4267200" y="4025900"/>
            <a:ext cx="3568700" cy="19939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C6D0DD-57C1-434D-8E9A-07E70AEAAA7D}"/>
              </a:ext>
            </a:extLst>
          </p:cNvPr>
          <p:cNvSpPr/>
          <p:nvPr/>
        </p:nvSpPr>
        <p:spPr>
          <a:xfrm>
            <a:off x="4267200" y="4025900"/>
            <a:ext cx="35687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212AFF-DEB5-FA45-9FFA-2B64F4F1ED37}"/>
              </a:ext>
            </a:extLst>
          </p:cNvPr>
          <p:cNvSpPr txBox="1"/>
          <p:nvPr/>
        </p:nvSpPr>
        <p:spPr>
          <a:xfrm>
            <a:off x="4470400" y="4229100"/>
            <a:ext cx="31623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Naskah digital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1A6100-1E5E-4846-B47B-ABA4A98C7CDD}"/>
              </a:ext>
            </a:extLst>
          </p:cNvPr>
          <p:cNvSpPr txBox="1"/>
          <p:nvPr/>
        </p:nvSpPr>
        <p:spPr>
          <a:xfrm>
            <a:off x="4470400" y="4584700"/>
            <a:ext cx="3162300" cy="12827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Digitalisasi naskah hikayat beraksara Jawoe oleh berbagai lembaga.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DC7802-9C35-8245-9BC6-782E82E249AA}"/>
              </a:ext>
            </a:extLst>
          </p:cNvPr>
          <p:cNvSpPr/>
          <p:nvPr/>
        </p:nvSpPr>
        <p:spPr>
          <a:xfrm>
            <a:off x="8013700" y="4025900"/>
            <a:ext cx="3568700" cy="19939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D62AB3-952B-F145-84BF-CCA9A541CEF1}"/>
              </a:ext>
            </a:extLst>
          </p:cNvPr>
          <p:cNvSpPr/>
          <p:nvPr/>
        </p:nvSpPr>
        <p:spPr>
          <a:xfrm>
            <a:off x="8013700" y="4025900"/>
            <a:ext cx="35687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4D5126-C002-A443-A457-79E09D11DE7A}"/>
              </a:ext>
            </a:extLst>
          </p:cNvPr>
          <p:cNvSpPr txBox="1"/>
          <p:nvPr/>
        </p:nvSpPr>
        <p:spPr>
          <a:xfrm>
            <a:off x="8216900" y="4229100"/>
            <a:ext cx="31623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Konten kreator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46751A-D229-9548-A435-47FA272347D3}"/>
              </a:ext>
            </a:extLst>
          </p:cNvPr>
          <p:cNvSpPr txBox="1"/>
          <p:nvPr/>
        </p:nvSpPr>
        <p:spPr>
          <a:xfrm>
            <a:off x="8216900" y="4584700"/>
            <a:ext cx="3162300" cy="12827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Video dan meme membawa bahasa daerah keluar dari citra bahasa kampung.</a:t>
            </a:r>
          </a:p>
        </p:txBody>
      </p:sp>
    </p:spTree>
    <p:extLst>
      <p:ext uri="{BB962C8B-B14F-4D97-AF65-F5344CB8AC3E}">
        <p14:creationId xmlns:p14="http://schemas.microsoft.com/office/powerpoint/2010/main" val="411619973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120A4-584F-A7EC-21F6-8655AA2C8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Ruang digital memperluas sekaligus memperdalam ketimpangan antarbahasa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4EE233-B3D2-4445-A060-C5F78E54C7C2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15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BE1F01-9182-4442-AB96-777E88DBA262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15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89DCC7-BDEB-4D42-A569-BB00D4848EAA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262E4F-ED08-4346-B372-8C59F6A871F4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1B49B0-9E4F-8D4B-A69F-6CCC87079AE5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Mediasi: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dari kapitalisme cetak ke layar; tulisan digital berperilaku seperti percakapan, dan kreativitas bahasa adalah data.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15CBD4-2E29-FB42-9955-CDAF74BE93EF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9BB4DF-7027-2A46-B348-A4E3969D5D3B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Ruang publik: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lanskap linguistik dari atas dan dari bawah; Jawoe di Banda Aceh sebagai teks politik-budaya.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11C399-6CB6-754E-8444-AF9328670326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397AC2-FC97-7C47-A5CD-A58960C73D5B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Teknologi: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ketimpangan data dan ideologi "bahasa mesin" menggeser otoritas makna; peluang revitalisasi digital.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FB89CA-35ED-AB49-8D33-2D254753550C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F6C634-B155-1D42-A049-B87A7012E556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EAC12C-C734-6746-B5A6-9463311249D3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Lanskap linguistik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261ED71-7E6A-7947-964A-D0FADEB6B8DC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82AC08E-87FB-CE4B-AE53-282514B4F1A9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Fungsi informasional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B81F8C5-6BAB-0040-9BAB-30010C11DF70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A86DF68-19C5-EB4C-BF1C-7909981D10A3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Fungsi simbolik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FE5BF03-CC7F-DE47-86DD-3BFD62B95AB2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D0E9E9A-F93D-7E40-8C2E-C8B7A7F3CCB1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Dari atas dan dari bawah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2C6BC36-948F-4B4B-9366-B3E15723EFAD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FAF9D3D-D130-FA4F-9A59-B43D4A1D027D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Vitalitas etnolinguistik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F1733C3-6AF4-A24B-BBB5-ADCF46344D1B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89753BC-BE54-2444-85E5-A41C562818D8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Bahasa alay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C206D9F-A4EF-9E4D-A20D-BDF41FA86AAA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8162C68-B573-B04C-8B1E-929DBADA0502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Isyarat kontekstualisasi digital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EC37099-E31A-5847-AB43-C010B7FCD7F9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1C8E5CE-0423-184A-AABD-B8AFD6474AB0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Ketimpangan digital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5B21913-0B0F-5548-814E-EF79ECCE00AD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C71BD7A-A139-1447-A6E1-939E953E9F7F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Pemrosesan bahasa alami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6258867-33E4-7144-A258-16CE1437BB42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D197028-A2B4-854D-A6FB-86163F3C9DB2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Revitalisasi digital</a:t>
            </a:r>
          </a:p>
        </p:txBody>
      </p:sp>
    </p:spTree>
    <p:extLst>
      <p:ext uri="{BB962C8B-B14F-4D97-AF65-F5344CB8AC3E}">
        <p14:creationId xmlns:p14="http://schemas.microsoft.com/office/powerpoint/2010/main" val="254830701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77ADB-B86D-3A1F-48EF-51C140F32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E3C700-3C95-3B48-A82D-069E7F4F3929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15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D4CEB3-0F46-5A41-946D-118C7F7DFA01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15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BC3F39-2538-9843-ADEB-5BC4917186C6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2D301F-9E18-0642-A433-471D5DFBEF8C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16A869-2060-8B45-A009-39ED4E2D2EBC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Bedakan fungsi informasional dan simbolik lanskap linguistik dengan contoh dari kota Anda.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202D8E-257B-F54E-A9DD-858A393CC226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9CD050-1D8C-794E-9912-EC2B07981683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Jawoe di papan nama Banda Aceh dapat dibaca sebagai teks politik-budaya?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A3F6E7-DF0A-3646-85E3-A32760729237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45B5E7-1E71-C546-8548-F322A5AC49AD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Bagaimana emoji dan stiker berfungsi sebagai isyarat kontekstualisasi di grup WhatsApp keluarga Anda?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A4AB20-486C-FC44-AAC6-A73470386D99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00DBBF-9334-A542-BB46-5DA532AA1A50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Mengapa bahasa berjuta penutur seperti bahasa Aceh dapat kurang terlayani teknologi bahasa?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6A8979-054C-8F46-927D-6921E9705003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6866BC-DD84-9A4C-98AB-D3F095129917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71A25C-2104-AE4C-826E-95405B35BD72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Survei Lanskap Linguistik Sederhana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7E3F25-F513-7840-9414-354E8E4DEA71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74DDD7-9DB3-C94A-AD9F-A8E1E8831ECE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ruas jalan 300–500 meter dekat kampus, pasar, atau perkantoran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99F3A4-9201-2E42-A409-C908010450C3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312BEC-B697-F54F-91EF-5A8582F86AC6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Potret semua tanda publik; minta izin di area pribadi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0E5352-E29F-3B4F-B681-8CF509ED2EC4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499D45-202B-2D4B-8286-5B1E263E4FB6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Catat bahasa, aksara, urutan, dan ukuran tulisan dalam tabel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12E0F77-E36D-FA40-9EC2-788667DAEFD6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D4B274-7B2E-C74F-A20D-6D7D1EEFFE1C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Bedakan tanda dari atas dan dari bawah, lalu tafsirkan</a:t>
            </a:r>
          </a:p>
        </p:txBody>
      </p:sp>
    </p:spTree>
    <p:extLst>
      <p:ext uri="{BB962C8B-B14F-4D97-AF65-F5344CB8AC3E}">
        <p14:creationId xmlns:p14="http://schemas.microsoft.com/office/powerpoint/2010/main" val="49097727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036DE-A609-50FD-4011-25794C41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175000"/>
            <a:ext cx="4953000" cy="2540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3000" b="1">
                <a:solidFill>
                  <a:srgbClr val="FFFFFF"/>
                </a:solidFill>
                <a:latin typeface="Georgia"/>
              </a:rPr>
              <a:t>Metode penelitian antropologi linguistik: dari lapangan ke laporan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D1E11F-52C0-E248-8AC9-5FB44141F356}"/>
              </a:ext>
            </a:extLst>
          </p:cNvPr>
          <p:cNvSpPr txBox="1"/>
          <p:nvPr/>
        </p:nvSpPr>
        <p:spPr>
          <a:xfrm>
            <a:off x="762000" y="838200"/>
            <a:ext cx="2540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Calibri"/>
                <a:cs typeface="Calibri"/>
              </a:rPr>
              <a:t>BAB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809426-47F9-EC4E-B928-4659222FBF68}"/>
              </a:ext>
            </a:extLst>
          </p:cNvPr>
          <p:cNvSpPr txBox="1"/>
          <p:nvPr/>
        </p:nvSpPr>
        <p:spPr>
          <a:xfrm>
            <a:off x="711200" y="1066800"/>
            <a:ext cx="3810000" cy="177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200" b="1">
                <a:solidFill>
                  <a:srgbClr val="B08D57"/>
                </a:solidFill>
                <a:latin typeface="Georgia"/>
              </a:rPr>
              <a:t>16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EA0BED3-ABF8-B446-BB65-09DB406AF260}"/>
              </a:ext>
            </a:extLst>
          </p:cNvPr>
          <p:cNvCxnSpPr/>
          <p:nvPr/>
        </p:nvCxnSpPr>
        <p:spPr>
          <a:xfrm>
            <a:off x="6172200" y="838200"/>
            <a:ext cx="0" cy="5181600"/>
          </a:xfrm>
          <a:prstGeom prst="straightConnector1">
            <a:avLst/>
          </a:prstGeom>
          <a:ln w="9525" cap="flat" cmpd="sng" algn="ctr">
            <a:solidFill>
              <a:srgbClr val="4A4F5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D68B725-6285-A54A-BDBD-E5F12EC09677}"/>
              </a:ext>
            </a:extLst>
          </p:cNvPr>
          <p:cNvSpPr txBox="1"/>
          <p:nvPr/>
        </p:nvSpPr>
        <p:spPr>
          <a:xfrm>
            <a:off x="6553200" y="838200"/>
            <a:ext cx="48260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B08D57"/>
                </a:solidFill>
                <a:latin typeface="Calibri"/>
                <a:cs typeface="Calibri"/>
              </a:rPr>
              <a:t>CAPAIAN PEMBELAJARAN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D4658A-85FA-E64A-80A9-9F4E3621B401}"/>
              </a:ext>
            </a:extLst>
          </p:cNvPr>
          <p:cNvSpPr txBox="1"/>
          <p:nvPr/>
        </p:nvSpPr>
        <p:spPr>
          <a:xfrm>
            <a:off x="6553200" y="12700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3BEA47-6FF4-D649-B875-36E5C1BCCD7F}"/>
              </a:ext>
            </a:extLst>
          </p:cNvPr>
          <p:cNvSpPr txBox="1"/>
          <p:nvPr/>
        </p:nvSpPr>
        <p:spPr>
          <a:xfrm>
            <a:off x="7010400" y="12700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Merumuskan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pertanyaan penelitian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yang terfokus dan dapat diamati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981773-97FD-9B49-ACCE-41BF89E4CD8B}"/>
              </a:ext>
            </a:extLst>
          </p:cNvPr>
          <p:cNvSpPr txBox="1"/>
          <p:nvPr/>
        </p:nvSpPr>
        <p:spPr>
          <a:xfrm>
            <a:off x="6553200" y="22606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FBCC0F-29A8-2640-BEA0-6C32733FE193}"/>
              </a:ext>
            </a:extLst>
          </p:cNvPr>
          <p:cNvSpPr txBox="1"/>
          <p:nvPr/>
        </p:nvSpPr>
        <p:spPr>
          <a:xfrm>
            <a:off x="7010400" y="22606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Menerapkan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observasi partisipatif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dan perekaman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E86F41-E275-E941-937A-7B8A733A94C6}"/>
              </a:ext>
            </a:extLst>
          </p:cNvPr>
          <p:cNvSpPr txBox="1"/>
          <p:nvPr/>
        </p:nvSpPr>
        <p:spPr>
          <a:xfrm>
            <a:off x="6553200" y="32512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F5B50C-1F46-E74D-BD0F-35512661D990}"/>
              </a:ext>
            </a:extLst>
          </p:cNvPr>
          <p:cNvSpPr txBox="1"/>
          <p:nvPr/>
        </p:nvSpPr>
        <p:spPr>
          <a:xfrm>
            <a:off x="7010400" y="32512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Menerapkan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etika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: persetujuan, anonimisasi, hak komunitas atas data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0E69FE-22F0-E247-A160-EBAE2DDA2B4A}"/>
              </a:ext>
            </a:extLst>
          </p:cNvPr>
          <p:cNvSpPr txBox="1"/>
          <p:nvPr/>
        </p:nvSpPr>
        <p:spPr>
          <a:xfrm>
            <a:off x="6553200" y="42418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B33499-62CD-A042-A3B8-8244C1111D1A}"/>
              </a:ext>
            </a:extLst>
          </p:cNvPr>
          <p:cNvSpPr txBox="1"/>
          <p:nvPr/>
        </p:nvSpPr>
        <p:spPr>
          <a:xfrm>
            <a:off x="7010400" y="42418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Menyusun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transkripsi dan glos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interlinear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64876A-6BD6-9D4B-B475-F215FAF39410}"/>
              </a:ext>
            </a:extLst>
          </p:cNvPr>
          <p:cNvSpPr txBox="1"/>
          <p:nvPr/>
        </p:nvSpPr>
        <p:spPr>
          <a:xfrm>
            <a:off x="6553200" y="5232400"/>
            <a:ext cx="381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B08D57"/>
                </a:solidFill>
                <a:latin typeface="Georgia"/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B562D5-8E78-6D4E-9969-B08BEB5A8707}"/>
              </a:ext>
            </a:extLst>
          </p:cNvPr>
          <p:cNvSpPr txBox="1"/>
          <p:nvPr/>
        </p:nvSpPr>
        <p:spPr>
          <a:xfrm>
            <a:off x="7010400" y="5232400"/>
            <a:ext cx="4572000" cy="914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Merancang dan menjadwalkan </a:t>
            </a:r>
            <a:r>
              <a:rPr lang="en-US" sz="1500" b="1">
                <a:solidFill>
                  <a:srgbClr val="FFFFFF"/>
                </a:solidFill>
                <a:latin typeface="Calibri"/>
                <a:cs typeface="Calibri"/>
              </a:rPr>
              <a:t>proyek penelitian mini</a:t>
            </a:r>
            <a:r>
              <a:rPr lang="en-US" sz="1500">
                <a:solidFill>
                  <a:srgbClr val="E8E4DC"/>
                </a:solidFill>
                <a:latin typeface="Calibri"/>
                <a:cs typeface="Calibri"/>
              </a:rPr>
              <a:t> satu semester</a:t>
            </a:r>
          </a:p>
        </p:txBody>
      </p:sp>
    </p:spTree>
    <p:extLst>
      <p:ext uri="{BB962C8B-B14F-4D97-AF65-F5344CB8AC3E}">
        <p14:creationId xmlns:p14="http://schemas.microsoft.com/office/powerpoint/2010/main" val="376643807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C9805-0AC2-8350-AB43-D3C6AA8B4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Pertanyaan yang baik menunjuk lokasi, penutur, fenomena yang dapat diamati, dan konsep yang dipakai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75825A-0E74-EB4B-963D-9CD1D6C4FCF7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16 · PERTANYAAN PENELITIAN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CE2463-914F-E242-AAD0-231D8BE2422B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16.1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BD2B9B-01B7-404C-9CF2-12A40461ABF7}"/>
              </a:ext>
            </a:extLst>
          </p:cNvPr>
          <p:cNvSpPr/>
          <p:nvPr/>
        </p:nvSpPr>
        <p:spPr>
          <a:xfrm>
            <a:off x="609600" y="1905000"/>
            <a:ext cx="4826000" cy="1397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3D5E55-6022-7248-8FB7-251CA87CB717}"/>
              </a:ext>
            </a:extLst>
          </p:cNvPr>
          <p:cNvSpPr txBox="1"/>
          <p:nvPr/>
        </p:nvSpPr>
        <p:spPr>
          <a:xfrm>
            <a:off x="863600" y="21082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6B665E"/>
                </a:solidFill>
                <a:latin typeface="Calibri"/>
                <a:cs typeface="Calibri"/>
              </a:rPr>
              <a:t>TOPIK TERLALU LUAS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224E1D-E784-2C4D-A690-3DDF38E6DE30}"/>
              </a:ext>
            </a:extLst>
          </p:cNvPr>
          <p:cNvSpPr txBox="1"/>
          <p:nvPr/>
        </p:nvSpPr>
        <p:spPr>
          <a:xfrm>
            <a:off x="863600" y="2413000"/>
            <a:ext cx="43180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200" b="1" i="1">
                <a:solidFill>
                  <a:srgbClr val="6B665E"/>
                </a:solidFill>
                <a:latin typeface="Georgia"/>
              </a:rPr>
              <a:t>"Bahasa Aceh di era modern"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A1358F3B-5F92-1540-9752-3D6084E51DE9}"/>
              </a:ext>
            </a:extLst>
          </p:cNvPr>
          <p:cNvSpPr/>
          <p:nvPr/>
        </p:nvSpPr>
        <p:spPr>
          <a:xfrm>
            <a:off x="5588000" y="2413000"/>
            <a:ext cx="406400" cy="3810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F91D56-FDCA-D542-AB48-A846F7618E2A}"/>
              </a:ext>
            </a:extLst>
          </p:cNvPr>
          <p:cNvSpPr/>
          <p:nvPr/>
        </p:nvSpPr>
        <p:spPr>
          <a:xfrm>
            <a:off x="6146800" y="1905000"/>
            <a:ext cx="5435600" cy="13970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4FECD0-470C-244A-A579-D523C2F9B4C6}"/>
              </a:ext>
            </a:extLst>
          </p:cNvPr>
          <p:cNvSpPr txBox="1"/>
          <p:nvPr/>
        </p:nvSpPr>
        <p:spPr>
          <a:xfrm>
            <a:off x="6400800" y="2108200"/>
            <a:ext cx="49276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F0D9A8"/>
                </a:solidFill>
                <a:latin typeface="Calibri"/>
                <a:cs typeface="Calibri"/>
              </a:rPr>
              <a:t>PERTANYAAN TERFOKUS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ECFBB9-F301-5D4E-B88A-AD3E3CFA4395}"/>
              </a:ext>
            </a:extLst>
          </p:cNvPr>
          <p:cNvSpPr txBox="1"/>
          <p:nvPr/>
        </p:nvSpPr>
        <p:spPr>
          <a:xfrm>
            <a:off x="6400800" y="2387600"/>
            <a:ext cx="4927600" cy="83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FFFFFF"/>
                </a:solidFill>
                <a:latin typeface="Georgia"/>
              </a:rPr>
              <a:t>Kapan dan mengapa mahasiswa di warung kopi dekat kampus beralih dari bahasa Indonesia ke bahasa Aceh?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4FFF57-47D7-6342-9E2D-4E20DB3FA73E}"/>
              </a:ext>
            </a:extLst>
          </p:cNvPr>
          <p:cNvSpPr txBox="1"/>
          <p:nvPr/>
        </p:nvSpPr>
        <p:spPr>
          <a:xfrm>
            <a:off x="609600" y="3606800"/>
            <a:ext cx="109728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EMPAT UNSUR YANG MEMBUATNYA DAPAT DITELITI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984584-C5F3-6749-87D2-59CC49C3BB97}"/>
              </a:ext>
            </a:extLst>
          </p:cNvPr>
          <p:cNvSpPr txBox="1"/>
          <p:nvPr/>
        </p:nvSpPr>
        <p:spPr>
          <a:xfrm>
            <a:off x="609600" y="3937000"/>
            <a:ext cx="635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600" b="1">
                <a:solidFill>
                  <a:srgbClr val="8C1D2F"/>
                </a:solidFill>
                <a:latin typeface="Georgia"/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165CE-D357-F64C-A0AB-7B893297690A}"/>
              </a:ext>
            </a:extLst>
          </p:cNvPr>
          <p:cNvSpPr txBox="1"/>
          <p:nvPr/>
        </p:nvSpPr>
        <p:spPr>
          <a:xfrm>
            <a:off x="609600" y="4445000"/>
            <a:ext cx="25400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Lokasi jelas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843219-B5C0-384C-9760-94DBB6A6B3ED}"/>
              </a:ext>
            </a:extLst>
          </p:cNvPr>
          <p:cNvSpPr txBox="1"/>
          <p:nvPr/>
        </p:nvSpPr>
        <p:spPr>
          <a:xfrm>
            <a:off x="609600" y="4826000"/>
            <a:ext cx="2540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warung kopi dekat kampus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44FA4D-CAA7-3A4D-9EF1-A413A2AF6633}"/>
              </a:ext>
            </a:extLst>
          </p:cNvPr>
          <p:cNvSpPr txBox="1"/>
          <p:nvPr/>
        </p:nvSpPr>
        <p:spPr>
          <a:xfrm>
            <a:off x="3429000" y="3937000"/>
            <a:ext cx="635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600" b="1">
                <a:solidFill>
                  <a:srgbClr val="8C1D2F"/>
                </a:solidFill>
                <a:latin typeface="Georgia"/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B2BDE4-CBF3-6149-9206-BFF1740F6429}"/>
              </a:ext>
            </a:extLst>
          </p:cNvPr>
          <p:cNvSpPr txBox="1"/>
          <p:nvPr/>
        </p:nvSpPr>
        <p:spPr>
          <a:xfrm>
            <a:off x="3429000" y="4445000"/>
            <a:ext cx="25400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Penutur tertentu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73AA8D-10E0-C646-BD46-5D42F030BDDA}"/>
              </a:ext>
            </a:extLst>
          </p:cNvPr>
          <p:cNvSpPr txBox="1"/>
          <p:nvPr/>
        </p:nvSpPr>
        <p:spPr>
          <a:xfrm>
            <a:off x="3429000" y="4826000"/>
            <a:ext cx="2540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mahasiswa pengunjung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59E5A7-5873-F74A-8BD7-874EB70A805A}"/>
              </a:ext>
            </a:extLst>
          </p:cNvPr>
          <p:cNvSpPr txBox="1"/>
          <p:nvPr/>
        </p:nvSpPr>
        <p:spPr>
          <a:xfrm>
            <a:off x="6248400" y="3937000"/>
            <a:ext cx="635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600" b="1">
                <a:solidFill>
                  <a:srgbClr val="8C1D2F"/>
                </a:solidFill>
                <a:latin typeface="Georgia"/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8C2F42-1307-064F-A5A1-304E4245A8E3}"/>
              </a:ext>
            </a:extLst>
          </p:cNvPr>
          <p:cNvSpPr txBox="1"/>
          <p:nvPr/>
        </p:nvSpPr>
        <p:spPr>
          <a:xfrm>
            <a:off x="6248400" y="4445000"/>
            <a:ext cx="25400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Fenomena teramati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8718E8-749D-1140-9913-C88AF9ECC641}"/>
              </a:ext>
            </a:extLst>
          </p:cNvPr>
          <p:cNvSpPr txBox="1"/>
          <p:nvPr/>
        </p:nvSpPr>
        <p:spPr>
          <a:xfrm>
            <a:off x="6248400" y="4826000"/>
            <a:ext cx="2540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alih kode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B5487D-D793-6B4A-9E0B-E3D738A5F64D}"/>
              </a:ext>
            </a:extLst>
          </p:cNvPr>
          <p:cNvSpPr txBox="1"/>
          <p:nvPr/>
        </p:nvSpPr>
        <p:spPr>
          <a:xfrm>
            <a:off x="9067800" y="3937000"/>
            <a:ext cx="635000" cy="457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2600" b="1">
                <a:solidFill>
                  <a:srgbClr val="8C1D2F"/>
                </a:solidFill>
                <a:latin typeface="Georgia"/>
              </a:rPr>
              <a:t>04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317A75-C927-BD4E-AD15-F34240D1AF2F}"/>
              </a:ext>
            </a:extLst>
          </p:cNvPr>
          <p:cNvSpPr txBox="1"/>
          <p:nvPr/>
        </p:nvSpPr>
        <p:spPr>
          <a:xfrm>
            <a:off x="9067800" y="4445000"/>
            <a:ext cx="2540000" cy="33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Konsep pemandu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6B4E19-360C-EE49-BA0A-20D6197F7965}"/>
              </a:ext>
            </a:extLst>
          </p:cNvPr>
          <p:cNvSpPr txBox="1"/>
          <p:nvPr/>
        </p:nvSpPr>
        <p:spPr>
          <a:xfrm>
            <a:off x="9067800" y="4826000"/>
            <a:ext cx="2540000" cy="635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alih kode situasional dan metaforis</a:t>
            </a:r>
          </a:p>
        </p:txBody>
      </p:sp>
    </p:spTree>
    <p:extLst>
      <p:ext uri="{BB962C8B-B14F-4D97-AF65-F5344CB8AC3E}">
        <p14:creationId xmlns:p14="http://schemas.microsoft.com/office/powerpoint/2010/main" val="118203183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653ED-B8FD-AB01-F85D-9B3FDDD6A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Partisipasi membuka akses ke tuturan alami, dan persetujuan adalah proses yang berkelanjutan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19EB73-733C-454A-97DF-619F9999F7C9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16 · LAPANGAN DAN ETIKA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93F3BB-895E-4A4C-A8AA-17438743DD28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16.2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4CCB7B-D94C-264D-888A-CA1C52B2170B}"/>
              </a:ext>
            </a:extLst>
          </p:cNvPr>
          <p:cNvSpPr/>
          <p:nvPr/>
        </p:nvSpPr>
        <p:spPr>
          <a:xfrm>
            <a:off x="6096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9ACC5E-1F65-7245-A342-BB774333782A}"/>
              </a:ext>
            </a:extLst>
          </p:cNvPr>
          <p:cNvSpPr/>
          <p:nvPr/>
        </p:nvSpPr>
        <p:spPr>
          <a:xfrm>
            <a:off x="6096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9A2668-8615-184B-BBAB-4BC9FDD0FF45}"/>
              </a:ext>
            </a:extLst>
          </p:cNvPr>
          <p:cNvSpPr txBox="1"/>
          <p:nvPr/>
        </p:nvSpPr>
        <p:spPr>
          <a:xfrm>
            <a:off x="8128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LAPANGAN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3428AA-AEB3-8344-96FF-151F271BD6B7}"/>
              </a:ext>
            </a:extLst>
          </p:cNvPr>
          <p:cNvSpPr txBox="1"/>
          <p:nvPr/>
        </p:nvSpPr>
        <p:spPr>
          <a:xfrm>
            <a:off x="812800" y="2311400"/>
            <a:ext cx="21971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Observasi partisipatif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E3EECC-EF8F-6C41-925B-C2E9B6262735}"/>
              </a:ext>
            </a:extLst>
          </p:cNvPr>
          <p:cNvSpPr txBox="1"/>
          <p:nvPr/>
        </p:nvSpPr>
        <p:spPr>
          <a:xfrm>
            <a:off x="812800" y="3022600"/>
            <a:ext cx="2197100" cy="287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Ikut duduk di pengajian, membantu kenduri, menjadi pelanggan tetap warung kopi: memahami norma tutur yang tak tertangkap wawancara.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4D9A9E-F07C-D746-A04C-EA6ADC713CFE}"/>
              </a:ext>
            </a:extLst>
          </p:cNvPr>
          <p:cNvSpPr/>
          <p:nvPr/>
        </p:nvSpPr>
        <p:spPr>
          <a:xfrm>
            <a:off x="33909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8D0975-58A6-934F-B745-D08024CBF063}"/>
              </a:ext>
            </a:extLst>
          </p:cNvPr>
          <p:cNvSpPr/>
          <p:nvPr/>
        </p:nvSpPr>
        <p:spPr>
          <a:xfrm>
            <a:off x="33909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FF660D-0D13-6A49-9CB3-68B251CC8925}"/>
              </a:ext>
            </a:extLst>
          </p:cNvPr>
          <p:cNvSpPr txBox="1"/>
          <p:nvPr/>
        </p:nvSpPr>
        <p:spPr>
          <a:xfrm>
            <a:off x="35941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LABOV (1972)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38173-94C4-1546-A573-961AC94B1621}"/>
              </a:ext>
            </a:extLst>
          </p:cNvPr>
          <p:cNvSpPr txBox="1"/>
          <p:nvPr/>
        </p:nvSpPr>
        <p:spPr>
          <a:xfrm>
            <a:off x="3594100" y="2311400"/>
            <a:ext cx="21971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Paradoks pengamat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81435C-B274-8243-ACA4-3D11C836125B}"/>
              </a:ext>
            </a:extLst>
          </p:cNvPr>
          <p:cNvSpPr txBox="1"/>
          <p:nvPr/>
        </p:nvSpPr>
        <p:spPr>
          <a:xfrm>
            <a:off x="3594100" y="3022600"/>
            <a:ext cx="2197100" cy="287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Ingin tahu cara orang bicara saat tidak diamati, padahal hanya bisa diketahui dengan mengamati. Kehadiran perekam membuat tuturan lebih formal.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189B88-EEC3-3848-AE7A-A770C34F10BA}"/>
              </a:ext>
            </a:extLst>
          </p:cNvPr>
          <p:cNvSpPr/>
          <p:nvPr/>
        </p:nvSpPr>
        <p:spPr>
          <a:xfrm>
            <a:off x="61849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E53400-9EF8-BF45-85DE-117C775B50B2}"/>
              </a:ext>
            </a:extLst>
          </p:cNvPr>
          <p:cNvSpPr/>
          <p:nvPr/>
        </p:nvSpPr>
        <p:spPr>
          <a:xfrm>
            <a:off x="6184900" y="1854200"/>
            <a:ext cx="26035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13C1C8-E9E2-5D4C-B2E0-BF6A8FE84D28}"/>
              </a:ext>
            </a:extLst>
          </p:cNvPr>
          <p:cNvSpPr txBox="1"/>
          <p:nvPr/>
        </p:nvSpPr>
        <p:spPr>
          <a:xfrm>
            <a:off x="63881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ETIKA 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F5A3CE-767E-4441-85D5-B389ECC145F1}"/>
              </a:ext>
            </a:extLst>
          </p:cNvPr>
          <p:cNvSpPr txBox="1"/>
          <p:nvPr/>
        </p:nvSpPr>
        <p:spPr>
          <a:xfrm>
            <a:off x="6388100" y="2311400"/>
            <a:ext cx="21971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Persetujuan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4A698B-C295-B14E-8C55-C38526F0F289}"/>
              </a:ext>
            </a:extLst>
          </p:cNvPr>
          <p:cNvSpPr txBox="1"/>
          <p:nvPr/>
        </p:nvSpPr>
        <p:spPr>
          <a:xfrm>
            <a:off x="6388100" y="3022600"/>
            <a:ext cx="2197100" cy="287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Tujuan, penggunaan data, akses, hak menarik diri. Lisan atau tertulis; berkelanjutan. </a:t>
            </a:r>
            <a:r>
              <a:rPr lang="en-US" sz="1400" b="1">
                <a:solidFill>
                  <a:srgbClr val="3A3F45"/>
                </a:solidFill>
                <a:latin typeface="Calibri"/>
                <a:cs typeface="Calibri"/>
              </a:rPr>
              <a:t>FPIC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(Deklarasi PBB 2007): komunitas ikut menentukan. Temui keuchik, tokoh adat, tokoh agama.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CD2B7D-3A15-C04A-9123-5C47F8D3493F}"/>
              </a:ext>
            </a:extLst>
          </p:cNvPr>
          <p:cNvSpPr/>
          <p:nvPr/>
        </p:nvSpPr>
        <p:spPr>
          <a:xfrm>
            <a:off x="8966200" y="1854200"/>
            <a:ext cx="2603500" cy="4191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AE116F-5CC2-054D-97B2-E060ECC95E06}"/>
              </a:ext>
            </a:extLst>
          </p:cNvPr>
          <p:cNvSpPr/>
          <p:nvPr/>
        </p:nvSpPr>
        <p:spPr>
          <a:xfrm>
            <a:off x="8966200" y="1854200"/>
            <a:ext cx="26035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76D0A7-C79D-9543-954C-AB86B4C0492B}"/>
              </a:ext>
            </a:extLst>
          </p:cNvPr>
          <p:cNvSpPr txBox="1"/>
          <p:nvPr/>
        </p:nvSpPr>
        <p:spPr>
          <a:xfrm>
            <a:off x="9169400" y="2057400"/>
            <a:ext cx="21971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ETIKA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71FCBA-42B9-364D-9B88-568F61B031BE}"/>
              </a:ext>
            </a:extLst>
          </p:cNvPr>
          <p:cNvSpPr txBox="1"/>
          <p:nvPr/>
        </p:nvSpPr>
        <p:spPr>
          <a:xfrm>
            <a:off x="9169400" y="2311400"/>
            <a:ext cx="21971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Anonimisasi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5AF9B5-F876-684E-BB05-68ADA7D8FA03}"/>
              </a:ext>
            </a:extLst>
          </p:cNvPr>
          <p:cNvSpPr txBox="1"/>
          <p:nvPr/>
        </p:nvSpPr>
        <p:spPr>
          <a:xfrm>
            <a:off x="9169400" y="3022600"/>
            <a:ext cx="2197100" cy="2870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Nama samaran dan kode; hilangkan rincian pengenal. Tantangan khusus: suara seseorang dapat dikenali dari rekaman.</a:t>
            </a:r>
          </a:p>
        </p:txBody>
      </p:sp>
    </p:spTree>
    <p:extLst>
      <p:ext uri="{BB962C8B-B14F-4D97-AF65-F5344CB8AC3E}">
        <p14:creationId xmlns:p14="http://schemas.microsoft.com/office/powerpoint/2010/main" val="222581904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69CBD-54E5-3715-A75E-23F205EF1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Setiap transkrip adalah pilihan teoretis, dan pendekatan analisis dipilih mengikuti pertanyaan penelitian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A3BC15-0614-AD49-A517-114C48B9BE9D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16 · TRANSKRIPSI DAN ANALISIS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0BC7B0-9A29-0B47-AA5E-0C6857EA58BC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16.3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0018C9-EB5D-E04D-9B23-36E0B7E816CA}"/>
              </a:ext>
            </a:extLst>
          </p:cNvPr>
          <p:cNvSpPr txBox="1"/>
          <p:nvPr/>
        </p:nvSpPr>
        <p:spPr>
          <a:xfrm>
            <a:off x="609600" y="18542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KONVENSI MENGIKUTI PERTANYAAN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B1BC62-2F52-9048-933F-525F6A90BB47}"/>
              </a:ext>
            </a:extLst>
          </p:cNvPr>
          <p:cNvSpPr txBox="1"/>
          <p:nvPr/>
        </p:nvSpPr>
        <p:spPr>
          <a:xfrm>
            <a:off x="685800" y="2159000"/>
            <a:ext cx="1879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FOKUS PENELITIAN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45677D-AB5E-7140-9D64-6CE9E035A78B}"/>
              </a:ext>
            </a:extLst>
          </p:cNvPr>
          <p:cNvSpPr txBox="1"/>
          <p:nvPr/>
        </p:nvSpPr>
        <p:spPr>
          <a:xfrm>
            <a:off x="2717800" y="2159000"/>
            <a:ext cx="2895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TRANSKRIPSI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9C9030A-BB3E-5A44-BAEC-E1D6ACB20E0B}"/>
              </a:ext>
            </a:extLst>
          </p:cNvPr>
          <p:cNvCxnSpPr/>
          <p:nvPr/>
        </p:nvCxnSpPr>
        <p:spPr>
          <a:xfrm>
            <a:off x="609600" y="2463800"/>
            <a:ext cx="50800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A2F9E41-E6C6-AA43-9A27-AE25B770CBA7}"/>
              </a:ext>
            </a:extLst>
          </p:cNvPr>
          <p:cNvSpPr txBox="1"/>
          <p:nvPr/>
        </p:nvSpPr>
        <p:spPr>
          <a:xfrm>
            <a:off x="685800" y="2565400"/>
            <a:ext cx="1879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Pilihan bahasa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758270-12D5-224E-A15F-5CD5330B26E0}"/>
              </a:ext>
            </a:extLst>
          </p:cNvPr>
          <p:cNvSpPr txBox="1"/>
          <p:nvPr/>
        </p:nvSpPr>
        <p:spPr>
          <a:xfrm>
            <a:off x="2717800" y="2565400"/>
            <a:ext cx="2895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Ortografis dengan penanda bahasa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0D2AC51-171C-C042-A164-F1D915A8CE40}"/>
              </a:ext>
            </a:extLst>
          </p:cNvPr>
          <p:cNvCxnSpPr/>
          <p:nvPr/>
        </p:nvCxnSpPr>
        <p:spPr>
          <a:xfrm>
            <a:off x="609600" y="3124200"/>
            <a:ext cx="5080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9B309E3-59AE-D44F-AC1E-EE42C9702131}"/>
              </a:ext>
            </a:extLst>
          </p:cNvPr>
          <p:cNvSpPr txBox="1"/>
          <p:nvPr/>
        </p:nvSpPr>
        <p:spPr>
          <a:xfrm>
            <a:off x="685800" y="3225800"/>
            <a:ext cx="1879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Giliran bicara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2599AD-C76B-2F46-8863-1A23C9DD3660}"/>
              </a:ext>
            </a:extLst>
          </p:cNvPr>
          <p:cNvSpPr txBox="1"/>
          <p:nvPr/>
        </p:nvSpPr>
        <p:spPr>
          <a:xfrm>
            <a:off x="2717800" y="3225800"/>
            <a:ext cx="2895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Jeda, tumpang-tindih, intonasi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56343E8-0761-8543-BD87-D119997E54FE}"/>
              </a:ext>
            </a:extLst>
          </p:cNvPr>
          <p:cNvCxnSpPr/>
          <p:nvPr/>
        </p:nvCxnSpPr>
        <p:spPr>
          <a:xfrm>
            <a:off x="609600" y="3784600"/>
            <a:ext cx="5080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A64659F-3B9C-CA46-AC96-17AC80D3478A}"/>
              </a:ext>
            </a:extLst>
          </p:cNvPr>
          <p:cNvSpPr txBox="1"/>
          <p:nvPr/>
        </p:nvSpPr>
        <p:spPr>
          <a:xfrm>
            <a:off x="685800" y="3886200"/>
            <a:ext cx="1879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Bunyi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216CF5-E6B6-CF4E-AF15-C5BA1C78FAB0}"/>
              </a:ext>
            </a:extLst>
          </p:cNvPr>
          <p:cNvSpPr txBox="1"/>
          <p:nvPr/>
        </p:nvSpPr>
        <p:spPr>
          <a:xfrm>
            <a:off x="2717800" y="3886200"/>
            <a:ext cx="2895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Fonetis (IPA)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A9050DF-0047-1949-85FC-D4C6792703CB}"/>
              </a:ext>
            </a:extLst>
          </p:cNvPr>
          <p:cNvCxnSpPr/>
          <p:nvPr/>
        </p:nvCxnSpPr>
        <p:spPr>
          <a:xfrm>
            <a:off x="609600" y="4445000"/>
            <a:ext cx="5080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1B99571-92B1-DC4B-AE1C-A0C0EB86E767}"/>
              </a:ext>
            </a:extLst>
          </p:cNvPr>
          <p:cNvSpPr txBox="1"/>
          <p:nvPr/>
        </p:nvSpPr>
        <p:spPr>
          <a:xfrm>
            <a:off x="685800" y="4546600"/>
            <a:ext cx="1879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b="1">
                <a:solidFill>
                  <a:srgbClr val="1F2328"/>
                </a:solidFill>
                <a:latin typeface="Georgia"/>
              </a:rPr>
              <a:t>Struktur bahasa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D51E7F-826C-A645-8554-81C80229BCB6}"/>
              </a:ext>
            </a:extLst>
          </p:cNvPr>
          <p:cNvSpPr txBox="1"/>
          <p:nvPr/>
        </p:nvSpPr>
        <p:spPr>
          <a:xfrm>
            <a:off x="2717800" y="4546600"/>
            <a:ext cx="28956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Glos antarbaris tiga baris (Leipzig)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17D066C-80C2-2749-AD64-B25B0C8A470A}"/>
              </a:ext>
            </a:extLst>
          </p:cNvPr>
          <p:cNvCxnSpPr/>
          <p:nvPr/>
        </p:nvCxnSpPr>
        <p:spPr>
          <a:xfrm>
            <a:off x="609600" y="5105400"/>
            <a:ext cx="50800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D999503-9C8E-C542-BAAA-5CCB5AC84B95}"/>
              </a:ext>
            </a:extLst>
          </p:cNvPr>
          <p:cNvSpPr txBox="1"/>
          <p:nvPr/>
        </p:nvSpPr>
        <p:spPr>
          <a:xfrm>
            <a:off x="609600" y="5207000"/>
            <a:ext cx="50800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 i="1">
                <a:solidFill>
                  <a:srgbClr val="6B665E"/>
                </a:solidFill>
                <a:latin typeface="Calibri"/>
                <a:cs typeface="Calibri"/>
              </a:rPr>
              <a:t>Ochs: transkripsi sebagai teori. Tata letak transkrip pun dapat menyiratkan hierarki.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F47FF8-3968-C044-9E65-89C5019710CE}"/>
              </a:ext>
            </a:extLst>
          </p:cNvPr>
          <p:cNvSpPr txBox="1"/>
          <p:nvPr/>
        </p:nvSpPr>
        <p:spPr>
          <a:xfrm>
            <a:off x="6096000" y="1854200"/>
            <a:ext cx="548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EMPAT PENDEKATAN ANALISIS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346704-E5E7-6E48-B467-71CAC4ABBD49}"/>
              </a:ext>
            </a:extLst>
          </p:cNvPr>
          <p:cNvSpPr txBox="1"/>
          <p:nvPr/>
        </p:nvSpPr>
        <p:spPr>
          <a:xfrm>
            <a:off x="6096000" y="2184400"/>
            <a:ext cx="5486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Analisis percakapan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7E7154-B9C6-D048-A93C-1CDC9B4FE822}"/>
              </a:ext>
            </a:extLst>
          </p:cNvPr>
          <p:cNvSpPr txBox="1"/>
          <p:nvPr/>
        </p:nvSpPr>
        <p:spPr>
          <a:xfrm>
            <a:off x="6096000" y="2514600"/>
            <a:ext cx="5486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Organisasi giliran, pasangan berdekatan, perbaikan; berpijak pada tafsiran peserta sendiri.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823FA3F-049B-2E40-95F7-54436A8A6197}"/>
              </a:ext>
            </a:extLst>
          </p:cNvPr>
          <p:cNvSpPr txBox="1"/>
          <p:nvPr/>
        </p:nvSpPr>
        <p:spPr>
          <a:xfrm>
            <a:off x="6096000" y="3149600"/>
            <a:ext cx="5486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Analisis wacana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DD7555-0913-8240-9170-5F51DF1CE021}"/>
              </a:ext>
            </a:extLst>
          </p:cNvPr>
          <p:cNvSpPr txBox="1"/>
          <p:nvPr/>
        </p:nvSpPr>
        <p:spPr>
          <a:xfrm>
            <a:off x="6096000" y="3479800"/>
            <a:ext cx="5486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Representasi, penamaan, siapa diberi suara; khutbah, berita, unggahan.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31AD82-1C5C-9A48-B96A-E594760B790A}"/>
              </a:ext>
            </a:extLst>
          </p:cNvPr>
          <p:cNvSpPr txBox="1"/>
          <p:nvPr/>
        </p:nvSpPr>
        <p:spPr>
          <a:xfrm>
            <a:off x="6096000" y="4114800"/>
            <a:ext cx="5486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Peristiwa tutur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58F18B-C2C4-CD49-87AB-C7E27AABE334}"/>
              </a:ext>
            </a:extLst>
          </p:cNvPr>
          <p:cNvSpPr txBox="1"/>
          <p:nvPr/>
        </p:nvSpPr>
        <p:spPr>
          <a:xfrm>
            <a:off x="6096000" y="4445000"/>
            <a:ext cx="5486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SPEAKING untuk seumapa, peusijuek, rapat gampong, pengajian.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A8755F-AAC9-7342-A192-D44D7A3C242D}"/>
              </a:ext>
            </a:extLst>
          </p:cNvPr>
          <p:cNvSpPr txBox="1"/>
          <p:nvPr/>
        </p:nvSpPr>
        <p:spPr>
          <a:xfrm>
            <a:off x="6096000" y="5080000"/>
            <a:ext cx="54864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8C1D2F"/>
                </a:solidFill>
                <a:latin typeface="Georgia"/>
              </a:rPr>
              <a:t>Ideologi bahasa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00B21D-7770-444E-9E68-E6E48418BDCE}"/>
              </a:ext>
            </a:extLst>
          </p:cNvPr>
          <p:cNvSpPr txBox="1"/>
          <p:nvPr/>
        </p:nvSpPr>
        <p:spPr>
          <a:xfrm>
            <a:off x="6096000" y="5410200"/>
            <a:ext cx="5486400" cy="558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Wacana metapragmatik: bagaimana penutur menilai bahasa dan penuturnya.</a:t>
            </a:r>
          </a:p>
        </p:txBody>
      </p:sp>
    </p:spTree>
    <p:extLst>
      <p:ext uri="{BB962C8B-B14F-4D97-AF65-F5344CB8AC3E}">
        <p14:creationId xmlns:p14="http://schemas.microsoft.com/office/powerpoint/2010/main" val="62511166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33608-CCA8-2C6E-97F5-78A474D44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Wawancara bukan jendela netral, dan penelitian di Aceh menuntut kepekaan pada luka konflik dan gender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9EE487-303A-CC42-97AB-648EBFE8D6B4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16 · KEPEKAAN DI ACEH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0A6151-50CB-3949-A7BE-1687799179C0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16.4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C61656-D407-D148-A5AF-D700A404F32B}"/>
              </a:ext>
            </a:extLst>
          </p:cNvPr>
          <p:cNvSpPr/>
          <p:nvPr/>
        </p:nvSpPr>
        <p:spPr>
          <a:xfrm>
            <a:off x="609600" y="1854200"/>
            <a:ext cx="5080000" cy="4191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B70538-04C7-0E48-8314-5407E278425E}"/>
              </a:ext>
            </a:extLst>
          </p:cNvPr>
          <p:cNvSpPr txBox="1"/>
          <p:nvPr/>
        </p:nvSpPr>
        <p:spPr>
          <a:xfrm>
            <a:off x="889000" y="2108200"/>
            <a:ext cx="45212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WAWANCARA METALINGUISTIK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1370EE-475E-E44A-B945-4B697EBEE2EB}"/>
              </a:ext>
            </a:extLst>
          </p:cNvPr>
          <p:cNvSpPr txBox="1"/>
          <p:nvPr/>
        </p:nvSpPr>
        <p:spPr>
          <a:xfrm>
            <a:off x="889000" y="2413000"/>
            <a:ext cx="4521200" cy="3378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Bertanya kepada penutur tentang bahasanya: arti kata, kapan ungkapan pantas, mengapa beralih bahasa.
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Briggs (1986):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wawancara adalah peristiwa tutur dengan norma sendiri.
</a:t>
            </a:r>
            <a:r>
              <a:rPr lang="en-US" sz="1500" b="1">
                <a:solidFill>
                  <a:srgbClr val="E9CF9B"/>
                </a:solidFill>
                <a:latin typeface="Calibri"/>
                <a:cs typeface="Calibri"/>
              </a:rPr>
              <a:t>Wawancara playback:</a:t>
            </a:r>
            <a:r>
              <a:rPr lang="en-US" sz="1500">
                <a:solidFill>
                  <a:srgbClr val="F3F0EA"/>
                </a:solidFill>
                <a:latin typeface="Calibri"/>
                <a:cs typeface="Calibri"/>
              </a:rPr>
              <a:t> putar ulang rekaman dan minta peserta menjelaskan, misalnya satu kata Aceh sebagai sindiran halus.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A9A1BA-7104-2840-9602-91F915EE4491}"/>
              </a:ext>
            </a:extLst>
          </p:cNvPr>
          <p:cNvSpPr/>
          <p:nvPr/>
        </p:nvSpPr>
        <p:spPr>
          <a:xfrm>
            <a:off x="6096000" y="1854200"/>
            <a:ext cx="5486400" cy="2032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E6416-D7D4-DA4D-9CC7-3F07A149A9C4}"/>
              </a:ext>
            </a:extLst>
          </p:cNvPr>
          <p:cNvSpPr/>
          <p:nvPr/>
        </p:nvSpPr>
        <p:spPr>
          <a:xfrm>
            <a:off x="6096000" y="1854200"/>
            <a:ext cx="5486400" cy="508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681D66-4737-794E-978B-8A721B2C64CF}"/>
              </a:ext>
            </a:extLst>
          </p:cNvPr>
          <p:cNvSpPr txBox="1"/>
          <p:nvPr/>
        </p:nvSpPr>
        <p:spPr>
          <a:xfrm>
            <a:off x="6299200" y="2057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2F5D62"/>
                </a:solidFill>
                <a:latin typeface="Calibri"/>
                <a:cs typeface="Calibri"/>
              </a:rPr>
              <a:t>KEPEKAAN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03AB2D-3CC0-8148-8703-FCE60E4176B3}"/>
              </a:ext>
            </a:extLst>
          </p:cNvPr>
          <p:cNvSpPr txBox="1"/>
          <p:nvPr/>
        </p:nvSpPr>
        <p:spPr>
          <a:xfrm>
            <a:off x="6299200" y="2311400"/>
            <a:ext cx="5080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Ingatan konflik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ABD605-174A-FB49-9907-9EE4BA50BDC6}"/>
              </a:ext>
            </a:extLst>
          </p:cNvPr>
          <p:cNvSpPr txBox="1"/>
          <p:nvPr/>
        </p:nvSpPr>
        <p:spPr>
          <a:xfrm>
            <a:off x="6299200" y="2667000"/>
            <a:ext cx="5080000" cy="1066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Jangan memancing cerita pahit bila bukan fokus; hormati keengganan; simpan data yang berisiko dengan hati-hati.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827395-EBD4-7C4A-8F08-E9017E376437}"/>
              </a:ext>
            </a:extLst>
          </p:cNvPr>
          <p:cNvSpPr/>
          <p:nvPr/>
        </p:nvSpPr>
        <p:spPr>
          <a:xfrm>
            <a:off x="6096000" y="4013200"/>
            <a:ext cx="5486400" cy="2032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DF2FF5-388C-CD4B-9522-9ADB9CB5B4F9}"/>
              </a:ext>
            </a:extLst>
          </p:cNvPr>
          <p:cNvSpPr/>
          <p:nvPr/>
        </p:nvSpPr>
        <p:spPr>
          <a:xfrm>
            <a:off x="6096000" y="4013200"/>
            <a:ext cx="5486400" cy="508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328E15-94DC-AC47-9C5D-2B9854ED18BB}"/>
              </a:ext>
            </a:extLst>
          </p:cNvPr>
          <p:cNvSpPr txBox="1"/>
          <p:nvPr/>
        </p:nvSpPr>
        <p:spPr>
          <a:xfrm>
            <a:off x="6299200" y="4216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KEPEKAAN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993102-84E7-2648-AEF8-A53FB65AFAC8}"/>
              </a:ext>
            </a:extLst>
          </p:cNvPr>
          <p:cNvSpPr txBox="1"/>
          <p:nvPr/>
        </p:nvSpPr>
        <p:spPr>
          <a:xfrm>
            <a:off x="6299200" y="4470400"/>
            <a:ext cx="5080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700" b="1">
                <a:solidFill>
                  <a:srgbClr val="1F2328"/>
                </a:solidFill>
                <a:latin typeface="Georgia"/>
              </a:rPr>
              <a:t>Gender dan akses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FDC070-D202-7640-8217-BD52EF961D30}"/>
              </a:ext>
            </a:extLst>
          </p:cNvPr>
          <p:cNvSpPr txBox="1"/>
          <p:nvPr/>
        </p:nvSpPr>
        <p:spPr>
          <a:xfrm>
            <a:off x="6299200" y="4826000"/>
            <a:ext cx="5080000" cy="1066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Ruang sosial laki-laki dan perempuan relatif terpisah; warung kopi lebih banyak dikunjungi laki-laki. Rancang akses yang pantas.</a:t>
            </a:r>
          </a:p>
        </p:txBody>
      </p:sp>
    </p:spTree>
    <p:extLst>
      <p:ext uri="{BB962C8B-B14F-4D97-AF65-F5344CB8AC3E}">
        <p14:creationId xmlns:p14="http://schemas.microsoft.com/office/powerpoint/2010/main" val="4438362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8DF42-90EF-1C86-C7EA-90BE880CB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Rancangan mini: bagaimana pengunjung warung kopi memilih antara bahasa Aceh dan bahasa Indonesia?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FDC38F-0BCF-B44B-9D64-FCBB492CBDBD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16 · STUDI KASUS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2EFDE6-9A7E-C04F-873C-12401A70EB3A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16.5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5C2D49-C368-EC44-809C-D065F4A6FC53}"/>
              </a:ext>
            </a:extLst>
          </p:cNvPr>
          <p:cNvSpPr txBox="1"/>
          <p:nvPr/>
        </p:nvSpPr>
        <p:spPr>
          <a:xfrm>
            <a:off x="685800" y="1803400"/>
            <a:ext cx="20066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KOMPONEN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A92A1-0DE0-CF42-8C27-A940AAF9D904}"/>
              </a:ext>
            </a:extLst>
          </p:cNvPr>
          <p:cNvSpPr txBox="1"/>
          <p:nvPr/>
        </p:nvSpPr>
        <p:spPr>
          <a:xfrm>
            <a:off x="2844800" y="1803400"/>
            <a:ext cx="8661400" cy="228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RANCANGAN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552452C-1E96-8B45-8CB6-E9493D04E022}"/>
              </a:ext>
            </a:extLst>
          </p:cNvPr>
          <p:cNvCxnSpPr/>
          <p:nvPr/>
        </p:nvCxnSpPr>
        <p:spPr>
          <a:xfrm>
            <a:off x="609600" y="2108200"/>
            <a:ext cx="10972800" cy="0"/>
          </a:xfrm>
          <a:prstGeom prst="straightConnector1">
            <a:avLst/>
          </a:prstGeom>
          <a:ln w="15875" cap="flat" cmpd="sng" algn="ctr">
            <a:solidFill>
              <a:srgbClr val="1F2328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FE6817-705B-8D48-910E-1E5E3D2BDCFB}"/>
              </a:ext>
            </a:extLst>
          </p:cNvPr>
          <p:cNvSpPr/>
          <p:nvPr/>
        </p:nvSpPr>
        <p:spPr>
          <a:xfrm>
            <a:off x="609600" y="2108200"/>
            <a:ext cx="10972800" cy="812800"/>
          </a:xfrm>
          <a:prstGeom prst="rect">
            <a:avLst/>
          </a:prstGeom>
          <a:solidFill>
            <a:srgbClr val="F1E6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06216F-25D1-C54B-80E8-39E9C89977EB}"/>
              </a:ext>
            </a:extLst>
          </p:cNvPr>
          <p:cNvSpPr txBox="1"/>
          <p:nvPr/>
        </p:nvSpPr>
        <p:spPr>
          <a:xfrm>
            <a:off x="685800" y="2209800"/>
            <a:ext cx="2006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Pertanyaan utama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C85E4A-633C-6942-A232-01B8475FDD28}"/>
              </a:ext>
            </a:extLst>
          </p:cNvPr>
          <p:cNvSpPr txBox="1"/>
          <p:nvPr/>
        </p:nvSpPr>
        <p:spPr>
          <a:xfrm>
            <a:off x="2844800" y="2209800"/>
            <a:ext cx="8661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Bagaimana pengunjung warung kopi dekat kampus memilih dan beralih antara bahasa Aceh dan Indonesia, dan apa makna sosialnya?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B19D009-2C0F-9C46-A504-00F84C0C3E3A}"/>
              </a:ext>
            </a:extLst>
          </p:cNvPr>
          <p:cNvCxnSpPr/>
          <p:nvPr/>
        </p:nvCxnSpPr>
        <p:spPr>
          <a:xfrm>
            <a:off x="609600" y="29210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5B117C4-CCEF-B34E-BEF0-67CFBB521642}"/>
              </a:ext>
            </a:extLst>
          </p:cNvPr>
          <p:cNvSpPr txBox="1"/>
          <p:nvPr/>
        </p:nvSpPr>
        <p:spPr>
          <a:xfrm>
            <a:off x="685800" y="3022600"/>
            <a:ext cx="2006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Subpertanyaan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6EDCCA-E243-C24F-8465-8A7318A03CF9}"/>
              </a:ext>
            </a:extLst>
          </p:cNvPr>
          <p:cNvSpPr txBox="1"/>
          <p:nvPr/>
        </p:nvSpPr>
        <p:spPr>
          <a:xfrm>
            <a:off x="2844800" y="3022600"/>
            <a:ext cx="8661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Siapa memakai bahasa apa; pada topik dan situasi apa peralihan terjadi; bagaimana pengunjung menjelaskannya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38F1535-44DF-4945-9E63-78774FDE0F44}"/>
              </a:ext>
            </a:extLst>
          </p:cNvPr>
          <p:cNvCxnSpPr/>
          <p:nvPr/>
        </p:nvCxnSpPr>
        <p:spPr>
          <a:xfrm>
            <a:off x="609600" y="37338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D8C3713-9782-0C45-AB33-90E1B66BD49B}"/>
              </a:ext>
            </a:extLst>
          </p:cNvPr>
          <p:cNvSpPr txBox="1"/>
          <p:nvPr/>
        </p:nvSpPr>
        <p:spPr>
          <a:xfrm>
            <a:off x="685800" y="3835400"/>
            <a:ext cx="2006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Kerangka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06ED2C-D6B0-1241-A8A8-FA96F692C8F7}"/>
              </a:ext>
            </a:extLst>
          </p:cNvPr>
          <p:cNvSpPr txBox="1"/>
          <p:nvPr/>
        </p:nvSpPr>
        <p:spPr>
          <a:xfrm>
            <a:off x="2844800" y="3835400"/>
            <a:ext cx="8661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Alih kode situasional dan metaforis (Blom dan Gumperz, 1972), SPEAKING, ideologi bahasa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D757913-8F5B-1D49-AD14-BBB2723AA148}"/>
              </a:ext>
            </a:extLst>
          </p:cNvPr>
          <p:cNvCxnSpPr/>
          <p:nvPr/>
        </p:nvCxnSpPr>
        <p:spPr>
          <a:xfrm>
            <a:off x="609600" y="45466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521288B-C0B0-7841-B08B-305C4439CD2E}"/>
              </a:ext>
            </a:extLst>
          </p:cNvPr>
          <p:cNvSpPr txBox="1"/>
          <p:nvPr/>
        </p:nvSpPr>
        <p:spPr>
          <a:xfrm>
            <a:off x="685800" y="4648200"/>
            <a:ext cx="2006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Data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00442E-2B0A-0E41-9929-B62C2CBB9F56}"/>
              </a:ext>
            </a:extLst>
          </p:cNvPr>
          <p:cNvSpPr txBox="1"/>
          <p:nvPr/>
        </p:nvSpPr>
        <p:spPr>
          <a:xfrm>
            <a:off x="2844800" y="4648200"/>
            <a:ext cx="8661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Observasi partisipatif beberapa kunjungan, catatan lapangan, rekaman dengan izin, wawancara playback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88BE9F8-4BA5-9441-BC84-236E1F116396}"/>
              </a:ext>
            </a:extLst>
          </p:cNvPr>
          <p:cNvCxnSpPr/>
          <p:nvPr/>
        </p:nvCxnSpPr>
        <p:spPr>
          <a:xfrm>
            <a:off x="609600" y="53594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C17A414-F4A3-E944-9BED-962FFCB036AC}"/>
              </a:ext>
            </a:extLst>
          </p:cNvPr>
          <p:cNvSpPr txBox="1"/>
          <p:nvPr/>
        </p:nvSpPr>
        <p:spPr>
          <a:xfrm>
            <a:off x="685800" y="5461000"/>
            <a:ext cx="2006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Etika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05B522-4A2A-AC40-94B9-B51A3569F1A1}"/>
              </a:ext>
            </a:extLst>
          </p:cNvPr>
          <p:cNvSpPr txBox="1"/>
          <p:nvPr/>
        </p:nvSpPr>
        <p:spPr>
          <a:xfrm>
            <a:off x="2844800" y="5461000"/>
            <a:ext cx="86614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Izin pengelola dan peserta, persetujuan lisan direkam, metadata, nama samaran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3CEC80D-ADD9-6E45-B8F7-A308CD66119F}"/>
              </a:ext>
            </a:extLst>
          </p:cNvPr>
          <p:cNvCxnSpPr/>
          <p:nvPr/>
        </p:nvCxnSpPr>
        <p:spPr>
          <a:xfrm>
            <a:off x="609600" y="61722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76431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DAE94-07D3-0982-CD9E-2E488864E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Proyek semester paling sering gagal di tahap transkripsi dan analisis, maka sediakan waktu cukup di sana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2CAEAA-F5EA-7B4D-9A0D-D14D3D0EFA70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16 · JADWAL DAN LAPORAN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0A3DCF-A62B-6547-990D-E55E73BCDA74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16.6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9A9FEC-7897-2348-A9D2-0AD944A10B7F}"/>
              </a:ext>
            </a:extLst>
          </p:cNvPr>
          <p:cNvSpPr txBox="1"/>
          <p:nvPr/>
        </p:nvSpPr>
        <p:spPr>
          <a:xfrm>
            <a:off x="609600" y="1930400"/>
            <a:ext cx="12192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6B665E"/>
                </a:solidFill>
                <a:latin typeface="Calibri"/>
                <a:cs typeface="Calibri"/>
              </a:rPr>
              <a:t>Minggu 1–2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A26346-F48C-4F48-B39B-5966E9155A2B}"/>
              </a:ext>
            </a:extLst>
          </p:cNvPr>
          <p:cNvSpPr txBox="1"/>
          <p:nvPr/>
        </p:nvSpPr>
        <p:spPr>
          <a:xfrm>
            <a:off x="1828800" y="1905000"/>
            <a:ext cx="1905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Topik dan proposal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DDEA89-22CB-AB41-8F49-8C0AE66CCABC}"/>
              </a:ext>
            </a:extLst>
          </p:cNvPr>
          <p:cNvSpPr/>
          <p:nvPr/>
        </p:nvSpPr>
        <p:spPr>
          <a:xfrm>
            <a:off x="3784600" y="1879600"/>
            <a:ext cx="1054100" cy="3810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56AFA7-D2E3-754E-B2FF-5E8353E05310}"/>
              </a:ext>
            </a:extLst>
          </p:cNvPr>
          <p:cNvSpPr txBox="1"/>
          <p:nvPr/>
        </p:nvSpPr>
        <p:spPr>
          <a:xfrm>
            <a:off x="609600" y="2489200"/>
            <a:ext cx="12192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6B665E"/>
                </a:solidFill>
                <a:latin typeface="Calibri"/>
                <a:cs typeface="Calibri"/>
              </a:rPr>
              <a:t>Minggu 3–4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49BC92-490B-A344-A90C-F6FDAABE231C}"/>
              </a:ext>
            </a:extLst>
          </p:cNvPr>
          <p:cNvSpPr txBox="1"/>
          <p:nvPr/>
        </p:nvSpPr>
        <p:spPr>
          <a:xfrm>
            <a:off x="1828800" y="2463800"/>
            <a:ext cx="1905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Izin dan persiapan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B7668E-FEE1-DB4D-82DC-248D403D864F}"/>
              </a:ext>
            </a:extLst>
          </p:cNvPr>
          <p:cNvSpPr/>
          <p:nvPr/>
        </p:nvSpPr>
        <p:spPr>
          <a:xfrm>
            <a:off x="4889500" y="2438400"/>
            <a:ext cx="1054100" cy="3810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BC4B08-85B1-034C-8A74-97CA8AD5899A}"/>
              </a:ext>
            </a:extLst>
          </p:cNvPr>
          <p:cNvSpPr txBox="1"/>
          <p:nvPr/>
        </p:nvSpPr>
        <p:spPr>
          <a:xfrm>
            <a:off x="609600" y="3048000"/>
            <a:ext cx="12192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6B665E"/>
                </a:solidFill>
                <a:latin typeface="Calibri"/>
                <a:cs typeface="Calibri"/>
              </a:rPr>
              <a:t>Minggu 5–8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418C7A-8B58-BA4D-BC84-E175874BB480}"/>
              </a:ext>
            </a:extLst>
          </p:cNvPr>
          <p:cNvSpPr txBox="1"/>
          <p:nvPr/>
        </p:nvSpPr>
        <p:spPr>
          <a:xfrm>
            <a:off x="1828800" y="3022600"/>
            <a:ext cx="1905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Data utama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F437D3-08C4-C640-9170-C0F0D37D68F3}"/>
              </a:ext>
            </a:extLst>
          </p:cNvPr>
          <p:cNvSpPr/>
          <p:nvPr/>
        </p:nvSpPr>
        <p:spPr>
          <a:xfrm>
            <a:off x="6007100" y="2997200"/>
            <a:ext cx="2171700" cy="3810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393018-2CB3-F840-89BF-6A60C2B6E26C}"/>
              </a:ext>
            </a:extLst>
          </p:cNvPr>
          <p:cNvSpPr txBox="1"/>
          <p:nvPr/>
        </p:nvSpPr>
        <p:spPr>
          <a:xfrm>
            <a:off x="609600" y="3606800"/>
            <a:ext cx="12192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6B665E"/>
                </a:solidFill>
                <a:latin typeface="Calibri"/>
                <a:cs typeface="Calibri"/>
              </a:rPr>
              <a:t>Minggu 9–11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0B145D-099B-FF4F-BF48-DEE7600277F6}"/>
              </a:ext>
            </a:extLst>
          </p:cNvPr>
          <p:cNvSpPr txBox="1"/>
          <p:nvPr/>
        </p:nvSpPr>
        <p:spPr>
          <a:xfrm>
            <a:off x="1828800" y="3581400"/>
            <a:ext cx="1905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8C1D2F"/>
                </a:solidFill>
                <a:latin typeface="Georgia"/>
              </a:rPr>
              <a:t>Transkrip, analisis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14CFCD-8AFF-C146-AB2E-2462B18A36BF}"/>
              </a:ext>
            </a:extLst>
          </p:cNvPr>
          <p:cNvSpPr/>
          <p:nvPr/>
        </p:nvSpPr>
        <p:spPr>
          <a:xfrm>
            <a:off x="8229600" y="3556000"/>
            <a:ext cx="1612900" cy="3810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335712-966D-9943-AA1F-9856C56F06C0}"/>
              </a:ext>
            </a:extLst>
          </p:cNvPr>
          <p:cNvSpPr txBox="1"/>
          <p:nvPr/>
        </p:nvSpPr>
        <p:spPr>
          <a:xfrm>
            <a:off x="609600" y="4165600"/>
            <a:ext cx="12192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6B665E"/>
                </a:solidFill>
                <a:latin typeface="Calibri"/>
                <a:cs typeface="Calibri"/>
              </a:rPr>
              <a:t>Minggu 12–13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960FF7-70C4-7348-8538-3CBB611CEA78}"/>
              </a:ext>
            </a:extLst>
          </p:cNvPr>
          <p:cNvSpPr txBox="1"/>
          <p:nvPr/>
        </p:nvSpPr>
        <p:spPr>
          <a:xfrm>
            <a:off x="1828800" y="4140200"/>
            <a:ext cx="1905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Draf laporan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867A81-6F3C-814F-AD24-A9EB649182D7}"/>
              </a:ext>
            </a:extLst>
          </p:cNvPr>
          <p:cNvSpPr/>
          <p:nvPr/>
        </p:nvSpPr>
        <p:spPr>
          <a:xfrm>
            <a:off x="9906000" y="4114800"/>
            <a:ext cx="1054100" cy="3810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57327E-25BD-6844-A721-5153F5346E1D}"/>
              </a:ext>
            </a:extLst>
          </p:cNvPr>
          <p:cNvSpPr txBox="1"/>
          <p:nvPr/>
        </p:nvSpPr>
        <p:spPr>
          <a:xfrm>
            <a:off x="609600" y="4724400"/>
            <a:ext cx="12192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6B665E"/>
                </a:solidFill>
                <a:latin typeface="Calibri"/>
                <a:cs typeface="Calibri"/>
              </a:rPr>
              <a:t>Minggu 14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69A64D-2754-094F-9AE6-590B06D03F2C}"/>
              </a:ext>
            </a:extLst>
          </p:cNvPr>
          <p:cNvSpPr txBox="1"/>
          <p:nvPr/>
        </p:nvSpPr>
        <p:spPr>
          <a:xfrm>
            <a:off x="1828800" y="4699000"/>
            <a:ext cx="19050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Georgia"/>
              </a:rPr>
              <a:t>Revisi dan berbagi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3E8582-C01C-DA41-9CFF-AA0587DE338B}"/>
              </a:ext>
            </a:extLst>
          </p:cNvPr>
          <p:cNvSpPr/>
          <p:nvPr/>
        </p:nvSpPr>
        <p:spPr>
          <a:xfrm>
            <a:off x="11023600" y="4673600"/>
            <a:ext cx="495300" cy="381000"/>
          </a:xfrm>
          <a:prstGeom prst="rect">
            <a:avLst/>
          </a:prstGeom>
          <a:solidFill>
            <a:srgbClr val="2F5D6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D721E02-34FD-E349-A6A5-AA05E1F7B7B8}"/>
              </a:ext>
            </a:extLst>
          </p:cNvPr>
          <p:cNvCxnSpPr/>
          <p:nvPr/>
        </p:nvCxnSpPr>
        <p:spPr>
          <a:xfrm>
            <a:off x="609600" y="5283200"/>
            <a:ext cx="10972800" cy="0"/>
          </a:xfrm>
          <a:prstGeom prst="straightConnector1">
            <a:avLst/>
          </a:prstGeom>
          <a:ln w="9525" cap="flat" cmpd="sng" algn="ctr">
            <a:solidFill>
              <a:srgbClr val="D9D3C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FE4AFCA-CAA4-994B-8319-FF0D52B6A6BD}"/>
              </a:ext>
            </a:extLst>
          </p:cNvPr>
          <p:cNvSpPr txBox="1"/>
          <p:nvPr/>
        </p:nvSpPr>
        <p:spPr>
          <a:xfrm>
            <a:off x="609600" y="5435600"/>
            <a:ext cx="254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STRUKTUR LAPORAN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67FC39-3EAB-0344-B756-EF12F6FE1A3F}"/>
              </a:ext>
            </a:extLst>
          </p:cNvPr>
          <p:cNvSpPr txBox="1"/>
          <p:nvPr/>
        </p:nvSpPr>
        <p:spPr>
          <a:xfrm>
            <a:off x="609600" y="5689600"/>
            <a:ext cx="109728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Pendahuluan · kajian pustaka dan kerangka · metode (lokasi, peserta, alat, etika) · temuan dengan cuplikan transkrip yang </a:t>
            </a:r>
            <a:r>
              <a:rPr lang="en-US" sz="1400" b="1">
                <a:solidFill>
                  <a:srgbClr val="1F2328"/>
                </a:solidFill>
                <a:latin typeface="Calibri"/>
                <a:cs typeface="Calibri"/>
              </a:rPr>
              <a:t>dianalisis eksplisit</a:t>
            </a:r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 · pembahasan · kesimpulan dan rekomendasi berbasis suara komunitas</a:t>
            </a:r>
          </a:p>
        </p:txBody>
      </p:sp>
    </p:spTree>
    <p:extLst>
      <p:ext uri="{BB962C8B-B14F-4D97-AF65-F5344CB8AC3E}">
        <p14:creationId xmlns:p14="http://schemas.microsoft.com/office/powerpoint/2010/main" val="82221455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0357-4ED4-780F-010C-572586E85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Penelitian yang baik bergerak dari pertanyaan terfokus ke data yang etis dan analisis yang eksplisit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50CED1-BD80-5247-BE4D-AAD3537EF1BC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16 · RANGKUMAN DAN ISTILAH KUNCI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E996C8-A90B-0A43-897B-0E1E154BDD7B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16 · Rangkuman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FA5BE8-7F52-0544-B491-43986948A652}"/>
              </a:ext>
            </a:extLst>
          </p:cNvPr>
          <p:cNvSpPr txBox="1"/>
          <p:nvPr/>
        </p:nvSpPr>
        <p:spPr>
          <a:xfrm>
            <a:off x="609600" y="1803400"/>
            <a:ext cx="635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TIGA GAGASAN YANG HARUS DIBAWA PULANG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9E2332-C705-B747-BFC2-204B222C2834}"/>
              </a:ext>
            </a:extLst>
          </p:cNvPr>
          <p:cNvSpPr txBox="1"/>
          <p:nvPr/>
        </p:nvSpPr>
        <p:spPr>
          <a:xfrm>
            <a:off x="609600" y="21336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DCB019-8FB7-6D44-ACCA-FE8FA93BD8E6}"/>
              </a:ext>
            </a:extLst>
          </p:cNvPr>
          <p:cNvSpPr txBox="1"/>
          <p:nvPr/>
        </p:nvSpPr>
        <p:spPr>
          <a:xfrm>
            <a:off x="1117600" y="21590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Merancang: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persempit topik menjadi fenomena teramati dengan lokasi, penutur, dan konsep yang jelas.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276665-B1F1-F240-BC0F-5EE6FDD0A1CA}"/>
              </a:ext>
            </a:extLst>
          </p:cNvPr>
          <p:cNvSpPr txBox="1"/>
          <p:nvPr/>
        </p:nvSpPr>
        <p:spPr>
          <a:xfrm>
            <a:off x="609600" y="34544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FBC168-CAB2-7E43-8FE0-91A854201652}"/>
              </a:ext>
            </a:extLst>
          </p:cNvPr>
          <p:cNvSpPr txBox="1"/>
          <p:nvPr/>
        </p:nvSpPr>
        <p:spPr>
          <a:xfrm>
            <a:off x="1117600" y="34798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Mengumpulkan: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observasi partisipatif, paradoks pengamat, persetujuan berkelanjutan, FPIC, anonimisasi, kepekaan di Aceh.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BEB551-EDCC-F744-AA19-4EDDCC8AC8B2}"/>
              </a:ext>
            </a:extLst>
          </p:cNvPr>
          <p:cNvSpPr txBox="1"/>
          <p:nvPr/>
        </p:nvSpPr>
        <p:spPr>
          <a:xfrm>
            <a:off x="609600" y="4775200"/>
            <a:ext cx="381000" cy="508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3000" b="1">
                <a:solidFill>
                  <a:srgbClr val="8C1D2F"/>
                </a:solidFill>
                <a:latin typeface="Georgia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1D4DE6-1DC5-DD48-829F-E228AB025988}"/>
              </a:ext>
            </a:extLst>
          </p:cNvPr>
          <p:cNvSpPr txBox="1"/>
          <p:nvPr/>
        </p:nvSpPr>
        <p:spPr>
          <a:xfrm>
            <a:off x="1117600" y="4800600"/>
            <a:ext cx="5588000" cy="1219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 b="1">
                <a:solidFill>
                  <a:srgbClr val="1F2328"/>
                </a:solidFill>
                <a:latin typeface="Calibri"/>
                <a:cs typeface="Calibri"/>
              </a:rPr>
              <a:t>Menganalisis dan melapor:</a:t>
            </a:r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 transkripsi sebagai teori; empat pendekatan analisis; jadwal 14 minggu; laporan yang dikembalikan ke komunitas.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A6BE95-E4D4-E043-97D8-216373FAFC03}"/>
              </a:ext>
            </a:extLst>
          </p:cNvPr>
          <p:cNvSpPr/>
          <p:nvPr/>
        </p:nvSpPr>
        <p:spPr>
          <a:xfrm>
            <a:off x="7162800" y="1803400"/>
            <a:ext cx="4419600" cy="4445000"/>
          </a:xfrm>
          <a:prstGeom prst="rect">
            <a:avLst/>
          </a:prstGeom>
          <a:solidFill>
            <a:srgbClr val="EFEBE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857BB7-149F-5A45-92EB-B1D184FE6887}"/>
              </a:ext>
            </a:extLst>
          </p:cNvPr>
          <p:cNvSpPr txBox="1"/>
          <p:nvPr/>
        </p:nvSpPr>
        <p:spPr>
          <a:xfrm>
            <a:off x="7416800" y="2032000"/>
            <a:ext cx="381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8C1D2F"/>
                </a:solidFill>
                <a:latin typeface="Calibri"/>
                <a:cs typeface="Calibri"/>
              </a:rPr>
              <a:t>ISTILAH KUNCI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CF85C7-08B0-4045-A5DD-A1B6CDD93AD5}"/>
              </a:ext>
            </a:extLst>
          </p:cNvPr>
          <p:cNvSpPr txBox="1"/>
          <p:nvPr/>
        </p:nvSpPr>
        <p:spPr>
          <a:xfrm>
            <a:off x="7416800" y="2362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Pertanyaan penelitian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7110595-6FE4-EB4A-9D2D-0A5BACE60B35}"/>
              </a:ext>
            </a:extLst>
          </p:cNvPr>
          <p:cNvCxnSpPr/>
          <p:nvPr/>
        </p:nvCxnSpPr>
        <p:spPr>
          <a:xfrm>
            <a:off x="7416800" y="26924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1204957-696A-E243-94A1-AE909405062A}"/>
              </a:ext>
            </a:extLst>
          </p:cNvPr>
          <p:cNvSpPr txBox="1"/>
          <p:nvPr/>
        </p:nvSpPr>
        <p:spPr>
          <a:xfrm>
            <a:off x="7416800" y="27559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Observasi partisipatif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55A9B13-BDEF-B240-B19A-4CB7A450324A}"/>
              </a:ext>
            </a:extLst>
          </p:cNvPr>
          <p:cNvCxnSpPr/>
          <p:nvPr/>
        </p:nvCxnSpPr>
        <p:spPr>
          <a:xfrm>
            <a:off x="7416800" y="30861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05C79CA-7249-AE44-B86E-5D3D3ADD9BE3}"/>
              </a:ext>
            </a:extLst>
          </p:cNvPr>
          <p:cNvSpPr txBox="1"/>
          <p:nvPr/>
        </p:nvSpPr>
        <p:spPr>
          <a:xfrm>
            <a:off x="7416800" y="31496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Paradoks pengamat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BC8F14A-B9AA-B14B-A5FD-AA809CA0A4AC}"/>
              </a:ext>
            </a:extLst>
          </p:cNvPr>
          <p:cNvCxnSpPr/>
          <p:nvPr/>
        </p:nvCxnSpPr>
        <p:spPr>
          <a:xfrm>
            <a:off x="7416800" y="34798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924C59D-36C7-B34A-8DAB-518BCE22F374}"/>
              </a:ext>
            </a:extLst>
          </p:cNvPr>
          <p:cNvSpPr txBox="1"/>
          <p:nvPr/>
        </p:nvSpPr>
        <p:spPr>
          <a:xfrm>
            <a:off x="7416800" y="35433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Persetujuan berdasarkan informasi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45627E1-E62F-5B40-A05A-96815650B439}"/>
              </a:ext>
            </a:extLst>
          </p:cNvPr>
          <p:cNvCxnSpPr/>
          <p:nvPr/>
        </p:nvCxnSpPr>
        <p:spPr>
          <a:xfrm>
            <a:off x="7416800" y="38735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DFFDFB1-9E13-F84F-A931-21938188D705}"/>
              </a:ext>
            </a:extLst>
          </p:cNvPr>
          <p:cNvSpPr txBox="1"/>
          <p:nvPr/>
        </p:nvSpPr>
        <p:spPr>
          <a:xfrm>
            <a:off x="7416800" y="39370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FPIC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2F111B3-6E4F-124A-9609-ABB0F071415E}"/>
              </a:ext>
            </a:extLst>
          </p:cNvPr>
          <p:cNvCxnSpPr/>
          <p:nvPr/>
        </p:nvCxnSpPr>
        <p:spPr>
          <a:xfrm>
            <a:off x="7416800" y="42799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CE45822-36F7-8A41-9DBA-35CAEAAB4227}"/>
              </a:ext>
            </a:extLst>
          </p:cNvPr>
          <p:cNvSpPr txBox="1"/>
          <p:nvPr/>
        </p:nvSpPr>
        <p:spPr>
          <a:xfrm>
            <a:off x="7416800" y="43434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Anonimisasi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1467E08-17E2-7C4E-86B0-A64327B23805}"/>
              </a:ext>
            </a:extLst>
          </p:cNvPr>
          <p:cNvCxnSpPr/>
          <p:nvPr/>
        </p:nvCxnSpPr>
        <p:spPr>
          <a:xfrm>
            <a:off x="7416800" y="46736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34D71DE-F981-9943-AC7C-682DC1CCCC38}"/>
              </a:ext>
            </a:extLst>
          </p:cNvPr>
          <p:cNvSpPr txBox="1"/>
          <p:nvPr/>
        </p:nvSpPr>
        <p:spPr>
          <a:xfrm>
            <a:off x="7416800" y="47371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Transkripsi sebagai teori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2218383-F39E-EE42-BFA4-1901A40E742B}"/>
              </a:ext>
            </a:extLst>
          </p:cNvPr>
          <p:cNvCxnSpPr/>
          <p:nvPr/>
        </p:nvCxnSpPr>
        <p:spPr>
          <a:xfrm>
            <a:off x="7416800" y="50673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6E898CA-8DE5-5646-943E-9DC478D21583}"/>
              </a:ext>
            </a:extLst>
          </p:cNvPr>
          <p:cNvSpPr txBox="1"/>
          <p:nvPr/>
        </p:nvSpPr>
        <p:spPr>
          <a:xfrm>
            <a:off x="7416800" y="51308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Glos antarbaris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90CB6F4-380E-D745-A4AB-A3CFAE5C6736}"/>
              </a:ext>
            </a:extLst>
          </p:cNvPr>
          <p:cNvCxnSpPr/>
          <p:nvPr/>
        </p:nvCxnSpPr>
        <p:spPr>
          <a:xfrm>
            <a:off x="7416800" y="54610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F62C518-6685-3648-804D-5419F8C79C26}"/>
              </a:ext>
            </a:extLst>
          </p:cNvPr>
          <p:cNvSpPr txBox="1"/>
          <p:nvPr/>
        </p:nvSpPr>
        <p:spPr>
          <a:xfrm>
            <a:off x="7416800" y="55245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Wawancara playback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87D1EC8-7A65-8F4A-9E47-7DCCFEE10BA3}"/>
              </a:ext>
            </a:extLst>
          </p:cNvPr>
          <p:cNvCxnSpPr/>
          <p:nvPr/>
        </p:nvCxnSpPr>
        <p:spPr>
          <a:xfrm>
            <a:off x="7416800" y="5854700"/>
            <a:ext cx="3911600" cy="0"/>
          </a:xfrm>
          <a:prstGeom prst="straightConnector1">
            <a:avLst/>
          </a:prstGeom>
          <a:ln w="6350" cap="flat" cmpd="sng" algn="ctr">
            <a:solidFill>
              <a:srgbClr val="D6D0C4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2BEDFB6-E099-E84E-A6D9-E7E718562DE0}"/>
              </a:ext>
            </a:extLst>
          </p:cNvPr>
          <p:cNvSpPr txBox="1"/>
          <p:nvPr/>
        </p:nvSpPr>
        <p:spPr>
          <a:xfrm>
            <a:off x="7416800" y="5918200"/>
            <a:ext cx="3962400" cy="368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1F2328"/>
                </a:solidFill>
                <a:latin typeface="Calibri"/>
                <a:cs typeface="Calibri"/>
              </a:rPr>
              <a:t>Metadata</a:t>
            </a:r>
          </a:p>
        </p:txBody>
      </p:sp>
    </p:spTree>
    <p:extLst>
      <p:ext uri="{BB962C8B-B14F-4D97-AF65-F5344CB8AC3E}">
        <p14:creationId xmlns:p14="http://schemas.microsoft.com/office/powerpoint/2010/main" val="99291259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C6777-E1E9-6A60-6F03-A599FF630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800" b="1">
                <a:solidFill>
                  <a:srgbClr val="1F2328"/>
                </a:solidFill>
                <a:latin typeface="Georgia"/>
              </a:rPr>
              <a:t>Pertanyaan diskusi dan tugas proyek mini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29ACE9-8360-D143-9D44-1FFC0920C9B6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BAB 16 · DISKUSI DAN TUGAS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76B77-B289-2845-AE96-73F12C9518C0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16 · Diskusi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08B6B3-BED5-564D-B8DE-648523A5F4EA}"/>
              </a:ext>
            </a:extLst>
          </p:cNvPr>
          <p:cNvSpPr txBox="1"/>
          <p:nvPr/>
        </p:nvSpPr>
        <p:spPr>
          <a:xfrm>
            <a:off x="609600" y="1803400"/>
            <a:ext cx="508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PERTANYAAN DISKUSI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082240-A5AF-F248-A6D6-C5D2AAFB0D4E}"/>
              </a:ext>
            </a:extLst>
          </p:cNvPr>
          <p:cNvSpPr txBox="1"/>
          <p:nvPr/>
        </p:nvSpPr>
        <p:spPr>
          <a:xfrm>
            <a:off x="609600" y="2133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85AD95-AC56-AA44-956B-150498A2FBE6}"/>
              </a:ext>
            </a:extLst>
          </p:cNvPr>
          <p:cNvSpPr txBox="1"/>
          <p:nvPr/>
        </p:nvSpPr>
        <p:spPr>
          <a:xfrm>
            <a:off x="1117600" y="21463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Ubah topik "bahasa anak muda di Aceh" menjadi satu pertanyaan terfokus; jelaskan data dan metodenya.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FC0B3-8A58-4C41-A06C-5A91B5B0112F}"/>
              </a:ext>
            </a:extLst>
          </p:cNvPr>
          <p:cNvSpPr txBox="1"/>
          <p:nvPr/>
        </p:nvSpPr>
        <p:spPr>
          <a:xfrm>
            <a:off x="609600" y="32004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3663F3-1DD5-FE44-A7B1-31D6EA225FE7}"/>
              </a:ext>
            </a:extLst>
          </p:cNvPr>
          <p:cNvSpPr txBox="1"/>
          <p:nvPr/>
        </p:nvSpPr>
        <p:spPr>
          <a:xfrm>
            <a:off x="1117600" y="32131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Jelaskan paradoks pengamat dan tawarkan dua strategi untuk mengurangi dampaknya.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140B20-E15C-2640-B7C4-EABDBE37B638}"/>
              </a:ext>
            </a:extLst>
          </p:cNvPr>
          <p:cNvSpPr txBox="1"/>
          <p:nvPr/>
        </p:nvSpPr>
        <p:spPr>
          <a:xfrm>
            <a:off x="609600" y="42672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AC819E-ACAC-D248-A99D-EF072B70413B}"/>
              </a:ext>
            </a:extLst>
          </p:cNvPr>
          <p:cNvSpPr txBox="1"/>
          <p:nvPr/>
        </p:nvSpPr>
        <p:spPr>
          <a:xfrm>
            <a:off x="1117600" y="42799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Apa keuntungan dan kerugian mengarsipkan rekaman bahasa daerah di ELAR atau PARADISEC?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59DEC1-64DF-E948-B3BA-44F66AD8CE52}"/>
              </a:ext>
            </a:extLst>
          </p:cNvPr>
          <p:cNvSpPr txBox="1"/>
          <p:nvPr/>
        </p:nvSpPr>
        <p:spPr>
          <a:xfrm>
            <a:off x="609600" y="53340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600" b="1">
                <a:solidFill>
                  <a:srgbClr val="8C1D2F"/>
                </a:solidFill>
                <a:latin typeface="Georgia"/>
              </a:rPr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DDFD91-A96B-F94E-B9F9-7F237CC59723}"/>
              </a:ext>
            </a:extLst>
          </p:cNvPr>
          <p:cNvSpPr txBox="1"/>
          <p:nvPr/>
        </p:nvSpPr>
        <p:spPr>
          <a:xfrm>
            <a:off x="1117600" y="5346700"/>
            <a:ext cx="5207000" cy="990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500">
                <a:solidFill>
                  <a:srgbClr val="3A3F45"/>
                </a:solidFill>
                <a:latin typeface="Calibri"/>
                <a:cs typeface="Calibri"/>
              </a:rPr>
              <a:t>Bandingkan analisis percakapan dan analisis ideologi bahasa: data apa yang diperlukan masing-masing?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FAEF1E-68F7-FA4A-9C7C-62F656F1BD8C}"/>
              </a:ext>
            </a:extLst>
          </p:cNvPr>
          <p:cNvSpPr/>
          <p:nvPr/>
        </p:nvSpPr>
        <p:spPr>
          <a:xfrm>
            <a:off x="6731000" y="1803400"/>
            <a:ext cx="4851400" cy="4445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5B8B2F-148E-B748-8EAF-E7154C77BEC1}"/>
              </a:ext>
            </a:extLst>
          </p:cNvPr>
          <p:cNvSpPr txBox="1"/>
          <p:nvPr/>
        </p:nvSpPr>
        <p:spPr>
          <a:xfrm>
            <a:off x="7010400" y="2032000"/>
            <a:ext cx="4318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B08D57"/>
                </a:solidFill>
                <a:latin typeface="Calibri"/>
                <a:cs typeface="Calibri"/>
              </a:rPr>
              <a:t>TUGAS PROYEK MINI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A17643-6257-0B4B-B7EB-034D36045D85}"/>
              </a:ext>
            </a:extLst>
          </p:cNvPr>
          <p:cNvSpPr txBox="1"/>
          <p:nvPr/>
        </p:nvSpPr>
        <p:spPr>
          <a:xfrm>
            <a:off x="7010400" y="2311400"/>
            <a:ext cx="43180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Penelitian Mini tentang Pilihan Bahasa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8998A6-896F-DF49-9F48-C7C246B95E31}"/>
              </a:ext>
            </a:extLst>
          </p:cNvPr>
          <p:cNvSpPr txBox="1"/>
          <p:nvPr/>
        </p:nvSpPr>
        <p:spPr>
          <a:xfrm>
            <a:off x="7010400" y="30988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9043AF-F211-2947-B2BA-815B2D62E669}"/>
              </a:ext>
            </a:extLst>
          </p:cNvPr>
          <p:cNvSpPr txBox="1"/>
          <p:nvPr/>
        </p:nvSpPr>
        <p:spPr>
          <a:xfrm>
            <a:off x="7416800" y="30988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Pilih warung kopi, pasar, kantin kampus, atau grup keluarga; dua minggu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AA3032-2D2A-6C42-AB3E-089CA5666EC7}"/>
              </a:ext>
            </a:extLst>
          </p:cNvPr>
          <p:cNvSpPr txBox="1"/>
          <p:nvPr/>
        </p:nvSpPr>
        <p:spPr>
          <a:xfrm>
            <a:off x="7010400" y="38100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39A3-29E7-5C4F-805F-957EE99CD145}"/>
              </a:ext>
            </a:extLst>
          </p:cNvPr>
          <p:cNvSpPr txBox="1"/>
          <p:nvPr/>
        </p:nvSpPr>
        <p:spPr>
          <a:xfrm>
            <a:off x="7416800" y="38100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Rumuskan satu pertanyaan utama dan dua subpertanyaan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6F6BC8-2D09-F649-AF26-6C4AB0911D05}"/>
              </a:ext>
            </a:extLst>
          </p:cNvPr>
          <p:cNvSpPr txBox="1"/>
          <p:nvPr/>
        </p:nvSpPr>
        <p:spPr>
          <a:xfrm>
            <a:off x="7010400" y="45212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32AB59-7711-D84F-BA85-C491C978C13B}"/>
              </a:ext>
            </a:extLst>
          </p:cNvPr>
          <p:cNvSpPr txBox="1"/>
          <p:nvPr/>
        </p:nvSpPr>
        <p:spPr>
          <a:xfrm>
            <a:off x="7416800" y="45212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Siapkan naskah persetujuan lisan, minta izin, catat metadata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CA1295-7320-A14D-8134-7A0AA90D543A}"/>
              </a:ext>
            </a:extLst>
          </p:cNvPr>
          <p:cNvSpPr txBox="1"/>
          <p:nvPr/>
        </p:nvSpPr>
        <p:spPr>
          <a:xfrm>
            <a:off x="7010400" y="5232400"/>
            <a:ext cx="3556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300" b="1">
                <a:solidFill>
                  <a:srgbClr val="B08D57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2B6C31-48F5-984D-A3C5-EE82DDF41A01}"/>
              </a:ext>
            </a:extLst>
          </p:cNvPr>
          <p:cNvSpPr txBox="1"/>
          <p:nvPr/>
        </p:nvSpPr>
        <p:spPr>
          <a:xfrm>
            <a:off x="7416800" y="5232400"/>
            <a:ext cx="3911600" cy="660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E8E4DC"/>
                </a:solidFill>
                <a:latin typeface="Calibri"/>
                <a:cs typeface="Calibri"/>
              </a:rPr>
              <a:t>Rekam, transkripsikan, analisis dengan kerangka dari bab sebelumnya</a:t>
            </a:r>
          </a:p>
        </p:txBody>
      </p:sp>
    </p:spTree>
    <p:extLst>
      <p:ext uri="{BB962C8B-B14F-4D97-AF65-F5344CB8AC3E}">
        <p14:creationId xmlns:p14="http://schemas.microsoft.com/office/powerpoint/2010/main" val="76690956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3175C-1D70-BB19-5737-E2E03D3E5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10972800" cy="1016000"/>
          </a:xfrm>
        </p:spPr>
        <p:txBody>
          <a:bodyPr wrap="square" lIns="0" tIns="0" rIns="0" bIns="0" anchor="t" anchorCtr="0">
            <a:noAutofit/>
          </a:bodyPr>
          <a:lstStyle/>
          <a:p>
            <a:r>
              <a:rPr lang="en-US" sz="2600" b="1">
                <a:solidFill>
                  <a:srgbClr val="1F2328"/>
                </a:solidFill>
                <a:latin typeface="Georgia"/>
              </a:rPr>
              <a:t>Enam belas bab, satu gagasan: bahasa adalah praktik budaya yang hidup, diperebutkan, dan diwariskan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B9DA1B-2089-9D4A-9EC6-BD9099C6E9DD}"/>
              </a:ext>
            </a:extLst>
          </p:cNvPr>
          <p:cNvSpPr txBox="1"/>
          <p:nvPr/>
        </p:nvSpPr>
        <p:spPr>
          <a:xfrm>
            <a:off x="609600" y="304800"/>
            <a:ext cx="9652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100" b="1">
                <a:solidFill>
                  <a:srgbClr val="8C1D2F"/>
                </a:solidFill>
                <a:latin typeface="Calibri"/>
                <a:cs typeface="Calibri"/>
              </a:rPr>
              <a:t>PENUTUP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E12839-4E12-FC47-B159-8DB574C56021}"/>
              </a:ext>
            </a:extLst>
          </p:cNvPr>
          <p:cNvSpPr txBox="1"/>
          <p:nvPr/>
        </p:nvSpPr>
        <p:spPr>
          <a:xfrm>
            <a:off x="10312400" y="6502400"/>
            <a:ext cx="12700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pPr algn="r"/>
            <a:r>
              <a:rPr lang="en-US" sz="1000">
                <a:solidFill>
                  <a:srgbClr val="6B665E"/>
                </a:solidFill>
                <a:latin typeface="Calibri"/>
                <a:cs typeface="Calibri"/>
              </a:rPr>
              <a:t>17.0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4926AA-4CB7-5942-B017-4471D15B44E6}"/>
              </a:ext>
            </a:extLst>
          </p:cNvPr>
          <p:cNvSpPr/>
          <p:nvPr/>
        </p:nvSpPr>
        <p:spPr>
          <a:xfrm>
            <a:off x="609600" y="1905000"/>
            <a:ext cx="2032000" cy="317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9DB03E-88C7-1C49-BE24-533F4A97BD5D}"/>
              </a:ext>
            </a:extLst>
          </p:cNvPr>
          <p:cNvSpPr txBox="1"/>
          <p:nvPr/>
        </p:nvSpPr>
        <p:spPr>
          <a:xfrm>
            <a:off x="787400" y="2108200"/>
            <a:ext cx="167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BAB 1–4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6A92B3-D599-C14B-8DC4-ADFC0750D083}"/>
              </a:ext>
            </a:extLst>
          </p:cNvPr>
          <p:cNvSpPr txBox="1"/>
          <p:nvPr/>
        </p:nvSpPr>
        <p:spPr>
          <a:xfrm>
            <a:off x="787400" y="2413000"/>
            <a:ext cx="16764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Fondasi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906FC1-1F1B-1841-8A6A-6FA9AA7E9305}"/>
              </a:ext>
            </a:extLst>
          </p:cNvPr>
          <p:cNvSpPr txBox="1"/>
          <p:nvPr/>
        </p:nvSpPr>
        <p:spPr>
          <a:xfrm>
            <a:off x="787400" y="3251200"/>
            <a:ext cx="1676400" cy="165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Konsep, sejarah, sistem bahasa, dan relativitas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CDB3C45C-DF21-724E-B2C7-48138C6C7DBE}"/>
              </a:ext>
            </a:extLst>
          </p:cNvPr>
          <p:cNvSpPr/>
          <p:nvPr/>
        </p:nvSpPr>
        <p:spPr>
          <a:xfrm>
            <a:off x="2654300" y="3378200"/>
            <a:ext cx="177800" cy="2032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4808E9-AFA4-2744-8086-C1CD91CADD98}"/>
              </a:ext>
            </a:extLst>
          </p:cNvPr>
          <p:cNvSpPr/>
          <p:nvPr/>
        </p:nvSpPr>
        <p:spPr>
          <a:xfrm>
            <a:off x="2844800" y="1905000"/>
            <a:ext cx="2032000" cy="317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07D0A6-3C29-8D49-AF64-D456C6E11B1B}"/>
              </a:ext>
            </a:extLst>
          </p:cNvPr>
          <p:cNvSpPr txBox="1"/>
          <p:nvPr/>
        </p:nvSpPr>
        <p:spPr>
          <a:xfrm>
            <a:off x="3022600" y="2108200"/>
            <a:ext cx="167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BAB 5–7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74EB34-DF87-7B40-820C-55621E899A41}"/>
              </a:ext>
            </a:extLst>
          </p:cNvPr>
          <p:cNvSpPr txBox="1"/>
          <p:nvPr/>
        </p:nvSpPr>
        <p:spPr>
          <a:xfrm>
            <a:off x="3022600" y="2413000"/>
            <a:ext cx="16764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Bahasa dalam interaksi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74CCB9-0F22-9D45-A998-C8E2D165A152}"/>
              </a:ext>
            </a:extLst>
          </p:cNvPr>
          <p:cNvSpPr txBox="1"/>
          <p:nvPr/>
        </p:nvSpPr>
        <p:spPr>
          <a:xfrm>
            <a:off x="3022600" y="3251200"/>
            <a:ext cx="1676400" cy="165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Peristiwa tutur, kesantunan, indeks, dan ideologi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444550DE-4B15-5D44-8081-2C185949956E}"/>
              </a:ext>
            </a:extLst>
          </p:cNvPr>
          <p:cNvSpPr/>
          <p:nvPr/>
        </p:nvSpPr>
        <p:spPr>
          <a:xfrm>
            <a:off x="4889500" y="3378200"/>
            <a:ext cx="177800" cy="2032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AEAE89-4DD5-994F-A63F-AC07F22C39FC}"/>
              </a:ext>
            </a:extLst>
          </p:cNvPr>
          <p:cNvSpPr/>
          <p:nvPr/>
        </p:nvSpPr>
        <p:spPr>
          <a:xfrm>
            <a:off x="5080000" y="1905000"/>
            <a:ext cx="2032000" cy="317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73ACFC-9425-2145-95CA-4829751492ED}"/>
              </a:ext>
            </a:extLst>
          </p:cNvPr>
          <p:cNvSpPr txBox="1"/>
          <p:nvPr/>
        </p:nvSpPr>
        <p:spPr>
          <a:xfrm>
            <a:off x="5257800" y="2108200"/>
            <a:ext cx="167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BAB 8–11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D9E54B-11D6-BB48-88A6-C0B7CBCB1E9C}"/>
              </a:ext>
            </a:extLst>
          </p:cNvPr>
          <p:cNvSpPr txBox="1"/>
          <p:nvPr/>
        </p:nvSpPr>
        <p:spPr>
          <a:xfrm>
            <a:off x="5257800" y="2413000"/>
            <a:ext cx="16764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Bahasa dan masyarakat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004898-E9AE-6C44-A29D-1955D7A45321}"/>
              </a:ext>
            </a:extLst>
          </p:cNvPr>
          <p:cNvSpPr txBox="1"/>
          <p:nvPr/>
        </p:nvSpPr>
        <p:spPr>
          <a:xfrm>
            <a:off x="5257800" y="3251200"/>
            <a:ext cx="1676400" cy="165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Identitas, sosialisasi, agama, literasi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AB028663-1952-4F4F-B7AA-4EBAEFC2BA20}"/>
              </a:ext>
            </a:extLst>
          </p:cNvPr>
          <p:cNvSpPr/>
          <p:nvPr/>
        </p:nvSpPr>
        <p:spPr>
          <a:xfrm>
            <a:off x="7124700" y="3378200"/>
            <a:ext cx="177800" cy="2032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C928B5-57B7-9440-A1D3-4F9F16EBB5F7}"/>
              </a:ext>
            </a:extLst>
          </p:cNvPr>
          <p:cNvSpPr/>
          <p:nvPr/>
        </p:nvSpPr>
        <p:spPr>
          <a:xfrm>
            <a:off x="7315200" y="1905000"/>
            <a:ext cx="2032000" cy="3175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E3DED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7F1DAC-02E8-FF45-BD11-D5AA1C8DD7CD}"/>
              </a:ext>
            </a:extLst>
          </p:cNvPr>
          <p:cNvSpPr txBox="1"/>
          <p:nvPr/>
        </p:nvSpPr>
        <p:spPr>
          <a:xfrm>
            <a:off x="7493000" y="2108200"/>
            <a:ext cx="167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2F5D62"/>
                </a:solidFill>
                <a:latin typeface="Calibri"/>
                <a:cs typeface="Calibri"/>
              </a:rPr>
              <a:t>BAB 12–15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453A66-0420-5E4B-85E1-7447E826BE20}"/>
              </a:ext>
            </a:extLst>
          </p:cNvPr>
          <p:cNvSpPr txBox="1"/>
          <p:nvPr/>
        </p:nvSpPr>
        <p:spPr>
          <a:xfrm>
            <a:off x="7493000" y="2413000"/>
            <a:ext cx="16764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1F2328"/>
                </a:solidFill>
                <a:latin typeface="Georgia"/>
              </a:rPr>
              <a:t>Bahasa dan kuasa hari ini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0FBE36-4679-6940-B0C0-DB7E8DA0C7CC}"/>
              </a:ext>
            </a:extLst>
          </p:cNvPr>
          <p:cNvSpPr txBox="1"/>
          <p:nvPr/>
        </p:nvSpPr>
        <p:spPr>
          <a:xfrm>
            <a:off x="7493000" y="3251200"/>
            <a:ext cx="1676400" cy="165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3A3F45"/>
                </a:solidFill>
                <a:latin typeface="Calibri"/>
                <a:cs typeface="Calibri"/>
              </a:rPr>
              <a:t>Multilingualisme, politik, revitalisasi, digital</a:t>
            </a:r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9720F1EC-9968-224A-9CA5-55B0573276F2}"/>
              </a:ext>
            </a:extLst>
          </p:cNvPr>
          <p:cNvSpPr/>
          <p:nvPr/>
        </p:nvSpPr>
        <p:spPr>
          <a:xfrm>
            <a:off x="9359900" y="3378200"/>
            <a:ext cx="177800" cy="203200"/>
          </a:xfrm>
          <a:prstGeom prst="rightArrow">
            <a:avLst/>
          </a:prstGeom>
          <a:solidFill>
            <a:srgbClr val="B08D5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165E592-FF6A-EB49-955F-5C295F5B32F0}"/>
              </a:ext>
            </a:extLst>
          </p:cNvPr>
          <p:cNvSpPr/>
          <p:nvPr/>
        </p:nvSpPr>
        <p:spPr>
          <a:xfrm>
            <a:off x="9550400" y="1905000"/>
            <a:ext cx="2032000" cy="3175000"/>
          </a:xfrm>
          <a:prstGeom prst="rect">
            <a:avLst/>
          </a:prstGeom>
          <a:solidFill>
            <a:srgbClr val="8C1D2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87250B-3388-954A-8AA4-B2BCCA6DB135}"/>
              </a:ext>
            </a:extLst>
          </p:cNvPr>
          <p:cNvSpPr txBox="1"/>
          <p:nvPr/>
        </p:nvSpPr>
        <p:spPr>
          <a:xfrm>
            <a:off x="9728200" y="2108200"/>
            <a:ext cx="1676400" cy="203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200" b="1">
                <a:solidFill>
                  <a:srgbClr val="F0D9A8"/>
                </a:solidFill>
                <a:latin typeface="Calibri"/>
                <a:cs typeface="Calibri"/>
              </a:rPr>
              <a:t>BAB 16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5D10E2-5C9A-754C-80B0-671BAA1BE923}"/>
              </a:ext>
            </a:extLst>
          </p:cNvPr>
          <p:cNvSpPr txBox="1"/>
          <p:nvPr/>
        </p:nvSpPr>
        <p:spPr>
          <a:xfrm>
            <a:off x="9728200" y="2413000"/>
            <a:ext cx="1676400" cy="7112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b="1">
                <a:solidFill>
                  <a:srgbClr val="FFFFFF"/>
                </a:solidFill>
                <a:latin typeface="Georgia"/>
              </a:rPr>
              <a:t>Ke lapangan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D3DF789-89E0-0C4B-97A0-1109394419C1}"/>
              </a:ext>
            </a:extLst>
          </p:cNvPr>
          <p:cNvSpPr txBox="1"/>
          <p:nvPr/>
        </p:nvSpPr>
        <p:spPr>
          <a:xfrm>
            <a:off x="9728200" y="3251200"/>
            <a:ext cx="1676400" cy="1651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F3E6E3"/>
                </a:solidFill>
                <a:latin typeface="Calibri"/>
                <a:cs typeface="Calibri"/>
              </a:rPr>
              <a:t>Metode, etika, dan proyek penelitian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A7763E4-D512-DF4A-884F-FBB5050A992F}"/>
              </a:ext>
            </a:extLst>
          </p:cNvPr>
          <p:cNvSpPr/>
          <p:nvPr/>
        </p:nvSpPr>
        <p:spPr>
          <a:xfrm>
            <a:off x="609600" y="5283200"/>
            <a:ext cx="10972800" cy="762000"/>
          </a:xfrm>
          <a:prstGeom prst="rect">
            <a:avLst/>
          </a:prstGeom>
          <a:solidFill>
            <a:srgbClr val="1F23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1904BD-A66C-5E49-9775-0C372F94FDEE}"/>
              </a:ext>
            </a:extLst>
          </p:cNvPr>
          <p:cNvSpPr txBox="1"/>
          <p:nvPr/>
        </p:nvSpPr>
        <p:spPr>
          <a:xfrm>
            <a:off x="863600" y="5359400"/>
            <a:ext cx="10464800" cy="609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ctr" anchorCtr="0">
            <a:noAutofit/>
          </a:bodyPr>
          <a:lstStyle/>
          <a:p>
            <a:r>
              <a:rPr lang="en-US" sz="1600">
                <a:solidFill>
                  <a:srgbClr val="E8E4DC"/>
                </a:solidFill>
                <a:latin typeface="Calibri"/>
                <a:cs typeface="Calibri"/>
              </a:rPr>
              <a:t>Benang merahnya: </a:t>
            </a:r>
            <a:r>
              <a:rPr lang="en-US" sz="1600" b="1">
                <a:solidFill>
                  <a:srgbClr val="FFFFFF"/>
                </a:solidFill>
                <a:latin typeface="Calibri"/>
                <a:cs typeface="Calibri"/>
              </a:rPr>
              <a:t>teori global diuji pada kenyataan Aceh dan Nusantara</a:t>
            </a:r>
            <a:r>
              <a:rPr lang="en-US" sz="1600">
                <a:solidFill>
                  <a:srgbClr val="E8E4DC"/>
                </a:solidFill>
                <a:latin typeface="Calibri"/>
                <a:cs typeface="Calibri"/>
              </a:rPr>
              <a:t>, dan mahasiswa belajar teori sambil mengenali dunianya sendiri.</a:t>
            </a:r>
          </a:p>
        </p:txBody>
      </p:sp>
    </p:spTree>
    <p:extLst>
      <p:ext uri="{BB962C8B-B14F-4D97-AF65-F5344CB8AC3E}">
        <p14:creationId xmlns:p14="http://schemas.microsoft.com/office/powerpoint/2010/main" val="339170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644EEC1-FD15-3C42-9CDB-6FB98E7D2D01}">
  <we:reference id="wa200010001" version="1.0.0.1" store="en-US" storeType="OMEX"/>
  <we:alternateReferences>
    <we:reference id="WA200010001" version="1.0.0.1" store="WA200010001" storeType="OMEX"/>
  </we:alternateReferences>
  <we:properties>
    <we:property name="claude.fileId" value="&quot;74ede7f6-a66f-49e7-8b82-0d0a8cf0cb54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17276</Words>
  <Application>Microsoft Macintosh PowerPoint</Application>
  <PresentationFormat>Widescreen</PresentationFormat>
  <Paragraphs>2575</Paragraphs>
  <Slides>147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147</vt:i4>
      </vt:variant>
    </vt:vector>
  </HeadingPairs>
  <TitlesOfParts>
    <vt:vector size="152" baseType="lpstr">
      <vt:lpstr>Arial</vt:lpstr>
      <vt:lpstr>Calibri</vt:lpstr>
      <vt:lpstr>Calibri Light</vt:lpstr>
      <vt:lpstr>Georgia</vt:lpstr>
      <vt:lpstr>Office Theme</vt:lpstr>
      <vt:lpstr>Antropologi Linguistik</vt:lpstr>
      <vt:lpstr>Bahasa dipelajari sebagai sumber daya budaya dan tuturan sebagai praktik budaya</vt:lpstr>
      <vt:lpstr>Delapan CPMK bergerak dari memahami konsep ke merancang penelitian sendiri</vt:lpstr>
      <vt:lpstr>Enam belas pertemuan: tujuh bab sebelum UTS, delapan bab dan proyek lapangan sesudahnya</vt:lpstr>
      <vt:lpstr>Enam puluh persen nilai ditentukan oleh proyek penelitian dan ujian akhir</vt:lpstr>
      <vt:lpstr>Mengenal Antropologi Linguistik: ruang lingkup, objek, dan konsep kunci</vt:lpstr>
      <vt:lpstr>Antropologi linguistik mengkaji bahasa sebagai sumber daya budaya dan tuturan sebagai praktik budaya</vt:lpstr>
      <vt:lpstr>Bidang-bidang yang bertetangga dibedakan oleh pertanyaan dan jenis data, bukan oleh objeknya</vt:lpstr>
      <vt:lpstr>Setiap ujaran melakukan lebih dari sekadar merujuk, dan keyakinan tentang bahasa ikut membentuknya</vt:lpstr>
      <vt:lpstr>Indeksikalitas menjelaskan bagaimana bentuk bahasa menunjuk identitas, sering secara tidak langsung</vt:lpstr>
      <vt:lpstr>Hymes menjawab pemisahan sistem dan penggunaan dengan konsep kompetensi komunikatif</vt:lpstr>
      <vt:lpstr>Indonesia adalah laboratorium bahasa, dan jumlah bahasanya bergantung pada siapa yang menghitung</vt:lpstr>
      <vt:lpstr>Di Pasar Peunayong, pilihan bahasa dan sapaan ikut menentukan harga dan hubungan</vt:lpstr>
      <vt:lpstr>Antropologi linguistik membaca pilihan bahasa sehari-hari sebagai tindakan budaya yang bermakna</vt:lpstr>
      <vt:lpstr>Pertanyaan diskusi dan tugas proyek mini</vt:lpstr>
      <vt:lpstr>Akar dan arus pemikiran: dari Boas hingga antropologi linguistik kontemporer</vt:lpstr>
      <vt:lpstr>Dua abad pemikiran: pertanyaan disiplin bergeser dari jiwa bangsa ke praktik dan kekuasaan</vt:lpstr>
      <vt:lpstr>Setiap aliran memberi alat baru sekaligus meninggalkan titik buta yang dikritik generasi berikutnya</vt:lpstr>
      <vt:lpstr>Boas membongkar telinga pengamat; Malinowski menunjukkan bahwa ujaran adalah tindakan</vt:lpstr>
      <vt:lpstr>Duranti memetakan tiga paradigma yang muncul berurutan dan kini hidup berdampingan</vt:lpstr>
      <vt:lpstr>Kajian bahasa di Nusantara lahir dalam kepentingan misi, administrasi, dan kekuasaan kolonial</vt:lpstr>
      <vt:lpstr>Membaca De Atjèhers menuntut dua sikap sekaligus: memanfaatkan arsip dan membaca posisinya</vt:lpstr>
      <vt:lpstr>Sejarah disiplin adalah rangkaian pertanyaan yang berganti, dan setiap jawaban punya titik buta</vt:lpstr>
      <vt:lpstr>Pertanyaan diskusi dan tugas proyek mini</vt:lpstr>
      <vt:lpstr>Bahasa sebagai sistem: bekal linguistik untuk antropolog</vt:lpstr>
      <vt:lpstr>Setiap tataran linguistik menyimpan pertanyaan antropologis tentang komunitas penuturnya</vt:lpstr>
      <vt:lpstr>Fonologi menunjukkan bahwa setiap bahasa memilah kontinum bunyi dengan caranya sendiri</vt:lpstr>
      <vt:lpstr>Afiksasi dan reduplikasi bukan sekadar teknik; bentuk kata dapat menyimpan konsep budaya</vt:lpstr>
      <vt:lpstr>Bahasa Aceh menandai pelaku yang bertindak dengan kehendak, bukan sekadar subjek kalimat</vt:lpstr>
      <vt:lpstr>Kosakata menandai pembedaan yang dianggap penting secara rutin oleh komunitas penuturnya</vt:lpstr>
      <vt:lpstr>Kerabat terdekat bahasa Aceh berada di daratan Asia Tenggara, bukan di Sumatra</vt:lpstr>
      <vt:lpstr>Berapa bahasa di Aceh? Jawabannya bergantung pada kriteria, dan kriteria adalah keputusan sosial</vt:lpstr>
      <vt:lpstr>Analisis struktural memberi antropolog alat untuk melihat makna budaya di dalam tata bahasa</vt:lpstr>
      <vt:lpstr>Pertanyaan diskusi dan tugas proyek mini</vt:lpstr>
      <vt:lpstr>Bahasa, pikiran, dan kebudayaan: debat relativitas linguistik</vt:lpstr>
      <vt:lpstr>Versi kuat relativitas ditolak, tetapi pengaruh bahasa pada kebiasaan berpikir didukung di ranah tertentu</vt:lpstr>
      <vt:lpstr>Kasus Hopi mengajarkan bahwa klaim tentang pandangan dunia menuntut data lapangan yang memadai</vt:lpstr>
      <vt:lpstr>Batas kategori warna berbeda antarbahasa, tetapi titik pusatnya cenderung serupa</vt:lpstr>
      <vt:lpstr>Ruang adalah ranah tempat relativitas linguistik memperoleh dukungan empiris paling meyakinkan</vt:lpstr>
      <vt:lpstr>Nusantara menata ruang dengan sumbu gunung-laut dan hulu-hilir yang tertanam dalam kosmologi</vt:lpstr>
      <vt:lpstr>Bahasa adalah wadah pengetahuan kolektif, bahkan ketika ia tidak menentukan cara berpikir</vt:lpstr>
      <vt:lpstr>Bahasa tidak menentukan pikiran, tetapi mengarahkan kebiasaan perhatian di ranah tertentu</vt:lpstr>
      <vt:lpstr>Pertanyaan diskusi dan tugas proyek mini</vt:lpstr>
      <vt:lpstr>Etnografi komunikasi: peristiwa tutur dan kompetensi komunikatif</vt:lpstr>
      <vt:lpstr>Hymes membedakan tiga satuan berjenjang agar peneliti tahu di tingkat mana ia menganalisis</vt:lpstr>
      <vt:lpstr>SPEAKING adalah daftar periksa untuk menuntun pengamatan, bukan rumus yang diisi secara mekanis</vt:lpstr>
      <vt:lpstr>Bagi Bauman, tampil berarti menyerahkan tuturan untuk dinilai oleh khalayak</vt:lpstr>
      <vt:lpstr>Seumapa dan didong adalah peristiwa tutur yang tertata, dengan ruang luas bagi improvisasi</vt:lpstr>
      <vt:lpstr>Wayang dan tuturan ritual Sumba menunjukkan satu peristiwa tutur dapat memadukan banyak ragam dan genre</vt:lpstr>
      <vt:lpstr>Diurai dengan SPEAKING, seumapa ternyata memuat tatanan sosial yang rumit di ambang pintu</vt:lpstr>
      <vt:lpstr>Berbicara secara pantas adalah pengetahuan budaya yang dapat diamati secara sistematis</vt:lpstr>
      <vt:lpstr>Pertanyaan diskusi dan tugas proyek mini</vt:lpstr>
      <vt:lpstr>Pragmatik, tindak tutur, dan kesantunan</vt:lpstr>
      <vt:lpstr>Austin menunjukkan bahwa banyak ucapan tidak menggambarkan keadaan, melainkan melakukan tindakan</vt:lpstr>
      <vt:lpstr>Dalam akad nikah, rumusan kata yang tepat mengubah status hukum dan sosial dua orang</vt:lpstr>
      <vt:lpstr>Ketika sebuah maksim tampak dilanggar, pendengar mencari makna tambahan yang disebut implikatur</vt:lpstr>
      <vt:lpstr>Brown dan Levinson mengklaim strategi kesantunan universal; sarjana Asia menunjukkan batasnya</vt:lpstr>
      <vt:lpstr>Bahasa Aceh menanam penghormatan dalam tata bahasa: setiap menyebut tindakan orang, penutur memilih tingkat hormat</vt:lpstr>
      <vt:lpstr>Eufemisme, tabu, dan sindiran menjaga muka; analisis percakapan menunjukkan keteraturan dari giliran ke giliran</vt:lpstr>
      <vt:lpstr>Meminjam halaman di gampong: permintaan ditunda, dibungkus, dan dijawab secara tidak langsung</vt:lpstr>
      <vt:lpstr>Makna tuturan terletak pada tindakan, kerja sama, dan kerja muka di antara penutur</vt:lpstr>
      <vt:lpstr>Pertanyaan diskusi dan tugas proyek mini</vt:lpstr>
      <vt:lpstr>Tanda, indeksikalitas, dan ideologi bahasa</vt:lpstr>
      <vt:lpstr>Makna tidak pernah selesai di dalam tanda; ia selalu bergantung pada penafsirnya</vt:lpstr>
      <vt:lpstr>Indeks dapat mengandaikan konteks yang sudah ada atau justru menciptakan konteks baru</vt:lpstr>
      <vt:lpstr>Gaya bicara menjadi dikenali ketika dilekatkan pada tipe orang, dan keyakinan tentangnya tidak pernah netral</vt:lpstr>
      <vt:lpstr>Irvine dan Gal menjelaskan bagaimana perbedaan bahasa diubah menjadi perbedaan watak manusia</vt:lpstr>
      <vt:lpstr>Slogan bahasa standar dan keyakinan tentang bahasa suci sama-sama membentuk praktik yang dapat diamati</vt:lpstr>
      <vt:lpstr>Anggapan dialek Aceh tertentu lebih "kasar" adalah persepsi penutur, bukan fakta linguistik</vt:lpstr>
      <vt:lpstr>Bentuk bahasa menunjuk konteks, dan ideologi mengubah penunjukan itu menjadi penilaian</vt:lpstr>
      <vt:lpstr>Pertanyaan diskusi dan tugas proyek mini</vt:lpstr>
      <vt:lpstr>Bahasa dan identitas: gender, etnisitas, ras, dan kelas</vt:lpstr>
      <vt:lpstr>Identitas tidak dibawa ke dalam interaksi; ia muncul dari praktik bahasa di dalamnya</vt:lpstr>
      <vt:lpstr>Labov menunjukkan bahwa satu bunyi dapat menandai kesetiaan lokal maupun lapisan kelas</vt:lpstr>
      <vt:lpstr>Kajian gender bergeser dari kekurangan perempuan ke cara gaya bicara mengindeks gender secara tak langsung</vt:lpstr>
      <vt:lpstr>Cara orang dipersepsi memengaruhi cara bahasanya didengar, dan sebaliknya</vt:lpstr>
      <vt:lpstr>Bahasa Aceh sering dijadikan penanda identitas "Aceh", padahal banyak warga Aceh berbahasa ibu lain</vt:lpstr>
      <vt:lpstr>Ruang tutur perempuan Aceh lebih luas daripada gambaran yang hanya melihat mimbar khutbah</vt:lpstr>
      <vt:lpstr>Identitas dibangun dalam interaksi melalui pilihan bahasa, bukan diwarisi sebagai sifat tetap</vt:lpstr>
      <vt:lpstr>Pertanyaan diskusi dan tugas proyek mini</vt:lpstr>
      <vt:lpstr>Sosialisasi bahasa: menjadi anggota budaya melalui bahasa</vt:lpstr>
      <vt:lpstr>Anak belajar bahasa sekaligus belajar menjadi anggota budaya melalui bahasa</vt:lpstr>
      <vt:lpstr>Setiap masyarakat punya narasi budaya tentang apa itu anak dan bagaimana ia menjadi kompeten</vt:lpstr>
      <vt:lpstr>Anak yang fasih di rumah dapat tampak "kurang" di sekolah karena cara bertuturnya berbeda</vt:lpstr>
      <vt:lpstr>Di Gapun, bahasa bergeser dari pangkuan ibu, bertentangan dengan apa yang dikatakan para orang tua</vt:lpstr>
      <vt:lpstr>Di Jawa dan Aceh, anak disosialisasikan ke dalam perasaan, iman, dan sejarah melalui genre tutur</vt:lpstr>
      <vt:lpstr>Belajar bahasa adalah belajar menjadi orang tertentu dalam masyarakat tertentu</vt:lpstr>
      <vt:lpstr>Pertanyaan diskusi dan tugas proyek mini</vt:lpstr>
      <vt:lpstr>Bahasa, agama, dan ritual</vt:lpstr>
      <vt:lpstr>Tuturan ritual dirancang agar penutur tampil sebagai penyampai, bukan pencipta, sehingga sulit dibantah</vt:lpstr>
      <vt:lpstr>Di Sumba, otoritas diciptakan ketika tuturan pelaku ritual makin disamakan dengan suara leluhur</vt:lpstr>
      <vt:lpstr>Teks Arab Al-Qur'an dipandang tak tergantikan, sementara doa pribadi dapat dipanjatkan dalam bahasa apa pun</vt:lpstr>
      <vt:lpstr>Bowen menunjukkan bahwa orang Gayo menjadi Muslim melalui wacana, bukan melalui lapisan adat yang dikupas</vt:lpstr>
      <vt:lpstr>Di Aceh, bahasa ritual hidup dari kenduri hingga panggung seni, dan kata selalu bertaut dengan benda</vt:lpstr>
      <vt:lpstr>Hikayat Prang Sabi menunjukkan bahwa sebuah teks yang dilantunkan dapat mengubah cara orang memandang sejarah</vt:lpstr>
      <vt:lpstr>Bahasa ritual memindahkan otoritas dari penutur ke sumber di luar dirinya</vt:lpstr>
      <vt:lpstr>Pertanyaan diskusi dan tugas proyek mini</vt:lpstr>
      <vt:lpstr>Lisan, aksara, dan literasi: dari hikayat ke layar</vt:lpstr>
      <vt:lpstr>Apakah tulisan mengubah cara berpikir, atau akibatnya bergantung pada apa yang dilakukan orang dengannya?</vt:lpstr>
      <vt:lpstr>Di Liberia, akibat literasi ternyata spesifik dan terikat pada praktik, bukan perubahan kognitif menyeluruh</vt:lpstr>
      <vt:lpstr>Hikayat Aceh tertulis tetapi hidup melalui lantunan, berdampingan dengan genre yang lebih lentur</vt:lpstr>
      <vt:lpstr>Berpindah dari Jawoe ke Latin berarti berpindah jaringan: dari dunia Islam ke administrasi kolonial dan negara</vt:lpstr>
      <vt:lpstr>Aksara Nusantara kini diperjuangkan di Unicode, dan media sosial melahirkan tulisan yang berperilaku seperti percakapan</vt:lpstr>
      <vt:lpstr>Lisan dan tulis bukan dua tahap peradaban, tetapi praktik yang hidup berdampingan</vt:lpstr>
      <vt:lpstr>Pertanyaan diskusi dan tugas proyek mini</vt:lpstr>
      <vt:lpstr>Multilingualisme, kontak bahasa, dan lahirnya bahasa nasional</vt:lpstr>
      <vt:lpstr>Diglosia adalah pembagian fungsi yang stabil antara ragam tinggi dan ragam rendah dalam satu masyarakat</vt:lpstr>
      <vt:lpstr>Berpindah bahasa bukan tanda kekurangan, melainkan sumber daya komunikatif yang canggih</vt:lpstr>
      <vt:lpstr>Translanguaging memandang penutur multilingual memakai satu repertoar terpadu, bukan dua sistem terpisah</vt:lpstr>
      <vt:lpstr>Memilih Melayu, bukan Jawa yang penuturnya terbanyak, adalah keputusan politik yang menentukan</vt:lpstr>
      <vt:lpstr>Aceh memperlihatkan hierarki bahasa berlapis: dominan di satu tingkat dapat terpinggirkan di tingkat lain</vt:lpstr>
      <vt:lpstr>Multilingualisme adalah norma Nusantara, dan setiap pilihan bahasa menegosiasikan relasi kuasa</vt:lpstr>
      <vt:lpstr>Pertanyaan diskusi dan tugas proyek mini</vt:lpstr>
      <vt:lpstr>Bahasa, kekuasaan, dan politik: kolonialisme, negara, dan konflik</vt:lpstr>
      <vt:lpstr>Bahasa baku bukan sesuatu yang alamiah; ia adalah modal yang dibagikan secara tidak merata</vt:lpstr>
      <vt:lpstr>Kuasa bekerja lewat akal sehat, lewat wacana, dan lewat kerja mendeskripsikan bahasa orang lain</vt:lpstr>
      <vt:lpstr>Akronim dan eufemisme Orde Baru membuat program dan kekerasan terdengar teknis dan sulit dipersoalkan</vt:lpstr>
      <vt:lpstr>Dalam konflik Aceh tidak ada nama yang netral: setiap label membawa kerangka moral dan hukumnya sendiri</vt:lpstr>
      <vt:lpstr>Smong membuktikan bahwa pengetahuan dalam bahasa minoritas dapat menyelamatkan nyawa</vt:lpstr>
      <vt:lpstr>Kekuasaan bekerja melalui siapa yang berhak menamai, mendeskripsikan, dan dipercaya</vt:lpstr>
      <vt:lpstr>Pertanyaan diskusi dan tugas proyek mini</vt:lpstr>
      <vt:lpstr>Bahasa terancam punah, dokumentasi, dan revitalisasi</vt:lpstr>
      <vt:lpstr>Sekitar 44 persen bahasa dunia tergolong terancam, dan Indonesia menyimpan lebih dari 700 di antaranya</vt:lpstr>
      <vt:lpstr>Semua alat ukur vitalitas sepakat: penerusan bahasa kepada anak di rumah adalah faktor terpenting</vt:lpstr>
      <vt:lpstr>Dokumentasi merekam bahasa sebagai praktik; revitalisasi menuntut strategi yang sesuai situasi lokal</vt:lpstr>
      <vt:lpstr>Revitalisasi Bahasa Daerah tumbuh dari 38 menjadi target 120 bahasa dalam empat tahun</vt:lpstr>
      <vt:lpstr>Payung "Bahasa Aceh" dalam qanun bersifat inklusif, tetapi berisiko menghapus kekhasan bahasa minoritas</vt:lpstr>
      <vt:lpstr>Bahasa bertahan bila diteruskan kepada anak, dan pelestarian harus dimiliki komunitasnya</vt:lpstr>
      <vt:lpstr>Pertanyaan diskusi dan tugas proyek mini</vt:lpstr>
      <vt:lpstr>Bahasa di era digital: media sosial, lanskap linguistik, dan kecerdasan buatan</vt:lpstr>
      <vt:lpstr>Tanda publik memberi informasi sekaligus menyatakan bahasa mana yang dihargai di sebuah kota</vt:lpstr>
      <vt:lpstr>Aksara Jawoe di papan nama Banda Aceh lebih banyak bekerja sebagai simbol daripada sebagai informasi</vt:lpstr>
      <vt:lpstr>Kreativitas bahasa digital dicemooh sebagai perusak bahasa, padahal cemoohan itu sendiri adalah data</vt:lpstr>
      <vt:lpstr>Jutaan penutur tidak menjamin kehadiran digital: bahasa Aceh nyaris tak terlayani teknologi bahasa</vt:lpstr>
      <vt:lpstr>Ruang digital murah untuk menjangkau penutur muda dan diaspora, bila komunitas ikut memegang kendali</vt:lpstr>
      <vt:lpstr>Ruang digital memperluas sekaligus memperdalam ketimpangan antarbahasa</vt:lpstr>
      <vt:lpstr>Pertanyaan diskusi dan tugas proyek mini</vt:lpstr>
      <vt:lpstr>Metode penelitian antropologi linguistik: dari lapangan ke laporan</vt:lpstr>
      <vt:lpstr>Pertanyaan yang baik menunjuk lokasi, penutur, fenomena yang dapat diamati, dan konsep yang dipakai</vt:lpstr>
      <vt:lpstr>Partisipasi membuka akses ke tuturan alami, dan persetujuan adalah proses yang berkelanjutan</vt:lpstr>
      <vt:lpstr>Setiap transkrip adalah pilihan teoretis, dan pendekatan analisis dipilih mengikuti pertanyaan penelitian</vt:lpstr>
      <vt:lpstr>Wawancara bukan jendela netral, dan penelitian di Aceh menuntut kepekaan pada luka konflik dan gender</vt:lpstr>
      <vt:lpstr>Rancangan mini: bagaimana pengunjung warung kopi memilih antara bahasa Aceh dan bahasa Indonesia?</vt:lpstr>
      <vt:lpstr>Proyek semester paling sering gagal di tahap transkripsi dan analisis, maka sediakan waktu cukup di sana</vt:lpstr>
      <vt:lpstr>Penelitian yang baik bergerak dari pertanyaan terfokus ke data yang etis dan analisis yang eksplisit</vt:lpstr>
      <vt:lpstr>Pertanyaan diskusi dan tugas proyek mini</vt:lpstr>
      <vt:lpstr>Enam belas bab, satu gagasan: bahasa adalah praktik budaya yang hidup, diperebutkan, dan diwariskan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Kamaruzzaman Bustamam Ahmad</dc:creator>
  <cp:lastModifiedBy>Kamaruzzaman Bustamam Ahmad</cp:lastModifiedBy>
  <cp:revision>5</cp:revision>
  <dcterms:created xsi:type="dcterms:W3CDTF">2026-10-14T23:24:37Z</dcterms:created>
  <dcterms:modified xsi:type="dcterms:W3CDTF">2026-10-15T00:00:55Z</dcterms:modified>
</cp:coreProperties>
</file>