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0.svg" ContentType="image/svg+xml"/>
  <Override PartName="/ppt/media/image12.svg" ContentType="image/svg+xml"/>
  <Override PartName="/ppt/media/image14.svg" ContentType="image/svg+xml"/>
  <Override PartName="/ppt/media/image16.svg" ContentType="image/svg+xml"/>
  <Override PartName="/ppt/media/image18.svg" ContentType="image/svg+xml"/>
  <Override PartName="/ppt/media/image2.svg" ContentType="image/svg+xml"/>
  <Override PartName="/ppt/media/image20.svg" ContentType="image/svg+xml"/>
  <Override PartName="/ppt/media/image22.svg" ContentType="image/svg+xml"/>
  <Override PartName="/ppt/media/image24.svg" ContentType="image/svg+xml"/>
  <Override PartName="/ppt/media/image27.svg" ContentType="image/svg+xml"/>
  <Override PartName="/ppt/media/image29.svg" ContentType="image/svg+xml"/>
  <Override PartName="/ppt/media/image31.svg" ContentType="image/svg+xml"/>
  <Override PartName="/ppt/media/image36.svg" ContentType="image/svg+xml"/>
  <Override PartName="/ppt/media/image38.svg" ContentType="image/svg+xml"/>
  <Override PartName="/ppt/media/image4.svg" ContentType="image/svg+xml"/>
  <Override PartName="/ppt/media/image6.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7"/>
  </p:notesMasterIdLst>
  <p:sldIdLst>
    <p:sldId id="256" r:id="rId2"/>
    <p:sldId id="257" r:id="rId3"/>
    <p:sldId id="258" r:id="rId4"/>
    <p:sldId id="259" r:id="rId5"/>
    <p:sldId id="260" r:id="rId6"/>
  </p:sldIdLst>
  <p:sldSz cx="10693400" cy="7556500"/>
  <p:notesSz cx="6858000" cy="9144000"/>
  <p:embeddedFontLst>
    <p:embeddedFont>
      <p:font typeface="Glacial Indifference" pitchFamily="2" charset="0"/>
      <p:regular r:id="rId8"/>
    </p:embeddedFont>
    <p:embeddedFont>
      <p:font typeface="Glacial Indifference Bold" pitchFamily="2" charset="0"/>
      <p:regular r:id="rId9"/>
      <p:bold r:id="rId10"/>
    </p:embeddedFont>
    <p:embeddedFont>
      <p:font typeface="Jingleberry" panose="02000A03000000000000" pitchFamily="2" charset="0"/>
      <p:regular r:id="rId11"/>
      <p:bold r:id="rId12"/>
    </p:embeddedFont>
    <p:embeddedFont>
      <p:font typeface="Quicksand Bold" pitchFamily="2" charset="77"/>
      <p:regular r:id="rId13"/>
      <p:bold r:id="rId14"/>
    </p:embeddedFont>
    <p:embeddedFont>
      <p:font typeface="Quicksand Medium" pitchFamily="2" charset="77"/>
      <p:regular r:id="rId15"/>
    </p:embeddedFont>
    <p:embeddedFont>
      <p:font typeface="Roboto Bold" panose="02000000000000000000" pitchFamily="2" charset="0"/>
      <p:regular r:id="rId16"/>
      <p:bold r:id="rId17"/>
    </p:embeddedFont>
    <p:embeddedFont>
      <p:font typeface="The Seasons Light" pitchFamily="2" charset="77"/>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autoAdjust="0"/>
    <p:restoredTop sz="94605" autoAdjust="0"/>
  </p:normalViewPr>
  <p:slideViewPr>
    <p:cSldViewPr>
      <p:cViewPr varScale="1">
        <p:scale>
          <a:sx n="97" d="100"/>
          <a:sy n="97" d="100"/>
        </p:scale>
        <p:origin x="1616"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font" Target="fonts/font1.fntdata"/><Relationship Id="rId9" Type="http://schemas.openxmlformats.org/officeDocument/2006/relationships/font" Target="fonts/font2.fntdata"/><Relationship Id="rId10" Type="http://schemas.openxmlformats.org/officeDocument/2006/relationships/font" Target="fonts/font3.fntdata"/><Relationship Id="rId11" Type="http://schemas.openxmlformats.org/officeDocument/2006/relationships/font" Target="fonts/font4.fntdata"/><Relationship Id="rId12" Type="http://schemas.openxmlformats.org/officeDocument/2006/relationships/font" Target="fonts/font5.fntdata"/><Relationship Id="rId13" Type="http://schemas.openxmlformats.org/officeDocument/2006/relationships/font" Target="fonts/font6.fntdata"/><Relationship Id="rId14" Type="http://schemas.openxmlformats.org/officeDocument/2006/relationships/font" Target="fonts/font7.fntdata"/><Relationship Id="rId15" Type="http://schemas.openxmlformats.org/officeDocument/2006/relationships/font" Target="fonts/font8.fntdata"/><Relationship Id="rId16" Type="http://schemas.openxmlformats.org/officeDocument/2006/relationships/font" Target="fonts/font9.fntdata"/><Relationship Id="rId17" Type="http://schemas.openxmlformats.org/officeDocument/2006/relationships/font" Target="fonts/font10.fntdata"/><Relationship Id="rId18" Type="http://schemas.openxmlformats.org/officeDocument/2006/relationships/font" Target="fonts/font11.fntdata"/><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67B449-6554-5047-A1FA-92D9DB46993A}" type="datetimeFigureOut">
              <a:rPr lang="en-US" smtClean="0"/>
              <a:t>10/19/24</a:t>
            </a:fld>
            <a:endParaRPr lang="en-US"/>
          </a:p>
        </p:txBody>
      </p:sp>
      <p:sp>
        <p:nvSpPr>
          <p:cNvPr id="4" name="Slide Image Placeholder 3"/>
          <p:cNvSpPr>
            <a:spLocks noGrp="1" noRot="1" noChangeAspect="1"/>
          </p:cNvSpPr>
          <p:nvPr>
            <p:ph type="sldImg" idx="2"/>
          </p:nvPr>
        </p:nvSpPr>
        <p:spPr>
          <a:xfrm>
            <a:off x="1244600" y="1143000"/>
            <a:ext cx="4368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2FCE3D-D110-C842-A0D7-6991B1FA4184}" type="slidenum">
              <a:rPr lang="en-US" smtClean="0"/>
              <a:t>‹#›</a:t>
            </a:fld>
            <a:endParaRPr lang="en-US"/>
          </a:p>
        </p:txBody>
      </p:sp>
    </p:spTree>
    <p:extLst>
      <p:ext uri="{BB962C8B-B14F-4D97-AF65-F5344CB8AC3E}">
        <p14:creationId xmlns:p14="http://schemas.microsoft.com/office/powerpoint/2010/main" val="3427213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2FCE3D-D110-C842-A0D7-6991B1FA4184}" type="slidenum">
              <a:rPr lang="en-US" smtClean="0"/>
              <a:t>1</a:t>
            </a:fld>
            <a:endParaRPr lang="en-US"/>
          </a:p>
        </p:txBody>
      </p:sp>
    </p:spTree>
    <p:extLst>
      <p:ext uri="{BB962C8B-B14F-4D97-AF65-F5344CB8AC3E}">
        <p14:creationId xmlns:p14="http://schemas.microsoft.com/office/powerpoint/2010/main" val="1961893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10/19/24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10/19/24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10/19/24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10/19/24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1.xml"/><Relationship Id="rId5" Type="http://schemas.openxmlformats.org/officeDocument/2006/relationships/image" Target="../media/image1.png"/><Relationship Id="rId6" Type="http://schemas.openxmlformats.org/officeDocument/2006/relationships/image" Target="../media/image2.svg"/><Relationship Id="rId7" Type="http://schemas.openxmlformats.org/officeDocument/2006/relationships/image" Target="../media/image3.png"/><Relationship Id="rId8" Type="http://schemas.openxmlformats.org/officeDocument/2006/relationships/image" Target="../media/image4.svg"/><Relationship Id="rId9" Type="http://schemas.openxmlformats.org/officeDocument/2006/relationships/image" Target="../media/image5.png"/><Relationship Id="rId10" Type="http://schemas.openxmlformats.org/officeDocument/2006/relationships/image" Target="../media/image6.svg"/><Relationship Id="rId11" Type="http://schemas.openxmlformats.org/officeDocument/2006/relationships/image" Target="../media/image7.png"/><Relationship Id="rId12" Type="http://schemas.openxmlformats.org/officeDocument/2006/relationships/image" Target="../media/image8.svg"/><Relationship Id="rId13" Type="http://schemas.openxmlformats.org/officeDocument/2006/relationships/image" Target="../media/image9.png"/><Relationship Id="rId14" Type="http://schemas.openxmlformats.org/officeDocument/2006/relationships/image" Target="../media/image10.svg"/><Relationship Id="rId15" Type="http://schemas.openxmlformats.org/officeDocument/2006/relationships/image" Target="../media/image11.png"/><Relationship Id="rId16" Type="http://schemas.openxmlformats.org/officeDocument/2006/relationships/image" Target="../media/image12.svg"/><Relationship Id="rId17" Type="http://schemas.openxmlformats.org/officeDocument/2006/relationships/image" Target="../media/image13.png"/><Relationship Id="rId18" Type="http://schemas.openxmlformats.org/officeDocument/2006/relationships/image" Target="../media/image14.svg"/><Relationship Id="rId19" Type="http://schemas.openxmlformats.org/officeDocument/2006/relationships/image" Target="../media/image15.png"/><Relationship Id="rId20" Type="http://schemas.openxmlformats.org/officeDocument/2006/relationships/image" Target="../media/image16.svg"/><Relationship Id="rId21" Type="http://schemas.openxmlformats.org/officeDocument/2006/relationships/image" Target="../media/image17.png"/><Relationship Id="rId22" Type="http://schemas.openxmlformats.org/officeDocument/2006/relationships/image" Target="../media/image18.svg"/><Relationship Id="rId23" Type="http://schemas.openxmlformats.org/officeDocument/2006/relationships/image" Target="../media/image19.png"/><Relationship Id="rId24" Type="http://schemas.openxmlformats.org/officeDocument/2006/relationships/image" Target="../media/image20.svg"/><Relationship Id="rId25" Type="http://schemas.openxmlformats.org/officeDocument/2006/relationships/image" Target="../media/image21.png"/><Relationship Id="rId26" Type="http://schemas.openxmlformats.org/officeDocument/2006/relationships/image" Target="../media/image22.svg"/><Relationship Id="rId27" Type="http://schemas.openxmlformats.org/officeDocument/2006/relationships/image" Target="../media/image23.png"/><Relationship Id="rId28" Type="http://schemas.openxmlformats.org/officeDocument/2006/relationships/image" Target="../media/image24.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image" Target="../media/image27.svg"/><Relationship Id="rId4" Type="http://schemas.openxmlformats.org/officeDocument/2006/relationships/image" Target="../media/image28.png"/><Relationship Id="rId5" Type="http://schemas.openxmlformats.org/officeDocument/2006/relationships/image" Target="../media/image29.svg"/><Relationship Id="rId6" Type="http://schemas.openxmlformats.org/officeDocument/2006/relationships/image" Target="../media/image30.png"/><Relationship Id="rId7" Type="http://schemas.openxmlformats.org/officeDocument/2006/relationships/image" Target="../media/image31.sv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3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image" Target="../media/image27.svg"/><Relationship Id="rId4" Type="http://schemas.openxmlformats.org/officeDocument/2006/relationships/image" Target="../media/image35.png"/><Relationship Id="rId5" Type="http://schemas.openxmlformats.org/officeDocument/2006/relationships/image" Target="../media/image36.svg"/><Relationship Id="rId6" Type="http://schemas.openxmlformats.org/officeDocument/2006/relationships/image" Target="../media/image37.png"/><Relationship Id="rId7" Type="http://schemas.openxmlformats.org/officeDocument/2006/relationships/image" Target="../media/image38.svg"/><Relationship Id="rId8" Type="http://schemas.openxmlformats.org/officeDocument/2006/relationships/image" Target="../media/image30.png"/><Relationship Id="rId9" Type="http://schemas.openxmlformats.org/officeDocument/2006/relationships/image" Target="../media/image3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rot="5400000" flipV="1">
            <a:off x="1147276" y="968560"/>
            <a:ext cx="2378918" cy="3717059"/>
          </a:xfrm>
          <a:custGeom>
            <a:avLst/>
            <a:gdLst/>
            <a:ahLst/>
            <a:cxnLst/>
            <a:rect l="l" t="t" r="r" b="b"/>
            <a:pathLst>
              <a:path w="2378918" h="3717059">
                <a:moveTo>
                  <a:pt x="0" y="3717059"/>
                </a:moveTo>
                <a:lnTo>
                  <a:pt x="2378917" y="3717059"/>
                </a:lnTo>
                <a:lnTo>
                  <a:pt x="2378917" y="0"/>
                </a:lnTo>
                <a:lnTo>
                  <a:pt x="0" y="0"/>
                </a:lnTo>
                <a:lnTo>
                  <a:pt x="0" y="3717059"/>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683658" y="1637631"/>
            <a:ext cx="689611" cy="714286"/>
          </a:xfrm>
          <a:custGeom>
            <a:avLst/>
            <a:gdLst/>
            <a:ahLst/>
            <a:cxnLst/>
            <a:rect l="l" t="t" r="r" b="b"/>
            <a:pathLst>
              <a:path w="689611" h="714286">
                <a:moveTo>
                  <a:pt x="0" y="0"/>
                </a:moveTo>
                <a:lnTo>
                  <a:pt x="689611" y="0"/>
                </a:lnTo>
                <a:lnTo>
                  <a:pt x="689611" y="714286"/>
                </a:lnTo>
                <a:lnTo>
                  <a:pt x="0" y="71428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rot="5400000" flipV="1">
            <a:off x="6898880" y="879498"/>
            <a:ext cx="2682815" cy="4191898"/>
          </a:xfrm>
          <a:custGeom>
            <a:avLst/>
            <a:gdLst/>
            <a:ahLst/>
            <a:cxnLst/>
            <a:rect l="l" t="t" r="r" b="b"/>
            <a:pathLst>
              <a:path w="2682815" h="4191898">
                <a:moveTo>
                  <a:pt x="0" y="4191898"/>
                </a:moveTo>
                <a:lnTo>
                  <a:pt x="2682815" y="4191898"/>
                </a:lnTo>
                <a:lnTo>
                  <a:pt x="2682815" y="0"/>
                </a:lnTo>
                <a:lnTo>
                  <a:pt x="0" y="0"/>
                </a:lnTo>
                <a:lnTo>
                  <a:pt x="0" y="4191898"/>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rot="5400000" flipV="1">
            <a:off x="6805932" y="3647788"/>
            <a:ext cx="2755360" cy="4305249"/>
          </a:xfrm>
          <a:custGeom>
            <a:avLst/>
            <a:gdLst/>
            <a:ahLst/>
            <a:cxnLst/>
            <a:rect l="l" t="t" r="r" b="b"/>
            <a:pathLst>
              <a:path w="2755360" h="4305249">
                <a:moveTo>
                  <a:pt x="0" y="4305250"/>
                </a:moveTo>
                <a:lnTo>
                  <a:pt x="2755360" y="4305250"/>
                </a:lnTo>
                <a:lnTo>
                  <a:pt x="2755360" y="0"/>
                </a:lnTo>
                <a:lnTo>
                  <a:pt x="0" y="0"/>
                </a:lnTo>
                <a:lnTo>
                  <a:pt x="0" y="430525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a:off x="8192671" y="1777860"/>
            <a:ext cx="689611" cy="714286"/>
          </a:xfrm>
          <a:custGeom>
            <a:avLst/>
            <a:gdLst/>
            <a:ahLst/>
            <a:cxnLst/>
            <a:rect l="l" t="t" r="r" b="b"/>
            <a:pathLst>
              <a:path w="689611" h="714286">
                <a:moveTo>
                  <a:pt x="0" y="0"/>
                </a:moveTo>
                <a:lnTo>
                  <a:pt x="689611" y="0"/>
                </a:lnTo>
                <a:lnTo>
                  <a:pt x="689611" y="714286"/>
                </a:lnTo>
                <a:lnTo>
                  <a:pt x="0" y="71428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7" name="Freeform 7"/>
          <p:cNvSpPr/>
          <p:nvPr/>
        </p:nvSpPr>
        <p:spPr>
          <a:xfrm>
            <a:off x="7977779" y="4678804"/>
            <a:ext cx="689611" cy="714286"/>
          </a:xfrm>
          <a:custGeom>
            <a:avLst/>
            <a:gdLst/>
            <a:ahLst/>
            <a:cxnLst/>
            <a:rect l="l" t="t" r="r" b="b"/>
            <a:pathLst>
              <a:path w="689611" h="714286">
                <a:moveTo>
                  <a:pt x="0" y="0"/>
                </a:moveTo>
                <a:lnTo>
                  <a:pt x="689611" y="0"/>
                </a:lnTo>
                <a:lnTo>
                  <a:pt x="689611" y="714287"/>
                </a:lnTo>
                <a:lnTo>
                  <a:pt x="0" y="714287"/>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8" name="Freeform 8"/>
          <p:cNvSpPr/>
          <p:nvPr/>
        </p:nvSpPr>
        <p:spPr>
          <a:xfrm rot="5400000" flipV="1">
            <a:off x="1227310" y="3788380"/>
            <a:ext cx="2589108" cy="4045481"/>
          </a:xfrm>
          <a:custGeom>
            <a:avLst/>
            <a:gdLst/>
            <a:ahLst/>
            <a:cxnLst/>
            <a:rect l="l" t="t" r="r" b="b"/>
            <a:pathLst>
              <a:path w="2589108" h="4045481">
                <a:moveTo>
                  <a:pt x="0" y="4045482"/>
                </a:moveTo>
                <a:lnTo>
                  <a:pt x="2589108" y="4045482"/>
                </a:lnTo>
                <a:lnTo>
                  <a:pt x="2589108" y="0"/>
                </a:lnTo>
                <a:lnTo>
                  <a:pt x="0" y="0"/>
                </a:lnTo>
                <a:lnTo>
                  <a:pt x="0" y="4045482"/>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9" name="Freeform 9"/>
          <p:cNvSpPr/>
          <p:nvPr/>
        </p:nvSpPr>
        <p:spPr>
          <a:xfrm>
            <a:off x="1707430" y="4159424"/>
            <a:ext cx="689611" cy="714286"/>
          </a:xfrm>
          <a:custGeom>
            <a:avLst/>
            <a:gdLst/>
            <a:ahLst/>
            <a:cxnLst/>
            <a:rect l="l" t="t" r="r" b="b"/>
            <a:pathLst>
              <a:path w="689611" h="714286">
                <a:moveTo>
                  <a:pt x="0" y="0"/>
                </a:moveTo>
                <a:lnTo>
                  <a:pt x="689611" y="0"/>
                </a:lnTo>
                <a:lnTo>
                  <a:pt x="689611" y="714286"/>
                </a:lnTo>
                <a:lnTo>
                  <a:pt x="0" y="714286"/>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10" name="Freeform 10"/>
          <p:cNvSpPr/>
          <p:nvPr/>
        </p:nvSpPr>
        <p:spPr>
          <a:xfrm>
            <a:off x="1858004" y="4316854"/>
            <a:ext cx="399425" cy="399425"/>
          </a:xfrm>
          <a:custGeom>
            <a:avLst/>
            <a:gdLst/>
            <a:ahLst/>
            <a:cxnLst/>
            <a:rect l="l" t="t" r="r" b="b"/>
            <a:pathLst>
              <a:path w="399425" h="399425">
                <a:moveTo>
                  <a:pt x="0" y="0"/>
                </a:moveTo>
                <a:lnTo>
                  <a:pt x="399425" y="0"/>
                </a:lnTo>
                <a:lnTo>
                  <a:pt x="399425" y="399425"/>
                </a:lnTo>
                <a:lnTo>
                  <a:pt x="0" y="399425"/>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11" name="Freeform 11"/>
          <p:cNvSpPr/>
          <p:nvPr/>
        </p:nvSpPr>
        <p:spPr>
          <a:xfrm>
            <a:off x="8222750" y="1888226"/>
            <a:ext cx="444641" cy="444641"/>
          </a:xfrm>
          <a:custGeom>
            <a:avLst/>
            <a:gdLst/>
            <a:ahLst/>
            <a:cxnLst/>
            <a:rect l="l" t="t" r="r" b="b"/>
            <a:pathLst>
              <a:path w="444641" h="444641">
                <a:moveTo>
                  <a:pt x="0" y="0"/>
                </a:moveTo>
                <a:lnTo>
                  <a:pt x="444640" y="0"/>
                </a:lnTo>
                <a:lnTo>
                  <a:pt x="444640" y="444641"/>
                </a:lnTo>
                <a:lnTo>
                  <a:pt x="0" y="444641"/>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2" name="Freeform 12"/>
          <p:cNvSpPr/>
          <p:nvPr/>
        </p:nvSpPr>
        <p:spPr>
          <a:xfrm>
            <a:off x="8003501" y="4836410"/>
            <a:ext cx="438497" cy="438497"/>
          </a:xfrm>
          <a:custGeom>
            <a:avLst/>
            <a:gdLst/>
            <a:ahLst/>
            <a:cxnLst/>
            <a:rect l="l" t="t" r="r" b="b"/>
            <a:pathLst>
              <a:path w="438497" h="438497">
                <a:moveTo>
                  <a:pt x="0" y="0"/>
                </a:moveTo>
                <a:lnTo>
                  <a:pt x="438497" y="0"/>
                </a:lnTo>
                <a:lnTo>
                  <a:pt x="438497" y="438496"/>
                </a:lnTo>
                <a:lnTo>
                  <a:pt x="0" y="438496"/>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sp>
      <p:sp>
        <p:nvSpPr>
          <p:cNvPr id="13" name="Freeform 13"/>
          <p:cNvSpPr/>
          <p:nvPr/>
        </p:nvSpPr>
        <p:spPr>
          <a:xfrm>
            <a:off x="1798824" y="1805827"/>
            <a:ext cx="453956" cy="378021"/>
          </a:xfrm>
          <a:custGeom>
            <a:avLst/>
            <a:gdLst/>
            <a:ahLst/>
            <a:cxnLst/>
            <a:rect l="l" t="t" r="r" b="b"/>
            <a:pathLst>
              <a:path w="453956" h="378021">
                <a:moveTo>
                  <a:pt x="0" y="0"/>
                </a:moveTo>
                <a:lnTo>
                  <a:pt x="453955" y="0"/>
                </a:lnTo>
                <a:lnTo>
                  <a:pt x="453955" y="378021"/>
                </a:lnTo>
                <a:lnTo>
                  <a:pt x="0" y="378021"/>
                </a:lnTo>
                <a:lnTo>
                  <a:pt x="0" y="0"/>
                </a:lnTo>
                <a:close/>
              </a:path>
            </a:pathLst>
          </a:custGeom>
          <a:blipFill>
            <a:blip r:embed="rId27">
              <a:extLst>
                <a:ext uri="{96DAC541-7B7A-43D3-8B79-37D633B846F1}">
                  <asvg:svgBlip xmlns:asvg="http://schemas.microsoft.com/office/drawing/2016/SVG/main" r:embed="rId28"/>
                </a:ext>
              </a:extLst>
            </a:blip>
            <a:stretch>
              <a:fillRect/>
            </a:stretch>
          </a:blipFill>
        </p:spPr>
      </p:sp>
      <p:grpSp>
        <p:nvGrpSpPr>
          <p:cNvPr id="14" name="Group 14"/>
          <p:cNvGrpSpPr/>
          <p:nvPr/>
        </p:nvGrpSpPr>
        <p:grpSpPr>
          <a:xfrm>
            <a:off x="-157853" y="-1702500"/>
            <a:ext cx="11007707" cy="2268000"/>
            <a:chOff x="0" y="0"/>
            <a:chExt cx="3944914" cy="812800"/>
          </a:xfrm>
        </p:grpSpPr>
        <p:sp>
          <p:nvSpPr>
            <p:cNvPr id="15" name="Freeform 15"/>
            <p:cNvSpPr/>
            <p:nvPr/>
          </p:nvSpPr>
          <p:spPr>
            <a:xfrm>
              <a:off x="0" y="0"/>
              <a:ext cx="3944913" cy="812800"/>
            </a:xfrm>
            <a:custGeom>
              <a:avLst/>
              <a:gdLst/>
              <a:ahLst/>
              <a:cxnLst/>
              <a:rect l="l" t="t" r="r" b="b"/>
              <a:pathLst>
                <a:path w="3944913" h="812800">
                  <a:moveTo>
                    <a:pt x="0" y="0"/>
                  </a:moveTo>
                  <a:lnTo>
                    <a:pt x="3944913" y="0"/>
                  </a:lnTo>
                  <a:lnTo>
                    <a:pt x="3944913" y="812800"/>
                  </a:lnTo>
                  <a:lnTo>
                    <a:pt x="0" y="812800"/>
                  </a:lnTo>
                  <a:close/>
                </a:path>
              </a:pathLst>
            </a:custGeom>
            <a:solidFill>
              <a:srgbClr val="C7D5FD"/>
            </a:solidFill>
            <a:ln w="38100" cap="sq">
              <a:solidFill>
                <a:srgbClr val="000000"/>
              </a:solidFill>
              <a:prstDash val="solid"/>
              <a:miter/>
            </a:ln>
          </p:spPr>
        </p:sp>
        <p:sp>
          <p:nvSpPr>
            <p:cNvPr id="16" name="TextBox 16"/>
            <p:cNvSpPr txBox="1"/>
            <p:nvPr/>
          </p:nvSpPr>
          <p:spPr>
            <a:xfrm>
              <a:off x="0" y="-66675"/>
              <a:ext cx="3944914" cy="879475"/>
            </a:xfrm>
            <a:prstGeom prst="rect">
              <a:avLst/>
            </a:prstGeom>
          </p:spPr>
          <p:txBody>
            <a:bodyPr lIns="50800" tIns="50800" rIns="50800" bIns="50800" rtlCol="0" anchor="ctr"/>
            <a:lstStyle/>
            <a:p>
              <a:pPr algn="ctr">
                <a:lnSpc>
                  <a:spcPts val="2438"/>
                </a:lnSpc>
              </a:pPr>
              <a:endParaRPr/>
            </a:p>
          </p:txBody>
        </p:sp>
      </p:grpSp>
      <p:sp>
        <p:nvSpPr>
          <p:cNvPr id="17" name="TextBox 17"/>
          <p:cNvSpPr txBox="1"/>
          <p:nvPr/>
        </p:nvSpPr>
        <p:spPr>
          <a:xfrm>
            <a:off x="804039" y="2930111"/>
            <a:ext cx="2395981" cy="171975"/>
          </a:xfrm>
          <a:prstGeom prst="rect">
            <a:avLst/>
          </a:prstGeom>
        </p:spPr>
        <p:txBody>
          <a:bodyPr lIns="0" tIns="0" rIns="0" bIns="0" rtlCol="0" anchor="t">
            <a:spAutoFit/>
          </a:bodyPr>
          <a:lstStyle/>
          <a:p>
            <a:pPr algn="ctr">
              <a:lnSpc>
                <a:spcPts val="1487"/>
              </a:lnSpc>
              <a:spcBef>
                <a:spcPct val="0"/>
              </a:spcBef>
            </a:pPr>
            <a:endParaRPr/>
          </a:p>
        </p:txBody>
      </p:sp>
      <p:sp>
        <p:nvSpPr>
          <p:cNvPr id="18" name="TextBox 18"/>
          <p:cNvSpPr txBox="1"/>
          <p:nvPr/>
        </p:nvSpPr>
        <p:spPr>
          <a:xfrm>
            <a:off x="620400" y="2266192"/>
            <a:ext cx="2763258" cy="378169"/>
          </a:xfrm>
          <a:prstGeom prst="rect">
            <a:avLst/>
          </a:prstGeom>
        </p:spPr>
        <p:txBody>
          <a:bodyPr lIns="0" tIns="0" rIns="0" bIns="0" rtlCol="0" anchor="t">
            <a:spAutoFit/>
          </a:bodyPr>
          <a:lstStyle/>
          <a:p>
            <a:pPr algn="ctr">
              <a:lnSpc>
                <a:spcPts val="2915"/>
              </a:lnSpc>
              <a:spcBef>
                <a:spcPct val="0"/>
              </a:spcBef>
            </a:pPr>
            <a:r>
              <a:rPr lang="en-US" sz="2082">
                <a:solidFill>
                  <a:srgbClr val="000000"/>
                </a:solidFill>
                <a:latin typeface="Jingleberry"/>
              </a:rPr>
              <a:t>PARADIGMA</a:t>
            </a:r>
          </a:p>
        </p:txBody>
      </p:sp>
      <p:sp>
        <p:nvSpPr>
          <p:cNvPr id="19" name="TextBox 19"/>
          <p:cNvSpPr txBox="1"/>
          <p:nvPr/>
        </p:nvSpPr>
        <p:spPr>
          <a:xfrm>
            <a:off x="1865409" y="778821"/>
            <a:ext cx="6961182" cy="675189"/>
          </a:xfrm>
          <a:prstGeom prst="rect">
            <a:avLst/>
          </a:prstGeom>
        </p:spPr>
        <p:txBody>
          <a:bodyPr lIns="0" tIns="0" rIns="0" bIns="0" rtlCol="0" anchor="t">
            <a:spAutoFit/>
          </a:bodyPr>
          <a:lstStyle/>
          <a:p>
            <a:pPr algn="ctr">
              <a:lnSpc>
                <a:spcPts val="5248"/>
              </a:lnSpc>
              <a:spcBef>
                <a:spcPct val="0"/>
              </a:spcBef>
            </a:pPr>
            <a:r>
              <a:rPr lang="en-US" sz="3749">
                <a:solidFill>
                  <a:srgbClr val="000000"/>
                </a:solidFill>
                <a:latin typeface="Jingleberry"/>
              </a:rPr>
              <a:t>PARADIGMA</a:t>
            </a:r>
          </a:p>
        </p:txBody>
      </p:sp>
      <p:sp>
        <p:nvSpPr>
          <p:cNvPr id="20" name="TextBox 20"/>
          <p:cNvSpPr txBox="1"/>
          <p:nvPr/>
        </p:nvSpPr>
        <p:spPr>
          <a:xfrm>
            <a:off x="6581031" y="2997049"/>
            <a:ext cx="3223281" cy="1093789"/>
          </a:xfrm>
          <a:prstGeom prst="rect">
            <a:avLst/>
          </a:prstGeom>
        </p:spPr>
        <p:txBody>
          <a:bodyPr lIns="0" tIns="0" rIns="0" bIns="0" rtlCol="0" anchor="t">
            <a:spAutoFit/>
          </a:bodyPr>
          <a:lstStyle/>
          <a:p>
            <a:pPr algn="ctr">
              <a:lnSpc>
                <a:spcPts val="2187"/>
              </a:lnSpc>
              <a:spcBef>
                <a:spcPct val="0"/>
              </a:spcBef>
            </a:pPr>
            <a:r>
              <a:rPr lang="en-US" sz="1562">
                <a:solidFill>
                  <a:srgbClr val="000000"/>
                </a:solidFill>
                <a:latin typeface="Quicksand Bold"/>
              </a:rPr>
              <a:t>Cara-cara mendasar universitas dalam melakukan pendekatan terhadap produksi  pengetahuan, pendidikan, dan dampak sosial</a:t>
            </a:r>
          </a:p>
        </p:txBody>
      </p:sp>
      <p:sp>
        <p:nvSpPr>
          <p:cNvPr id="21" name="TextBox 21"/>
          <p:cNvSpPr txBox="1"/>
          <p:nvPr/>
        </p:nvSpPr>
        <p:spPr>
          <a:xfrm>
            <a:off x="6811042" y="2285242"/>
            <a:ext cx="2763258" cy="378169"/>
          </a:xfrm>
          <a:prstGeom prst="rect">
            <a:avLst/>
          </a:prstGeom>
        </p:spPr>
        <p:txBody>
          <a:bodyPr lIns="0" tIns="0" rIns="0" bIns="0" rtlCol="0" anchor="t">
            <a:spAutoFit/>
          </a:bodyPr>
          <a:lstStyle/>
          <a:p>
            <a:pPr algn="ctr">
              <a:lnSpc>
                <a:spcPts val="2915"/>
              </a:lnSpc>
              <a:spcBef>
                <a:spcPct val="0"/>
              </a:spcBef>
            </a:pPr>
            <a:r>
              <a:rPr lang="en-US" sz="2082">
                <a:solidFill>
                  <a:srgbClr val="000000"/>
                </a:solidFill>
                <a:latin typeface="Jingleberry"/>
              </a:rPr>
              <a:t>PARADIGMA DI KAMPUS</a:t>
            </a:r>
          </a:p>
        </p:txBody>
      </p:sp>
      <p:sp>
        <p:nvSpPr>
          <p:cNvPr id="22" name="TextBox 22"/>
          <p:cNvSpPr txBox="1"/>
          <p:nvPr/>
        </p:nvSpPr>
        <p:spPr>
          <a:xfrm>
            <a:off x="7178320" y="5753971"/>
            <a:ext cx="2395981" cy="1198880"/>
          </a:xfrm>
          <a:prstGeom prst="rect">
            <a:avLst/>
          </a:prstGeom>
        </p:spPr>
        <p:txBody>
          <a:bodyPr lIns="0" tIns="0" rIns="0" bIns="0" rtlCol="0" anchor="t">
            <a:spAutoFit/>
          </a:bodyPr>
          <a:lstStyle/>
          <a:p>
            <a:pPr algn="ctr">
              <a:lnSpc>
                <a:spcPts val="3219"/>
              </a:lnSpc>
            </a:pPr>
            <a:r>
              <a:rPr lang="en-US" sz="2299">
                <a:solidFill>
                  <a:srgbClr val="000000"/>
                </a:solidFill>
                <a:latin typeface="Quicksand Bold"/>
              </a:rPr>
              <a:t>Integrasi</a:t>
            </a:r>
          </a:p>
          <a:p>
            <a:pPr algn="ctr">
              <a:lnSpc>
                <a:spcPts val="3219"/>
              </a:lnSpc>
            </a:pPr>
            <a:r>
              <a:rPr lang="en-US" sz="2299">
                <a:solidFill>
                  <a:srgbClr val="000000"/>
                </a:solidFill>
                <a:latin typeface="Quicksand Bold"/>
              </a:rPr>
              <a:t>Islamisasi</a:t>
            </a:r>
          </a:p>
          <a:p>
            <a:pPr algn="ctr">
              <a:lnSpc>
                <a:spcPts val="3219"/>
              </a:lnSpc>
              <a:spcBef>
                <a:spcPct val="0"/>
              </a:spcBef>
            </a:pPr>
            <a:r>
              <a:rPr lang="en-US" sz="2299">
                <a:solidFill>
                  <a:srgbClr val="000000"/>
                </a:solidFill>
                <a:latin typeface="Quicksand Bold"/>
              </a:rPr>
              <a:t>Interkoneksi</a:t>
            </a:r>
          </a:p>
        </p:txBody>
      </p:sp>
      <p:sp>
        <p:nvSpPr>
          <p:cNvPr id="23" name="TextBox 23"/>
          <p:cNvSpPr txBox="1"/>
          <p:nvPr/>
        </p:nvSpPr>
        <p:spPr>
          <a:xfrm>
            <a:off x="6940956" y="5326416"/>
            <a:ext cx="2763258" cy="378169"/>
          </a:xfrm>
          <a:prstGeom prst="rect">
            <a:avLst/>
          </a:prstGeom>
        </p:spPr>
        <p:txBody>
          <a:bodyPr lIns="0" tIns="0" rIns="0" bIns="0" rtlCol="0" anchor="t">
            <a:spAutoFit/>
          </a:bodyPr>
          <a:lstStyle/>
          <a:p>
            <a:pPr algn="ctr">
              <a:lnSpc>
                <a:spcPts val="2915"/>
              </a:lnSpc>
              <a:spcBef>
                <a:spcPct val="0"/>
              </a:spcBef>
            </a:pPr>
            <a:r>
              <a:rPr lang="en-US" sz="2082">
                <a:solidFill>
                  <a:srgbClr val="000000"/>
                </a:solidFill>
                <a:latin typeface="Jingleberry"/>
              </a:rPr>
              <a:t>PARADIGMA DI PTKIN</a:t>
            </a:r>
          </a:p>
        </p:txBody>
      </p:sp>
      <p:sp>
        <p:nvSpPr>
          <p:cNvPr id="24" name="TextBox 24"/>
          <p:cNvSpPr txBox="1"/>
          <p:nvPr/>
        </p:nvSpPr>
        <p:spPr>
          <a:xfrm>
            <a:off x="499124" y="5913822"/>
            <a:ext cx="3840372" cy="780733"/>
          </a:xfrm>
          <a:prstGeom prst="rect">
            <a:avLst/>
          </a:prstGeom>
        </p:spPr>
        <p:txBody>
          <a:bodyPr lIns="0" tIns="0" rIns="0" bIns="0" rtlCol="0" anchor="t">
            <a:spAutoFit/>
          </a:bodyPr>
          <a:lstStyle/>
          <a:p>
            <a:pPr algn="l">
              <a:lnSpc>
                <a:spcPts val="2047"/>
              </a:lnSpc>
            </a:pPr>
            <a:r>
              <a:rPr lang="en-US" sz="1462">
                <a:solidFill>
                  <a:srgbClr val="000000"/>
                </a:solidFill>
                <a:latin typeface="Quicksand Medium"/>
              </a:rPr>
              <a:t>Bagaimana Produksi Pengetahuan</a:t>
            </a:r>
          </a:p>
          <a:p>
            <a:pPr algn="l">
              <a:lnSpc>
                <a:spcPts val="2047"/>
              </a:lnSpc>
            </a:pPr>
            <a:r>
              <a:rPr lang="en-US" sz="1462">
                <a:solidFill>
                  <a:srgbClr val="000000"/>
                </a:solidFill>
                <a:latin typeface="Quicksand Medium"/>
              </a:rPr>
              <a:t>Bagaimana Strategi Pembelajaran</a:t>
            </a:r>
          </a:p>
          <a:p>
            <a:pPr algn="l">
              <a:lnSpc>
                <a:spcPts val="2187"/>
              </a:lnSpc>
              <a:spcBef>
                <a:spcPct val="0"/>
              </a:spcBef>
            </a:pPr>
            <a:r>
              <a:rPr lang="en-US" sz="1562">
                <a:solidFill>
                  <a:srgbClr val="000000"/>
                </a:solidFill>
                <a:latin typeface="Quicksand Medium"/>
              </a:rPr>
              <a:t>Bagaimana Dampak Dalam Masyarakat</a:t>
            </a:r>
          </a:p>
        </p:txBody>
      </p:sp>
      <p:sp>
        <p:nvSpPr>
          <p:cNvPr id="25" name="TextBox 25"/>
          <p:cNvSpPr txBox="1"/>
          <p:nvPr/>
        </p:nvSpPr>
        <p:spPr>
          <a:xfrm>
            <a:off x="1015412" y="4750685"/>
            <a:ext cx="2763258" cy="934538"/>
          </a:xfrm>
          <a:prstGeom prst="rect">
            <a:avLst/>
          </a:prstGeom>
        </p:spPr>
        <p:txBody>
          <a:bodyPr lIns="0" tIns="0" rIns="0" bIns="0" rtlCol="0" anchor="t">
            <a:spAutoFit/>
          </a:bodyPr>
          <a:lstStyle/>
          <a:p>
            <a:pPr algn="ctr">
              <a:lnSpc>
                <a:spcPts val="3615"/>
              </a:lnSpc>
              <a:spcBef>
                <a:spcPct val="0"/>
              </a:spcBef>
            </a:pPr>
            <a:r>
              <a:rPr lang="en-US" sz="2582">
                <a:solidFill>
                  <a:srgbClr val="000000"/>
                </a:solidFill>
                <a:latin typeface="Jingleberry"/>
              </a:rPr>
              <a:t>KOMPONEN MENDASAR</a:t>
            </a:r>
          </a:p>
        </p:txBody>
      </p:sp>
      <p:grpSp>
        <p:nvGrpSpPr>
          <p:cNvPr id="26" name="Group 26"/>
          <p:cNvGrpSpPr/>
          <p:nvPr/>
        </p:nvGrpSpPr>
        <p:grpSpPr>
          <a:xfrm>
            <a:off x="-157853" y="7178093"/>
            <a:ext cx="11007707" cy="554861"/>
            <a:chOff x="0" y="0"/>
            <a:chExt cx="3944914" cy="198850"/>
          </a:xfrm>
        </p:grpSpPr>
        <p:sp>
          <p:nvSpPr>
            <p:cNvPr id="27" name="Freeform 27"/>
            <p:cNvSpPr/>
            <p:nvPr/>
          </p:nvSpPr>
          <p:spPr>
            <a:xfrm>
              <a:off x="0" y="0"/>
              <a:ext cx="3944913" cy="198850"/>
            </a:xfrm>
            <a:custGeom>
              <a:avLst/>
              <a:gdLst/>
              <a:ahLst/>
              <a:cxnLst/>
              <a:rect l="l" t="t" r="r" b="b"/>
              <a:pathLst>
                <a:path w="3944913" h="198850">
                  <a:moveTo>
                    <a:pt x="0" y="0"/>
                  </a:moveTo>
                  <a:lnTo>
                    <a:pt x="3944913" y="0"/>
                  </a:lnTo>
                  <a:lnTo>
                    <a:pt x="3944913" y="198850"/>
                  </a:lnTo>
                  <a:lnTo>
                    <a:pt x="0" y="198850"/>
                  </a:lnTo>
                  <a:close/>
                </a:path>
              </a:pathLst>
            </a:custGeom>
            <a:solidFill>
              <a:srgbClr val="C7D5FD"/>
            </a:solidFill>
            <a:ln w="38100" cap="sq">
              <a:solidFill>
                <a:srgbClr val="000000"/>
              </a:solidFill>
              <a:prstDash val="solid"/>
              <a:miter/>
            </a:ln>
          </p:spPr>
        </p:sp>
        <p:sp>
          <p:nvSpPr>
            <p:cNvPr id="28" name="TextBox 28"/>
            <p:cNvSpPr txBox="1"/>
            <p:nvPr/>
          </p:nvSpPr>
          <p:spPr>
            <a:xfrm>
              <a:off x="0" y="-66675"/>
              <a:ext cx="3944914" cy="265525"/>
            </a:xfrm>
            <a:prstGeom prst="rect">
              <a:avLst/>
            </a:prstGeom>
          </p:spPr>
          <p:txBody>
            <a:bodyPr lIns="50800" tIns="50800" rIns="50800" bIns="50800" rtlCol="0" anchor="ctr"/>
            <a:lstStyle/>
            <a:p>
              <a:pPr algn="ctr">
                <a:lnSpc>
                  <a:spcPts val="2438"/>
                </a:lnSpc>
              </a:pPr>
              <a:endParaRPr/>
            </a:p>
          </p:txBody>
        </p:sp>
      </p:grpSp>
      <p:sp>
        <p:nvSpPr>
          <p:cNvPr id="29" name="TextBox 29"/>
          <p:cNvSpPr txBox="1"/>
          <p:nvPr/>
        </p:nvSpPr>
        <p:spPr>
          <a:xfrm>
            <a:off x="646834" y="2749136"/>
            <a:ext cx="3362527" cy="1312997"/>
          </a:xfrm>
          <a:prstGeom prst="rect">
            <a:avLst/>
          </a:prstGeom>
        </p:spPr>
        <p:txBody>
          <a:bodyPr lIns="0" tIns="0" rIns="0" bIns="0" rtlCol="0" anchor="t">
            <a:spAutoFit/>
          </a:bodyPr>
          <a:lstStyle/>
          <a:p>
            <a:pPr algn="ctr">
              <a:lnSpc>
                <a:spcPts val="2495"/>
              </a:lnSpc>
            </a:pPr>
            <a:r>
              <a:rPr lang="en-US" sz="1782">
                <a:solidFill>
                  <a:srgbClr val="000000"/>
                </a:solidFill>
                <a:latin typeface="Jingleberry"/>
              </a:rPr>
              <a:t>PARADIGMA ADALAH CARA BERPIKIR MENDASAR DALAM BIDANG TERTENTU.</a:t>
            </a:r>
          </a:p>
          <a:p>
            <a:pPr algn="ctr">
              <a:lnSpc>
                <a:spcPts val="2915"/>
              </a:lnSpc>
              <a:spcBef>
                <a:spcPct val="0"/>
              </a:spcBef>
            </a:pPr>
            <a:endParaRPr lang="en-US" sz="1782">
              <a:solidFill>
                <a:srgbClr val="000000"/>
              </a:solidFill>
              <a:latin typeface="Jingleberry"/>
            </a:endParaRPr>
          </a:p>
        </p:txBody>
      </p:sp>
    </p:spTree>
  </p:cSld>
  <p:clrMapOvr>
    <a:masterClrMapping/>
  </p:clrMapOvr>
  <mc:AlternateContent xmlns:mc="http://schemas.openxmlformats.org/markup-compatibility/2006">
    <mc:Choice xmlns:p14="http://schemas.microsoft.com/office/powerpoint/2010/main" Requires="p14">
      <p:transition spd="slow" p14:dur="2000" advTm="12586"/>
    </mc:Choice>
    <mc:Fallback>
      <p:transition spd="slow" advTm="1258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06564" y="-184374"/>
            <a:ext cx="12905127" cy="7928747"/>
            <a:chOff x="0" y="0"/>
            <a:chExt cx="17206836" cy="10571663"/>
          </a:xfrm>
        </p:grpSpPr>
        <p:sp>
          <p:nvSpPr>
            <p:cNvPr id="3" name="Freeform 3"/>
            <p:cNvSpPr/>
            <p:nvPr/>
          </p:nvSpPr>
          <p:spPr>
            <a:xfrm rot="-5400000">
              <a:off x="0" y="6580390"/>
              <a:ext cx="3991273" cy="3991273"/>
            </a:xfrm>
            <a:custGeom>
              <a:avLst/>
              <a:gdLst/>
              <a:ahLst/>
              <a:cxnLst/>
              <a:rect l="l" t="t" r="r" b="b"/>
              <a:pathLst>
                <a:path w="3991273" h="3991273">
                  <a:moveTo>
                    <a:pt x="0" y="0"/>
                  </a:moveTo>
                  <a:lnTo>
                    <a:pt x="3991273" y="0"/>
                  </a:lnTo>
                  <a:lnTo>
                    <a:pt x="3991273" y="3991273"/>
                  </a:lnTo>
                  <a:lnTo>
                    <a:pt x="0" y="3991273"/>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4" name="Freeform 4"/>
            <p:cNvSpPr/>
            <p:nvPr/>
          </p:nvSpPr>
          <p:spPr>
            <a:xfrm rot="-5400000">
              <a:off x="0" y="3287244"/>
              <a:ext cx="3991273" cy="3991273"/>
            </a:xfrm>
            <a:custGeom>
              <a:avLst/>
              <a:gdLst/>
              <a:ahLst/>
              <a:cxnLst/>
              <a:rect l="l" t="t" r="r" b="b"/>
              <a:pathLst>
                <a:path w="3991273" h="3991273">
                  <a:moveTo>
                    <a:pt x="0" y="0"/>
                  </a:moveTo>
                  <a:lnTo>
                    <a:pt x="3991273" y="0"/>
                  </a:lnTo>
                  <a:lnTo>
                    <a:pt x="3991273" y="3991274"/>
                  </a:lnTo>
                  <a:lnTo>
                    <a:pt x="0" y="3991274"/>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5" name="Freeform 5"/>
            <p:cNvSpPr/>
            <p:nvPr/>
          </p:nvSpPr>
          <p:spPr>
            <a:xfrm rot="-5400000">
              <a:off x="0" y="5901"/>
              <a:ext cx="3991273" cy="3991273"/>
            </a:xfrm>
            <a:custGeom>
              <a:avLst/>
              <a:gdLst/>
              <a:ahLst/>
              <a:cxnLst/>
              <a:rect l="l" t="t" r="r" b="b"/>
              <a:pathLst>
                <a:path w="3991273" h="3991273">
                  <a:moveTo>
                    <a:pt x="0" y="0"/>
                  </a:moveTo>
                  <a:lnTo>
                    <a:pt x="3991273" y="0"/>
                  </a:lnTo>
                  <a:lnTo>
                    <a:pt x="3991273" y="3991273"/>
                  </a:lnTo>
                  <a:lnTo>
                    <a:pt x="0" y="3991273"/>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6" name="Freeform 6"/>
            <p:cNvSpPr/>
            <p:nvPr/>
          </p:nvSpPr>
          <p:spPr>
            <a:xfrm rot="-5400000">
              <a:off x="3316748" y="6580390"/>
              <a:ext cx="3991273" cy="3991273"/>
            </a:xfrm>
            <a:custGeom>
              <a:avLst/>
              <a:gdLst/>
              <a:ahLst/>
              <a:cxnLst/>
              <a:rect l="l" t="t" r="r" b="b"/>
              <a:pathLst>
                <a:path w="3991273" h="3991273">
                  <a:moveTo>
                    <a:pt x="0" y="0"/>
                  </a:moveTo>
                  <a:lnTo>
                    <a:pt x="3991274" y="0"/>
                  </a:lnTo>
                  <a:lnTo>
                    <a:pt x="3991274" y="3991273"/>
                  </a:lnTo>
                  <a:lnTo>
                    <a:pt x="0" y="3991273"/>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7" name="Freeform 7"/>
            <p:cNvSpPr/>
            <p:nvPr/>
          </p:nvSpPr>
          <p:spPr>
            <a:xfrm rot="-5400000">
              <a:off x="3316748" y="3287244"/>
              <a:ext cx="3991273" cy="3991273"/>
            </a:xfrm>
            <a:custGeom>
              <a:avLst/>
              <a:gdLst/>
              <a:ahLst/>
              <a:cxnLst/>
              <a:rect l="l" t="t" r="r" b="b"/>
              <a:pathLst>
                <a:path w="3991273" h="3991273">
                  <a:moveTo>
                    <a:pt x="0" y="0"/>
                  </a:moveTo>
                  <a:lnTo>
                    <a:pt x="3991274" y="0"/>
                  </a:lnTo>
                  <a:lnTo>
                    <a:pt x="3991274" y="3991274"/>
                  </a:lnTo>
                  <a:lnTo>
                    <a:pt x="0" y="3991274"/>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8" name="Freeform 8"/>
            <p:cNvSpPr/>
            <p:nvPr/>
          </p:nvSpPr>
          <p:spPr>
            <a:xfrm rot="-5400000">
              <a:off x="3316748" y="5901"/>
              <a:ext cx="3991273" cy="3991273"/>
            </a:xfrm>
            <a:custGeom>
              <a:avLst/>
              <a:gdLst/>
              <a:ahLst/>
              <a:cxnLst/>
              <a:rect l="l" t="t" r="r" b="b"/>
              <a:pathLst>
                <a:path w="3991273" h="3991273">
                  <a:moveTo>
                    <a:pt x="0" y="0"/>
                  </a:moveTo>
                  <a:lnTo>
                    <a:pt x="3991274" y="0"/>
                  </a:lnTo>
                  <a:lnTo>
                    <a:pt x="3991274" y="3991273"/>
                  </a:lnTo>
                  <a:lnTo>
                    <a:pt x="0" y="3991273"/>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9" name="Freeform 9"/>
            <p:cNvSpPr/>
            <p:nvPr/>
          </p:nvSpPr>
          <p:spPr>
            <a:xfrm rot="-5400000">
              <a:off x="6609372" y="6574489"/>
              <a:ext cx="3991273" cy="3991273"/>
            </a:xfrm>
            <a:custGeom>
              <a:avLst/>
              <a:gdLst/>
              <a:ahLst/>
              <a:cxnLst/>
              <a:rect l="l" t="t" r="r" b="b"/>
              <a:pathLst>
                <a:path w="3991273" h="3991273">
                  <a:moveTo>
                    <a:pt x="0" y="0"/>
                  </a:moveTo>
                  <a:lnTo>
                    <a:pt x="3991273" y="0"/>
                  </a:lnTo>
                  <a:lnTo>
                    <a:pt x="3991273" y="3991273"/>
                  </a:lnTo>
                  <a:lnTo>
                    <a:pt x="0" y="3991273"/>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10" name="Freeform 10"/>
            <p:cNvSpPr/>
            <p:nvPr/>
          </p:nvSpPr>
          <p:spPr>
            <a:xfrm rot="-5400000">
              <a:off x="9926120" y="6574489"/>
              <a:ext cx="3991273" cy="3991273"/>
            </a:xfrm>
            <a:custGeom>
              <a:avLst/>
              <a:gdLst/>
              <a:ahLst/>
              <a:cxnLst/>
              <a:rect l="l" t="t" r="r" b="b"/>
              <a:pathLst>
                <a:path w="3991273" h="3991273">
                  <a:moveTo>
                    <a:pt x="0" y="0"/>
                  </a:moveTo>
                  <a:lnTo>
                    <a:pt x="3991273" y="0"/>
                  </a:lnTo>
                  <a:lnTo>
                    <a:pt x="3991273" y="3991273"/>
                  </a:lnTo>
                  <a:lnTo>
                    <a:pt x="0" y="3991273"/>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11" name="Freeform 11"/>
            <p:cNvSpPr/>
            <p:nvPr/>
          </p:nvSpPr>
          <p:spPr>
            <a:xfrm rot="-5400000">
              <a:off x="9926120" y="3281344"/>
              <a:ext cx="3991273" cy="3991273"/>
            </a:xfrm>
            <a:custGeom>
              <a:avLst/>
              <a:gdLst/>
              <a:ahLst/>
              <a:cxnLst/>
              <a:rect l="l" t="t" r="r" b="b"/>
              <a:pathLst>
                <a:path w="3991273" h="3991273">
                  <a:moveTo>
                    <a:pt x="0" y="0"/>
                  </a:moveTo>
                  <a:lnTo>
                    <a:pt x="3991273" y="0"/>
                  </a:lnTo>
                  <a:lnTo>
                    <a:pt x="3991273" y="3991273"/>
                  </a:lnTo>
                  <a:lnTo>
                    <a:pt x="0" y="3991273"/>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12" name="Freeform 12"/>
            <p:cNvSpPr/>
            <p:nvPr/>
          </p:nvSpPr>
          <p:spPr>
            <a:xfrm rot="-5400000">
              <a:off x="9926120" y="0"/>
              <a:ext cx="3991273" cy="3991273"/>
            </a:xfrm>
            <a:custGeom>
              <a:avLst/>
              <a:gdLst/>
              <a:ahLst/>
              <a:cxnLst/>
              <a:rect l="l" t="t" r="r" b="b"/>
              <a:pathLst>
                <a:path w="3991273" h="3991273">
                  <a:moveTo>
                    <a:pt x="0" y="0"/>
                  </a:moveTo>
                  <a:lnTo>
                    <a:pt x="3991273" y="0"/>
                  </a:lnTo>
                  <a:lnTo>
                    <a:pt x="3991273" y="3991273"/>
                  </a:lnTo>
                  <a:lnTo>
                    <a:pt x="0" y="3991273"/>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13" name="Freeform 13"/>
            <p:cNvSpPr/>
            <p:nvPr/>
          </p:nvSpPr>
          <p:spPr>
            <a:xfrm rot="-5400000">
              <a:off x="13215563" y="6580390"/>
              <a:ext cx="3991273" cy="3991273"/>
            </a:xfrm>
            <a:custGeom>
              <a:avLst/>
              <a:gdLst/>
              <a:ahLst/>
              <a:cxnLst/>
              <a:rect l="l" t="t" r="r" b="b"/>
              <a:pathLst>
                <a:path w="3991273" h="3991273">
                  <a:moveTo>
                    <a:pt x="0" y="0"/>
                  </a:moveTo>
                  <a:lnTo>
                    <a:pt x="3991273" y="0"/>
                  </a:lnTo>
                  <a:lnTo>
                    <a:pt x="3991273" y="3991273"/>
                  </a:lnTo>
                  <a:lnTo>
                    <a:pt x="0" y="3991273"/>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14" name="Freeform 14"/>
            <p:cNvSpPr/>
            <p:nvPr/>
          </p:nvSpPr>
          <p:spPr>
            <a:xfrm rot="-5400000">
              <a:off x="13215563" y="3287244"/>
              <a:ext cx="3991273" cy="3991273"/>
            </a:xfrm>
            <a:custGeom>
              <a:avLst/>
              <a:gdLst/>
              <a:ahLst/>
              <a:cxnLst/>
              <a:rect l="l" t="t" r="r" b="b"/>
              <a:pathLst>
                <a:path w="3991273" h="3991273">
                  <a:moveTo>
                    <a:pt x="0" y="0"/>
                  </a:moveTo>
                  <a:lnTo>
                    <a:pt x="3991273" y="0"/>
                  </a:lnTo>
                  <a:lnTo>
                    <a:pt x="3991273" y="3991274"/>
                  </a:lnTo>
                  <a:lnTo>
                    <a:pt x="0" y="3991274"/>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15" name="Freeform 15"/>
            <p:cNvSpPr/>
            <p:nvPr/>
          </p:nvSpPr>
          <p:spPr>
            <a:xfrm rot="-5400000">
              <a:off x="13215563" y="5901"/>
              <a:ext cx="3991273" cy="3991273"/>
            </a:xfrm>
            <a:custGeom>
              <a:avLst/>
              <a:gdLst/>
              <a:ahLst/>
              <a:cxnLst/>
              <a:rect l="l" t="t" r="r" b="b"/>
              <a:pathLst>
                <a:path w="3991273" h="3991273">
                  <a:moveTo>
                    <a:pt x="0" y="0"/>
                  </a:moveTo>
                  <a:lnTo>
                    <a:pt x="3991273" y="0"/>
                  </a:lnTo>
                  <a:lnTo>
                    <a:pt x="3991273" y="3991273"/>
                  </a:lnTo>
                  <a:lnTo>
                    <a:pt x="0" y="3991273"/>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grpSp>
      <p:sp>
        <p:nvSpPr>
          <p:cNvPr id="16" name="Freeform 16"/>
          <p:cNvSpPr/>
          <p:nvPr/>
        </p:nvSpPr>
        <p:spPr>
          <a:xfrm>
            <a:off x="-1277853" y="5634622"/>
            <a:ext cx="3569099" cy="3024000"/>
          </a:xfrm>
          <a:custGeom>
            <a:avLst/>
            <a:gdLst/>
            <a:ahLst/>
            <a:cxnLst/>
            <a:rect l="l" t="t" r="r" b="b"/>
            <a:pathLst>
              <a:path w="3569099" h="3024000">
                <a:moveTo>
                  <a:pt x="0" y="0"/>
                </a:moveTo>
                <a:lnTo>
                  <a:pt x="3569099" y="0"/>
                </a:lnTo>
                <a:lnTo>
                  <a:pt x="3569099" y="3024000"/>
                </a:lnTo>
                <a:lnTo>
                  <a:pt x="0" y="30240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7" name="TextBox 17"/>
          <p:cNvSpPr txBox="1"/>
          <p:nvPr/>
        </p:nvSpPr>
        <p:spPr>
          <a:xfrm>
            <a:off x="910064" y="212916"/>
            <a:ext cx="8816140" cy="540383"/>
          </a:xfrm>
          <a:prstGeom prst="rect">
            <a:avLst/>
          </a:prstGeom>
        </p:spPr>
        <p:txBody>
          <a:bodyPr lIns="0" tIns="0" rIns="0" bIns="0" rtlCol="0" anchor="t">
            <a:spAutoFit/>
          </a:bodyPr>
          <a:lstStyle/>
          <a:p>
            <a:pPr algn="ctr">
              <a:lnSpc>
                <a:spcPts val="4340"/>
              </a:lnSpc>
            </a:pPr>
            <a:r>
              <a:rPr lang="en-US" sz="3100">
                <a:solidFill>
                  <a:srgbClr val="000000"/>
                </a:solidFill>
                <a:latin typeface="Roboto Bold"/>
              </a:rPr>
              <a:t>Arah Strategi Paradigma Keilmuan UIN Ar-Raniry</a:t>
            </a:r>
          </a:p>
        </p:txBody>
      </p:sp>
      <p:sp>
        <p:nvSpPr>
          <p:cNvPr id="18" name="Freeform 18"/>
          <p:cNvSpPr/>
          <p:nvPr/>
        </p:nvSpPr>
        <p:spPr>
          <a:xfrm>
            <a:off x="3321829" y="180675"/>
            <a:ext cx="429642" cy="1206012"/>
          </a:xfrm>
          <a:custGeom>
            <a:avLst/>
            <a:gdLst/>
            <a:ahLst/>
            <a:cxnLst/>
            <a:rect l="l" t="t" r="r" b="b"/>
            <a:pathLst>
              <a:path w="429642" h="1206012">
                <a:moveTo>
                  <a:pt x="0" y="0"/>
                </a:moveTo>
                <a:lnTo>
                  <a:pt x="429641" y="0"/>
                </a:lnTo>
                <a:lnTo>
                  <a:pt x="429641" y="1206011"/>
                </a:lnTo>
                <a:lnTo>
                  <a:pt x="0" y="120601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Freeform 19"/>
          <p:cNvSpPr/>
          <p:nvPr/>
        </p:nvSpPr>
        <p:spPr>
          <a:xfrm>
            <a:off x="7395153" y="-2428750"/>
            <a:ext cx="4662102" cy="3950072"/>
          </a:xfrm>
          <a:custGeom>
            <a:avLst/>
            <a:gdLst/>
            <a:ahLst/>
            <a:cxnLst/>
            <a:rect l="l" t="t" r="r" b="b"/>
            <a:pathLst>
              <a:path w="4662102" h="3950072">
                <a:moveTo>
                  <a:pt x="0" y="0"/>
                </a:moveTo>
                <a:lnTo>
                  <a:pt x="4662102" y="0"/>
                </a:lnTo>
                <a:lnTo>
                  <a:pt x="4662102" y="3950072"/>
                </a:lnTo>
                <a:lnTo>
                  <a:pt x="0" y="395007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0" name="TextBox 20"/>
          <p:cNvSpPr txBox="1"/>
          <p:nvPr/>
        </p:nvSpPr>
        <p:spPr>
          <a:xfrm>
            <a:off x="117218" y="1373139"/>
            <a:ext cx="3678547" cy="2406861"/>
          </a:xfrm>
          <a:prstGeom prst="rect">
            <a:avLst/>
          </a:prstGeom>
        </p:spPr>
        <p:txBody>
          <a:bodyPr lIns="0" tIns="0" rIns="0" bIns="0" rtlCol="0" anchor="t">
            <a:spAutoFit/>
          </a:bodyPr>
          <a:lstStyle/>
          <a:p>
            <a:pPr algn="l">
              <a:lnSpc>
                <a:spcPts val="1738"/>
              </a:lnSpc>
              <a:spcBef>
                <a:spcPct val="0"/>
              </a:spcBef>
            </a:pPr>
            <a:r>
              <a:rPr lang="en-US" sz="1241">
                <a:solidFill>
                  <a:srgbClr val="000000"/>
                </a:solidFill>
                <a:latin typeface="Roboto Bold"/>
              </a:rPr>
              <a:t>TIDAK ADA PEMBEDAAN ILMU PENGETAHUAN ATAU DIKOTOMI KEILMUAN YANG HENDAK DIKEMBANGKAN DI KAMPUS INI. </a:t>
            </a:r>
          </a:p>
          <a:p>
            <a:pPr algn="l">
              <a:lnSpc>
                <a:spcPts val="1738"/>
              </a:lnSpc>
              <a:spcBef>
                <a:spcPct val="0"/>
              </a:spcBef>
            </a:pPr>
            <a:r>
              <a:rPr lang="en-US" sz="1241">
                <a:solidFill>
                  <a:srgbClr val="000000"/>
                </a:solidFill>
                <a:latin typeface="Roboto Bold"/>
              </a:rPr>
              <a:t>PENGEMBANGAN KEILMUAN DI UIN AR-RANIRY MENGANUT CARA BERPIKIR TIDAK ADA PERBEDAAN DAN PEMBEDAAN DI ANTARA ILMU PENGETAHUAN.  </a:t>
            </a:r>
          </a:p>
          <a:p>
            <a:pPr algn="l">
              <a:lnSpc>
                <a:spcPts val="1738"/>
              </a:lnSpc>
              <a:spcBef>
                <a:spcPct val="0"/>
              </a:spcBef>
            </a:pPr>
            <a:r>
              <a:rPr lang="en-US" sz="1241">
                <a:solidFill>
                  <a:srgbClr val="000000"/>
                </a:solidFill>
                <a:latin typeface="Roboto Bold"/>
              </a:rPr>
              <a:t>BENTUK PRODUK KEILMUAN DI UIN AR-RANIRY MERUPAKAN KESATUAN ILMU PENGETAHUAN YANG KEMUDIAN DIPETAKAN DALAM BERBAGAI SUB-DISIPLIN KEILMUAN.</a:t>
            </a:r>
          </a:p>
        </p:txBody>
      </p:sp>
      <p:sp>
        <p:nvSpPr>
          <p:cNvPr id="21" name="TextBox 21"/>
          <p:cNvSpPr txBox="1"/>
          <p:nvPr/>
        </p:nvSpPr>
        <p:spPr>
          <a:xfrm>
            <a:off x="6168748" y="1248085"/>
            <a:ext cx="4523252" cy="2829340"/>
          </a:xfrm>
          <a:prstGeom prst="rect">
            <a:avLst/>
          </a:prstGeom>
        </p:spPr>
        <p:txBody>
          <a:bodyPr lIns="0" tIns="0" rIns="0" bIns="0" rtlCol="0" anchor="t">
            <a:spAutoFit/>
          </a:bodyPr>
          <a:lstStyle/>
          <a:p>
            <a:pPr algn="l">
              <a:lnSpc>
                <a:spcPts val="2077"/>
              </a:lnSpc>
              <a:spcBef>
                <a:spcPct val="0"/>
              </a:spcBef>
            </a:pPr>
            <a:r>
              <a:rPr lang="en-US" sz="1483">
                <a:solidFill>
                  <a:srgbClr val="000000"/>
                </a:solidFill>
                <a:latin typeface="Roboto Bold"/>
              </a:rPr>
              <a:t>ADAPUN BANGUNAN KEILMUAN YANG DIKEMBANGKAN MENGANUT POLA DAN SEMANGAT ISLAM RAHMAT BAGI SEKALIAN ALAM. </a:t>
            </a:r>
          </a:p>
          <a:p>
            <a:pPr algn="l">
              <a:lnSpc>
                <a:spcPts val="2077"/>
              </a:lnSpc>
              <a:spcBef>
                <a:spcPct val="0"/>
              </a:spcBef>
            </a:pPr>
            <a:r>
              <a:rPr lang="en-US" sz="1483">
                <a:solidFill>
                  <a:srgbClr val="000000"/>
                </a:solidFill>
                <a:latin typeface="Roboto Bold"/>
              </a:rPr>
              <a:t> SEMANGAT PENGEMBANGAN KEILMUAN DI UIN AR-RANIRY UNTUK KESEIMBANGAN DI ALAM SEMESTA, YAITU HUBUNGAN YANG HARMONIS ANTARA ALLAH, ALAM, DAN MANUSIA. </a:t>
            </a:r>
          </a:p>
          <a:p>
            <a:pPr algn="l">
              <a:lnSpc>
                <a:spcPts val="2077"/>
              </a:lnSpc>
              <a:spcBef>
                <a:spcPct val="0"/>
              </a:spcBef>
            </a:pPr>
            <a:r>
              <a:rPr lang="en-US" sz="1483">
                <a:solidFill>
                  <a:srgbClr val="000000"/>
                </a:solidFill>
                <a:latin typeface="Roboto Bold"/>
              </a:rPr>
              <a:t>SUBSTANTIF DALAM PROSES PENGILMUAN DI UIN AR-RANIRY DI MANA SEMUA CIVITAS AKADEMIKA MENUJU SEMANGAT ISLAM SEBAGAI RAHMAT BAGI SEKALIAN ALAM.</a:t>
            </a:r>
          </a:p>
        </p:txBody>
      </p:sp>
      <p:sp>
        <p:nvSpPr>
          <p:cNvPr id="22" name="TextBox 22"/>
          <p:cNvSpPr txBox="1"/>
          <p:nvPr/>
        </p:nvSpPr>
        <p:spPr>
          <a:xfrm>
            <a:off x="117218" y="4364045"/>
            <a:ext cx="4094352" cy="3195955"/>
          </a:xfrm>
          <a:prstGeom prst="rect">
            <a:avLst/>
          </a:prstGeom>
        </p:spPr>
        <p:txBody>
          <a:bodyPr lIns="0" tIns="0" rIns="0" bIns="0" rtlCol="0" anchor="t">
            <a:spAutoFit/>
          </a:bodyPr>
          <a:lstStyle/>
          <a:p>
            <a:pPr algn="l">
              <a:lnSpc>
                <a:spcPts val="1819"/>
              </a:lnSpc>
              <a:spcBef>
                <a:spcPct val="0"/>
              </a:spcBef>
            </a:pPr>
            <a:r>
              <a:rPr lang="en-US" sz="1299">
                <a:solidFill>
                  <a:srgbClr val="000000"/>
                </a:solidFill>
                <a:latin typeface="Roboto Bold"/>
              </a:rPr>
              <a:t>MEMILIKI KEUNIKAN ATAU DISTINGSI YANG MEMBEDAKAN TAWARAN INTI KEILMUAN UIN AR-RANIRY YANG BERBEDA DENGAN KAMPUS-KAMPUS PTKIN DI INDONESIA. </a:t>
            </a:r>
          </a:p>
          <a:p>
            <a:pPr algn="l">
              <a:lnSpc>
                <a:spcPts val="1819"/>
              </a:lnSpc>
              <a:spcBef>
                <a:spcPct val="0"/>
              </a:spcBef>
            </a:pPr>
            <a:r>
              <a:rPr lang="en-US" sz="1299">
                <a:solidFill>
                  <a:srgbClr val="000000"/>
                </a:solidFill>
                <a:latin typeface="Roboto Bold"/>
              </a:rPr>
              <a:t>KEUNIKAN YANG SANGAT MENDASARI PENGEMBANGAN KEILMUAN DI UIN AR-RANIRY ADALAH UNTUK MENAWARKAN KEILMUAN YANG MEMUAT KEISLAMAN DALAM KEHIDUPAN SEHARI-HARI. </a:t>
            </a:r>
          </a:p>
          <a:p>
            <a:pPr algn="l">
              <a:lnSpc>
                <a:spcPts val="1819"/>
              </a:lnSpc>
              <a:spcBef>
                <a:spcPct val="0"/>
              </a:spcBef>
            </a:pPr>
            <a:r>
              <a:rPr lang="en-US" sz="1299">
                <a:solidFill>
                  <a:srgbClr val="000000"/>
                </a:solidFill>
                <a:latin typeface="Roboto Bold"/>
              </a:rPr>
              <a:t>PENGEMBANGAN KEILMUAN YANG MEMPERKUAT IDENTITAS KEACEHAN AKAN MENJADI DASAR UTAMA UNTUK MEMBEDAKAN PENGEMBANGAN KEILMUAN DI UIN AR-RANIRY DENGAN KAMPUS-KAMPUS LAINNYA DI PTKIN.</a:t>
            </a:r>
          </a:p>
        </p:txBody>
      </p:sp>
      <p:sp>
        <p:nvSpPr>
          <p:cNvPr id="23" name="TextBox 23"/>
          <p:cNvSpPr txBox="1"/>
          <p:nvPr/>
        </p:nvSpPr>
        <p:spPr>
          <a:xfrm>
            <a:off x="5979425" y="4442184"/>
            <a:ext cx="4318264" cy="2853723"/>
          </a:xfrm>
          <a:prstGeom prst="rect">
            <a:avLst/>
          </a:prstGeom>
        </p:spPr>
        <p:txBody>
          <a:bodyPr lIns="0" tIns="0" rIns="0" bIns="0" rtlCol="0" anchor="t">
            <a:spAutoFit/>
          </a:bodyPr>
          <a:lstStyle/>
          <a:p>
            <a:pPr algn="l">
              <a:lnSpc>
                <a:spcPts val="2308"/>
              </a:lnSpc>
              <a:spcBef>
                <a:spcPct val="0"/>
              </a:spcBef>
            </a:pPr>
            <a:r>
              <a:rPr lang="en-US" sz="1648">
                <a:solidFill>
                  <a:srgbClr val="000000"/>
                </a:solidFill>
                <a:latin typeface="Roboto Bold"/>
              </a:rPr>
              <a:t>ARAH KEILMUAN YANG DIKEMBANGKAN DI UIN AR-RANIRY ADALAH BERARAH PADA KAMPUS YANG MERESPON DUNIA KERJA DI MASA KINI DAN MASA DEPAN. </a:t>
            </a:r>
          </a:p>
          <a:p>
            <a:pPr algn="l">
              <a:lnSpc>
                <a:spcPts val="2308"/>
              </a:lnSpc>
              <a:spcBef>
                <a:spcPct val="0"/>
              </a:spcBef>
            </a:pPr>
            <a:r>
              <a:rPr lang="en-US" sz="1648">
                <a:solidFill>
                  <a:srgbClr val="000000"/>
                </a:solidFill>
                <a:latin typeface="Roboto Bold"/>
              </a:rPr>
              <a:t>UNTUK MEMBANGUN FONDASI KEILMUAN YANG BERKELANJUTAN, MAKA PENGEMBANGAN KEILMUAN DI UIN AR-RANIRY BERUSAHA UNTUK MENCIPTAKAN LULUSAN YANG DAPAT MERESPON HARAPAN DUNIA USAHA DUNIA INDUSTRI.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162095" y="302807"/>
            <a:ext cx="10014396" cy="7257193"/>
          </a:xfrm>
          <a:custGeom>
            <a:avLst/>
            <a:gdLst/>
            <a:ahLst/>
            <a:cxnLst/>
            <a:rect l="l" t="t" r="r" b="b"/>
            <a:pathLst>
              <a:path w="10014396" h="7257193">
                <a:moveTo>
                  <a:pt x="0" y="0"/>
                </a:moveTo>
                <a:lnTo>
                  <a:pt x="10014396" y="0"/>
                </a:lnTo>
                <a:lnTo>
                  <a:pt x="10014396" y="7257193"/>
                </a:lnTo>
                <a:lnTo>
                  <a:pt x="0" y="7257193"/>
                </a:lnTo>
                <a:lnTo>
                  <a:pt x="0" y="0"/>
                </a:lnTo>
                <a:close/>
              </a:path>
            </a:pathLst>
          </a:custGeom>
          <a:blipFill>
            <a:blip r:embed="rId4"/>
            <a:stretch>
              <a:fillRect l="-7225" r="-7225"/>
            </a:stretch>
          </a:blipFill>
        </p:spPr>
      </p:sp>
    </p:spTree>
  </p:cSld>
  <p:clrMapOvr>
    <a:masterClrMapping/>
  </p:clrMapOvr>
  <mc:AlternateContent xmlns:mc="http://schemas.openxmlformats.org/markup-compatibility/2006">
    <mc:Choice xmlns:p14="http://schemas.microsoft.com/office/powerpoint/2010/main" Requires="p14">
      <p:transition spd="slow" p14:dur="2000" advTm="9990"/>
    </mc:Choice>
    <mc:Fallback>
      <p:transition spd="slow" advTm="999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106350" y="1166112"/>
            <a:ext cx="10479300" cy="5980704"/>
          </a:xfrm>
          <a:custGeom>
            <a:avLst/>
            <a:gdLst/>
            <a:ahLst/>
            <a:cxnLst/>
            <a:rect l="l" t="t" r="r" b="b"/>
            <a:pathLst>
              <a:path w="10479300" h="5980704">
                <a:moveTo>
                  <a:pt x="0" y="0"/>
                </a:moveTo>
                <a:lnTo>
                  <a:pt x="10479300" y="0"/>
                </a:lnTo>
                <a:lnTo>
                  <a:pt x="10479300" y="5980704"/>
                </a:lnTo>
                <a:lnTo>
                  <a:pt x="0" y="5980704"/>
                </a:lnTo>
                <a:lnTo>
                  <a:pt x="0" y="0"/>
                </a:lnTo>
                <a:close/>
              </a:path>
            </a:pathLst>
          </a:custGeom>
          <a:blipFill>
            <a:blip r:embed="rId2"/>
            <a:stretch>
              <a:fillRect l="-3791" t="-1261" r="-3791"/>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93902" y="-35347"/>
            <a:ext cx="12905127" cy="7928747"/>
            <a:chOff x="0" y="0"/>
            <a:chExt cx="17206836" cy="10571663"/>
          </a:xfrm>
        </p:grpSpPr>
        <p:sp>
          <p:nvSpPr>
            <p:cNvPr id="3" name="Freeform 3"/>
            <p:cNvSpPr/>
            <p:nvPr/>
          </p:nvSpPr>
          <p:spPr>
            <a:xfrm rot="-5400000">
              <a:off x="0" y="6580390"/>
              <a:ext cx="3991273" cy="3991273"/>
            </a:xfrm>
            <a:custGeom>
              <a:avLst/>
              <a:gdLst/>
              <a:ahLst/>
              <a:cxnLst/>
              <a:rect l="l" t="t" r="r" b="b"/>
              <a:pathLst>
                <a:path w="3991273" h="3991273">
                  <a:moveTo>
                    <a:pt x="0" y="0"/>
                  </a:moveTo>
                  <a:lnTo>
                    <a:pt x="3991273" y="0"/>
                  </a:lnTo>
                  <a:lnTo>
                    <a:pt x="3991273" y="3991273"/>
                  </a:lnTo>
                  <a:lnTo>
                    <a:pt x="0" y="3991273"/>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4" name="Freeform 4"/>
            <p:cNvSpPr/>
            <p:nvPr/>
          </p:nvSpPr>
          <p:spPr>
            <a:xfrm rot="-5400000">
              <a:off x="0" y="3287244"/>
              <a:ext cx="3991273" cy="3991273"/>
            </a:xfrm>
            <a:custGeom>
              <a:avLst/>
              <a:gdLst/>
              <a:ahLst/>
              <a:cxnLst/>
              <a:rect l="l" t="t" r="r" b="b"/>
              <a:pathLst>
                <a:path w="3991273" h="3991273">
                  <a:moveTo>
                    <a:pt x="0" y="0"/>
                  </a:moveTo>
                  <a:lnTo>
                    <a:pt x="3991273" y="0"/>
                  </a:lnTo>
                  <a:lnTo>
                    <a:pt x="3991273" y="3991274"/>
                  </a:lnTo>
                  <a:lnTo>
                    <a:pt x="0" y="3991274"/>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5" name="Freeform 5"/>
            <p:cNvSpPr/>
            <p:nvPr/>
          </p:nvSpPr>
          <p:spPr>
            <a:xfrm rot="-5400000">
              <a:off x="0" y="5901"/>
              <a:ext cx="3991273" cy="3991273"/>
            </a:xfrm>
            <a:custGeom>
              <a:avLst/>
              <a:gdLst/>
              <a:ahLst/>
              <a:cxnLst/>
              <a:rect l="l" t="t" r="r" b="b"/>
              <a:pathLst>
                <a:path w="3991273" h="3991273">
                  <a:moveTo>
                    <a:pt x="0" y="0"/>
                  </a:moveTo>
                  <a:lnTo>
                    <a:pt x="3991273" y="0"/>
                  </a:lnTo>
                  <a:lnTo>
                    <a:pt x="3991273" y="3991273"/>
                  </a:lnTo>
                  <a:lnTo>
                    <a:pt x="0" y="3991273"/>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6" name="Freeform 6"/>
            <p:cNvSpPr/>
            <p:nvPr/>
          </p:nvSpPr>
          <p:spPr>
            <a:xfrm rot="-5400000">
              <a:off x="3316748" y="6580390"/>
              <a:ext cx="3991273" cy="3991273"/>
            </a:xfrm>
            <a:custGeom>
              <a:avLst/>
              <a:gdLst/>
              <a:ahLst/>
              <a:cxnLst/>
              <a:rect l="l" t="t" r="r" b="b"/>
              <a:pathLst>
                <a:path w="3991273" h="3991273">
                  <a:moveTo>
                    <a:pt x="0" y="0"/>
                  </a:moveTo>
                  <a:lnTo>
                    <a:pt x="3991274" y="0"/>
                  </a:lnTo>
                  <a:lnTo>
                    <a:pt x="3991274" y="3991273"/>
                  </a:lnTo>
                  <a:lnTo>
                    <a:pt x="0" y="3991273"/>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7" name="Freeform 7"/>
            <p:cNvSpPr/>
            <p:nvPr/>
          </p:nvSpPr>
          <p:spPr>
            <a:xfrm rot="-5400000">
              <a:off x="3316748" y="3287244"/>
              <a:ext cx="3991273" cy="3991273"/>
            </a:xfrm>
            <a:custGeom>
              <a:avLst/>
              <a:gdLst/>
              <a:ahLst/>
              <a:cxnLst/>
              <a:rect l="l" t="t" r="r" b="b"/>
              <a:pathLst>
                <a:path w="3991273" h="3991273">
                  <a:moveTo>
                    <a:pt x="0" y="0"/>
                  </a:moveTo>
                  <a:lnTo>
                    <a:pt x="3991274" y="0"/>
                  </a:lnTo>
                  <a:lnTo>
                    <a:pt x="3991274" y="3991274"/>
                  </a:lnTo>
                  <a:lnTo>
                    <a:pt x="0" y="3991274"/>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8" name="Freeform 8"/>
            <p:cNvSpPr/>
            <p:nvPr/>
          </p:nvSpPr>
          <p:spPr>
            <a:xfrm rot="-5400000">
              <a:off x="6609372" y="6574489"/>
              <a:ext cx="3991273" cy="3991273"/>
            </a:xfrm>
            <a:custGeom>
              <a:avLst/>
              <a:gdLst/>
              <a:ahLst/>
              <a:cxnLst/>
              <a:rect l="l" t="t" r="r" b="b"/>
              <a:pathLst>
                <a:path w="3991273" h="3991273">
                  <a:moveTo>
                    <a:pt x="0" y="0"/>
                  </a:moveTo>
                  <a:lnTo>
                    <a:pt x="3991273" y="0"/>
                  </a:lnTo>
                  <a:lnTo>
                    <a:pt x="3991273" y="3991273"/>
                  </a:lnTo>
                  <a:lnTo>
                    <a:pt x="0" y="3991273"/>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9" name="Freeform 9"/>
            <p:cNvSpPr/>
            <p:nvPr/>
          </p:nvSpPr>
          <p:spPr>
            <a:xfrm rot="-5400000">
              <a:off x="6609372" y="3281344"/>
              <a:ext cx="3991273" cy="3991273"/>
            </a:xfrm>
            <a:custGeom>
              <a:avLst/>
              <a:gdLst/>
              <a:ahLst/>
              <a:cxnLst/>
              <a:rect l="l" t="t" r="r" b="b"/>
              <a:pathLst>
                <a:path w="3991273" h="3991273">
                  <a:moveTo>
                    <a:pt x="0" y="0"/>
                  </a:moveTo>
                  <a:lnTo>
                    <a:pt x="3991273" y="0"/>
                  </a:lnTo>
                  <a:lnTo>
                    <a:pt x="3991273" y="3991273"/>
                  </a:lnTo>
                  <a:lnTo>
                    <a:pt x="0" y="3991273"/>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10" name="Freeform 10"/>
            <p:cNvSpPr/>
            <p:nvPr/>
          </p:nvSpPr>
          <p:spPr>
            <a:xfrm rot="-5400000">
              <a:off x="6609372" y="0"/>
              <a:ext cx="3991273" cy="3991273"/>
            </a:xfrm>
            <a:custGeom>
              <a:avLst/>
              <a:gdLst/>
              <a:ahLst/>
              <a:cxnLst/>
              <a:rect l="l" t="t" r="r" b="b"/>
              <a:pathLst>
                <a:path w="3991273" h="3991273">
                  <a:moveTo>
                    <a:pt x="0" y="0"/>
                  </a:moveTo>
                  <a:lnTo>
                    <a:pt x="3991273" y="0"/>
                  </a:lnTo>
                  <a:lnTo>
                    <a:pt x="3991273" y="3991273"/>
                  </a:lnTo>
                  <a:lnTo>
                    <a:pt x="0" y="3991273"/>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11" name="Freeform 11"/>
            <p:cNvSpPr/>
            <p:nvPr/>
          </p:nvSpPr>
          <p:spPr>
            <a:xfrm rot="-5400000">
              <a:off x="9926120" y="6574489"/>
              <a:ext cx="3991273" cy="3991273"/>
            </a:xfrm>
            <a:custGeom>
              <a:avLst/>
              <a:gdLst/>
              <a:ahLst/>
              <a:cxnLst/>
              <a:rect l="l" t="t" r="r" b="b"/>
              <a:pathLst>
                <a:path w="3991273" h="3991273">
                  <a:moveTo>
                    <a:pt x="0" y="0"/>
                  </a:moveTo>
                  <a:lnTo>
                    <a:pt x="3991273" y="0"/>
                  </a:lnTo>
                  <a:lnTo>
                    <a:pt x="3991273" y="3991273"/>
                  </a:lnTo>
                  <a:lnTo>
                    <a:pt x="0" y="3991273"/>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12" name="Freeform 12"/>
            <p:cNvSpPr/>
            <p:nvPr/>
          </p:nvSpPr>
          <p:spPr>
            <a:xfrm rot="-5400000">
              <a:off x="9926120" y="3281344"/>
              <a:ext cx="3991273" cy="3991273"/>
            </a:xfrm>
            <a:custGeom>
              <a:avLst/>
              <a:gdLst/>
              <a:ahLst/>
              <a:cxnLst/>
              <a:rect l="l" t="t" r="r" b="b"/>
              <a:pathLst>
                <a:path w="3991273" h="3991273">
                  <a:moveTo>
                    <a:pt x="0" y="0"/>
                  </a:moveTo>
                  <a:lnTo>
                    <a:pt x="3991273" y="0"/>
                  </a:lnTo>
                  <a:lnTo>
                    <a:pt x="3991273" y="3991273"/>
                  </a:lnTo>
                  <a:lnTo>
                    <a:pt x="0" y="3991273"/>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13" name="Freeform 13"/>
            <p:cNvSpPr/>
            <p:nvPr/>
          </p:nvSpPr>
          <p:spPr>
            <a:xfrm rot="-5400000">
              <a:off x="9926120" y="0"/>
              <a:ext cx="3991273" cy="3991273"/>
            </a:xfrm>
            <a:custGeom>
              <a:avLst/>
              <a:gdLst/>
              <a:ahLst/>
              <a:cxnLst/>
              <a:rect l="l" t="t" r="r" b="b"/>
              <a:pathLst>
                <a:path w="3991273" h="3991273">
                  <a:moveTo>
                    <a:pt x="0" y="0"/>
                  </a:moveTo>
                  <a:lnTo>
                    <a:pt x="3991273" y="0"/>
                  </a:lnTo>
                  <a:lnTo>
                    <a:pt x="3991273" y="3991273"/>
                  </a:lnTo>
                  <a:lnTo>
                    <a:pt x="0" y="3991273"/>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14" name="Freeform 14"/>
            <p:cNvSpPr/>
            <p:nvPr/>
          </p:nvSpPr>
          <p:spPr>
            <a:xfrm rot="-5400000">
              <a:off x="13215563" y="6580390"/>
              <a:ext cx="3991273" cy="3991273"/>
            </a:xfrm>
            <a:custGeom>
              <a:avLst/>
              <a:gdLst/>
              <a:ahLst/>
              <a:cxnLst/>
              <a:rect l="l" t="t" r="r" b="b"/>
              <a:pathLst>
                <a:path w="3991273" h="3991273">
                  <a:moveTo>
                    <a:pt x="0" y="0"/>
                  </a:moveTo>
                  <a:lnTo>
                    <a:pt x="3991273" y="0"/>
                  </a:lnTo>
                  <a:lnTo>
                    <a:pt x="3991273" y="3991273"/>
                  </a:lnTo>
                  <a:lnTo>
                    <a:pt x="0" y="3991273"/>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15" name="Freeform 15"/>
            <p:cNvSpPr/>
            <p:nvPr/>
          </p:nvSpPr>
          <p:spPr>
            <a:xfrm rot="-5400000">
              <a:off x="13215563" y="3287244"/>
              <a:ext cx="3991273" cy="3991273"/>
            </a:xfrm>
            <a:custGeom>
              <a:avLst/>
              <a:gdLst/>
              <a:ahLst/>
              <a:cxnLst/>
              <a:rect l="l" t="t" r="r" b="b"/>
              <a:pathLst>
                <a:path w="3991273" h="3991273">
                  <a:moveTo>
                    <a:pt x="0" y="0"/>
                  </a:moveTo>
                  <a:lnTo>
                    <a:pt x="3991273" y="0"/>
                  </a:lnTo>
                  <a:lnTo>
                    <a:pt x="3991273" y="3991274"/>
                  </a:lnTo>
                  <a:lnTo>
                    <a:pt x="0" y="3991274"/>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sp>
          <p:nvSpPr>
            <p:cNvPr id="16" name="Freeform 16"/>
            <p:cNvSpPr/>
            <p:nvPr/>
          </p:nvSpPr>
          <p:spPr>
            <a:xfrm rot="-5400000">
              <a:off x="13215563" y="5901"/>
              <a:ext cx="3991273" cy="3991273"/>
            </a:xfrm>
            <a:custGeom>
              <a:avLst/>
              <a:gdLst/>
              <a:ahLst/>
              <a:cxnLst/>
              <a:rect l="l" t="t" r="r" b="b"/>
              <a:pathLst>
                <a:path w="3991273" h="3991273">
                  <a:moveTo>
                    <a:pt x="0" y="0"/>
                  </a:moveTo>
                  <a:lnTo>
                    <a:pt x="3991273" y="0"/>
                  </a:lnTo>
                  <a:lnTo>
                    <a:pt x="3991273" y="3991273"/>
                  </a:lnTo>
                  <a:lnTo>
                    <a:pt x="0" y="3991273"/>
                  </a:lnTo>
                  <a:lnTo>
                    <a:pt x="0" y="0"/>
                  </a:lnTo>
                  <a:close/>
                </a:path>
              </a:pathLst>
            </a:custGeom>
            <a:blipFill>
              <a:blip r:embed="rId2">
                <a:alphaModFix amt="30000"/>
                <a:extLst>
                  <a:ext uri="{96DAC541-7B7A-43D3-8B79-37D633B846F1}">
                    <asvg:svgBlip xmlns:asvg="http://schemas.microsoft.com/office/drawing/2016/SVG/main" r:embed="rId3"/>
                  </a:ext>
                </a:extLst>
              </a:blip>
              <a:stretch>
                <a:fillRect/>
              </a:stretch>
            </a:blipFill>
          </p:spPr>
        </p:sp>
      </p:grpSp>
      <p:sp>
        <p:nvSpPr>
          <p:cNvPr id="17" name="Freeform 17"/>
          <p:cNvSpPr/>
          <p:nvPr/>
        </p:nvSpPr>
        <p:spPr>
          <a:xfrm>
            <a:off x="2749254" y="918501"/>
            <a:ext cx="277848" cy="525142"/>
          </a:xfrm>
          <a:custGeom>
            <a:avLst/>
            <a:gdLst/>
            <a:ahLst/>
            <a:cxnLst/>
            <a:rect l="l" t="t" r="r" b="b"/>
            <a:pathLst>
              <a:path w="277848" h="525142">
                <a:moveTo>
                  <a:pt x="0" y="0"/>
                </a:moveTo>
                <a:lnTo>
                  <a:pt x="277847" y="0"/>
                </a:lnTo>
                <a:lnTo>
                  <a:pt x="277847" y="525141"/>
                </a:lnTo>
                <a:lnTo>
                  <a:pt x="0" y="5251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flipH="1">
            <a:off x="6940530" y="861545"/>
            <a:ext cx="277848" cy="525142"/>
          </a:xfrm>
          <a:custGeom>
            <a:avLst/>
            <a:gdLst/>
            <a:ahLst/>
            <a:cxnLst/>
            <a:rect l="l" t="t" r="r" b="b"/>
            <a:pathLst>
              <a:path w="277848" h="525142">
                <a:moveTo>
                  <a:pt x="277847" y="0"/>
                </a:moveTo>
                <a:lnTo>
                  <a:pt x="0" y="0"/>
                </a:lnTo>
                <a:lnTo>
                  <a:pt x="0" y="525141"/>
                </a:lnTo>
                <a:lnTo>
                  <a:pt x="277847" y="525141"/>
                </a:lnTo>
                <a:lnTo>
                  <a:pt x="277847"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9" name="Freeform 19"/>
          <p:cNvSpPr/>
          <p:nvPr/>
        </p:nvSpPr>
        <p:spPr>
          <a:xfrm rot="1874709" flipH="1">
            <a:off x="4952107" y="918501"/>
            <a:ext cx="277848" cy="525142"/>
          </a:xfrm>
          <a:custGeom>
            <a:avLst/>
            <a:gdLst/>
            <a:ahLst/>
            <a:cxnLst/>
            <a:rect l="l" t="t" r="r" b="b"/>
            <a:pathLst>
              <a:path w="277848" h="525142">
                <a:moveTo>
                  <a:pt x="277847" y="0"/>
                </a:moveTo>
                <a:lnTo>
                  <a:pt x="0" y="0"/>
                </a:lnTo>
                <a:lnTo>
                  <a:pt x="0" y="525141"/>
                </a:lnTo>
                <a:lnTo>
                  <a:pt x="277847" y="525141"/>
                </a:lnTo>
                <a:lnTo>
                  <a:pt x="277847"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1" name="Freeform 21"/>
          <p:cNvSpPr/>
          <p:nvPr/>
        </p:nvSpPr>
        <p:spPr>
          <a:xfrm rot="-8399558">
            <a:off x="492412" y="6568204"/>
            <a:ext cx="677220" cy="471592"/>
          </a:xfrm>
          <a:custGeom>
            <a:avLst/>
            <a:gdLst/>
            <a:ahLst/>
            <a:cxnLst/>
            <a:rect l="l" t="t" r="r" b="b"/>
            <a:pathLst>
              <a:path w="677220" h="471592">
                <a:moveTo>
                  <a:pt x="0" y="0"/>
                </a:moveTo>
                <a:lnTo>
                  <a:pt x="677220" y="0"/>
                </a:lnTo>
                <a:lnTo>
                  <a:pt x="677220" y="471592"/>
                </a:lnTo>
                <a:lnTo>
                  <a:pt x="0" y="47159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2" name="TextBox 22"/>
          <p:cNvSpPr txBox="1"/>
          <p:nvPr/>
        </p:nvSpPr>
        <p:spPr>
          <a:xfrm>
            <a:off x="1107199" y="195234"/>
            <a:ext cx="8619004" cy="689291"/>
          </a:xfrm>
          <a:prstGeom prst="rect">
            <a:avLst/>
          </a:prstGeom>
        </p:spPr>
        <p:txBody>
          <a:bodyPr lIns="0" tIns="0" rIns="0" bIns="0" rtlCol="0" anchor="t">
            <a:spAutoFit/>
          </a:bodyPr>
          <a:lstStyle/>
          <a:p>
            <a:pPr algn="ctr">
              <a:lnSpc>
                <a:spcPts val="5320"/>
              </a:lnSpc>
            </a:pPr>
            <a:r>
              <a:rPr lang="en-US" sz="3800">
                <a:solidFill>
                  <a:srgbClr val="000000"/>
                </a:solidFill>
                <a:latin typeface="The Seasons Light"/>
              </a:rPr>
              <a:t>Mata Kuliah Wajib Universitas</a:t>
            </a:r>
          </a:p>
        </p:txBody>
      </p:sp>
      <p:sp>
        <p:nvSpPr>
          <p:cNvPr id="23" name="Freeform 23"/>
          <p:cNvSpPr/>
          <p:nvPr/>
        </p:nvSpPr>
        <p:spPr>
          <a:xfrm>
            <a:off x="3321829" y="180675"/>
            <a:ext cx="429642" cy="1206012"/>
          </a:xfrm>
          <a:custGeom>
            <a:avLst/>
            <a:gdLst/>
            <a:ahLst/>
            <a:cxnLst/>
            <a:rect l="l" t="t" r="r" b="b"/>
            <a:pathLst>
              <a:path w="429642" h="1206012">
                <a:moveTo>
                  <a:pt x="0" y="0"/>
                </a:moveTo>
                <a:lnTo>
                  <a:pt x="429641" y="0"/>
                </a:lnTo>
                <a:lnTo>
                  <a:pt x="429641" y="1206011"/>
                </a:lnTo>
                <a:lnTo>
                  <a:pt x="0" y="12060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5" name="TextBox 25"/>
          <p:cNvSpPr txBox="1"/>
          <p:nvPr/>
        </p:nvSpPr>
        <p:spPr>
          <a:xfrm>
            <a:off x="419394" y="1597427"/>
            <a:ext cx="2631749" cy="4066798"/>
          </a:xfrm>
          <a:prstGeom prst="rect">
            <a:avLst/>
          </a:prstGeom>
        </p:spPr>
        <p:txBody>
          <a:bodyPr lIns="0" tIns="0" rIns="0" bIns="0" rtlCol="0" anchor="t">
            <a:spAutoFit/>
          </a:bodyPr>
          <a:lstStyle/>
          <a:p>
            <a:pPr algn="l">
              <a:lnSpc>
                <a:spcPts val="1892"/>
              </a:lnSpc>
            </a:pPr>
            <a:r>
              <a:rPr lang="en-US" sz="1351">
                <a:solidFill>
                  <a:srgbClr val="000000"/>
                </a:solidFill>
                <a:latin typeface="Glacial Indifference Bold"/>
              </a:rPr>
              <a:t>Struktur Mata Kuliah Wajib</a:t>
            </a:r>
          </a:p>
          <a:p>
            <a:pPr algn="l">
              <a:lnSpc>
                <a:spcPts val="1892"/>
              </a:lnSpc>
            </a:pPr>
            <a:endParaRPr lang="en-US" sz="1351">
              <a:solidFill>
                <a:srgbClr val="000000"/>
              </a:solidFill>
              <a:latin typeface="Glacial Indifference Bold"/>
            </a:endParaRPr>
          </a:p>
          <a:p>
            <a:pPr algn="l">
              <a:lnSpc>
                <a:spcPts val="1892"/>
              </a:lnSpc>
            </a:pPr>
            <a:r>
              <a:rPr lang="en-US" sz="1351">
                <a:solidFill>
                  <a:srgbClr val="000000"/>
                </a:solidFill>
                <a:latin typeface="Glacial Indifference"/>
              </a:rPr>
              <a:t>Mata Kuliah Agama</a:t>
            </a:r>
          </a:p>
          <a:p>
            <a:pPr algn="l">
              <a:lnSpc>
                <a:spcPts val="1892"/>
              </a:lnSpc>
            </a:pPr>
            <a:r>
              <a:rPr lang="en-US" sz="1351">
                <a:solidFill>
                  <a:srgbClr val="000000"/>
                </a:solidFill>
                <a:latin typeface="Glacial Indifference"/>
              </a:rPr>
              <a:t>Mata Kuliah Pancasila</a:t>
            </a:r>
          </a:p>
          <a:p>
            <a:pPr algn="l">
              <a:lnSpc>
                <a:spcPts val="1892"/>
              </a:lnSpc>
            </a:pPr>
            <a:r>
              <a:rPr lang="en-US" sz="1351">
                <a:solidFill>
                  <a:srgbClr val="000000"/>
                </a:solidFill>
                <a:latin typeface="Glacial Indifference"/>
              </a:rPr>
              <a:t>Mata Kuliah Kewarganegaraan</a:t>
            </a:r>
          </a:p>
          <a:p>
            <a:pPr algn="l">
              <a:lnSpc>
                <a:spcPts val="1892"/>
              </a:lnSpc>
            </a:pPr>
            <a:r>
              <a:rPr lang="en-US" sz="1351">
                <a:solidFill>
                  <a:srgbClr val="000000"/>
                </a:solidFill>
                <a:latin typeface="Glacial Indifference"/>
              </a:rPr>
              <a:t>Mata Kuliah Bahasa Indonesia</a:t>
            </a:r>
          </a:p>
          <a:p>
            <a:pPr algn="l">
              <a:lnSpc>
                <a:spcPts val="1892"/>
              </a:lnSpc>
            </a:pPr>
            <a:endParaRPr lang="en-US" sz="1351">
              <a:solidFill>
                <a:srgbClr val="000000"/>
              </a:solidFill>
              <a:latin typeface="Glacial Indifference"/>
            </a:endParaRPr>
          </a:p>
          <a:p>
            <a:pPr algn="l">
              <a:lnSpc>
                <a:spcPts val="1892"/>
              </a:lnSpc>
            </a:pPr>
            <a:endParaRPr lang="en-US" sz="1351">
              <a:solidFill>
                <a:srgbClr val="000000"/>
              </a:solidFill>
              <a:latin typeface="Glacial Indifference"/>
            </a:endParaRPr>
          </a:p>
          <a:p>
            <a:pPr algn="l">
              <a:lnSpc>
                <a:spcPts val="1892"/>
              </a:lnSpc>
            </a:pPr>
            <a:endParaRPr lang="en-US" sz="1351">
              <a:solidFill>
                <a:srgbClr val="000000"/>
              </a:solidFill>
              <a:latin typeface="Glacial Indifference"/>
            </a:endParaRPr>
          </a:p>
          <a:p>
            <a:pPr algn="l">
              <a:lnSpc>
                <a:spcPts val="1892"/>
              </a:lnSpc>
            </a:pPr>
            <a:endParaRPr lang="en-US" sz="1351">
              <a:solidFill>
                <a:srgbClr val="000000"/>
              </a:solidFill>
              <a:latin typeface="Glacial Indifference"/>
            </a:endParaRPr>
          </a:p>
          <a:p>
            <a:pPr algn="l">
              <a:lnSpc>
                <a:spcPts val="1892"/>
              </a:lnSpc>
            </a:pPr>
            <a:endParaRPr lang="en-US" sz="1351">
              <a:solidFill>
                <a:srgbClr val="000000"/>
              </a:solidFill>
              <a:latin typeface="Glacial Indifference"/>
            </a:endParaRPr>
          </a:p>
          <a:p>
            <a:pPr algn="l">
              <a:lnSpc>
                <a:spcPts val="1892"/>
              </a:lnSpc>
            </a:pPr>
            <a:endParaRPr lang="en-US" sz="1351">
              <a:solidFill>
                <a:srgbClr val="000000"/>
              </a:solidFill>
              <a:latin typeface="Glacial Indifference"/>
            </a:endParaRPr>
          </a:p>
          <a:p>
            <a:pPr algn="l">
              <a:lnSpc>
                <a:spcPts val="1892"/>
              </a:lnSpc>
            </a:pPr>
            <a:endParaRPr lang="en-US" sz="1351">
              <a:solidFill>
                <a:srgbClr val="000000"/>
              </a:solidFill>
              <a:latin typeface="Glacial Indifference"/>
            </a:endParaRPr>
          </a:p>
          <a:p>
            <a:pPr algn="l">
              <a:lnSpc>
                <a:spcPts val="1892"/>
              </a:lnSpc>
            </a:pPr>
            <a:endParaRPr lang="en-US" sz="1351">
              <a:solidFill>
                <a:srgbClr val="000000"/>
              </a:solidFill>
              <a:latin typeface="Glacial Indifference"/>
            </a:endParaRPr>
          </a:p>
          <a:p>
            <a:pPr algn="l">
              <a:lnSpc>
                <a:spcPts val="1892"/>
              </a:lnSpc>
            </a:pPr>
            <a:endParaRPr lang="en-US" sz="1351">
              <a:solidFill>
                <a:srgbClr val="000000"/>
              </a:solidFill>
              <a:latin typeface="Glacial Indifference"/>
            </a:endParaRPr>
          </a:p>
          <a:p>
            <a:pPr algn="l">
              <a:lnSpc>
                <a:spcPts val="1892"/>
              </a:lnSpc>
            </a:pPr>
            <a:endParaRPr lang="en-US" sz="1351">
              <a:solidFill>
                <a:srgbClr val="000000"/>
              </a:solidFill>
              <a:latin typeface="Glacial Indifference"/>
            </a:endParaRPr>
          </a:p>
          <a:p>
            <a:pPr algn="l">
              <a:lnSpc>
                <a:spcPts val="1892"/>
              </a:lnSpc>
            </a:pPr>
            <a:endParaRPr lang="en-US" sz="1351">
              <a:solidFill>
                <a:srgbClr val="000000"/>
              </a:solidFill>
              <a:latin typeface="Glacial Indifference"/>
            </a:endParaRPr>
          </a:p>
        </p:txBody>
      </p:sp>
      <p:sp>
        <p:nvSpPr>
          <p:cNvPr id="26" name="TextBox 26"/>
          <p:cNvSpPr txBox="1"/>
          <p:nvPr/>
        </p:nvSpPr>
        <p:spPr>
          <a:xfrm>
            <a:off x="3536649" y="1533387"/>
            <a:ext cx="3563737" cy="5142323"/>
          </a:xfrm>
          <a:prstGeom prst="rect">
            <a:avLst/>
          </a:prstGeom>
        </p:spPr>
        <p:txBody>
          <a:bodyPr lIns="0" tIns="0" rIns="0" bIns="0" rtlCol="0" anchor="t">
            <a:spAutoFit/>
          </a:bodyPr>
          <a:lstStyle/>
          <a:p>
            <a:pPr algn="l">
              <a:lnSpc>
                <a:spcPts val="2164"/>
              </a:lnSpc>
            </a:pPr>
            <a:r>
              <a:rPr lang="en-US" sz="1546">
                <a:solidFill>
                  <a:srgbClr val="000000"/>
                </a:solidFill>
                <a:latin typeface="Glacial Indifference Bold"/>
              </a:rPr>
              <a:t>Mata Kuliah Agama</a:t>
            </a:r>
          </a:p>
          <a:p>
            <a:pPr algn="l">
              <a:lnSpc>
                <a:spcPts val="2164"/>
              </a:lnSpc>
            </a:pPr>
            <a:endParaRPr lang="en-US" sz="1546">
              <a:solidFill>
                <a:srgbClr val="000000"/>
              </a:solidFill>
              <a:latin typeface="Glacial Indifference Bold"/>
            </a:endParaRPr>
          </a:p>
          <a:p>
            <a:pPr algn="l">
              <a:lnSpc>
                <a:spcPts val="2164"/>
              </a:lnSpc>
            </a:pPr>
            <a:r>
              <a:rPr lang="en-US" sz="1546">
                <a:solidFill>
                  <a:srgbClr val="000000"/>
                </a:solidFill>
                <a:latin typeface="Glacial Indifference"/>
              </a:rPr>
              <a:t>a. Akidah Akhlakh</a:t>
            </a:r>
          </a:p>
          <a:p>
            <a:pPr algn="l">
              <a:lnSpc>
                <a:spcPts val="2164"/>
              </a:lnSpc>
            </a:pPr>
            <a:r>
              <a:rPr lang="en-US" sz="1546">
                <a:solidFill>
                  <a:srgbClr val="000000"/>
                </a:solidFill>
                <a:latin typeface="Glacial Indifference"/>
              </a:rPr>
              <a:t>b. Ulumul Quran dan Hadist</a:t>
            </a:r>
          </a:p>
          <a:p>
            <a:pPr algn="l">
              <a:lnSpc>
                <a:spcPts val="2164"/>
              </a:lnSpc>
            </a:pPr>
            <a:r>
              <a:rPr lang="en-US" sz="1546">
                <a:solidFill>
                  <a:srgbClr val="000000"/>
                </a:solidFill>
                <a:latin typeface="Glacial Indifference"/>
              </a:rPr>
              <a:t>c. Fiqh Ibadah dan Fiqh Sosial (Muamalah)</a:t>
            </a:r>
          </a:p>
          <a:p>
            <a:pPr algn="l">
              <a:lnSpc>
                <a:spcPts val="2164"/>
              </a:lnSpc>
            </a:pPr>
            <a:r>
              <a:rPr lang="en-US" sz="1546">
                <a:solidFill>
                  <a:srgbClr val="000000"/>
                </a:solidFill>
                <a:latin typeface="Glacial Indifference"/>
              </a:rPr>
              <a:t>d. Sejarah Islam</a:t>
            </a:r>
          </a:p>
          <a:p>
            <a:pPr algn="l">
              <a:lnSpc>
                <a:spcPts val="2164"/>
              </a:lnSpc>
            </a:pPr>
            <a:r>
              <a:rPr lang="en-US" sz="1546">
                <a:solidFill>
                  <a:srgbClr val="000000"/>
                </a:solidFill>
                <a:latin typeface="Glacial Indifference"/>
              </a:rPr>
              <a:t>e. Sains dan Islam</a:t>
            </a:r>
          </a:p>
          <a:p>
            <a:pPr algn="l">
              <a:lnSpc>
                <a:spcPts val="2724"/>
              </a:lnSpc>
            </a:pPr>
            <a:r>
              <a:rPr lang="en-US" sz="1946">
                <a:solidFill>
                  <a:srgbClr val="000000"/>
                </a:solidFill>
                <a:latin typeface="Glacial Indifference"/>
              </a:rPr>
              <a:t>f. Moderasi Beragama</a:t>
            </a:r>
          </a:p>
          <a:p>
            <a:pPr algn="l">
              <a:lnSpc>
                <a:spcPts val="2164"/>
              </a:lnSpc>
            </a:pPr>
            <a:endParaRPr lang="en-US" sz="1946">
              <a:solidFill>
                <a:srgbClr val="000000"/>
              </a:solidFill>
              <a:latin typeface="Glacial Indifference"/>
            </a:endParaRPr>
          </a:p>
          <a:p>
            <a:pPr algn="l">
              <a:lnSpc>
                <a:spcPts val="2164"/>
              </a:lnSpc>
            </a:pPr>
            <a:r>
              <a:rPr lang="en-US" sz="1546">
                <a:solidFill>
                  <a:srgbClr val="000000"/>
                </a:solidFill>
                <a:latin typeface="Glacial Indifference"/>
              </a:rPr>
              <a:t>Muatan mata kuliah ini menjadi muatan kurikulum pembelajaran di Ma’had UIN Ar Raniry selama 6 bulan bagi Mahasiswa tahun ajaran 2024-2025. Kelulusan 8 muatan pembelajaran di mah’ad ini adalah merupakan kelulusan dari Mata Kuliah Kajian Islam yang dihitung sebanyak 4 SKS.</a:t>
            </a:r>
          </a:p>
          <a:p>
            <a:pPr algn="l">
              <a:lnSpc>
                <a:spcPts val="2164"/>
              </a:lnSpc>
            </a:pPr>
            <a:endParaRPr lang="en-US" sz="1546">
              <a:solidFill>
                <a:srgbClr val="000000"/>
              </a:solidFill>
              <a:latin typeface="Glacial Indifference"/>
            </a:endParaRPr>
          </a:p>
        </p:txBody>
      </p:sp>
      <p:sp>
        <p:nvSpPr>
          <p:cNvPr id="27" name="TextBox 27"/>
          <p:cNvSpPr txBox="1"/>
          <p:nvPr/>
        </p:nvSpPr>
        <p:spPr>
          <a:xfrm>
            <a:off x="7395153" y="1483222"/>
            <a:ext cx="2920448" cy="5944962"/>
          </a:xfrm>
          <a:prstGeom prst="rect">
            <a:avLst/>
          </a:prstGeom>
        </p:spPr>
        <p:txBody>
          <a:bodyPr lIns="0" tIns="0" rIns="0" bIns="0" rtlCol="0" anchor="t">
            <a:spAutoFit/>
          </a:bodyPr>
          <a:lstStyle/>
          <a:p>
            <a:pPr algn="l">
              <a:lnSpc>
                <a:spcPts val="2024"/>
              </a:lnSpc>
            </a:pPr>
            <a:r>
              <a:rPr lang="en-US" sz="1446">
                <a:solidFill>
                  <a:srgbClr val="000000"/>
                </a:solidFill>
                <a:latin typeface="Glacial Indifference Bold"/>
              </a:rPr>
              <a:t>Mata Kuliah Kreativitas dan Berpikir Kritis. </a:t>
            </a:r>
          </a:p>
          <a:p>
            <a:pPr algn="l">
              <a:lnSpc>
                <a:spcPts val="2024"/>
              </a:lnSpc>
            </a:pPr>
            <a:endParaRPr lang="en-US" sz="1446">
              <a:solidFill>
                <a:srgbClr val="000000"/>
              </a:solidFill>
              <a:latin typeface="Glacial Indifference Bold"/>
            </a:endParaRPr>
          </a:p>
          <a:p>
            <a:pPr algn="l">
              <a:lnSpc>
                <a:spcPts val="2024"/>
              </a:lnSpc>
            </a:pPr>
            <a:r>
              <a:rPr lang="en-US" sz="1446">
                <a:solidFill>
                  <a:srgbClr val="000000"/>
                </a:solidFill>
                <a:latin typeface="Glacial Indifference"/>
              </a:rPr>
              <a:t>Mata kuliah ini merangsang mahasiswa untuk berpikir kritis dengan melihat isu atau masalah di masyarakat untuk selanjutnya membangun strategi dengan pemikiran yang kreatif guna menghasilkan karya yang inovatif. Selain itu mahasiswa dibangun untuk memiliki kemampuan untuk kolaborasi dengan pihak lain agar terbiasa dengan perbedaan sudut pandang dan latar belakang. Struktur berpikir mahasiswa dibangun dengan konsep dan teori yang telah dipelajari dengan mempertimbangkan kemajuan atau perubahan yang terjadi di industry dan era digitalisasi. Mata Kuliah bermuatan 2 SKS.</a:t>
            </a:r>
          </a:p>
          <a:p>
            <a:pPr algn="l">
              <a:lnSpc>
                <a:spcPts val="2024"/>
              </a:lnSpc>
            </a:pPr>
            <a:endParaRPr lang="en-US" sz="1446">
              <a:solidFill>
                <a:srgbClr val="000000"/>
              </a:solidFill>
              <a:latin typeface="Glacial Indifference"/>
            </a:endParaRPr>
          </a:p>
          <a:p>
            <a:pPr algn="l">
              <a:lnSpc>
                <a:spcPts val="2024"/>
              </a:lnSpc>
            </a:pPr>
            <a:endParaRPr lang="en-US" sz="1446">
              <a:solidFill>
                <a:srgbClr val="000000"/>
              </a:solidFill>
              <a:latin typeface="Glacial Indifference"/>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1382</TotalTime>
  <Words>464</Words>
  <Application>Microsoft Macintosh PowerPoint</Application>
  <PresentationFormat>Custom</PresentationFormat>
  <Paragraphs>55</Paragraphs>
  <Slides>5</Slides>
  <Notes>1</Notes>
  <HiddenSlides>0</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vt:i4>
      </vt:variant>
    </vt:vector>
  </HeadingPairs>
  <TitlesOfParts>
    <vt:vector size="15" baseType="lpstr">
      <vt:lpstr>Jingleberry</vt:lpstr>
      <vt:lpstr>Glacial Indifference Bold</vt:lpstr>
      <vt:lpstr>Quicksand Bold</vt:lpstr>
      <vt:lpstr>Glacial Indifference</vt:lpstr>
      <vt:lpstr>Calibri</vt:lpstr>
      <vt:lpstr>Roboto Bold</vt:lpstr>
      <vt:lpstr>The Seasons Light</vt:lpstr>
      <vt:lpstr>Quicksand Medium</vt:lpstr>
      <vt:lpstr>Arial</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colorful playful The Scientific Method Graphic organizer </dc:title>
  <cp:lastModifiedBy>Kamaruzzaman Bustamam Ahmad</cp:lastModifiedBy>
  <cp:revision>3</cp:revision>
  <dcterms:created xsi:type="dcterms:W3CDTF">2006-08-16T00:00:00Z</dcterms:created>
  <dcterms:modified xsi:type="dcterms:W3CDTF">2024-10-20T01:08:25Z</dcterms:modified>
  <dc:identifier>DAGJRjPfyxM</dc:identifier>
</cp:coreProperties>
</file>