
<file path=[Content_Types].xml><?xml version="1.0" encoding="utf-8"?>
<Types xmlns="http://schemas.openxmlformats.org/package/2006/content-types">
  <Default Extension="jpg" ContentType="image/jpeg"/>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rawings/drawing1.xml" ContentType="application/vnd.openxmlformats-officedocument.drawingml.chartshapes+xml"/>
  <Override PartName="/ppt/drawings/vmlDrawing1.vml" ContentType="application/vnd.openxmlformats-officedocument.vmlDrawing"/>
  <Override PartName="/ppt/drawings/vmlDrawing2.vml" ContentType="application/vnd.openxmlformats-officedocument.vmlDrawing"/>
  <Override PartName="/ppt/embeddings/Microsoft_Office_PowerPoint_Slide1.sldx" ContentType="application/vnd.openxmlformats-officedocument.presentationml.slide"/>
  <Override PartName="/ppt/embeddings/Microsoft_Office_PowerPoint_Slide2.sldx" ContentType="application/vnd.openxmlformats-officedocument.presentationml.slide"/>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3"/>
  </p:notesMasterIdLst>
  <p:sldIdLst>
    <p:sldId id="312" r:id="rId2"/>
    <p:sldId id="258" r:id="rId3"/>
    <p:sldId id="313" r:id="rId4"/>
    <p:sldId id="314" r:id="rId5"/>
    <p:sldId id="315" r:id="rId6"/>
    <p:sldId id="316" r:id="rId7"/>
    <p:sldId id="317"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3" r:id="rId29"/>
    <p:sldId id="284" r:id="rId30"/>
    <p:sldId id="285" r:id="rId31"/>
    <p:sldId id="286" r:id="rId32"/>
    <p:sldId id="288" r:id="rId33"/>
    <p:sldId id="289" r:id="rId34"/>
    <p:sldId id="319" r:id="rId35"/>
    <p:sldId id="290" r:id="rId36"/>
    <p:sldId id="291" r:id="rId37"/>
    <p:sldId id="292" r:id="rId38"/>
    <p:sldId id="294" r:id="rId39"/>
    <p:sldId id="295" r:id="rId40"/>
    <p:sldId id="296" r:id="rId41"/>
    <p:sldId id="297" r:id="rId42"/>
    <p:sldId id="298" r:id="rId43"/>
    <p:sldId id="300" r:id="rId44"/>
    <p:sldId id="304" r:id="rId45"/>
    <p:sldId id="305" r:id="rId46"/>
    <p:sldId id="306" r:id="rId47"/>
    <p:sldId id="307" r:id="rId48"/>
    <p:sldId id="308" r:id="rId49"/>
    <p:sldId id="320" r:id="rId50"/>
    <p:sldId id="309" r:id="rId51"/>
    <p:sldId id="311" r:id="rId5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9" d="100"/>
          <a:sy n="59" d="100"/>
        </p:scale>
        <p:origin x="-1668" y="-27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F:\ALIRAN%20SESAT%20DAN%20PENDANGKALAN%20AQIDAH.xlsx"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lang val="id-ID"/>
  <c:roundedCorners val="1"/>
  <c:chart>
    <c:plotArea>
      <c:layout>
        <c:manualLayout>
          <c:layoutTarget val="inner"/>
          <c:xMode val="edge"/>
          <c:yMode val="edge"/>
          <c:x val="5.0191126765010426E-2"/>
          <c:y val="0.19260053486222029"/>
          <c:w val="0.69675610083468464"/>
          <c:h val="0.70501690834744946"/>
        </c:manualLayout>
      </c:layout>
      <c:lineChart>
        <c:grouping val="stacked"/>
        <c:ser>
          <c:idx val="0"/>
          <c:order val="0"/>
          <c:tx>
            <c:strRef>
              <c:f>Sheet2!$B$3</c:f>
              <c:strCache>
                <c:ptCount val="1"/>
                <c:pt idx="0">
                  <c:v>KONFLIK AGAMA</c:v>
                </c:pt>
              </c:strCache>
            </c:strRef>
          </c:tx>
          <c:dLbls>
            <c:dLbl>
              <c:idx val="0"/>
              <c:layout>
                <c:manualLayout>
                  <c:x val="1.3201318416709762E-2"/>
                  <c:y val="0"/>
                </c:manualLayout>
              </c:layout>
              <c:dLblPos val="r"/>
              <c:showVal val="1"/>
            </c:dLbl>
            <c:dLbl>
              <c:idx val="1"/>
              <c:delete val="1"/>
            </c:dLbl>
            <c:dLbl>
              <c:idx val="2"/>
              <c:layout>
                <c:manualLayout>
                  <c:x val="6.0505343780358606E-17"/>
                  <c:y val="1.8912529550827426E-2"/>
                </c:manualLayout>
              </c:layout>
              <c:dLblPos val="r"/>
              <c:showVal val="1"/>
            </c:dLbl>
            <c:dLbl>
              <c:idx val="3"/>
              <c:delete val="1"/>
            </c:dLbl>
            <c:txPr>
              <a:bodyPr/>
              <a:lstStyle/>
              <a:p>
                <a:pPr>
                  <a:defRPr sz="1000" b="1" i="0" u="none" strike="noStrike" baseline="0">
                    <a:solidFill>
                      <a:srgbClr val="000000"/>
                    </a:solidFill>
                    <a:latin typeface="Calibri"/>
                    <a:ea typeface="Calibri"/>
                    <a:cs typeface="Calibri"/>
                  </a:defRPr>
                </a:pPr>
                <a:endParaRPr lang="id-ID"/>
              </a:p>
            </c:txPr>
            <c:showVal val="1"/>
          </c:dLbls>
          <c:cat>
            <c:strRef>
              <c:f>Sheet2!$A$4:$A$7</c:f>
              <c:strCache>
                <c:ptCount val="4"/>
                <c:pt idx="0">
                  <c:v>2012</c:v>
                </c:pt>
                <c:pt idx="1">
                  <c:v>2013</c:v>
                </c:pt>
                <c:pt idx="2">
                  <c:v>2014</c:v>
                </c:pt>
                <c:pt idx="3">
                  <c:v>s/d Feb 2015</c:v>
                </c:pt>
              </c:strCache>
            </c:strRef>
          </c:cat>
          <c:val>
            <c:numRef>
              <c:f>Sheet2!$B$4:$B$7</c:f>
              <c:numCache>
                <c:formatCode>General</c:formatCode>
                <c:ptCount val="4"/>
                <c:pt idx="0">
                  <c:v>1</c:v>
                </c:pt>
                <c:pt idx="1">
                  <c:v>0</c:v>
                </c:pt>
                <c:pt idx="2">
                  <c:v>1</c:v>
                </c:pt>
                <c:pt idx="3">
                  <c:v>0</c:v>
                </c:pt>
              </c:numCache>
            </c:numRef>
          </c:val>
        </c:ser>
        <c:ser>
          <c:idx val="1"/>
          <c:order val="1"/>
          <c:tx>
            <c:strRef>
              <c:f>Sheet2!$C$3</c:f>
              <c:strCache>
                <c:ptCount val="1"/>
                <c:pt idx="0">
                  <c:v>PENDANGKALAN AQIDAH </c:v>
                </c:pt>
              </c:strCache>
            </c:strRef>
          </c:tx>
          <c:dLbls>
            <c:dLbl>
              <c:idx val="0"/>
              <c:layout>
                <c:manualLayout>
                  <c:x val="1.6501648020887199E-2"/>
                  <c:y val="0"/>
                </c:manualLayout>
              </c:layout>
              <c:dLblPos val="r"/>
              <c:showVal val="1"/>
            </c:dLbl>
            <c:dLbl>
              <c:idx val="2"/>
              <c:delete val="1"/>
            </c:dLbl>
            <c:dLbl>
              <c:idx val="3"/>
              <c:layout>
                <c:manualLayout>
                  <c:x val="-4.9504944062661576E-3"/>
                  <c:y val="0"/>
                </c:manualLayout>
              </c:layout>
              <c:dLblPos val="r"/>
              <c:showVal val="1"/>
            </c:dLbl>
            <c:txPr>
              <a:bodyPr/>
              <a:lstStyle/>
              <a:p>
                <a:pPr>
                  <a:defRPr sz="1000" b="1" i="0" u="none" strike="noStrike" baseline="0">
                    <a:solidFill>
                      <a:srgbClr val="000000"/>
                    </a:solidFill>
                    <a:latin typeface="Calibri"/>
                    <a:ea typeface="Calibri"/>
                    <a:cs typeface="Calibri"/>
                  </a:defRPr>
                </a:pPr>
                <a:endParaRPr lang="id-ID"/>
              </a:p>
            </c:txPr>
            <c:showVal val="1"/>
          </c:dLbls>
          <c:cat>
            <c:strRef>
              <c:f>Sheet2!$A$4:$A$7</c:f>
              <c:strCache>
                <c:ptCount val="4"/>
                <c:pt idx="0">
                  <c:v>2012</c:v>
                </c:pt>
                <c:pt idx="1">
                  <c:v>2013</c:v>
                </c:pt>
                <c:pt idx="2">
                  <c:v>2014</c:v>
                </c:pt>
                <c:pt idx="3">
                  <c:v>s/d Feb 2015</c:v>
                </c:pt>
              </c:strCache>
            </c:strRef>
          </c:cat>
          <c:val>
            <c:numRef>
              <c:f>Sheet2!$C$4:$C$7</c:f>
              <c:numCache>
                <c:formatCode>General</c:formatCode>
                <c:ptCount val="4"/>
                <c:pt idx="0">
                  <c:v>2</c:v>
                </c:pt>
                <c:pt idx="1">
                  <c:v>1</c:v>
                </c:pt>
                <c:pt idx="2">
                  <c:v>0</c:v>
                </c:pt>
                <c:pt idx="3">
                  <c:v>2</c:v>
                </c:pt>
              </c:numCache>
            </c:numRef>
          </c:val>
        </c:ser>
        <c:ser>
          <c:idx val="2"/>
          <c:order val="2"/>
          <c:tx>
            <c:strRef>
              <c:f>Sheet2!$D$3</c:f>
              <c:strCache>
                <c:ptCount val="1"/>
                <c:pt idx="0">
                  <c:v>ALIRAN SESAT</c:v>
                </c:pt>
              </c:strCache>
            </c:strRef>
          </c:tx>
          <c:dLbls>
            <c:dLbl>
              <c:idx val="0"/>
              <c:layout>
                <c:manualLayout>
                  <c:x val="1.4851483218798481E-2"/>
                  <c:y val="3.1520882584712387E-3"/>
                </c:manualLayout>
              </c:layout>
              <c:dLblPos val="r"/>
              <c:showVal val="1"/>
            </c:dLbl>
            <c:dLbl>
              <c:idx val="3"/>
              <c:layout>
                <c:manualLayout>
                  <c:x val="-6.6006592083548777E-3"/>
                  <c:y val="3.1520882584712387E-3"/>
                </c:manualLayout>
              </c:layout>
              <c:dLblPos val="r"/>
              <c:showVal val="1"/>
            </c:dLbl>
            <c:txPr>
              <a:bodyPr/>
              <a:lstStyle/>
              <a:p>
                <a:pPr>
                  <a:defRPr sz="1000" b="1" i="0" u="none" strike="noStrike" baseline="0">
                    <a:solidFill>
                      <a:srgbClr val="000000"/>
                    </a:solidFill>
                    <a:latin typeface="Calibri"/>
                    <a:ea typeface="Calibri"/>
                    <a:cs typeface="Calibri"/>
                  </a:defRPr>
                </a:pPr>
                <a:endParaRPr lang="id-ID"/>
              </a:p>
            </c:txPr>
            <c:showVal val="1"/>
          </c:dLbls>
          <c:cat>
            <c:strRef>
              <c:f>Sheet2!$A$4:$A$7</c:f>
              <c:strCache>
                <c:ptCount val="4"/>
                <c:pt idx="0">
                  <c:v>2012</c:v>
                </c:pt>
                <c:pt idx="1">
                  <c:v>2013</c:v>
                </c:pt>
                <c:pt idx="2">
                  <c:v>2014</c:v>
                </c:pt>
                <c:pt idx="3">
                  <c:v>s/d Feb 2015</c:v>
                </c:pt>
              </c:strCache>
            </c:strRef>
          </c:cat>
          <c:val>
            <c:numRef>
              <c:f>Sheet2!$D$4:$D$7</c:f>
              <c:numCache>
                <c:formatCode>General</c:formatCode>
                <c:ptCount val="4"/>
                <c:pt idx="0">
                  <c:v>2</c:v>
                </c:pt>
                <c:pt idx="1">
                  <c:v>1</c:v>
                </c:pt>
                <c:pt idx="2">
                  <c:v>13</c:v>
                </c:pt>
                <c:pt idx="3">
                  <c:v>1</c:v>
                </c:pt>
              </c:numCache>
            </c:numRef>
          </c:val>
        </c:ser>
        <c:dLbls/>
        <c:marker val="1"/>
        <c:axId val="53510912"/>
        <c:axId val="53512448"/>
      </c:lineChart>
      <c:catAx>
        <c:axId val="53510912"/>
        <c:scaling>
          <c:orientation val="minMax"/>
        </c:scaling>
        <c:axPos val="b"/>
        <c:numFmt formatCode="General" sourceLinked="1"/>
        <c:tickLblPos val="nextTo"/>
        <c:txPr>
          <a:bodyPr rot="0" vert="horz"/>
          <a:lstStyle/>
          <a:p>
            <a:pPr>
              <a:defRPr sz="1000" b="0" i="0" u="none" strike="noStrike" baseline="0">
                <a:solidFill>
                  <a:srgbClr val="000000"/>
                </a:solidFill>
                <a:latin typeface="Calibri"/>
                <a:ea typeface="Calibri"/>
                <a:cs typeface="Calibri"/>
              </a:defRPr>
            </a:pPr>
            <a:endParaRPr lang="id-ID"/>
          </a:p>
        </c:txPr>
        <c:crossAx val="53512448"/>
        <c:crosses val="autoZero"/>
        <c:auto val="1"/>
        <c:lblAlgn val="ctr"/>
        <c:lblOffset val="100"/>
      </c:catAx>
      <c:valAx>
        <c:axId val="53512448"/>
        <c:scaling>
          <c:orientation val="minMax"/>
        </c:scaling>
        <c:axPos val="l"/>
        <c:majorGridlines/>
        <c:numFmt formatCode="General" sourceLinked="1"/>
        <c:tickLblPos val="nextTo"/>
        <c:txPr>
          <a:bodyPr rot="0" vert="horz"/>
          <a:lstStyle/>
          <a:p>
            <a:pPr>
              <a:defRPr sz="1000" b="0" i="0" u="none" strike="noStrike" baseline="0">
                <a:solidFill>
                  <a:srgbClr val="000000"/>
                </a:solidFill>
                <a:latin typeface="Calibri"/>
                <a:ea typeface="Calibri"/>
                <a:cs typeface="Calibri"/>
              </a:defRPr>
            </a:pPr>
            <a:endParaRPr lang="id-ID"/>
          </a:p>
        </c:txPr>
        <c:crossAx val="53510912"/>
        <c:crosses val="autoZero"/>
        <c:crossBetween val="between"/>
      </c:valAx>
    </c:plotArea>
    <c:legend>
      <c:legendPos val="r"/>
      <c:layout>
        <c:manualLayout>
          <c:xMode val="edge"/>
          <c:yMode val="edge"/>
          <c:x val="0.76839933993399345"/>
          <c:y val="0.61938732835700494"/>
          <c:w val="0.22500000000000003"/>
          <c:h val="0.17099681688725082"/>
        </c:manualLayout>
      </c:layout>
      <c:txPr>
        <a:bodyPr/>
        <a:lstStyle/>
        <a:p>
          <a:pPr>
            <a:defRPr sz="920" b="0" i="0" u="none" strike="noStrike" baseline="0">
              <a:solidFill>
                <a:srgbClr val="000000"/>
              </a:solidFill>
              <a:latin typeface="Calibri"/>
              <a:ea typeface="Calibri"/>
              <a:cs typeface="Calibri"/>
            </a:defRPr>
          </a:pPr>
          <a:endParaRPr lang="id-ID"/>
        </a:p>
      </c:txPr>
    </c:legend>
    <c:plotVisOnly val="1"/>
    <c:dispBlanksAs val="zero"/>
  </c:chart>
  <c:txPr>
    <a:bodyPr/>
    <a:lstStyle/>
    <a:p>
      <a:pPr>
        <a:defRPr sz="1000" b="0" i="0" u="none" strike="noStrike" baseline="0">
          <a:solidFill>
            <a:srgbClr val="000000"/>
          </a:solidFill>
          <a:latin typeface="Calibri"/>
          <a:ea typeface="Calibri"/>
          <a:cs typeface="Calibri"/>
        </a:defRPr>
      </a:pPr>
      <a:endParaRPr lang="id-ID"/>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1BE9E4-B91E-4734-9925-6D75B1818E6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id-ID"/>
        </a:p>
      </dgm:t>
    </dgm:pt>
    <dgm:pt modelId="{0E358F14-275B-4635-AFBF-BD27A5130294}">
      <dgm:prSet phldrT="[Text]"/>
      <dgm:spPr/>
      <dgm:t>
        <a:bodyPr/>
        <a:lstStyle/>
        <a:p>
          <a:r>
            <a:rPr lang="id-ID" dirty="0" smtClean="0"/>
            <a:t>Against </a:t>
          </a:r>
          <a:r>
            <a:rPr lang="id-ID" i="1" dirty="0" smtClean="0"/>
            <a:t>Aliran Sesat</a:t>
          </a:r>
          <a:endParaRPr lang="id-ID" i="1" dirty="0"/>
        </a:p>
      </dgm:t>
    </dgm:pt>
    <dgm:pt modelId="{E9AB0AEF-F72A-474C-8ABB-7593D769AAC8}" type="parTrans" cxnId="{9E847942-19BC-4E6B-BA5C-FF03D2EDFEBF}">
      <dgm:prSet/>
      <dgm:spPr/>
      <dgm:t>
        <a:bodyPr/>
        <a:lstStyle/>
        <a:p>
          <a:endParaRPr lang="id-ID"/>
        </a:p>
      </dgm:t>
    </dgm:pt>
    <dgm:pt modelId="{CE9DCE8C-D852-49A6-91EB-60D465863BE6}" type="sibTrans" cxnId="{9E847942-19BC-4E6B-BA5C-FF03D2EDFEBF}">
      <dgm:prSet/>
      <dgm:spPr/>
      <dgm:t>
        <a:bodyPr/>
        <a:lstStyle/>
        <a:p>
          <a:endParaRPr lang="id-ID"/>
        </a:p>
      </dgm:t>
    </dgm:pt>
    <dgm:pt modelId="{98509B89-64B7-420E-B545-7F2388D98F8B}">
      <dgm:prSet phldrT="[Text]"/>
      <dgm:spPr/>
      <dgm:t>
        <a:bodyPr/>
        <a:lstStyle/>
        <a:p>
          <a:r>
            <a:rPr lang="id-ID" dirty="0" smtClean="0"/>
            <a:t>All of Islamic Organisation</a:t>
          </a:r>
          <a:endParaRPr lang="id-ID" dirty="0"/>
        </a:p>
      </dgm:t>
    </dgm:pt>
    <dgm:pt modelId="{B62E6DDE-CD40-469E-9305-AAAB2E32ABAF}" type="parTrans" cxnId="{5C5D6C41-4009-4870-8F0C-E9EB8E0A7617}">
      <dgm:prSet/>
      <dgm:spPr/>
      <dgm:t>
        <a:bodyPr/>
        <a:lstStyle/>
        <a:p>
          <a:endParaRPr lang="id-ID"/>
        </a:p>
      </dgm:t>
    </dgm:pt>
    <dgm:pt modelId="{B6E84C79-7B5D-49EC-AED2-C93541B98666}" type="sibTrans" cxnId="{5C5D6C41-4009-4870-8F0C-E9EB8E0A7617}">
      <dgm:prSet/>
      <dgm:spPr/>
      <dgm:t>
        <a:bodyPr/>
        <a:lstStyle/>
        <a:p>
          <a:endParaRPr lang="id-ID"/>
        </a:p>
      </dgm:t>
    </dgm:pt>
    <dgm:pt modelId="{CB52B22C-2E91-45E2-A112-EDA1A905E055}">
      <dgm:prSet phldrT="[Text]"/>
      <dgm:spPr/>
      <dgm:t>
        <a:bodyPr/>
        <a:lstStyle/>
        <a:p>
          <a:r>
            <a:rPr lang="id-ID" dirty="0" smtClean="0"/>
            <a:t>Govt.</a:t>
          </a:r>
          <a:endParaRPr lang="id-ID" dirty="0"/>
        </a:p>
      </dgm:t>
    </dgm:pt>
    <dgm:pt modelId="{5E37FBCB-1D2D-496A-AE2B-790E9CD4C9E4}" type="parTrans" cxnId="{81C69745-BDC6-43AA-B8AD-E4C3E9388431}">
      <dgm:prSet/>
      <dgm:spPr/>
      <dgm:t>
        <a:bodyPr/>
        <a:lstStyle/>
        <a:p>
          <a:endParaRPr lang="id-ID"/>
        </a:p>
      </dgm:t>
    </dgm:pt>
    <dgm:pt modelId="{A1DBEDD7-A6FC-464A-8CED-842848A2BDEA}" type="sibTrans" cxnId="{81C69745-BDC6-43AA-B8AD-E4C3E9388431}">
      <dgm:prSet/>
      <dgm:spPr/>
      <dgm:t>
        <a:bodyPr/>
        <a:lstStyle/>
        <a:p>
          <a:endParaRPr lang="id-ID"/>
        </a:p>
      </dgm:t>
    </dgm:pt>
    <dgm:pt modelId="{2D6F1CD3-1627-4836-9889-9B61D8D712A9}">
      <dgm:prSet phldrT="[Text]"/>
      <dgm:spPr/>
      <dgm:t>
        <a:bodyPr/>
        <a:lstStyle/>
        <a:p>
          <a:r>
            <a:rPr lang="id-ID" dirty="0" smtClean="0"/>
            <a:t>Can work together</a:t>
          </a:r>
          <a:endParaRPr lang="id-ID" dirty="0"/>
        </a:p>
      </dgm:t>
    </dgm:pt>
    <dgm:pt modelId="{9F7790E0-BAF0-4FAF-8432-00DC3C2993B6}" type="parTrans" cxnId="{FE63F1D2-5DE7-4E84-A3FD-E2063671A96E}">
      <dgm:prSet/>
      <dgm:spPr/>
      <dgm:t>
        <a:bodyPr/>
        <a:lstStyle/>
        <a:p>
          <a:endParaRPr lang="id-ID"/>
        </a:p>
      </dgm:t>
    </dgm:pt>
    <dgm:pt modelId="{F9BE57D9-D47B-4B60-8609-89F3BDF07D8D}" type="sibTrans" cxnId="{FE63F1D2-5DE7-4E84-A3FD-E2063671A96E}">
      <dgm:prSet/>
      <dgm:spPr/>
      <dgm:t>
        <a:bodyPr/>
        <a:lstStyle/>
        <a:p>
          <a:endParaRPr lang="id-ID"/>
        </a:p>
      </dgm:t>
    </dgm:pt>
    <dgm:pt modelId="{3E1B1B43-B8F8-4EAB-A4D3-7322C1D63445}" type="pres">
      <dgm:prSet presAssocID="{561BE9E4-B91E-4734-9925-6D75B1818E67}" presName="composite" presStyleCnt="0">
        <dgm:presLayoutVars>
          <dgm:chMax val="1"/>
          <dgm:dir/>
          <dgm:resizeHandles val="exact"/>
        </dgm:presLayoutVars>
      </dgm:prSet>
      <dgm:spPr/>
      <dgm:t>
        <a:bodyPr/>
        <a:lstStyle/>
        <a:p>
          <a:endParaRPr lang="id-ID"/>
        </a:p>
      </dgm:t>
    </dgm:pt>
    <dgm:pt modelId="{9E6D0EC7-31E5-4F5E-ABAD-E88BABA5802C}" type="pres">
      <dgm:prSet presAssocID="{0E358F14-275B-4635-AFBF-BD27A5130294}" presName="roof" presStyleLbl="dkBgShp" presStyleIdx="0" presStyleCnt="2"/>
      <dgm:spPr/>
      <dgm:t>
        <a:bodyPr/>
        <a:lstStyle/>
        <a:p>
          <a:endParaRPr lang="id-ID"/>
        </a:p>
      </dgm:t>
    </dgm:pt>
    <dgm:pt modelId="{1ABE5919-EA0D-40DC-A190-CBB6F8B12608}" type="pres">
      <dgm:prSet presAssocID="{0E358F14-275B-4635-AFBF-BD27A5130294}" presName="pillars" presStyleCnt="0"/>
      <dgm:spPr/>
    </dgm:pt>
    <dgm:pt modelId="{A4921DBA-D11B-42FE-8A89-B94986B7D658}" type="pres">
      <dgm:prSet presAssocID="{0E358F14-275B-4635-AFBF-BD27A5130294}" presName="pillar1" presStyleLbl="node1" presStyleIdx="0" presStyleCnt="3">
        <dgm:presLayoutVars>
          <dgm:bulletEnabled val="1"/>
        </dgm:presLayoutVars>
      </dgm:prSet>
      <dgm:spPr/>
      <dgm:t>
        <a:bodyPr/>
        <a:lstStyle/>
        <a:p>
          <a:endParaRPr lang="id-ID"/>
        </a:p>
      </dgm:t>
    </dgm:pt>
    <dgm:pt modelId="{0DFDA908-EA12-4AA2-A73B-9EFF5ABBBBE5}" type="pres">
      <dgm:prSet presAssocID="{CB52B22C-2E91-45E2-A112-EDA1A905E055}" presName="pillarX" presStyleLbl="node1" presStyleIdx="1" presStyleCnt="3">
        <dgm:presLayoutVars>
          <dgm:bulletEnabled val="1"/>
        </dgm:presLayoutVars>
      </dgm:prSet>
      <dgm:spPr/>
      <dgm:t>
        <a:bodyPr/>
        <a:lstStyle/>
        <a:p>
          <a:endParaRPr lang="id-ID"/>
        </a:p>
      </dgm:t>
    </dgm:pt>
    <dgm:pt modelId="{CF89F1D6-664E-462C-AC6A-0F74CEF1C1F5}" type="pres">
      <dgm:prSet presAssocID="{2D6F1CD3-1627-4836-9889-9B61D8D712A9}" presName="pillarX" presStyleLbl="node1" presStyleIdx="2" presStyleCnt="3">
        <dgm:presLayoutVars>
          <dgm:bulletEnabled val="1"/>
        </dgm:presLayoutVars>
      </dgm:prSet>
      <dgm:spPr/>
      <dgm:t>
        <a:bodyPr/>
        <a:lstStyle/>
        <a:p>
          <a:endParaRPr lang="id-ID"/>
        </a:p>
      </dgm:t>
    </dgm:pt>
    <dgm:pt modelId="{9D8F15D7-51CF-4104-AF47-6A02BECA8A30}" type="pres">
      <dgm:prSet presAssocID="{0E358F14-275B-4635-AFBF-BD27A5130294}" presName="base" presStyleLbl="dkBgShp" presStyleIdx="1" presStyleCnt="2"/>
      <dgm:spPr/>
    </dgm:pt>
  </dgm:ptLst>
  <dgm:cxnLst>
    <dgm:cxn modelId="{39A41B4F-EAE7-4859-A0F6-A13662689CE9}" type="presOf" srcId="{2D6F1CD3-1627-4836-9889-9B61D8D712A9}" destId="{CF89F1D6-664E-462C-AC6A-0F74CEF1C1F5}" srcOrd="0" destOrd="0" presId="urn:microsoft.com/office/officeart/2005/8/layout/hList3"/>
    <dgm:cxn modelId="{B21C6127-0A0A-4BFE-AE24-7910C4F3F373}" type="presOf" srcId="{561BE9E4-B91E-4734-9925-6D75B1818E67}" destId="{3E1B1B43-B8F8-4EAB-A4D3-7322C1D63445}" srcOrd="0" destOrd="0" presId="urn:microsoft.com/office/officeart/2005/8/layout/hList3"/>
    <dgm:cxn modelId="{5C5D6C41-4009-4870-8F0C-E9EB8E0A7617}" srcId="{0E358F14-275B-4635-AFBF-BD27A5130294}" destId="{98509B89-64B7-420E-B545-7F2388D98F8B}" srcOrd="0" destOrd="0" parTransId="{B62E6DDE-CD40-469E-9305-AAAB2E32ABAF}" sibTransId="{B6E84C79-7B5D-49EC-AED2-C93541B98666}"/>
    <dgm:cxn modelId="{FE63F1D2-5DE7-4E84-A3FD-E2063671A96E}" srcId="{0E358F14-275B-4635-AFBF-BD27A5130294}" destId="{2D6F1CD3-1627-4836-9889-9B61D8D712A9}" srcOrd="2" destOrd="0" parTransId="{9F7790E0-BAF0-4FAF-8432-00DC3C2993B6}" sibTransId="{F9BE57D9-D47B-4B60-8609-89F3BDF07D8D}"/>
    <dgm:cxn modelId="{81523F9C-CE03-49C6-AFAA-04DEB81DA455}" type="presOf" srcId="{98509B89-64B7-420E-B545-7F2388D98F8B}" destId="{A4921DBA-D11B-42FE-8A89-B94986B7D658}" srcOrd="0" destOrd="0" presId="urn:microsoft.com/office/officeart/2005/8/layout/hList3"/>
    <dgm:cxn modelId="{E8700D82-9CB8-436F-A625-5C55E12CD3F3}" type="presOf" srcId="{0E358F14-275B-4635-AFBF-BD27A5130294}" destId="{9E6D0EC7-31E5-4F5E-ABAD-E88BABA5802C}" srcOrd="0" destOrd="0" presId="urn:microsoft.com/office/officeart/2005/8/layout/hList3"/>
    <dgm:cxn modelId="{81C69745-BDC6-43AA-B8AD-E4C3E9388431}" srcId="{0E358F14-275B-4635-AFBF-BD27A5130294}" destId="{CB52B22C-2E91-45E2-A112-EDA1A905E055}" srcOrd="1" destOrd="0" parTransId="{5E37FBCB-1D2D-496A-AE2B-790E9CD4C9E4}" sibTransId="{A1DBEDD7-A6FC-464A-8CED-842848A2BDEA}"/>
    <dgm:cxn modelId="{9E847942-19BC-4E6B-BA5C-FF03D2EDFEBF}" srcId="{561BE9E4-B91E-4734-9925-6D75B1818E67}" destId="{0E358F14-275B-4635-AFBF-BD27A5130294}" srcOrd="0" destOrd="0" parTransId="{E9AB0AEF-F72A-474C-8ABB-7593D769AAC8}" sibTransId="{CE9DCE8C-D852-49A6-91EB-60D465863BE6}"/>
    <dgm:cxn modelId="{D37961EC-D99F-4A4F-ACBA-79B284FB14D8}" type="presOf" srcId="{CB52B22C-2E91-45E2-A112-EDA1A905E055}" destId="{0DFDA908-EA12-4AA2-A73B-9EFF5ABBBBE5}" srcOrd="0" destOrd="0" presId="urn:microsoft.com/office/officeart/2005/8/layout/hList3"/>
    <dgm:cxn modelId="{18947663-0B9A-4716-A8A9-D67FAA62B490}" type="presParOf" srcId="{3E1B1B43-B8F8-4EAB-A4D3-7322C1D63445}" destId="{9E6D0EC7-31E5-4F5E-ABAD-E88BABA5802C}" srcOrd="0" destOrd="0" presId="urn:microsoft.com/office/officeart/2005/8/layout/hList3"/>
    <dgm:cxn modelId="{6681556A-3D92-4F88-9F0C-E5627ED0429B}" type="presParOf" srcId="{3E1B1B43-B8F8-4EAB-A4D3-7322C1D63445}" destId="{1ABE5919-EA0D-40DC-A190-CBB6F8B12608}" srcOrd="1" destOrd="0" presId="urn:microsoft.com/office/officeart/2005/8/layout/hList3"/>
    <dgm:cxn modelId="{A22E6083-B5F5-4221-94C2-C01FA223ED10}" type="presParOf" srcId="{1ABE5919-EA0D-40DC-A190-CBB6F8B12608}" destId="{A4921DBA-D11B-42FE-8A89-B94986B7D658}" srcOrd="0" destOrd="0" presId="urn:microsoft.com/office/officeart/2005/8/layout/hList3"/>
    <dgm:cxn modelId="{42606C17-54CB-44A4-B1B9-C76376D2FC1F}" type="presParOf" srcId="{1ABE5919-EA0D-40DC-A190-CBB6F8B12608}" destId="{0DFDA908-EA12-4AA2-A73B-9EFF5ABBBBE5}" srcOrd="1" destOrd="0" presId="urn:microsoft.com/office/officeart/2005/8/layout/hList3"/>
    <dgm:cxn modelId="{7B5D4FC9-8726-4F0C-A9CA-BC399BCADBA9}" type="presParOf" srcId="{1ABE5919-EA0D-40DC-A190-CBB6F8B12608}" destId="{CF89F1D6-664E-462C-AC6A-0F74CEF1C1F5}" srcOrd="2" destOrd="0" presId="urn:microsoft.com/office/officeart/2005/8/layout/hList3"/>
    <dgm:cxn modelId="{D8B861A6-7F92-45B3-95D2-EA46C1EC17F7}" type="presParOf" srcId="{3E1B1B43-B8F8-4EAB-A4D3-7322C1D63445}" destId="{9D8F15D7-51CF-4104-AF47-6A02BECA8A30}"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D8383F-AD74-4845-9343-2791556F64F3}"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id-ID"/>
        </a:p>
      </dgm:t>
    </dgm:pt>
    <dgm:pt modelId="{7A0C259E-28C7-4D5A-B1AB-902F02F9F394}">
      <dgm:prSet phldrT="[Text]"/>
      <dgm:spPr/>
      <dgm:t>
        <a:bodyPr/>
        <a:lstStyle/>
        <a:p>
          <a:r>
            <a:rPr lang="id-ID" dirty="0" smtClean="0"/>
            <a:t>Against Wahabi</a:t>
          </a:r>
          <a:endParaRPr lang="id-ID" dirty="0"/>
        </a:p>
      </dgm:t>
    </dgm:pt>
    <dgm:pt modelId="{7DB22875-73CD-4332-BB94-973BED35FF8F}" type="parTrans" cxnId="{925EFBE4-E259-4B90-80DD-EF4993CC6248}">
      <dgm:prSet/>
      <dgm:spPr/>
      <dgm:t>
        <a:bodyPr/>
        <a:lstStyle/>
        <a:p>
          <a:endParaRPr lang="id-ID"/>
        </a:p>
      </dgm:t>
    </dgm:pt>
    <dgm:pt modelId="{EED14060-06C0-44BA-B803-01A99DB5663E}" type="sibTrans" cxnId="{925EFBE4-E259-4B90-80DD-EF4993CC6248}">
      <dgm:prSet/>
      <dgm:spPr/>
      <dgm:t>
        <a:bodyPr/>
        <a:lstStyle/>
        <a:p>
          <a:endParaRPr lang="id-ID"/>
        </a:p>
      </dgm:t>
    </dgm:pt>
    <dgm:pt modelId="{ED97E884-BBF7-4913-A1F7-6A42785EDE34}">
      <dgm:prSet phldrT="[Text]"/>
      <dgm:spPr/>
      <dgm:t>
        <a:bodyPr/>
        <a:lstStyle/>
        <a:p>
          <a:r>
            <a:rPr lang="id-ID" dirty="0" smtClean="0"/>
            <a:t>Dayah People </a:t>
          </a:r>
          <a:endParaRPr lang="id-ID" dirty="0"/>
        </a:p>
      </dgm:t>
    </dgm:pt>
    <dgm:pt modelId="{EEAEE0B3-C1D5-4CAD-B4AC-3587CC19026C}" type="parTrans" cxnId="{83A0B4D9-6CD3-4B92-8749-F213EFAF4EDF}">
      <dgm:prSet/>
      <dgm:spPr/>
      <dgm:t>
        <a:bodyPr/>
        <a:lstStyle/>
        <a:p>
          <a:endParaRPr lang="id-ID"/>
        </a:p>
      </dgm:t>
    </dgm:pt>
    <dgm:pt modelId="{B259F867-2B59-473D-878C-36D820F50944}" type="sibTrans" cxnId="{83A0B4D9-6CD3-4B92-8749-F213EFAF4EDF}">
      <dgm:prSet/>
      <dgm:spPr/>
      <dgm:t>
        <a:bodyPr/>
        <a:lstStyle/>
        <a:p>
          <a:endParaRPr lang="id-ID"/>
        </a:p>
      </dgm:t>
    </dgm:pt>
    <dgm:pt modelId="{6DD7BFE4-9EB1-4943-BB7A-66A90B128BD8}">
      <dgm:prSet phldrT="[Text]"/>
      <dgm:spPr/>
      <dgm:t>
        <a:bodyPr/>
        <a:lstStyle/>
        <a:p>
          <a:r>
            <a:rPr lang="id-ID" dirty="0" smtClean="0"/>
            <a:t>Aswaja </a:t>
          </a:r>
          <a:endParaRPr lang="id-ID" dirty="0"/>
        </a:p>
      </dgm:t>
    </dgm:pt>
    <dgm:pt modelId="{0F323378-1F71-43C1-A4E7-F5E7C600605E}" type="parTrans" cxnId="{D1CEFAB3-2228-4314-AD29-927E535A848D}">
      <dgm:prSet/>
      <dgm:spPr/>
      <dgm:t>
        <a:bodyPr/>
        <a:lstStyle/>
        <a:p>
          <a:endParaRPr lang="id-ID"/>
        </a:p>
      </dgm:t>
    </dgm:pt>
    <dgm:pt modelId="{7DF1532C-2463-4EA8-AAA5-A4FCF7B56597}" type="sibTrans" cxnId="{D1CEFAB3-2228-4314-AD29-927E535A848D}">
      <dgm:prSet/>
      <dgm:spPr/>
      <dgm:t>
        <a:bodyPr/>
        <a:lstStyle/>
        <a:p>
          <a:endParaRPr lang="id-ID"/>
        </a:p>
      </dgm:t>
    </dgm:pt>
    <dgm:pt modelId="{DEAFC47F-0287-429A-9546-AB67CDBD2B48}">
      <dgm:prSet phldrT="[Text]"/>
      <dgm:spPr/>
      <dgm:t>
        <a:bodyPr/>
        <a:lstStyle/>
        <a:p>
          <a:r>
            <a:rPr lang="id-ID" dirty="0" smtClean="0"/>
            <a:t>Political Issues</a:t>
          </a:r>
          <a:endParaRPr lang="id-ID" dirty="0"/>
        </a:p>
      </dgm:t>
    </dgm:pt>
    <dgm:pt modelId="{5C01F4D6-BFA2-4A45-878B-B6EA06FD23BF}" type="parTrans" cxnId="{C3DC007C-DCDB-40AB-9F54-FCB0395FC015}">
      <dgm:prSet/>
      <dgm:spPr/>
      <dgm:t>
        <a:bodyPr/>
        <a:lstStyle/>
        <a:p>
          <a:endParaRPr lang="id-ID"/>
        </a:p>
      </dgm:t>
    </dgm:pt>
    <dgm:pt modelId="{D4424AE0-75A6-4F05-A9B5-CD5719630F57}" type="sibTrans" cxnId="{C3DC007C-DCDB-40AB-9F54-FCB0395FC015}">
      <dgm:prSet/>
      <dgm:spPr/>
      <dgm:t>
        <a:bodyPr/>
        <a:lstStyle/>
        <a:p>
          <a:endParaRPr lang="id-ID"/>
        </a:p>
      </dgm:t>
    </dgm:pt>
    <dgm:pt modelId="{B15B8E7C-2E72-4D12-85B3-6D7F06A9A575}" type="pres">
      <dgm:prSet presAssocID="{23D8383F-AD74-4845-9343-2791556F64F3}" presName="composite" presStyleCnt="0">
        <dgm:presLayoutVars>
          <dgm:chMax val="1"/>
          <dgm:dir/>
          <dgm:resizeHandles val="exact"/>
        </dgm:presLayoutVars>
      </dgm:prSet>
      <dgm:spPr/>
      <dgm:t>
        <a:bodyPr/>
        <a:lstStyle/>
        <a:p>
          <a:endParaRPr lang="id-ID"/>
        </a:p>
      </dgm:t>
    </dgm:pt>
    <dgm:pt modelId="{5C73792E-89E3-4425-B4F5-E6B9260BD570}" type="pres">
      <dgm:prSet presAssocID="{7A0C259E-28C7-4D5A-B1AB-902F02F9F394}" presName="roof" presStyleLbl="dkBgShp" presStyleIdx="0" presStyleCnt="2"/>
      <dgm:spPr/>
      <dgm:t>
        <a:bodyPr/>
        <a:lstStyle/>
        <a:p>
          <a:endParaRPr lang="id-ID"/>
        </a:p>
      </dgm:t>
    </dgm:pt>
    <dgm:pt modelId="{77EAA0F5-F8CB-4AA2-902F-5AA352BF515A}" type="pres">
      <dgm:prSet presAssocID="{7A0C259E-28C7-4D5A-B1AB-902F02F9F394}" presName="pillars" presStyleCnt="0"/>
      <dgm:spPr/>
    </dgm:pt>
    <dgm:pt modelId="{A83FFC94-2642-487B-8495-196466D2295C}" type="pres">
      <dgm:prSet presAssocID="{7A0C259E-28C7-4D5A-B1AB-902F02F9F394}" presName="pillar1" presStyleLbl="node1" presStyleIdx="0" presStyleCnt="3">
        <dgm:presLayoutVars>
          <dgm:bulletEnabled val="1"/>
        </dgm:presLayoutVars>
      </dgm:prSet>
      <dgm:spPr/>
      <dgm:t>
        <a:bodyPr/>
        <a:lstStyle/>
        <a:p>
          <a:endParaRPr lang="id-ID"/>
        </a:p>
      </dgm:t>
    </dgm:pt>
    <dgm:pt modelId="{0F81E795-BCAF-4A4B-AC44-506F58C1DEB6}" type="pres">
      <dgm:prSet presAssocID="{6DD7BFE4-9EB1-4943-BB7A-66A90B128BD8}" presName="pillarX" presStyleLbl="node1" presStyleIdx="1" presStyleCnt="3" custLinFactNeighborX="472" custLinFactNeighborY="459">
        <dgm:presLayoutVars>
          <dgm:bulletEnabled val="1"/>
        </dgm:presLayoutVars>
      </dgm:prSet>
      <dgm:spPr/>
      <dgm:t>
        <a:bodyPr/>
        <a:lstStyle/>
        <a:p>
          <a:endParaRPr lang="id-ID"/>
        </a:p>
      </dgm:t>
    </dgm:pt>
    <dgm:pt modelId="{3DEEE1B2-17CC-4843-A9A4-D2B874D8615A}" type="pres">
      <dgm:prSet presAssocID="{DEAFC47F-0287-429A-9546-AB67CDBD2B48}" presName="pillarX" presStyleLbl="node1" presStyleIdx="2" presStyleCnt="3">
        <dgm:presLayoutVars>
          <dgm:bulletEnabled val="1"/>
        </dgm:presLayoutVars>
      </dgm:prSet>
      <dgm:spPr/>
      <dgm:t>
        <a:bodyPr/>
        <a:lstStyle/>
        <a:p>
          <a:endParaRPr lang="id-ID"/>
        </a:p>
      </dgm:t>
    </dgm:pt>
    <dgm:pt modelId="{5100FDCA-69A6-4B02-8588-B9FBB6CD3424}" type="pres">
      <dgm:prSet presAssocID="{7A0C259E-28C7-4D5A-B1AB-902F02F9F394}" presName="base" presStyleLbl="dkBgShp" presStyleIdx="1" presStyleCnt="2"/>
      <dgm:spPr/>
    </dgm:pt>
  </dgm:ptLst>
  <dgm:cxnLst>
    <dgm:cxn modelId="{D1039EA1-C12E-4974-8E2E-41D85C419DFA}" type="presOf" srcId="{7A0C259E-28C7-4D5A-B1AB-902F02F9F394}" destId="{5C73792E-89E3-4425-B4F5-E6B9260BD570}" srcOrd="0" destOrd="0" presId="urn:microsoft.com/office/officeart/2005/8/layout/hList3"/>
    <dgm:cxn modelId="{392786DB-81C6-4CA0-892F-658B6EBA798E}" type="presOf" srcId="{DEAFC47F-0287-429A-9546-AB67CDBD2B48}" destId="{3DEEE1B2-17CC-4843-A9A4-D2B874D8615A}" srcOrd="0" destOrd="0" presId="urn:microsoft.com/office/officeart/2005/8/layout/hList3"/>
    <dgm:cxn modelId="{A24C85E4-9303-46BC-8B57-BCBA53253DDB}" type="presOf" srcId="{ED97E884-BBF7-4913-A1F7-6A42785EDE34}" destId="{A83FFC94-2642-487B-8495-196466D2295C}" srcOrd="0" destOrd="0" presId="urn:microsoft.com/office/officeart/2005/8/layout/hList3"/>
    <dgm:cxn modelId="{60F18544-EDE3-4D04-A961-C6A4AB0CBFC3}" type="presOf" srcId="{6DD7BFE4-9EB1-4943-BB7A-66A90B128BD8}" destId="{0F81E795-BCAF-4A4B-AC44-506F58C1DEB6}" srcOrd="0" destOrd="0" presId="urn:microsoft.com/office/officeart/2005/8/layout/hList3"/>
    <dgm:cxn modelId="{83A0B4D9-6CD3-4B92-8749-F213EFAF4EDF}" srcId="{7A0C259E-28C7-4D5A-B1AB-902F02F9F394}" destId="{ED97E884-BBF7-4913-A1F7-6A42785EDE34}" srcOrd="0" destOrd="0" parTransId="{EEAEE0B3-C1D5-4CAD-B4AC-3587CC19026C}" sibTransId="{B259F867-2B59-473D-878C-36D820F50944}"/>
    <dgm:cxn modelId="{D1CEFAB3-2228-4314-AD29-927E535A848D}" srcId="{7A0C259E-28C7-4D5A-B1AB-902F02F9F394}" destId="{6DD7BFE4-9EB1-4943-BB7A-66A90B128BD8}" srcOrd="1" destOrd="0" parTransId="{0F323378-1F71-43C1-A4E7-F5E7C600605E}" sibTransId="{7DF1532C-2463-4EA8-AAA5-A4FCF7B56597}"/>
    <dgm:cxn modelId="{C3DC007C-DCDB-40AB-9F54-FCB0395FC015}" srcId="{7A0C259E-28C7-4D5A-B1AB-902F02F9F394}" destId="{DEAFC47F-0287-429A-9546-AB67CDBD2B48}" srcOrd="2" destOrd="0" parTransId="{5C01F4D6-BFA2-4A45-878B-B6EA06FD23BF}" sibTransId="{D4424AE0-75A6-4F05-A9B5-CD5719630F57}"/>
    <dgm:cxn modelId="{B6969991-6F00-4602-A0C6-316CFE8D2DD5}" type="presOf" srcId="{23D8383F-AD74-4845-9343-2791556F64F3}" destId="{B15B8E7C-2E72-4D12-85B3-6D7F06A9A575}" srcOrd="0" destOrd="0" presId="urn:microsoft.com/office/officeart/2005/8/layout/hList3"/>
    <dgm:cxn modelId="{925EFBE4-E259-4B90-80DD-EF4993CC6248}" srcId="{23D8383F-AD74-4845-9343-2791556F64F3}" destId="{7A0C259E-28C7-4D5A-B1AB-902F02F9F394}" srcOrd="0" destOrd="0" parTransId="{7DB22875-73CD-4332-BB94-973BED35FF8F}" sibTransId="{EED14060-06C0-44BA-B803-01A99DB5663E}"/>
    <dgm:cxn modelId="{79FE1108-A717-44AC-8C88-849C129E3F61}" type="presParOf" srcId="{B15B8E7C-2E72-4D12-85B3-6D7F06A9A575}" destId="{5C73792E-89E3-4425-B4F5-E6B9260BD570}" srcOrd="0" destOrd="0" presId="urn:microsoft.com/office/officeart/2005/8/layout/hList3"/>
    <dgm:cxn modelId="{DE374391-F56E-46DC-8A23-FF44C06F6C37}" type="presParOf" srcId="{B15B8E7C-2E72-4D12-85B3-6D7F06A9A575}" destId="{77EAA0F5-F8CB-4AA2-902F-5AA352BF515A}" srcOrd="1" destOrd="0" presId="urn:microsoft.com/office/officeart/2005/8/layout/hList3"/>
    <dgm:cxn modelId="{561A50C0-7720-4A34-8910-79430D5A2718}" type="presParOf" srcId="{77EAA0F5-F8CB-4AA2-902F-5AA352BF515A}" destId="{A83FFC94-2642-487B-8495-196466D2295C}" srcOrd="0" destOrd="0" presId="urn:microsoft.com/office/officeart/2005/8/layout/hList3"/>
    <dgm:cxn modelId="{EFC114A9-93ED-4BE3-9D36-0B0B9C1C86F0}" type="presParOf" srcId="{77EAA0F5-F8CB-4AA2-902F-5AA352BF515A}" destId="{0F81E795-BCAF-4A4B-AC44-506F58C1DEB6}" srcOrd="1" destOrd="0" presId="urn:microsoft.com/office/officeart/2005/8/layout/hList3"/>
    <dgm:cxn modelId="{3D14B9B7-2745-4A2E-A513-42408B1A4D4A}" type="presParOf" srcId="{77EAA0F5-F8CB-4AA2-902F-5AA352BF515A}" destId="{3DEEE1B2-17CC-4843-A9A4-D2B874D8615A}" srcOrd="2" destOrd="0" presId="urn:microsoft.com/office/officeart/2005/8/layout/hList3"/>
    <dgm:cxn modelId="{DC62C1D9-C0CF-4D12-857F-BFCE75B64C39}" type="presParOf" srcId="{B15B8E7C-2E72-4D12-85B3-6D7F06A9A575}" destId="{5100FDCA-69A6-4B02-8588-B9FBB6CD3424}" srcOrd="2" destOrd="0" presId="urn:microsoft.com/office/officeart/2005/8/layout/hLis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BABB99F-A5DF-43D4-AC24-C60804F96451}" type="doc">
      <dgm:prSet loTypeId="urn:microsoft.com/office/officeart/2005/8/layout/hProcess10#2" loCatId="process" qsTypeId="urn:microsoft.com/office/officeart/2005/8/quickstyle/simple1" qsCatId="simple" csTypeId="urn:microsoft.com/office/officeart/2005/8/colors/accent1_2" csCatId="accent1" phldr="1"/>
      <dgm:spPr/>
      <dgm:t>
        <a:bodyPr/>
        <a:lstStyle/>
        <a:p>
          <a:endParaRPr lang="id-ID"/>
        </a:p>
      </dgm:t>
    </dgm:pt>
    <dgm:pt modelId="{1052F0A7-99DC-4E66-961C-E9FF041CCD7B}">
      <dgm:prSet phldrT="[Text]"/>
      <dgm:spPr/>
      <dgm:t>
        <a:bodyPr/>
        <a:lstStyle/>
        <a:p>
          <a:r>
            <a:rPr lang="id-ID" dirty="0" smtClean="0"/>
            <a:t>Middle Eastern</a:t>
          </a:r>
          <a:endParaRPr lang="id-ID" dirty="0"/>
        </a:p>
      </dgm:t>
    </dgm:pt>
    <dgm:pt modelId="{E04FB9A3-7B9B-478B-BFAA-01357C9C8F2C}" type="parTrans" cxnId="{CA316C3F-92D3-4921-9347-9238F39B9C4A}">
      <dgm:prSet/>
      <dgm:spPr/>
      <dgm:t>
        <a:bodyPr/>
        <a:lstStyle/>
        <a:p>
          <a:endParaRPr lang="id-ID"/>
        </a:p>
      </dgm:t>
    </dgm:pt>
    <dgm:pt modelId="{A0CC9722-4C37-4DE1-813D-B7299683353F}" type="sibTrans" cxnId="{CA316C3F-92D3-4921-9347-9238F39B9C4A}">
      <dgm:prSet/>
      <dgm:spPr/>
      <dgm:t>
        <a:bodyPr/>
        <a:lstStyle/>
        <a:p>
          <a:endParaRPr lang="id-ID"/>
        </a:p>
      </dgm:t>
    </dgm:pt>
    <dgm:pt modelId="{D077DE62-4E55-4AE5-8270-D683CA0B301A}">
      <dgm:prSet phldrT="[Text]"/>
      <dgm:spPr/>
      <dgm:t>
        <a:bodyPr/>
        <a:lstStyle/>
        <a:p>
          <a:r>
            <a:rPr lang="id-ID" dirty="0" smtClean="0"/>
            <a:t>Arabic Syaikh</a:t>
          </a:r>
          <a:endParaRPr lang="id-ID" dirty="0"/>
        </a:p>
      </dgm:t>
    </dgm:pt>
    <dgm:pt modelId="{A3FBDAC9-10AD-4DB9-BE9C-F4845E215B80}" type="parTrans" cxnId="{608D0F38-BBEF-4FDC-A5CB-B33EA140FC4E}">
      <dgm:prSet/>
      <dgm:spPr/>
      <dgm:t>
        <a:bodyPr/>
        <a:lstStyle/>
        <a:p>
          <a:endParaRPr lang="id-ID"/>
        </a:p>
      </dgm:t>
    </dgm:pt>
    <dgm:pt modelId="{04E72DB1-0D42-47FA-ACDF-49D0610742A1}" type="sibTrans" cxnId="{608D0F38-BBEF-4FDC-A5CB-B33EA140FC4E}">
      <dgm:prSet/>
      <dgm:spPr/>
      <dgm:t>
        <a:bodyPr/>
        <a:lstStyle/>
        <a:p>
          <a:endParaRPr lang="id-ID"/>
        </a:p>
      </dgm:t>
    </dgm:pt>
    <dgm:pt modelId="{5705681A-ADA7-4491-A0CF-FD09241D666E}">
      <dgm:prSet phldrT="[Text]"/>
      <dgm:spPr/>
      <dgm:t>
        <a:bodyPr/>
        <a:lstStyle/>
        <a:p>
          <a:r>
            <a:rPr lang="id-ID" dirty="0" smtClean="0"/>
            <a:t>Pesantren</a:t>
          </a:r>
          <a:endParaRPr lang="id-ID" dirty="0"/>
        </a:p>
      </dgm:t>
    </dgm:pt>
    <dgm:pt modelId="{C8170534-6E3D-4D29-8DEF-A28834ED9E7A}" type="parTrans" cxnId="{851F054D-674D-49D1-800E-C5A730FE2816}">
      <dgm:prSet/>
      <dgm:spPr/>
      <dgm:t>
        <a:bodyPr/>
        <a:lstStyle/>
        <a:p>
          <a:endParaRPr lang="id-ID"/>
        </a:p>
      </dgm:t>
    </dgm:pt>
    <dgm:pt modelId="{2B104138-D051-4E1D-B11B-0B886FC4C65A}" type="sibTrans" cxnId="{851F054D-674D-49D1-800E-C5A730FE2816}">
      <dgm:prSet/>
      <dgm:spPr/>
      <dgm:t>
        <a:bodyPr/>
        <a:lstStyle/>
        <a:p>
          <a:endParaRPr lang="id-ID"/>
        </a:p>
      </dgm:t>
    </dgm:pt>
    <dgm:pt modelId="{2B89C7F8-350B-4007-8CD1-ED82DBE74A80}">
      <dgm:prSet phldrT="[Text]"/>
      <dgm:spPr/>
      <dgm:t>
        <a:bodyPr/>
        <a:lstStyle/>
        <a:p>
          <a:r>
            <a:rPr lang="id-ID" dirty="0" smtClean="0"/>
            <a:t>Society</a:t>
          </a:r>
          <a:endParaRPr lang="id-ID" dirty="0"/>
        </a:p>
      </dgm:t>
    </dgm:pt>
    <dgm:pt modelId="{1A44BFE3-4A8A-4D96-8F3A-BB26B2362787}" type="parTrans" cxnId="{99DA1886-1A90-47F9-92A7-34F0B2077329}">
      <dgm:prSet/>
      <dgm:spPr/>
      <dgm:t>
        <a:bodyPr/>
        <a:lstStyle/>
        <a:p>
          <a:endParaRPr lang="id-ID"/>
        </a:p>
      </dgm:t>
    </dgm:pt>
    <dgm:pt modelId="{2A31EC41-4B0C-471E-975F-756C46949269}" type="sibTrans" cxnId="{99DA1886-1A90-47F9-92A7-34F0B2077329}">
      <dgm:prSet/>
      <dgm:spPr/>
      <dgm:t>
        <a:bodyPr/>
        <a:lstStyle/>
        <a:p>
          <a:endParaRPr lang="id-ID"/>
        </a:p>
      </dgm:t>
    </dgm:pt>
    <dgm:pt modelId="{59AEE0EB-710D-4DB3-AD9E-0032F4670217}">
      <dgm:prSet phldrT="[Text]"/>
      <dgm:spPr/>
      <dgm:t>
        <a:bodyPr/>
        <a:lstStyle/>
        <a:p>
          <a:r>
            <a:rPr lang="id-ID" dirty="0" smtClean="0"/>
            <a:t>Muhammadiyah</a:t>
          </a:r>
          <a:endParaRPr lang="id-ID" dirty="0"/>
        </a:p>
      </dgm:t>
    </dgm:pt>
    <dgm:pt modelId="{0BFF13EF-CE7A-4934-B486-42A05B51C612}" type="parTrans" cxnId="{90CD7270-D851-4C91-9073-04887F6B6E6A}">
      <dgm:prSet/>
      <dgm:spPr/>
      <dgm:t>
        <a:bodyPr/>
        <a:lstStyle/>
        <a:p>
          <a:endParaRPr lang="id-ID"/>
        </a:p>
      </dgm:t>
    </dgm:pt>
    <dgm:pt modelId="{CBB1EBB8-7E9F-43BB-9139-42CC6A49F153}" type="sibTrans" cxnId="{90CD7270-D851-4C91-9073-04887F6B6E6A}">
      <dgm:prSet/>
      <dgm:spPr/>
      <dgm:t>
        <a:bodyPr/>
        <a:lstStyle/>
        <a:p>
          <a:endParaRPr lang="id-ID"/>
        </a:p>
      </dgm:t>
    </dgm:pt>
    <dgm:pt modelId="{613DF23D-AF41-4E7A-BD12-15841D788550}">
      <dgm:prSet phldrT="[Text]"/>
      <dgm:spPr/>
      <dgm:t>
        <a:bodyPr/>
        <a:lstStyle/>
        <a:p>
          <a:r>
            <a:rPr lang="id-ID" dirty="0" smtClean="0"/>
            <a:t>Scholars at Campuss</a:t>
          </a:r>
          <a:endParaRPr lang="id-ID" dirty="0"/>
        </a:p>
      </dgm:t>
    </dgm:pt>
    <dgm:pt modelId="{065F8F66-D4F9-4682-8075-192CF0A80F3B}" type="parTrans" cxnId="{BB70985B-E453-4AA4-8427-32AE65B2EB70}">
      <dgm:prSet/>
      <dgm:spPr/>
      <dgm:t>
        <a:bodyPr/>
        <a:lstStyle/>
        <a:p>
          <a:endParaRPr lang="id-ID"/>
        </a:p>
      </dgm:t>
    </dgm:pt>
    <dgm:pt modelId="{1FC96872-74AE-4234-B0E9-3DC4DA514424}" type="sibTrans" cxnId="{BB70985B-E453-4AA4-8427-32AE65B2EB70}">
      <dgm:prSet/>
      <dgm:spPr/>
      <dgm:t>
        <a:bodyPr/>
        <a:lstStyle/>
        <a:p>
          <a:endParaRPr lang="id-ID"/>
        </a:p>
      </dgm:t>
    </dgm:pt>
    <dgm:pt modelId="{EB34B921-6FE8-40CF-B918-A77FEB524A8F}">
      <dgm:prSet phldrT="[Text]"/>
      <dgm:spPr/>
      <dgm:t>
        <a:bodyPr/>
        <a:lstStyle/>
        <a:p>
          <a:r>
            <a:rPr lang="id-ID" dirty="0" smtClean="0"/>
            <a:t>Issues</a:t>
          </a:r>
          <a:endParaRPr lang="id-ID" dirty="0"/>
        </a:p>
      </dgm:t>
    </dgm:pt>
    <dgm:pt modelId="{B1371A71-7B2D-467F-80A3-64EA35F517A4}" type="parTrans" cxnId="{1EC153EE-1537-491B-9054-F0184F4A935C}">
      <dgm:prSet/>
      <dgm:spPr/>
      <dgm:t>
        <a:bodyPr/>
        <a:lstStyle/>
        <a:p>
          <a:endParaRPr lang="id-ID"/>
        </a:p>
      </dgm:t>
    </dgm:pt>
    <dgm:pt modelId="{77E18591-C301-4538-AD4A-1356AFBEA9A3}" type="sibTrans" cxnId="{1EC153EE-1537-491B-9054-F0184F4A935C}">
      <dgm:prSet/>
      <dgm:spPr/>
      <dgm:t>
        <a:bodyPr/>
        <a:lstStyle/>
        <a:p>
          <a:endParaRPr lang="id-ID"/>
        </a:p>
      </dgm:t>
    </dgm:pt>
    <dgm:pt modelId="{F6D9BD30-A0FF-426A-9A06-8F5CB676D4D8}">
      <dgm:prSet phldrT="[Text]"/>
      <dgm:spPr/>
      <dgm:t>
        <a:bodyPr/>
        <a:lstStyle/>
        <a:p>
          <a:r>
            <a:rPr lang="id-ID" dirty="0" smtClean="0"/>
            <a:t>Aliran Sesat</a:t>
          </a:r>
          <a:endParaRPr lang="id-ID" dirty="0"/>
        </a:p>
      </dgm:t>
    </dgm:pt>
    <dgm:pt modelId="{F4C42050-C9FA-4A46-A331-6BCC36B32447}" type="parTrans" cxnId="{E98AF107-9FD9-43D4-BD03-2B2378961866}">
      <dgm:prSet/>
      <dgm:spPr/>
      <dgm:t>
        <a:bodyPr/>
        <a:lstStyle/>
        <a:p>
          <a:endParaRPr lang="id-ID"/>
        </a:p>
      </dgm:t>
    </dgm:pt>
    <dgm:pt modelId="{772668FC-A5F7-42A9-8D7A-48C82633D5B8}" type="sibTrans" cxnId="{E98AF107-9FD9-43D4-BD03-2B2378961866}">
      <dgm:prSet/>
      <dgm:spPr/>
      <dgm:t>
        <a:bodyPr/>
        <a:lstStyle/>
        <a:p>
          <a:endParaRPr lang="id-ID"/>
        </a:p>
      </dgm:t>
    </dgm:pt>
    <dgm:pt modelId="{CEE48076-8B82-400F-8216-E295F10460B7}">
      <dgm:prSet phldrT="[Text]"/>
      <dgm:spPr/>
      <dgm:t>
        <a:bodyPr/>
        <a:lstStyle/>
        <a:p>
          <a:r>
            <a:rPr lang="id-ID" dirty="0" smtClean="0"/>
            <a:t>Against Aswaja</a:t>
          </a:r>
          <a:endParaRPr lang="id-ID" dirty="0"/>
        </a:p>
      </dgm:t>
    </dgm:pt>
    <dgm:pt modelId="{5F15F02F-0CEE-406A-AC65-6D840DEBB68B}" type="parTrans" cxnId="{1CEDFA52-0D9A-41E6-8877-B86042145B1D}">
      <dgm:prSet/>
      <dgm:spPr/>
      <dgm:t>
        <a:bodyPr/>
        <a:lstStyle/>
        <a:p>
          <a:endParaRPr lang="id-ID"/>
        </a:p>
      </dgm:t>
    </dgm:pt>
    <dgm:pt modelId="{5FEFB133-5B88-465F-B8CD-3D3129F712BF}" type="sibTrans" cxnId="{1CEDFA52-0D9A-41E6-8877-B86042145B1D}">
      <dgm:prSet/>
      <dgm:spPr/>
      <dgm:t>
        <a:bodyPr/>
        <a:lstStyle/>
        <a:p>
          <a:endParaRPr lang="id-ID"/>
        </a:p>
      </dgm:t>
    </dgm:pt>
    <dgm:pt modelId="{C08AFAD0-6368-4D1E-A048-9C10B7018F28}">
      <dgm:prSet phldrT="[Text]"/>
      <dgm:spPr/>
      <dgm:t>
        <a:bodyPr/>
        <a:lstStyle/>
        <a:p>
          <a:r>
            <a:rPr lang="id-ID" dirty="0" smtClean="0"/>
            <a:t>Alumni </a:t>
          </a:r>
          <a:endParaRPr lang="id-ID" dirty="0"/>
        </a:p>
      </dgm:t>
    </dgm:pt>
    <dgm:pt modelId="{96F29829-0DF2-4031-BC69-C37268455B17}" type="parTrans" cxnId="{D9233F77-43AF-4D6C-A62B-4647E78AE427}">
      <dgm:prSet/>
      <dgm:spPr/>
    </dgm:pt>
    <dgm:pt modelId="{9AF1DE21-881A-4BE3-B876-4799B08C3ECF}" type="sibTrans" cxnId="{D9233F77-43AF-4D6C-A62B-4647E78AE427}">
      <dgm:prSet/>
      <dgm:spPr/>
    </dgm:pt>
    <dgm:pt modelId="{A8486D4E-58E6-45B2-B094-BFB4996978CF}">
      <dgm:prSet phldrT="[Text]"/>
      <dgm:spPr/>
      <dgm:t>
        <a:bodyPr/>
        <a:lstStyle/>
        <a:p>
          <a:r>
            <a:rPr lang="id-ID" dirty="0" smtClean="0"/>
            <a:t>Urban society </a:t>
          </a:r>
          <a:endParaRPr lang="id-ID" dirty="0"/>
        </a:p>
      </dgm:t>
    </dgm:pt>
    <dgm:pt modelId="{5029B383-5C95-4C6D-8845-B249F744C76F}" type="parTrans" cxnId="{8E45444B-E3FF-4383-A10B-F55E8A244186}">
      <dgm:prSet/>
      <dgm:spPr/>
    </dgm:pt>
    <dgm:pt modelId="{2B0151C1-2A0F-4197-98E0-D918F8581398}" type="sibTrans" cxnId="{8E45444B-E3FF-4383-A10B-F55E8A244186}">
      <dgm:prSet/>
      <dgm:spPr/>
    </dgm:pt>
    <dgm:pt modelId="{60B8BF5A-2648-4564-BD60-35C1B93522D3}">
      <dgm:prSet phldrT="[Text]"/>
      <dgm:spPr/>
      <dgm:t>
        <a:bodyPr/>
        <a:lstStyle/>
        <a:p>
          <a:r>
            <a:rPr lang="id-ID" dirty="0" smtClean="0"/>
            <a:t>Political Affairs</a:t>
          </a:r>
          <a:endParaRPr lang="id-ID" dirty="0"/>
        </a:p>
      </dgm:t>
    </dgm:pt>
    <dgm:pt modelId="{3FD4864B-4213-4F71-ACE5-6AAD5E249E91}" type="parTrans" cxnId="{06DF7084-1047-422B-B459-08173F0E7D0B}">
      <dgm:prSet/>
      <dgm:spPr/>
    </dgm:pt>
    <dgm:pt modelId="{AEF8FC51-D5CE-4AC0-8A1A-CDB8698FB22D}" type="sibTrans" cxnId="{06DF7084-1047-422B-B459-08173F0E7D0B}">
      <dgm:prSet/>
      <dgm:spPr/>
    </dgm:pt>
    <dgm:pt modelId="{07A17901-E7DF-465D-96CD-3CF9F7639527}" type="pres">
      <dgm:prSet presAssocID="{7BABB99F-A5DF-43D4-AC24-C60804F96451}" presName="Name0" presStyleCnt="0">
        <dgm:presLayoutVars>
          <dgm:dir/>
          <dgm:resizeHandles val="exact"/>
        </dgm:presLayoutVars>
      </dgm:prSet>
      <dgm:spPr/>
      <dgm:t>
        <a:bodyPr/>
        <a:lstStyle/>
        <a:p>
          <a:endParaRPr lang="id-ID"/>
        </a:p>
      </dgm:t>
    </dgm:pt>
    <dgm:pt modelId="{5690D6EC-85CD-4CF2-87A1-DB3AC9AD856C}" type="pres">
      <dgm:prSet presAssocID="{1052F0A7-99DC-4E66-961C-E9FF041CCD7B}" presName="composite" presStyleCnt="0"/>
      <dgm:spPr/>
    </dgm:pt>
    <dgm:pt modelId="{6EA06B2D-23B6-4D9A-8480-1DE05C1AC6EB}" type="pres">
      <dgm:prSet presAssocID="{1052F0A7-99DC-4E66-961C-E9FF041CCD7B}" presName="imagSh" presStyleLbl="bgImgPlace1" presStyleIdx="0" presStyleCnt="3"/>
      <dgm:spPr/>
    </dgm:pt>
    <dgm:pt modelId="{EC183CBA-0142-49C7-951B-8788C098B9A7}" type="pres">
      <dgm:prSet presAssocID="{1052F0A7-99DC-4E66-961C-E9FF041CCD7B}" presName="txNode" presStyleLbl="node1" presStyleIdx="0" presStyleCnt="3">
        <dgm:presLayoutVars>
          <dgm:bulletEnabled val="1"/>
        </dgm:presLayoutVars>
      </dgm:prSet>
      <dgm:spPr/>
      <dgm:t>
        <a:bodyPr/>
        <a:lstStyle/>
        <a:p>
          <a:endParaRPr lang="id-ID"/>
        </a:p>
      </dgm:t>
    </dgm:pt>
    <dgm:pt modelId="{403A5256-5371-45B8-A734-83819DC50B6C}" type="pres">
      <dgm:prSet presAssocID="{A0CC9722-4C37-4DE1-813D-B7299683353F}" presName="sibTrans" presStyleLbl="sibTrans2D1" presStyleIdx="0" presStyleCnt="2"/>
      <dgm:spPr/>
      <dgm:t>
        <a:bodyPr/>
        <a:lstStyle/>
        <a:p>
          <a:endParaRPr lang="id-ID"/>
        </a:p>
      </dgm:t>
    </dgm:pt>
    <dgm:pt modelId="{D87BD7CF-7B5D-4DCB-A662-3A8FF90D219A}" type="pres">
      <dgm:prSet presAssocID="{A0CC9722-4C37-4DE1-813D-B7299683353F}" presName="connTx" presStyleLbl="sibTrans2D1" presStyleIdx="0" presStyleCnt="2"/>
      <dgm:spPr/>
      <dgm:t>
        <a:bodyPr/>
        <a:lstStyle/>
        <a:p>
          <a:endParaRPr lang="id-ID"/>
        </a:p>
      </dgm:t>
    </dgm:pt>
    <dgm:pt modelId="{BE47AB41-27F6-40F5-95CD-D92C609C20C4}" type="pres">
      <dgm:prSet presAssocID="{2B89C7F8-350B-4007-8CD1-ED82DBE74A80}" presName="composite" presStyleCnt="0"/>
      <dgm:spPr/>
    </dgm:pt>
    <dgm:pt modelId="{FB7C5815-E4B0-490E-A3E8-9E61F46C34B1}" type="pres">
      <dgm:prSet presAssocID="{2B89C7F8-350B-4007-8CD1-ED82DBE74A80}" presName="imagSh" presStyleLbl="bgImgPlace1" presStyleIdx="1" presStyleCnt="3"/>
      <dgm:spPr/>
    </dgm:pt>
    <dgm:pt modelId="{BD6093F0-359C-4A98-BA71-DF6C96B4AE1B}" type="pres">
      <dgm:prSet presAssocID="{2B89C7F8-350B-4007-8CD1-ED82DBE74A80}" presName="txNode" presStyleLbl="node1" presStyleIdx="1" presStyleCnt="3">
        <dgm:presLayoutVars>
          <dgm:bulletEnabled val="1"/>
        </dgm:presLayoutVars>
      </dgm:prSet>
      <dgm:spPr/>
      <dgm:t>
        <a:bodyPr/>
        <a:lstStyle/>
        <a:p>
          <a:endParaRPr lang="id-ID"/>
        </a:p>
      </dgm:t>
    </dgm:pt>
    <dgm:pt modelId="{276B3A67-6EF8-4CD1-A507-D9C445338743}" type="pres">
      <dgm:prSet presAssocID="{2A31EC41-4B0C-471E-975F-756C46949269}" presName="sibTrans" presStyleLbl="sibTrans2D1" presStyleIdx="1" presStyleCnt="2"/>
      <dgm:spPr/>
      <dgm:t>
        <a:bodyPr/>
        <a:lstStyle/>
        <a:p>
          <a:endParaRPr lang="id-ID"/>
        </a:p>
      </dgm:t>
    </dgm:pt>
    <dgm:pt modelId="{DAB3F739-F154-4850-9E88-BC4E44CB6DBF}" type="pres">
      <dgm:prSet presAssocID="{2A31EC41-4B0C-471E-975F-756C46949269}" presName="connTx" presStyleLbl="sibTrans2D1" presStyleIdx="1" presStyleCnt="2"/>
      <dgm:spPr/>
      <dgm:t>
        <a:bodyPr/>
        <a:lstStyle/>
        <a:p>
          <a:endParaRPr lang="id-ID"/>
        </a:p>
      </dgm:t>
    </dgm:pt>
    <dgm:pt modelId="{0654737D-C99C-45C8-9634-689AE7C7B1A9}" type="pres">
      <dgm:prSet presAssocID="{EB34B921-6FE8-40CF-B918-A77FEB524A8F}" presName="composite" presStyleCnt="0"/>
      <dgm:spPr/>
    </dgm:pt>
    <dgm:pt modelId="{0584C62B-8A10-4C67-B323-86CD14A072F7}" type="pres">
      <dgm:prSet presAssocID="{EB34B921-6FE8-40CF-B918-A77FEB524A8F}" presName="imagSh" presStyleLbl="bgImgPlace1" presStyleIdx="2" presStyleCnt="3"/>
      <dgm:spPr/>
    </dgm:pt>
    <dgm:pt modelId="{6FF1F045-A7BC-4BA9-9763-EB9EE20F8F5C}" type="pres">
      <dgm:prSet presAssocID="{EB34B921-6FE8-40CF-B918-A77FEB524A8F}" presName="txNode" presStyleLbl="node1" presStyleIdx="2" presStyleCnt="3">
        <dgm:presLayoutVars>
          <dgm:bulletEnabled val="1"/>
        </dgm:presLayoutVars>
      </dgm:prSet>
      <dgm:spPr/>
      <dgm:t>
        <a:bodyPr/>
        <a:lstStyle/>
        <a:p>
          <a:endParaRPr lang="id-ID"/>
        </a:p>
      </dgm:t>
    </dgm:pt>
  </dgm:ptLst>
  <dgm:cxnLst>
    <dgm:cxn modelId="{C9FEC9F7-1832-4770-9482-886487C955BD}" type="presOf" srcId="{60B8BF5A-2648-4564-BD60-35C1B93522D3}" destId="{6FF1F045-A7BC-4BA9-9763-EB9EE20F8F5C}" srcOrd="0" destOrd="3" presId="urn:microsoft.com/office/officeart/2005/8/layout/hProcess10#2"/>
    <dgm:cxn modelId="{3B580505-0939-4CFC-89B5-313D465C5FA8}" type="presOf" srcId="{7BABB99F-A5DF-43D4-AC24-C60804F96451}" destId="{07A17901-E7DF-465D-96CD-3CF9F7639527}" srcOrd="0" destOrd="0" presId="urn:microsoft.com/office/officeart/2005/8/layout/hProcess10#2"/>
    <dgm:cxn modelId="{93343698-DFFE-4D59-A544-F9DBBD8C2538}" type="presOf" srcId="{613DF23D-AF41-4E7A-BD12-15841D788550}" destId="{BD6093F0-359C-4A98-BA71-DF6C96B4AE1B}" srcOrd="0" destOrd="2" presId="urn:microsoft.com/office/officeart/2005/8/layout/hProcess10#2"/>
    <dgm:cxn modelId="{8E45444B-E3FF-4383-A10B-F55E8A244186}" srcId="{2B89C7F8-350B-4007-8CD1-ED82DBE74A80}" destId="{A8486D4E-58E6-45B2-B094-BFB4996978CF}" srcOrd="2" destOrd="0" parTransId="{5029B383-5C95-4C6D-8845-B249F744C76F}" sibTransId="{2B0151C1-2A0F-4197-98E0-D918F8581398}"/>
    <dgm:cxn modelId="{CA316C3F-92D3-4921-9347-9238F39B9C4A}" srcId="{7BABB99F-A5DF-43D4-AC24-C60804F96451}" destId="{1052F0A7-99DC-4E66-961C-E9FF041CCD7B}" srcOrd="0" destOrd="0" parTransId="{E04FB9A3-7B9B-478B-BFAA-01357C9C8F2C}" sibTransId="{A0CC9722-4C37-4DE1-813D-B7299683353F}"/>
    <dgm:cxn modelId="{CE47E217-5C0E-4BA2-A287-B07C3D1D59EC}" type="presOf" srcId="{59AEE0EB-710D-4DB3-AD9E-0032F4670217}" destId="{BD6093F0-359C-4A98-BA71-DF6C96B4AE1B}" srcOrd="0" destOrd="1" presId="urn:microsoft.com/office/officeart/2005/8/layout/hProcess10#2"/>
    <dgm:cxn modelId="{40129621-7573-461E-BBE5-21B1F977A6E6}" type="presOf" srcId="{2B89C7F8-350B-4007-8CD1-ED82DBE74A80}" destId="{BD6093F0-359C-4A98-BA71-DF6C96B4AE1B}" srcOrd="0" destOrd="0" presId="urn:microsoft.com/office/officeart/2005/8/layout/hProcess10#2"/>
    <dgm:cxn modelId="{C9CB8817-4289-42B8-9E38-7E04CD3D3BD1}" type="presOf" srcId="{1052F0A7-99DC-4E66-961C-E9FF041CCD7B}" destId="{EC183CBA-0142-49C7-951B-8788C098B9A7}" srcOrd="0" destOrd="0" presId="urn:microsoft.com/office/officeart/2005/8/layout/hProcess10#2"/>
    <dgm:cxn modelId="{D9233F77-43AF-4D6C-A62B-4647E78AE427}" srcId="{1052F0A7-99DC-4E66-961C-E9FF041CCD7B}" destId="{C08AFAD0-6368-4D1E-A048-9C10B7018F28}" srcOrd="2" destOrd="0" parTransId="{96F29829-0DF2-4031-BC69-C37268455B17}" sibTransId="{9AF1DE21-881A-4BE3-B876-4799B08C3ECF}"/>
    <dgm:cxn modelId="{608D0F38-BBEF-4FDC-A5CB-B33EA140FC4E}" srcId="{1052F0A7-99DC-4E66-961C-E9FF041CCD7B}" destId="{D077DE62-4E55-4AE5-8270-D683CA0B301A}" srcOrd="0" destOrd="0" parTransId="{A3FBDAC9-10AD-4DB9-BE9C-F4845E215B80}" sibTransId="{04E72DB1-0D42-47FA-ACDF-49D0610742A1}"/>
    <dgm:cxn modelId="{4E88C7C1-8133-4029-866D-52F3B14E6245}" type="presOf" srcId="{A8486D4E-58E6-45B2-B094-BFB4996978CF}" destId="{BD6093F0-359C-4A98-BA71-DF6C96B4AE1B}" srcOrd="0" destOrd="3" presId="urn:microsoft.com/office/officeart/2005/8/layout/hProcess10#2"/>
    <dgm:cxn modelId="{BB70985B-E453-4AA4-8427-32AE65B2EB70}" srcId="{2B89C7F8-350B-4007-8CD1-ED82DBE74A80}" destId="{613DF23D-AF41-4E7A-BD12-15841D788550}" srcOrd="1" destOrd="0" parTransId="{065F8F66-D4F9-4682-8075-192CF0A80F3B}" sibTransId="{1FC96872-74AE-4234-B0E9-3DC4DA514424}"/>
    <dgm:cxn modelId="{E98AF107-9FD9-43D4-BD03-2B2378961866}" srcId="{EB34B921-6FE8-40CF-B918-A77FEB524A8F}" destId="{F6D9BD30-A0FF-426A-9A06-8F5CB676D4D8}" srcOrd="0" destOrd="0" parTransId="{F4C42050-C9FA-4A46-A331-6BCC36B32447}" sibTransId="{772668FC-A5F7-42A9-8D7A-48C82633D5B8}"/>
    <dgm:cxn modelId="{8AA941E5-1BCE-4D44-8496-939C22090963}" type="presOf" srcId="{2A31EC41-4B0C-471E-975F-756C46949269}" destId="{276B3A67-6EF8-4CD1-A507-D9C445338743}" srcOrd="0" destOrd="0" presId="urn:microsoft.com/office/officeart/2005/8/layout/hProcess10#2"/>
    <dgm:cxn modelId="{1EC153EE-1537-491B-9054-F0184F4A935C}" srcId="{7BABB99F-A5DF-43D4-AC24-C60804F96451}" destId="{EB34B921-6FE8-40CF-B918-A77FEB524A8F}" srcOrd="2" destOrd="0" parTransId="{B1371A71-7B2D-467F-80A3-64EA35F517A4}" sibTransId="{77E18591-C301-4538-AD4A-1356AFBEA9A3}"/>
    <dgm:cxn modelId="{739B4F36-67CE-4531-AE36-A7A5B7F85AC3}" type="presOf" srcId="{A0CC9722-4C37-4DE1-813D-B7299683353F}" destId="{403A5256-5371-45B8-A734-83819DC50B6C}" srcOrd="0" destOrd="0" presId="urn:microsoft.com/office/officeart/2005/8/layout/hProcess10#2"/>
    <dgm:cxn modelId="{99DA1886-1A90-47F9-92A7-34F0B2077329}" srcId="{7BABB99F-A5DF-43D4-AC24-C60804F96451}" destId="{2B89C7F8-350B-4007-8CD1-ED82DBE74A80}" srcOrd="1" destOrd="0" parTransId="{1A44BFE3-4A8A-4D96-8F3A-BB26B2362787}" sibTransId="{2A31EC41-4B0C-471E-975F-756C46949269}"/>
    <dgm:cxn modelId="{6F573EA1-2CCB-4F79-A323-B01E7D3E8060}" type="presOf" srcId="{F6D9BD30-A0FF-426A-9A06-8F5CB676D4D8}" destId="{6FF1F045-A7BC-4BA9-9763-EB9EE20F8F5C}" srcOrd="0" destOrd="1" presId="urn:microsoft.com/office/officeart/2005/8/layout/hProcess10#2"/>
    <dgm:cxn modelId="{851F054D-674D-49D1-800E-C5A730FE2816}" srcId="{1052F0A7-99DC-4E66-961C-E9FF041CCD7B}" destId="{5705681A-ADA7-4491-A0CF-FD09241D666E}" srcOrd="1" destOrd="0" parTransId="{C8170534-6E3D-4D29-8DEF-A28834ED9E7A}" sibTransId="{2B104138-D051-4E1D-B11B-0B886FC4C65A}"/>
    <dgm:cxn modelId="{028753DA-3F60-408E-95E9-402364DAFFD1}" type="presOf" srcId="{A0CC9722-4C37-4DE1-813D-B7299683353F}" destId="{D87BD7CF-7B5D-4DCB-A662-3A8FF90D219A}" srcOrd="1" destOrd="0" presId="urn:microsoft.com/office/officeart/2005/8/layout/hProcess10#2"/>
    <dgm:cxn modelId="{21867511-F944-42C6-ABEB-312A717B5E58}" type="presOf" srcId="{5705681A-ADA7-4491-A0CF-FD09241D666E}" destId="{EC183CBA-0142-49C7-951B-8788C098B9A7}" srcOrd="0" destOrd="2" presId="urn:microsoft.com/office/officeart/2005/8/layout/hProcess10#2"/>
    <dgm:cxn modelId="{329A864E-3AF6-477D-A7ED-4F9F4CA6A958}" type="presOf" srcId="{C08AFAD0-6368-4D1E-A048-9C10B7018F28}" destId="{EC183CBA-0142-49C7-951B-8788C098B9A7}" srcOrd="0" destOrd="3" presId="urn:microsoft.com/office/officeart/2005/8/layout/hProcess10#2"/>
    <dgm:cxn modelId="{90CD7270-D851-4C91-9073-04887F6B6E6A}" srcId="{2B89C7F8-350B-4007-8CD1-ED82DBE74A80}" destId="{59AEE0EB-710D-4DB3-AD9E-0032F4670217}" srcOrd="0" destOrd="0" parTransId="{0BFF13EF-CE7A-4934-B486-42A05B51C612}" sibTransId="{CBB1EBB8-7E9F-43BB-9139-42CC6A49F153}"/>
    <dgm:cxn modelId="{06DF7084-1047-422B-B459-08173F0E7D0B}" srcId="{EB34B921-6FE8-40CF-B918-A77FEB524A8F}" destId="{60B8BF5A-2648-4564-BD60-35C1B93522D3}" srcOrd="2" destOrd="0" parTransId="{3FD4864B-4213-4F71-ACE5-6AAD5E249E91}" sibTransId="{AEF8FC51-D5CE-4AC0-8A1A-CDB8698FB22D}"/>
    <dgm:cxn modelId="{24E76CCF-FE0C-4EBB-9860-9659918AD667}" type="presOf" srcId="{D077DE62-4E55-4AE5-8270-D683CA0B301A}" destId="{EC183CBA-0142-49C7-951B-8788C098B9A7}" srcOrd="0" destOrd="1" presId="urn:microsoft.com/office/officeart/2005/8/layout/hProcess10#2"/>
    <dgm:cxn modelId="{AE29E1D2-B4DC-496F-89A1-1961DE56E83A}" type="presOf" srcId="{CEE48076-8B82-400F-8216-E295F10460B7}" destId="{6FF1F045-A7BC-4BA9-9763-EB9EE20F8F5C}" srcOrd="0" destOrd="2" presId="urn:microsoft.com/office/officeart/2005/8/layout/hProcess10#2"/>
    <dgm:cxn modelId="{0F835E43-C865-4E39-ADEC-1D73B1251433}" type="presOf" srcId="{EB34B921-6FE8-40CF-B918-A77FEB524A8F}" destId="{6FF1F045-A7BC-4BA9-9763-EB9EE20F8F5C}" srcOrd="0" destOrd="0" presId="urn:microsoft.com/office/officeart/2005/8/layout/hProcess10#2"/>
    <dgm:cxn modelId="{1CEDFA52-0D9A-41E6-8877-B86042145B1D}" srcId="{EB34B921-6FE8-40CF-B918-A77FEB524A8F}" destId="{CEE48076-8B82-400F-8216-E295F10460B7}" srcOrd="1" destOrd="0" parTransId="{5F15F02F-0CEE-406A-AC65-6D840DEBB68B}" sibTransId="{5FEFB133-5B88-465F-B8CD-3D3129F712BF}"/>
    <dgm:cxn modelId="{2E1F3AD8-2F28-45AD-BF86-CBB47C8E2F52}" type="presOf" srcId="{2A31EC41-4B0C-471E-975F-756C46949269}" destId="{DAB3F739-F154-4850-9E88-BC4E44CB6DBF}" srcOrd="1" destOrd="0" presId="urn:microsoft.com/office/officeart/2005/8/layout/hProcess10#2"/>
    <dgm:cxn modelId="{D0C6388C-F0D8-4B84-9F9C-BE9A49EED198}" type="presParOf" srcId="{07A17901-E7DF-465D-96CD-3CF9F7639527}" destId="{5690D6EC-85CD-4CF2-87A1-DB3AC9AD856C}" srcOrd="0" destOrd="0" presId="urn:microsoft.com/office/officeart/2005/8/layout/hProcess10#2"/>
    <dgm:cxn modelId="{2335D51A-BD26-4452-9082-856BEA2DAF98}" type="presParOf" srcId="{5690D6EC-85CD-4CF2-87A1-DB3AC9AD856C}" destId="{6EA06B2D-23B6-4D9A-8480-1DE05C1AC6EB}" srcOrd="0" destOrd="0" presId="urn:microsoft.com/office/officeart/2005/8/layout/hProcess10#2"/>
    <dgm:cxn modelId="{474871A9-82BF-49E5-AC33-A68F236E458D}" type="presParOf" srcId="{5690D6EC-85CD-4CF2-87A1-DB3AC9AD856C}" destId="{EC183CBA-0142-49C7-951B-8788C098B9A7}" srcOrd="1" destOrd="0" presId="urn:microsoft.com/office/officeart/2005/8/layout/hProcess10#2"/>
    <dgm:cxn modelId="{D447E081-5701-439E-B466-3FC82170E697}" type="presParOf" srcId="{07A17901-E7DF-465D-96CD-3CF9F7639527}" destId="{403A5256-5371-45B8-A734-83819DC50B6C}" srcOrd="1" destOrd="0" presId="urn:microsoft.com/office/officeart/2005/8/layout/hProcess10#2"/>
    <dgm:cxn modelId="{EFA02B20-BDA3-48C5-8447-BABBBEF16767}" type="presParOf" srcId="{403A5256-5371-45B8-A734-83819DC50B6C}" destId="{D87BD7CF-7B5D-4DCB-A662-3A8FF90D219A}" srcOrd="0" destOrd="0" presId="urn:microsoft.com/office/officeart/2005/8/layout/hProcess10#2"/>
    <dgm:cxn modelId="{5E89FF63-2E25-48B4-9120-FDA736049E00}" type="presParOf" srcId="{07A17901-E7DF-465D-96CD-3CF9F7639527}" destId="{BE47AB41-27F6-40F5-95CD-D92C609C20C4}" srcOrd="2" destOrd="0" presId="urn:microsoft.com/office/officeart/2005/8/layout/hProcess10#2"/>
    <dgm:cxn modelId="{341D0A3F-C48E-4CFE-B5DD-738BD7FF1B37}" type="presParOf" srcId="{BE47AB41-27F6-40F5-95CD-D92C609C20C4}" destId="{FB7C5815-E4B0-490E-A3E8-9E61F46C34B1}" srcOrd="0" destOrd="0" presId="urn:microsoft.com/office/officeart/2005/8/layout/hProcess10#2"/>
    <dgm:cxn modelId="{8DCECC61-2E40-436D-8E75-93904BDC1F81}" type="presParOf" srcId="{BE47AB41-27F6-40F5-95CD-D92C609C20C4}" destId="{BD6093F0-359C-4A98-BA71-DF6C96B4AE1B}" srcOrd="1" destOrd="0" presId="urn:microsoft.com/office/officeart/2005/8/layout/hProcess10#2"/>
    <dgm:cxn modelId="{42509FA3-39F4-44A7-88BA-071131FADA11}" type="presParOf" srcId="{07A17901-E7DF-465D-96CD-3CF9F7639527}" destId="{276B3A67-6EF8-4CD1-A507-D9C445338743}" srcOrd="3" destOrd="0" presId="urn:microsoft.com/office/officeart/2005/8/layout/hProcess10#2"/>
    <dgm:cxn modelId="{E5C1D1A9-CC3B-4E5C-B8D0-80A405EA03F3}" type="presParOf" srcId="{276B3A67-6EF8-4CD1-A507-D9C445338743}" destId="{DAB3F739-F154-4850-9E88-BC4E44CB6DBF}" srcOrd="0" destOrd="0" presId="urn:microsoft.com/office/officeart/2005/8/layout/hProcess10#2"/>
    <dgm:cxn modelId="{E9A5CEE5-D9F4-4237-9BB2-E1898418A6DB}" type="presParOf" srcId="{07A17901-E7DF-465D-96CD-3CF9F7639527}" destId="{0654737D-C99C-45C8-9634-689AE7C7B1A9}" srcOrd="4" destOrd="0" presId="urn:microsoft.com/office/officeart/2005/8/layout/hProcess10#2"/>
    <dgm:cxn modelId="{B8B33FA7-FA2A-4BA8-9D18-881BE402D2D4}" type="presParOf" srcId="{0654737D-C99C-45C8-9634-689AE7C7B1A9}" destId="{0584C62B-8A10-4C67-B323-86CD14A072F7}" srcOrd="0" destOrd="0" presId="urn:microsoft.com/office/officeart/2005/8/layout/hProcess10#2"/>
    <dgm:cxn modelId="{9F1ADB7B-0250-4D3F-AAEE-A83EA05B21CD}" type="presParOf" srcId="{0654737D-C99C-45C8-9634-689AE7C7B1A9}" destId="{6FF1F045-A7BC-4BA9-9763-EB9EE20F8F5C}" srcOrd="1" destOrd="0" presId="urn:microsoft.com/office/officeart/2005/8/layout/hProcess10#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D0EC7-31E5-4F5E-ABAD-E88BABA5802C}">
      <dsp:nvSpPr>
        <dsp:cNvPr id="0" name=""/>
        <dsp:cNvSpPr/>
      </dsp:nvSpPr>
      <dsp:spPr>
        <a:xfrm>
          <a:off x="0" y="0"/>
          <a:ext cx="7624786" cy="171450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id-ID" sz="6500" kern="1200" dirty="0" smtClean="0"/>
            <a:t>Against Aliran Sesat</a:t>
          </a:r>
          <a:endParaRPr lang="id-ID" sz="6500" kern="1200" dirty="0"/>
        </a:p>
      </dsp:txBody>
      <dsp:txXfrm>
        <a:off x="0" y="0"/>
        <a:ext cx="7624786" cy="1714500"/>
      </dsp:txXfrm>
    </dsp:sp>
    <dsp:sp modelId="{A4921DBA-D11B-42FE-8A89-B94986B7D658}">
      <dsp:nvSpPr>
        <dsp:cNvPr id="0" name=""/>
        <dsp:cNvSpPr/>
      </dsp:nvSpPr>
      <dsp:spPr>
        <a:xfrm>
          <a:off x="3723" y="1714500"/>
          <a:ext cx="2539113" cy="360045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id-ID" sz="3300" kern="1200" dirty="0" smtClean="0"/>
            <a:t>All of Islamic Organisation</a:t>
          </a:r>
          <a:endParaRPr lang="id-ID" sz="3300" kern="1200" dirty="0"/>
        </a:p>
      </dsp:txBody>
      <dsp:txXfrm>
        <a:off x="3723" y="1714500"/>
        <a:ext cx="2539113" cy="3600450"/>
      </dsp:txXfrm>
    </dsp:sp>
    <dsp:sp modelId="{0DFDA908-EA12-4AA2-A73B-9EFF5ABBBBE5}">
      <dsp:nvSpPr>
        <dsp:cNvPr id="0" name=""/>
        <dsp:cNvSpPr/>
      </dsp:nvSpPr>
      <dsp:spPr>
        <a:xfrm>
          <a:off x="2542836" y="1714500"/>
          <a:ext cx="2539113" cy="360045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id-ID" sz="3300" kern="1200" dirty="0" smtClean="0"/>
            <a:t>Govt.</a:t>
          </a:r>
          <a:endParaRPr lang="id-ID" sz="3300" kern="1200" dirty="0"/>
        </a:p>
      </dsp:txBody>
      <dsp:txXfrm>
        <a:off x="2542836" y="1714500"/>
        <a:ext cx="2539113" cy="3600450"/>
      </dsp:txXfrm>
    </dsp:sp>
    <dsp:sp modelId="{CF89F1D6-664E-462C-AC6A-0F74CEF1C1F5}">
      <dsp:nvSpPr>
        <dsp:cNvPr id="0" name=""/>
        <dsp:cNvSpPr/>
      </dsp:nvSpPr>
      <dsp:spPr>
        <a:xfrm>
          <a:off x="5081949" y="1714500"/>
          <a:ext cx="2539113" cy="360045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id-ID" sz="3300" kern="1200" dirty="0" smtClean="0"/>
            <a:t>Can work together</a:t>
          </a:r>
          <a:endParaRPr lang="id-ID" sz="3300" kern="1200" dirty="0"/>
        </a:p>
      </dsp:txBody>
      <dsp:txXfrm>
        <a:off x="5081949" y="1714500"/>
        <a:ext cx="2539113" cy="3600450"/>
      </dsp:txXfrm>
    </dsp:sp>
    <dsp:sp modelId="{9D8F15D7-51CF-4104-AF47-6A02BECA8A30}">
      <dsp:nvSpPr>
        <dsp:cNvPr id="0" name=""/>
        <dsp:cNvSpPr/>
      </dsp:nvSpPr>
      <dsp:spPr>
        <a:xfrm>
          <a:off x="0" y="5314950"/>
          <a:ext cx="7624786" cy="400050"/>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73792E-89E3-4425-B4F5-E6B9260BD570}">
      <dsp:nvSpPr>
        <dsp:cNvPr id="0" name=""/>
        <dsp:cNvSpPr/>
      </dsp:nvSpPr>
      <dsp:spPr>
        <a:xfrm>
          <a:off x="0" y="0"/>
          <a:ext cx="8229599" cy="1481137"/>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r>
            <a:rPr lang="id-ID" sz="6500" kern="1200" dirty="0" smtClean="0"/>
            <a:t>Against Wahabi</a:t>
          </a:r>
          <a:endParaRPr lang="id-ID" sz="6500" kern="1200" dirty="0"/>
        </a:p>
      </dsp:txBody>
      <dsp:txXfrm>
        <a:off x="0" y="0"/>
        <a:ext cx="8229599" cy="1481137"/>
      </dsp:txXfrm>
    </dsp:sp>
    <dsp:sp modelId="{A83FFC94-2642-487B-8495-196466D2295C}">
      <dsp:nvSpPr>
        <dsp:cNvPr id="0" name=""/>
        <dsp:cNvSpPr/>
      </dsp:nvSpPr>
      <dsp:spPr>
        <a:xfrm>
          <a:off x="4018" y="1481137"/>
          <a:ext cx="2740521" cy="311038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id-ID" sz="5500" kern="1200" dirty="0" smtClean="0"/>
            <a:t>Dayah People </a:t>
          </a:r>
          <a:endParaRPr lang="id-ID" sz="5500" kern="1200" dirty="0"/>
        </a:p>
      </dsp:txBody>
      <dsp:txXfrm>
        <a:off x="4018" y="1481137"/>
        <a:ext cx="2740521" cy="3110388"/>
      </dsp:txXfrm>
    </dsp:sp>
    <dsp:sp modelId="{0F81E795-BCAF-4A4B-AC44-506F58C1DEB6}">
      <dsp:nvSpPr>
        <dsp:cNvPr id="0" name=""/>
        <dsp:cNvSpPr/>
      </dsp:nvSpPr>
      <dsp:spPr>
        <a:xfrm>
          <a:off x="2757474" y="1495414"/>
          <a:ext cx="2740521" cy="311038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id-ID" sz="5500" kern="1200" dirty="0" smtClean="0"/>
            <a:t>Aswaja </a:t>
          </a:r>
          <a:endParaRPr lang="id-ID" sz="5500" kern="1200" dirty="0"/>
        </a:p>
      </dsp:txBody>
      <dsp:txXfrm>
        <a:off x="2757474" y="1495414"/>
        <a:ext cx="2740521" cy="3110388"/>
      </dsp:txXfrm>
    </dsp:sp>
    <dsp:sp modelId="{3DEEE1B2-17CC-4843-A9A4-D2B874D8615A}">
      <dsp:nvSpPr>
        <dsp:cNvPr id="0" name=""/>
        <dsp:cNvSpPr/>
      </dsp:nvSpPr>
      <dsp:spPr>
        <a:xfrm>
          <a:off x="5485060" y="1481137"/>
          <a:ext cx="2740521" cy="311038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id-ID" sz="5500" kern="1200" dirty="0" smtClean="0"/>
            <a:t>Political Issues</a:t>
          </a:r>
          <a:endParaRPr lang="id-ID" sz="5500" kern="1200" dirty="0"/>
        </a:p>
      </dsp:txBody>
      <dsp:txXfrm>
        <a:off x="5485060" y="1481137"/>
        <a:ext cx="2740521" cy="3110388"/>
      </dsp:txXfrm>
    </dsp:sp>
    <dsp:sp modelId="{5100FDCA-69A6-4B02-8588-B9FBB6CD3424}">
      <dsp:nvSpPr>
        <dsp:cNvPr id="0" name=""/>
        <dsp:cNvSpPr/>
      </dsp:nvSpPr>
      <dsp:spPr>
        <a:xfrm>
          <a:off x="0" y="4591526"/>
          <a:ext cx="8229599" cy="34559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06B2D-23B6-4D9A-8480-1DE05C1AC6EB}">
      <dsp:nvSpPr>
        <dsp:cNvPr id="0" name=""/>
        <dsp:cNvSpPr/>
      </dsp:nvSpPr>
      <dsp:spPr>
        <a:xfrm>
          <a:off x="4093" y="925898"/>
          <a:ext cx="1928330" cy="1928330"/>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C183CBA-0142-49C7-951B-8788C098B9A7}">
      <dsp:nvSpPr>
        <dsp:cNvPr id="0" name=""/>
        <dsp:cNvSpPr/>
      </dsp:nvSpPr>
      <dsp:spPr>
        <a:xfrm>
          <a:off x="318007" y="2082896"/>
          <a:ext cx="1928330" cy="192833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id-ID" sz="2200" kern="1200" dirty="0" smtClean="0"/>
            <a:t>Middle Eastern</a:t>
          </a:r>
          <a:endParaRPr lang="id-ID" sz="2200" kern="1200" dirty="0"/>
        </a:p>
        <a:p>
          <a:pPr marL="171450" lvl="1" indent="-171450" algn="l" defTabSz="755650">
            <a:lnSpc>
              <a:spcPct val="90000"/>
            </a:lnSpc>
            <a:spcBef>
              <a:spcPct val="0"/>
            </a:spcBef>
            <a:spcAft>
              <a:spcPct val="15000"/>
            </a:spcAft>
            <a:buChar char="••"/>
          </a:pPr>
          <a:r>
            <a:rPr lang="id-ID" sz="1700" kern="1200" dirty="0" smtClean="0"/>
            <a:t>Arabic Syaikh</a:t>
          </a:r>
          <a:endParaRPr lang="id-ID" sz="1700" kern="1200" dirty="0"/>
        </a:p>
        <a:p>
          <a:pPr marL="171450" lvl="1" indent="-171450" algn="l" defTabSz="755650">
            <a:lnSpc>
              <a:spcPct val="90000"/>
            </a:lnSpc>
            <a:spcBef>
              <a:spcPct val="0"/>
            </a:spcBef>
            <a:spcAft>
              <a:spcPct val="15000"/>
            </a:spcAft>
            <a:buChar char="••"/>
          </a:pPr>
          <a:r>
            <a:rPr lang="id-ID" sz="1700" kern="1200" dirty="0" smtClean="0"/>
            <a:t>Pesantren</a:t>
          </a:r>
          <a:endParaRPr lang="id-ID" sz="1700" kern="1200" dirty="0"/>
        </a:p>
        <a:p>
          <a:pPr marL="171450" lvl="1" indent="-171450" algn="l" defTabSz="755650">
            <a:lnSpc>
              <a:spcPct val="90000"/>
            </a:lnSpc>
            <a:spcBef>
              <a:spcPct val="0"/>
            </a:spcBef>
            <a:spcAft>
              <a:spcPct val="15000"/>
            </a:spcAft>
            <a:buChar char="••"/>
          </a:pPr>
          <a:r>
            <a:rPr lang="id-ID" sz="1700" kern="1200" dirty="0" smtClean="0"/>
            <a:t>Alumni </a:t>
          </a:r>
          <a:endParaRPr lang="id-ID" sz="1700" kern="1200" dirty="0"/>
        </a:p>
      </dsp:txBody>
      <dsp:txXfrm>
        <a:off x="374486" y="2139375"/>
        <a:ext cx="1815372" cy="1815372"/>
      </dsp:txXfrm>
    </dsp:sp>
    <dsp:sp modelId="{403A5256-5371-45B8-A734-83819DC50B6C}">
      <dsp:nvSpPr>
        <dsp:cNvPr id="0" name=""/>
        <dsp:cNvSpPr/>
      </dsp:nvSpPr>
      <dsp:spPr>
        <a:xfrm>
          <a:off x="2303862" y="1658387"/>
          <a:ext cx="371439" cy="4633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id-ID" sz="1800" kern="1200"/>
        </a:p>
      </dsp:txBody>
      <dsp:txXfrm>
        <a:off x="2303862" y="1751057"/>
        <a:ext cx="260007" cy="278010"/>
      </dsp:txXfrm>
    </dsp:sp>
    <dsp:sp modelId="{FB7C5815-E4B0-490E-A3E8-9E61F46C34B1}">
      <dsp:nvSpPr>
        <dsp:cNvPr id="0" name=""/>
        <dsp:cNvSpPr/>
      </dsp:nvSpPr>
      <dsp:spPr>
        <a:xfrm>
          <a:off x="2993677" y="925898"/>
          <a:ext cx="1928330" cy="1928330"/>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6093F0-359C-4A98-BA71-DF6C96B4AE1B}">
      <dsp:nvSpPr>
        <dsp:cNvPr id="0" name=""/>
        <dsp:cNvSpPr/>
      </dsp:nvSpPr>
      <dsp:spPr>
        <a:xfrm>
          <a:off x="3307591" y="2082896"/>
          <a:ext cx="1928330" cy="192833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id-ID" sz="2200" kern="1200" dirty="0" smtClean="0"/>
            <a:t>Society</a:t>
          </a:r>
          <a:endParaRPr lang="id-ID" sz="2200" kern="1200" dirty="0"/>
        </a:p>
        <a:p>
          <a:pPr marL="171450" lvl="1" indent="-171450" algn="l" defTabSz="755650">
            <a:lnSpc>
              <a:spcPct val="90000"/>
            </a:lnSpc>
            <a:spcBef>
              <a:spcPct val="0"/>
            </a:spcBef>
            <a:spcAft>
              <a:spcPct val="15000"/>
            </a:spcAft>
            <a:buChar char="••"/>
          </a:pPr>
          <a:r>
            <a:rPr lang="id-ID" sz="1700" kern="1200" dirty="0" smtClean="0"/>
            <a:t>Muhammadiyah</a:t>
          </a:r>
          <a:endParaRPr lang="id-ID" sz="1700" kern="1200" dirty="0"/>
        </a:p>
        <a:p>
          <a:pPr marL="171450" lvl="1" indent="-171450" algn="l" defTabSz="755650">
            <a:lnSpc>
              <a:spcPct val="90000"/>
            </a:lnSpc>
            <a:spcBef>
              <a:spcPct val="0"/>
            </a:spcBef>
            <a:spcAft>
              <a:spcPct val="15000"/>
            </a:spcAft>
            <a:buChar char="••"/>
          </a:pPr>
          <a:r>
            <a:rPr lang="id-ID" sz="1700" kern="1200" dirty="0" smtClean="0"/>
            <a:t>Scholars at Campuss</a:t>
          </a:r>
          <a:endParaRPr lang="id-ID" sz="1700" kern="1200" dirty="0"/>
        </a:p>
        <a:p>
          <a:pPr marL="171450" lvl="1" indent="-171450" algn="l" defTabSz="755650">
            <a:lnSpc>
              <a:spcPct val="90000"/>
            </a:lnSpc>
            <a:spcBef>
              <a:spcPct val="0"/>
            </a:spcBef>
            <a:spcAft>
              <a:spcPct val="15000"/>
            </a:spcAft>
            <a:buChar char="••"/>
          </a:pPr>
          <a:r>
            <a:rPr lang="id-ID" sz="1700" kern="1200" dirty="0" smtClean="0"/>
            <a:t>Urban society </a:t>
          </a:r>
          <a:endParaRPr lang="id-ID" sz="1700" kern="1200" dirty="0"/>
        </a:p>
      </dsp:txBody>
      <dsp:txXfrm>
        <a:off x="3364070" y="2139375"/>
        <a:ext cx="1815372" cy="1815372"/>
      </dsp:txXfrm>
    </dsp:sp>
    <dsp:sp modelId="{276B3A67-6EF8-4CD1-A507-D9C445338743}">
      <dsp:nvSpPr>
        <dsp:cNvPr id="0" name=""/>
        <dsp:cNvSpPr/>
      </dsp:nvSpPr>
      <dsp:spPr>
        <a:xfrm>
          <a:off x="5293447" y="1658387"/>
          <a:ext cx="371439" cy="4633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id-ID" sz="1800" kern="1200"/>
        </a:p>
      </dsp:txBody>
      <dsp:txXfrm>
        <a:off x="5293447" y="1751057"/>
        <a:ext cx="260007" cy="278010"/>
      </dsp:txXfrm>
    </dsp:sp>
    <dsp:sp modelId="{0584C62B-8A10-4C67-B323-86CD14A072F7}">
      <dsp:nvSpPr>
        <dsp:cNvPr id="0" name=""/>
        <dsp:cNvSpPr/>
      </dsp:nvSpPr>
      <dsp:spPr>
        <a:xfrm>
          <a:off x="5983262" y="925898"/>
          <a:ext cx="1928330" cy="1928330"/>
        </a:xfrm>
        <a:prstGeom prst="roundRect">
          <a:avLst>
            <a:gd name="adj" fmla="val 1000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F1F045-A7BC-4BA9-9763-EB9EE20F8F5C}">
      <dsp:nvSpPr>
        <dsp:cNvPr id="0" name=""/>
        <dsp:cNvSpPr/>
      </dsp:nvSpPr>
      <dsp:spPr>
        <a:xfrm>
          <a:off x="6297176" y="2082896"/>
          <a:ext cx="1928330" cy="192833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id-ID" sz="2200" kern="1200" dirty="0" smtClean="0"/>
            <a:t>Issues</a:t>
          </a:r>
          <a:endParaRPr lang="id-ID" sz="2200" kern="1200" dirty="0"/>
        </a:p>
        <a:p>
          <a:pPr marL="171450" lvl="1" indent="-171450" algn="l" defTabSz="755650">
            <a:lnSpc>
              <a:spcPct val="90000"/>
            </a:lnSpc>
            <a:spcBef>
              <a:spcPct val="0"/>
            </a:spcBef>
            <a:spcAft>
              <a:spcPct val="15000"/>
            </a:spcAft>
            <a:buChar char="••"/>
          </a:pPr>
          <a:r>
            <a:rPr lang="id-ID" sz="1700" kern="1200" dirty="0" smtClean="0"/>
            <a:t>Aliran Sesat</a:t>
          </a:r>
          <a:endParaRPr lang="id-ID" sz="1700" kern="1200" dirty="0"/>
        </a:p>
        <a:p>
          <a:pPr marL="171450" lvl="1" indent="-171450" algn="l" defTabSz="755650">
            <a:lnSpc>
              <a:spcPct val="90000"/>
            </a:lnSpc>
            <a:spcBef>
              <a:spcPct val="0"/>
            </a:spcBef>
            <a:spcAft>
              <a:spcPct val="15000"/>
            </a:spcAft>
            <a:buChar char="••"/>
          </a:pPr>
          <a:r>
            <a:rPr lang="id-ID" sz="1700" kern="1200" dirty="0" smtClean="0"/>
            <a:t>Against Aswaja</a:t>
          </a:r>
          <a:endParaRPr lang="id-ID" sz="1700" kern="1200" dirty="0"/>
        </a:p>
        <a:p>
          <a:pPr marL="171450" lvl="1" indent="-171450" algn="l" defTabSz="755650">
            <a:lnSpc>
              <a:spcPct val="90000"/>
            </a:lnSpc>
            <a:spcBef>
              <a:spcPct val="0"/>
            </a:spcBef>
            <a:spcAft>
              <a:spcPct val="15000"/>
            </a:spcAft>
            <a:buChar char="••"/>
          </a:pPr>
          <a:r>
            <a:rPr lang="id-ID" sz="1700" kern="1200" dirty="0" smtClean="0"/>
            <a:t>Political Affairs</a:t>
          </a:r>
          <a:endParaRPr lang="id-ID" sz="1700" kern="1200" dirty="0"/>
        </a:p>
      </dsp:txBody>
      <dsp:txXfrm>
        <a:off x="6353655" y="2139375"/>
        <a:ext cx="1815372" cy="1815372"/>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2">
  <dgm:title val=""/>
  <dgm:desc val=""/>
  <dgm:catLst>
    <dgm:cat type="process" pri="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drawing1.xml><?xml version="1.0" encoding="utf-8"?>
<c:userShapes xmlns:c="http://schemas.openxmlformats.org/drawingml/2006/chart">
  <cdr:relSizeAnchor xmlns:cdr="http://schemas.openxmlformats.org/drawingml/2006/chartDrawing">
    <cdr:from>
      <cdr:x>0.04208</cdr:x>
      <cdr:y>0.04019</cdr:y>
    </cdr:from>
    <cdr:to>
      <cdr:x>0.92574</cdr:x>
      <cdr:y>0.14184</cdr:y>
    </cdr:to>
    <cdr:sp macro="" textlink="">
      <cdr:nvSpPr>
        <cdr:cNvPr id="2" name="TextBox 1"/>
        <cdr:cNvSpPr txBox="1"/>
      </cdr:nvSpPr>
      <cdr:spPr>
        <a:xfrm xmlns:a="http://schemas.openxmlformats.org/drawingml/2006/main">
          <a:off x="323851" y="161926"/>
          <a:ext cx="6800850" cy="40957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pPr algn="ctr"/>
          <a:r>
            <a:rPr lang="en-US" sz="1100" b="1" dirty="0"/>
            <a:t>JUMLAH</a:t>
          </a:r>
          <a:r>
            <a:rPr lang="en-US" sz="1100" b="1" baseline="0" dirty="0"/>
            <a:t> INSIDEN KONFLIK AGAMA, PENDANGKALAN AQIDAH DAN ALIRAN SESAT DI ACEH</a:t>
          </a:r>
        </a:p>
        <a:p xmlns:a="http://schemas.openxmlformats.org/drawingml/2006/main">
          <a:pPr algn="ctr"/>
          <a:r>
            <a:rPr lang="en-US" sz="1100" b="1" baseline="0" dirty="0"/>
            <a:t>PER TAHUN </a:t>
          </a:r>
          <a:r>
            <a:rPr lang="en-US" b="1" dirty="0" smtClean="0"/>
            <a:t>HINGGA TAHUN 2015</a:t>
          </a:r>
          <a:endParaRPr lang="en-US" sz="11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C86FDE-2A44-414D-BA6D-4A5F31AF78CE}" type="datetimeFigureOut">
              <a:rPr lang="id-ID" smtClean="0"/>
              <a:t>24/08/2011</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A52072-7631-4DB6-B552-FF8230DDCB76}" type="slidenum">
              <a:rPr lang="id-ID" smtClean="0"/>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73A52072-7631-4DB6-B552-FF8230DDCB76}" type="slidenum">
              <a:rPr lang="id-ID" smtClean="0"/>
              <a:t>51</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3EE4FE2F-E0D8-4779-B889-08881E6482FA}" type="datetimeFigureOut">
              <a:rPr lang="id-ID" smtClean="0"/>
              <a:pPr/>
              <a:t>24/08/2011</a:t>
            </a:fld>
            <a:endParaRPr lang="id-ID"/>
          </a:p>
        </p:txBody>
      </p:sp>
      <p:sp>
        <p:nvSpPr>
          <p:cNvPr id="5" name="Footer Placeholder 4"/>
          <p:cNvSpPr>
            <a:spLocks noGrp="1"/>
          </p:cNvSpPr>
          <p:nvPr>
            <p:ph type="ftr" sz="quarter" idx="11"/>
          </p:nvPr>
        </p:nvSpPr>
        <p:spPr>
          <a:xfrm>
            <a:off x="1174044" y="5357592"/>
            <a:ext cx="5034845" cy="365125"/>
          </a:xfrm>
        </p:spPr>
        <p:txBody>
          <a:bodyPr/>
          <a:lstStyle/>
          <a:p>
            <a:endParaRPr lang="id-ID"/>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9FB0E5BB-10C7-43E7-BE19-FD8840A3D66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E4FE2F-E0D8-4779-B889-08881E6482FA}" type="datetimeFigureOut">
              <a:rPr lang="id-ID" smtClean="0"/>
              <a:pPr/>
              <a:t>24/08/2011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B0E5BB-10C7-43E7-BE19-FD8840A3D66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E4FE2F-E0D8-4779-B889-08881E6482FA}" type="datetimeFigureOut">
              <a:rPr lang="id-ID" smtClean="0"/>
              <a:pPr/>
              <a:t>24/08/2011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B0E5BB-10C7-43E7-BE19-FD8840A3D66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EE4FE2F-E0D8-4779-B889-08881E6482FA}" type="datetimeFigureOut">
              <a:rPr lang="id-ID" smtClean="0"/>
              <a:pPr/>
              <a:t>24/08/2011</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9FB0E5BB-10C7-43E7-BE19-FD8840A3D667}" type="slidenum">
              <a:rPr lang="id-ID" smtClean="0"/>
              <a:pPr/>
              <a:t>‹#›</a:t>
            </a:fld>
            <a:endParaRPr lang="id-ID"/>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3EE4FE2F-E0D8-4779-B889-08881E6482FA}" type="datetimeFigureOut">
              <a:rPr lang="id-ID" smtClean="0"/>
              <a:pPr/>
              <a:t>24/08/2011</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9FB0E5BB-10C7-43E7-BE19-FD8840A3D667}" type="slidenum">
              <a:rPr lang="id-ID" smtClean="0"/>
              <a:pPr/>
              <a:t>‹#›</a:t>
            </a:fld>
            <a:endParaRPr lang="id-ID"/>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E4FE2F-E0D8-4779-B889-08881E6482FA}" type="datetimeFigureOut">
              <a:rPr lang="id-ID" smtClean="0"/>
              <a:pPr/>
              <a:t>24/08/2011</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9FB0E5BB-10C7-43E7-BE19-FD8840A3D66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E4FE2F-E0D8-4779-B889-08881E6482FA}" type="datetimeFigureOut">
              <a:rPr lang="id-ID" smtClean="0"/>
              <a:pPr/>
              <a:t>24/08/2011</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9FB0E5BB-10C7-43E7-BE19-FD8840A3D66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3EE4FE2F-E0D8-4779-B889-08881E6482FA}" type="datetimeFigureOut">
              <a:rPr lang="id-ID" smtClean="0"/>
              <a:pPr/>
              <a:t>24/08/2011</a:t>
            </a:fld>
            <a:endParaRPr lang="id-ID"/>
          </a:p>
        </p:txBody>
      </p:sp>
      <p:sp>
        <p:nvSpPr>
          <p:cNvPr id="6" name="Footer Placeholder 5"/>
          <p:cNvSpPr>
            <a:spLocks noGrp="1"/>
          </p:cNvSpPr>
          <p:nvPr>
            <p:ph type="ftr" sz="quarter" idx="11"/>
          </p:nvPr>
        </p:nvSpPr>
        <p:spPr>
          <a:xfrm rot="-60000">
            <a:off x="914554" y="5829261"/>
            <a:ext cx="3522607" cy="365125"/>
          </a:xfrm>
        </p:spPr>
        <p:txBody>
          <a:bodyPr/>
          <a:lstStyle/>
          <a:p>
            <a:endParaRPr lang="id-ID"/>
          </a:p>
        </p:txBody>
      </p:sp>
      <p:sp>
        <p:nvSpPr>
          <p:cNvPr id="7" name="Slide Number Placeholder 6"/>
          <p:cNvSpPr>
            <a:spLocks noGrp="1"/>
          </p:cNvSpPr>
          <p:nvPr>
            <p:ph type="sldNum" sz="quarter" idx="12"/>
          </p:nvPr>
        </p:nvSpPr>
        <p:spPr>
          <a:xfrm rot="60000">
            <a:off x="7557313" y="5896961"/>
            <a:ext cx="554023" cy="365125"/>
          </a:xfrm>
        </p:spPr>
        <p:txBody>
          <a:bodyPr/>
          <a:lstStyle/>
          <a:p>
            <a:fld id="{9FB0E5BB-10C7-43E7-BE19-FD8840A3D66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3EE4FE2F-E0D8-4779-B889-08881E6482FA}" type="datetimeFigureOut">
              <a:rPr lang="id-ID" smtClean="0"/>
              <a:pPr/>
              <a:t>24/08/2011</a:t>
            </a:fld>
            <a:endParaRPr lang="id-ID"/>
          </a:p>
        </p:txBody>
      </p:sp>
      <p:sp>
        <p:nvSpPr>
          <p:cNvPr id="6" name="Footer Placeholder 5"/>
          <p:cNvSpPr>
            <a:spLocks noGrp="1"/>
          </p:cNvSpPr>
          <p:nvPr>
            <p:ph type="ftr" sz="quarter" idx="11"/>
          </p:nvPr>
        </p:nvSpPr>
        <p:spPr>
          <a:xfrm rot="-60000">
            <a:off x="914569" y="5831037"/>
            <a:ext cx="3319043" cy="365125"/>
          </a:xfrm>
        </p:spPr>
        <p:txBody>
          <a:bodyPr/>
          <a:lstStyle/>
          <a:p>
            <a:endParaRPr lang="id-ID"/>
          </a:p>
        </p:txBody>
      </p:sp>
      <p:sp>
        <p:nvSpPr>
          <p:cNvPr id="7" name="Slide Number Placeholder 6"/>
          <p:cNvSpPr>
            <a:spLocks noGrp="1"/>
          </p:cNvSpPr>
          <p:nvPr>
            <p:ph type="sldNum" sz="quarter" idx="12"/>
          </p:nvPr>
        </p:nvSpPr>
        <p:spPr>
          <a:xfrm rot="60000">
            <a:off x="7562089" y="5900026"/>
            <a:ext cx="554023" cy="365125"/>
          </a:xfrm>
        </p:spPr>
        <p:txBody>
          <a:bodyPr/>
          <a:lstStyle/>
          <a:p>
            <a:fld id="{9FB0E5BB-10C7-43E7-BE19-FD8840A3D66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E4FE2F-E0D8-4779-B889-08881E6482FA}" type="datetimeFigureOut">
              <a:rPr lang="id-ID" smtClean="0"/>
              <a:pPr/>
              <a:t>24/08/2011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B0E5BB-10C7-43E7-BE19-FD8840A3D66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E4FE2F-E0D8-4779-B889-08881E6482FA}" type="datetimeFigureOut">
              <a:rPr lang="id-ID" smtClean="0"/>
              <a:pPr/>
              <a:t>24/08/2011</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9FB0E5BB-10C7-43E7-BE19-FD8840A3D66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3.jpeg"/><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3EE4FE2F-E0D8-4779-B889-08881E6482FA}" type="datetimeFigureOut">
              <a:rPr lang="id-ID" smtClean="0"/>
              <a:pPr/>
              <a:t>24/08/2011</a:t>
            </a:fld>
            <a:endParaRPr lang="id-ID"/>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id-ID"/>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9FB0E5BB-10C7-43E7-BE19-FD8840A3D66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7" Type="http://schemas.openxmlformats.org/officeDocument/2006/relationships/image" Target="../media/image10.jpeg"/><Relationship Id="rId8" Type="http://schemas.openxmlformats.org/officeDocument/2006/relationships/image" Target="../media/image11.png"/><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jpg"/><Relationship Id="rId3" Type="http://schemas.openxmlformats.org/officeDocument/2006/relationships/image" Target="../media/image1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xml"/><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3.xml"/><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4.xml"/><Relationship Id="rId3" Type="http://schemas.openxmlformats.org/officeDocument/2006/relationships/package" Target="../embeddings/Microsoft_Office_PowerPoint_Slide1.sldx"/></Relationships>
</file>

<file path=ppt/slides/_rels/slide14.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package" Target="../embeddings/Microsoft_Office_PowerPoint_Slide2.sldx"/></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eg"/><Relationship Id="rId3" Type="http://schemas.openxmlformats.org/officeDocument/2006/relationships/image" Target="../media/image23.jpe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 Id="rId3" Type="http://schemas.openxmlformats.org/officeDocument/2006/relationships/image" Target="../media/image3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 Id="rId3" Type="http://schemas.openxmlformats.org/officeDocument/2006/relationships/image" Target="../media/image32.jpe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 Id="rId3"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 Id="rId3" Type="http://schemas.openxmlformats.org/officeDocument/2006/relationships/image" Target="../media/image3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8.png"/><Relationship Id="rId8"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 Id="rId3" Type="http://schemas.openxmlformats.org/officeDocument/2006/relationships/image" Target="../media/image51.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2.jpg"/><Relationship Id="rId3" Type="http://schemas.openxmlformats.org/officeDocument/2006/relationships/image" Target="../media/image53.jpg"/><Relationship Id="rId4" Type="http://schemas.openxmlformats.org/officeDocument/2006/relationships/image" Target="../media/image54.png"/><Relationship Id="rId5" Type="http://schemas.openxmlformats.org/officeDocument/2006/relationships/image" Target="../media/image5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png"/><Relationship Id="rId3" Type="http://schemas.openxmlformats.org/officeDocument/2006/relationships/image" Target="../media/image5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g"/><Relationship Id="rId3" Type="http://schemas.openxmlformats.org/officeDocument/2006/relationships/image" Target="../media/image5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eg"/><Relationship Id="rId3" Type="http://schemas.openxmlformats.org/officeDocument/2006/relationships/image" Target="../media/image6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 Id="rId3" Type="http://schemas.openxmlformats.org/officeDocument/2006/relationships/image" Target="../media/image65.jpeg"/><Relationship Id="rId4" Type="http://schemas.openxmlformats.org/officeDocument/2006/relationships/image" Target="../media/image66.jpeg"/><Relationship Id="rId5" Type="http://schemas.openxmlformats.org/officeDocument/2006/relationships/image" Target="../media/image67.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jpeg"/><Relationship Id="rId3" Type="http://schemas.openxmlformats.org/officeDocument/2006/relationships/image" Target="../media/image69.jpeg"/><Relationship Id="rId4" Type="http://schemas.openxmlformats.org/officeDocument/2006/relationships/image" Target="../media/image70.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1.jpeg"/><Relationship Id="rId3" Type="http://schemas.openxmlformats.org/officeDocument/2006/relationships/image" Target="../media/image72.jpeg"/><Relationship Id="rId4" Type="http://schemas.openxmlformats.org/officeDocument/2006/relationships/image" Target="../media/image73.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4.jpeg"/><Relationship Id="rId3" Type="http://schemas.openxmlformats.org/officeDocument/2006/relationships/image" Target="../media/image75.jpeg"/><Relationship Id="rId4" Type="http://schemas.openxmlformats.org/officeDocument/2006/relationships/image" Target="../media/image76.jpeg"/><Relationship Id="rId5" Type="http://schemas.openxmlformats.org/officeDocument/2006/relationships/image" Target="../media/image77.jpeg"/><Relationship Id="rId6" Type="http://schemas.openxmlformats.org/officeDocument/2006/relationships/image" Target="../media/image78.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348608"/>
          </a:xfrm>
        </p:spPr>
        <p:txBody>
          <a:bodyPr>
            <a:normAutofit fontScale="90000"/>
          </a:bodyPr>
          <a:lstStyle/>
          <a:p>
            <a:r>
              <a:rPr lang="en-US" sz="4800" dirty="0" smtClean="0">
                <a:solidFill>
                  <a:srgbClr val="FF0000"/>
                </a:solidFill>
              </a:rPr>
              <a:t>The Current Portrait of Muslim Community in AcehKamaruzzaman</a:t>
            </a:r>
            <a:br>
              <a:rPr lang="en-US" sz="4800" dirty="0" smtClean="0">
                <a:solidFill>
                  <a:srgbClr val="FF0000"/>
                </a:solidFill>
              </a:rPr>
            </a:br>
            <a:r>
              <a:rPr lang="en-US" sz="4800" dirty="0">
                <a:solidFill>
                  <a:srgbClr val="FF0000"/>
                </a:solidFill>
              </a:rPr>
              <a:t/>
            </a:r>
            <a:br>
              <a:rPr lang="en-US" sz="4800" dirty="0">
                <a:solidFill>
                  <a:srgbClr val="FF0000"/>
                </a:solidFill>
              </a:rPr>
            </a:br>
            <a:r>
              <a:rPr lang="en-US" sz="4800" dirty="0" smtClean="0">
                <a:solidFill>
                  <a:srgbClr val="FF0000"/>
                </a:solidFill>
              </a:rPr>
              <a:t/>
            </a:r>
            <a:br>
              <a:rPr lang="en-US" sz="4800" dirty="0" smtClean="0">
                <a:solidFill>
                  <a:srgbClr val="FF0000"/>
                </a:solidFill>
              </a:rPr>
            </a:br>
            <a:r>
              <a:rPr lang="en-US" sz="4800" dirty="0" smtClean="0">
                <a:solidFill>
                  <a:srgbClr val="FF0000"/>
                </a:solidFill>
              </a:rPr>
              <a:t/>
            </a:r>
            <a:r>
              <a:rPr lang="en-US" sz="4800" dirty="0">
                <a:solidFill>
                  <a:srgbClr val="FF0000"/>
                </a:solidFill>
              </a:rPr>
              <a:t/>
            </a:r>
            <a:r>
              <a:rPr lang="en-US" sz="4800" dirty="0" smtClean="0">
                <a:solidFill>
                  <a:srgbClr val="FF0000"/>
                </a:solidFill>
              </a:rPr>
              <a:t/>
            </a:r>
            <a:br>
              <a:rPr lang="en-US" sz="4800" dirty="0" smtClean="0">
                <a:solidFill>
                  <a:srgbClr val="FF0000"/>
                </a:solidFill>
              </a:rPr>
            </a:br>
            <a:r>
              <a:rPr lang="en-US" sz="4800" dirty="0">
                <a:solidFill>
                  <a:srgbClr val="FF0000"/>
                </a:solidFill>
              </a:rPr>
              <a:t/>
            </a:r>
            <a:br>
              <a:rPr lang="en-US" sz="4800" dirty="0">
                <a:solidFill>
                  <a:srgbClr val="FF0000"/>
                </a:solidFill>
              </a:rPr>
            </a:br>
            <a:r>
              <a:rPr lang="en-US" sz="4800" dirty="0" smtClean="0">
                <a:solidFill>
                  <a:srgbClr val="FF0000"/>
                </a:solidFill>
              </a:rPr>
              <a:t/>
            </a:r>
            <a:br>
              <a:rPr lang="en-US" sz="4800" dirty="0" smtClean="0">
                <a:solidFill>
                  <a:srgbClr val="FF0000"/>
                </a:solidFill>
              </a:rPr>
            </a:br>
            <a:r>
              <a:rPr lang="en-US" sz="2700" dirty="0" err="1" smtClean="0"/>
              <a:t/>
            </a:r>
            <a:r>
              <a:rPr lang="en-US" sz="2700" dirty="0" smtClean="0"/>
              <a:t/>
            </a:r>
            <a:r>
              <a:rPr lang="en-US" sz="2700" dirty="0" err="1" smtClean="0"/>
              <a:t/>
            </a:r>
            <a:r>
              <a:rPr lang="en-US" sz="2700" dirty="0" smtClean="0"/>
              <a:t/>
            </a:r>
            <a:br>
              <a:rPr lang="en-US" sz="2700" dirty="0" smtClean="0"/>
            </a:br>
            <a:r>
              <a:rPr lang="en-US" sz="2700" dirty="0" smtClean="0"/>
              <a:t/>
            </a:r>
            <a:endParaRPr lang="id-ID" sz="2700" dirty="0"/>
          </a:p>
        </p:txBody>
      </p:sp>
      <p:sp>
        <p:nvSpPr>
          <p:cNvPr id="3" name="Subtitle 2"/>
          <p:cNvSpPr>
            <a:spLocks noGrp="1"/>
          </p:cNvSpPr>
          <p:nvPr>
            <p:ph idx="1"/>
          </p:nvPr>
        </p:nvSpPr>
        <p:spPr>
          <a:xfrm>
            <a:off x="457200" y="2714620"/>
            <a:ext cx="8229600" cy="1714512"/>
          </a:xfrm>
        </p:spPr>
        <p:txBody>
          <a:bodyPr>
            <a:normAutofit/>
          </a:bodyPr>
          <a:lstStyle/>
          <a:p>
            <a:pPr algn="ctr"/>
            <a:endParaRPr lang="en-US" sz="2800" dirty="0" smtClean="0"/>
          </a:p>
        </p:txBody>
      </p:sp>
      <p:pic>
        <p:nvPicPr>
          <p:cNvPr id="5" name="Picture 2"/>
          <p:cNvPicPr>
            <a:picLocks noChangeAspect="1" noChangeArrowheads="1"/>
          </p:cNvPicPr>
          <p:nvPr/>
        </p:nvPicPr>
        <p:blipFill>
          <a:blip r:embed="rId2" cstate="print"/>
          <a:stretch>
            <a:fillRect/>
          </a:stretch>
        </p:blipFill>
        <p:spPr bwMode="auto">
          <a:xfrm>
            <a:off x="0" y="5214950"/>
            <a:ext cx="1524000" cy="1354138"/>
          </a:xfrm>
          <a:prstGeom prst="rect">
            <a:avLst/>
          </a:prstGeom>
          <a:noFill/>
          <a:ln w="9525">
            <a:noFill/>
            <a:miter lim="800000"/>
            <a:headEnd/>
            <a:tailEnd/>
          </a:ln>
          <a:effectLst/>
        </p:spPr>
      </p:pic>
      <p:pic>
        <p:nvPicPr>
          <p:cNvPr id="6" name="Picture 2" descr="H:\Foto Makalah UIN SUKA\Wahabi-6-536x357 acehkita.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14480" y="5418137"/>
            <a:ext cx="1711680" cy="1439863"/>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2" descr="D:\Gambars15\20151125_083126.jpg"/>
          <p:cNvPicPr>
            <a:picLocks noChangeAspect="1" noChangeArrowheads="1"/>
          </p:cNvPicPr>
          <p:nvPr/>
        </p:nvPicPr>
        <p:blipFill>
          <a:blip r:embed="rId4" cstate="print"/>
          <a:srcRect/>
          <a:stretch>
            <a:fillRect/>
          </a:stretch>
        </p:blipFill>
        <p:spPr bwMode="auto">
          <a:xfrm>
            <a:off x="3428992" y="5214950"/>
            <a:ext cx="1260120" cy="1473200"/>
          </a:xfrm>
          <a:prstGeom prst="rect">
            <a:avLst/>
          </a:prstGeom>
          <a:noFill/>
        </p:spPr>
      </p:pic>
      <p:pic>
        <p:nvPicPr>
          <p:cNvPr id="8" name="Content Placeholder 5" descr="D:\Gambars15\Foto Qaishar Fatih15\IMG-20150710-WA0019.jpg"/>
          <p:cNvPicPr>
            <a:picLocks/>
          </p:cNvPicPr>
          <p:nvPr/>
        </p:nvPicPr>
        <p:blipFill>
          <a:blip r:embed="rId5"/>
          <a:srcRect/>
          <a:stretch>
            <a:fillRect/>
          </a:stretch>
        </p:blipFill>
        <p:spPr bwMode="auto">
          <a:xfrm>
            <a:off x="4819748" y="5354695"/>
            <a:ext cx="1371600" cy="1338149"/>
          </a:xfrm>
          <a:prstGeom prst="rect">
            <a:avLst/>
          </a:prstGeom>
          <a:noFill/>
          <a:ln w="9525">
            <a:noFill/>
            <a:miter lim="800000"/>
            <a:headEnd/>
            <a:tailEnd/>
          </a:ln>
        </p:spPr>
      </p:pic>
      <p:pic>
        <p:nvPicPr>
          <p:cNvPr id="9" name="Content Placeholder 3" descr="G:\Gambar Whatsapp\IMG-20151013-WA0018.jpg"/>
          <p:cNvPicPr>
            <a:picLocks/>
          </p:cNvPicPr>
          <p:nvPr/>
        </p:nvPicPr>
        <p:blipFill>
          <a:blip r:embed="rId6"/>
          <a:srcRect/>
          <a:stretch>
            <a:fillRect/>
          </a:stretch>
        </p:blipFill>
        <p:spPr bwMode="auto">
          <a:xfrm>
            <a:off x="6243638" y="5338026"/>
            <a:ext cx="1228724" cy="1407709"/>
          </a:xfrm>
          <a:prstGeom prst="rect">
            <a:avLst/>
          </a:prstGeom>
          <a:noFill/>
          <a:ln w="9525">
            <a:noFill/>
            <a:miter lim="800000"/>
            <a:headEnd/>
            <a:tailEnd/>
          </a:ln>
        </p:spPr>
      </p:pic>
      <p:pic>
        <p:nvPicPr>
          <p:cNvPr id="10" name="Picture 9" descr="G:\Gambar Whatsapp\IMG-20151013-WA0016.jpg"/>
          <p:cNvPicPr/>
          <p:nvPr/>
        </p:nvPicPr>
        <p:blipFill>
          <a:blip r:embed="rId7"/>
          <a:srcRect/>
          <a:stretch>
            <a:fillRect/>
          </a:stretch>
        </p:blipFill>
        <p:spPr bwMode="auto">
          <a:xfrm>
            <a:off x="7696201" y="5503862"/>
            <a:ext cx="1447799" cy="1354138"/>
          </a:xfrm>
          <a:prstGeom prst="rect">
            <a:avLst/>
          </a:prstGeom>
          <a:noFill/>
          <a:ln w="9525">
            <a:noFill/>
            <a:miter lim="800000"/>
            <a:headEnd/>
            <a:tailEnd/>
          </a:ln>
        </p:spPr>
      </p:pic>
      <p:pic>
        <p:nvPicPr>
          <p:cNvPr id="11" name="Picture 3"/>
          <p:cNvPicPr>
            <a:picLocks noChangeAspect="1" noChangeArrowheads="1"/>
          </p:cNvPicPr>
          <p:nvPr/>
        </p:nvPicPr>
        <p:blipFill>
          <a:blip r:embed="rId8" cstate="print"/>
          <a:srcRect/>
          <a:stretch>
            <a:fillRect/>
          </a:stretch>
        </p:blipFill>
        <p:spPr bwMode="auto">
          <a:xfrm>
            <a:off x="0" y="3500438"/>
            <a:ext cx="2159860" cy="1581454"/>
          </a:xfrm>
          <a:prstGeom prst="rect">
            <a:avLst/>
          </a:prstGeom>
          <a:noFill/>
          <a:ln w="9525">
            <a:noFill/>
            <a:miter lim="800000"/>
            <a:headEnd/>
            <a:tailEnd/>
          </a:ln>
          <a:effectLst/>
        </p:spPr>
      </p:pic>
      <p:pic>
        <p:nvPicPr>
          <p:cNvPr id="12" name="Picture 4"/>
          <p:cNvPicPr>
            <a:picLocks noChangeAspect="1" noChangeArrowheads="1"/>
          </p:cNvPicPr>
          <p:nvPr/>
        </p:nvPicPr>
        <p:blipFill>
          <a:blip r:embed="rId9" cstate="print"/>
          <a:srcRect/>
          <a:stretch>
            <a:fillRect/>
          </a:stretch>
        </p:blipFill>
        <p:spPr bwMode="auto">
          <a:xfrm>
            <a:off x="7315200" y="4000504"/>
            <a:ext cx="1828800" cy="1199645"/>
          </a:xfrm>
          <a:prstGeom prst="rect">
            <a:avLst/>
          </a:prstGeom>
          <a:noFill/>
          <a:ln w="9525">
            <a:noFill/>
            <a:miter lim="800000"/>
            <a:headEnd/>
            <a:tailEnd/>
          </a:ln>
          <a:effectLst/>
        </p:spPr>
      </p:pic>
    </p:spTree>
    <p:extLst>
      <p:ext uri="{BB962C8B-B14F-4D97-AF65-F5344CB8AC3E}">
        <p14:creationId xmlns:p14="http://schemas.microsoft.com/office/powerpoint/2010/main" xmlns="" val="2793934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Aims</a:t>
            </a:r>
            <a:endParaRPr lang="id-ID" dirty="0"/>
          </a:p>
        </p:txBody>
      </p:sp>
      <p:pic>
        <p:nvPicPr>
          <p:cNvPr id="2050" name="Picture 2"/>
          <p:cNvPicPr>
            <a:picLocks noGrp="1" noChangeAspect="1" noChangeArrowheads="1"/>
          </p:cNvPicPr>
          <p:nvPr>
            <p:ph sz="quarter" idx="13"/>
          </p:nvPr>
        </p:nvPicPr>
        <p:blipFill>
          <a:blip r:embed="rId2"/>
          <a:stretch>
            <a:fillRect/>
          </a:stretch>
        </p:blipFill>
        <p:spPr bwMode="auto">
          <a:xfrm>
            <a:off x="142844" y="214290"/>
            <a:ext cx="2181481" cy="3876675"/>
          </a:xfrm>
          <a:prstGeom prst="rect">
            <a:avLst/>
          </a:prstGeom>
          <a:noFill/>
          <a:ln w="9525">
            <a:noFill/>
            <a:miter lim="800000"/>
            <a:headEnd/>
            <a:tailEnd/>
          </a:ln>
          <a:effectLst/>
        </p:spPr>
      </p:pic>
      <p:sp>
        <p:nvSpPr>
          <p:cNvPr id="5" name="Content Placeholder 4"/>
          <p:cNvSpPr>
            <a:spLocks noGrp="1"/>
          </p:cNvSpPr>
          <p:nvPr>
            <p:ph sz="quarter" idx="14"/>
          </p:nvPr>
        </p:nvSpPr>
        <p:spPr>
          <a:xfrm>
            <a:off x="4645151" y="2240280"/>
            <a:ext cx="3803904" cy="3877056"/>
          </a:xfrm>
          <a:prstGeom prst="rect">
            <a:avLst/>
          </a:prstGeom>
        </p:spPr>
        <p:txBody>
          <a:bodyPr>
            <a:normAutofit/>
          </a:bodyPr>
          <a:lstStyle/>
          <a:p>
            <a:r>
              <a:rPr lang="id-ID" dirty="0" smtClean="0"/>
              <a:t>To map dynamic of religious life in Aceh</a:t>
            </a:r>
            <a:endParaRPr lang="id-ID" dirty="0" smtClean="0"/>
          </a:p>
          <a:p>
            <a:r>
              <a:rPr lang="id-ID" dirty="0" smtClean="0"/>
              <a:t>To identify some issues</a:t>
            </a:r>
            <a:endParaRPr lang="id-ID" dirty="0" smtClean="0"/>
          </a:p>
          <a:p>
            <a:r>
              <a:rPr lang="id-ID" dirty="0" smtClean="0"/>
              <a:t>To examine the the changing of socio-political and socio-cultural </a:t>
            </a:r>
            <a:r>
              <a:rPr lang="id-ID" dirty="0" smtClean="0">
                <a:latin typeface="Times New Roman"/>
                <a:cs typeface="Times New Roman"/>
              </a:rPr>
              <a:t>→ radicalism and terrorism</a:t>
            </a:r>
            <a:endParaRPr lang="id-ID" dirty="0"/>
          </a:p>
        </p:txBody>
      </p:sp>
      <p:pic>
        <p:nvPicPr>
          <p:cNvPr id="61442" name="Picture 2" descr="H:\Foto Makalah UIN SUKA\Wahabi-6-536x357 acehkita.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349" y="4293096"/>
            <a:ext cx="3423360" cy="228002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713191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Text Placeholder 2"/>
          <p:cNvSpPr>
            <a:spLocks noGrp="1"/>
          </p:cNvSpPr>
          <p:nvPr>
            <p:ph type="body" idx="2"/>
          </p:nvPr>
        </p:nvSpPr>
        <p:spPr/>
        <p:txBody>
          <a:bodyPr/>
          <a:lstStyle/>
          <a:p>
            <a:endParaRPr lang="id-ID"/>
          </a:p>
        </p:txBody>
      </p:sp>
      <p:graphicFrame>
        <p:nvGraphicFramePr>
          <p:cNvPr id="5" name="Content Placeholder 4"/>
          <p:cNvGraphicFramePr>
            <a:graphicFrameLocks noGrp="1"/>
          </p:cNvGraphicFramePr>
          <p:nvPr>
            <p:ph sz="quarter" idx="1"/>
          </p:nvPr>
        </p:nvGraphicFramePr>
        <p:xfrm>
          <a:off x="304800" y="0"/>
          <a:ext cx="8624918" cy="6715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8516193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id-ID"/>
          </a:p>
        </p:txBody>
      </p:sp>
      <p:graphicFrame>
        <p:nvGraphicFramePr>
          <p:cNvPr id="7" name="Content Placeholder 6"/>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ight Arrow 7"/>
          <p:cNvSpPr/>
          <p:nvPr/>
        </p:nvSpPr>
        <p:spPr>
          <a:xfrm>
            <a:off x="2928926" y="4071942"/>
            <a:ext cx="500066" cy="357190"/>
          </a:xfrm>
          <a:prstGeom prst="rightArrow">
            <a:avLst/>
          </a:prstGeom>
          <a:ln>
            <a:solidFill>
              <a:srgbClr val="FF0000"/>
            </a:solidFill>
          </a:ln>
          <a:effectLst>
            <a:outerShdw blurRad="50800" dist="50800" dir="5400000" algn="ctr" rotWithShape="0">
              <a:srgbClr val="FF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2303632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From “Arabic Wahabism” to “Acehnese Wahabism”</a:t>
            </a:r>
            <a:endParaRPr lang="id-ID" dirty="0"/>
          </a:p>
        </p:txBody>
      </p:sp>
      <p:graphicFrame>
        <p:nvGraphicFramePr>
          <p:cNvPr id="4" name="Content Placeholder 3"/>
          <p:cNvGraphicFramePr>
            <a:graphicFrameLocks noGrp="1"/>
          </p:cNvGraphicFramePr>
          <p:nvPr>
            <p:ph sz="quarter" idx="1"/>
          </p:nvPr>
        </p:nvGraphicFramePr>
        <p:xfrm>
          <a:off x="457200" y="1219200"/>
          <a:ext cx="8229600" cy="4937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563924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Some Arguments</a:t>
            </a:r>
            <a:endParaRPr lang="id-ID" dirty="0"/>
          </a:p>
        </p:txBody>
      </p:sp>
      <p:sp>
        <p:nvSpPr>
          <p:cNvPr id="6" name="Content Placeholder 5"/>
          <p:cNvSpPr>
            <a:spLocks noGrp="1"/>
          </p:cNvSpPr>
          <p:nvPr>
            <p:ph sz="quarter" idx="1"/>
          </p:nvPr>
        </p:nvSpPr>
        <p:spPr/>
        <p:txBody>
          <a:bodyPr>
            <a:normAutofit fontScale="92500" lnSpcReduction="20000"/>
          </a:bodyPr>
          <a:lstStyle/>
          <a:p>
            <a:r>
              <a:rPr lang="id-ID" dirty="0" smtClean="0"/>
              <a:t>The concept of Wahabism is more a contested word in Acehnese society.</a:t>
            </a:r>
          </a:p>
          <a:p>
            <a:r>
              <a:rPr lang="id-ID" dirty="0" smtClean="0"/>
              <a:t>Become a tool in political arena for socio-religious conflict in Aceh.</a:t>
            </a:r>
          </a:p>
          <a:p>
            <a:r>
              <a:rPr lang="id-ID" dirty="0" smtClean="0"/>
              <a:t>FPI tends to be </a:t>
            </a:r>
            <a:r>
              <a:rPr lang="id-ID" dirty="0" smtClean="0"/>
              <a:t>afiliated with </a:t>
            </a:r>
            <a:r>
              <a:rPr lang="id-ID" dirty="0" smtClean="0"/>
              <a:t>Dayah people, while in Java ?</a:t>
            </a:r>
          </a:p>
          <a:p>
            <a:r>
              <a:rPr lang="id-ID" dirty="0" smtClean="0"/>
              <a:t>Some “international issues” also give the amunition to religious conflict via social-media?</a:t>
            </a:r>
          </a:p>
          <a:p>
            <a:r>
              <a:rPr lang="id-ID" dirty="0" smtClean="0"/>
              <a:t>The “players” in this “religious intolerance” in Aceh are “young ‘ulama”, “young intellectual”, “young activists.” What does it mean for building religious tolerance in Aceh?</a:t>
            </a:r>
          </a:p>
          <a:p>
            <a:endParaRPr lang="id-ID" dirty="0"/>
          </a:p>
        </p:txBody>
      </p:sp>
    </p:spTree>
    <p:extLst>
      <p:ext uri="{BB962C8B-B14F-4D97-AF65-F5344CB8AC3E}">
        <p14:creationId xmlns:p14="http://schemas.microsoft.com/office/powerpoint/2010/main" xmlns="" val="13012454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The fact</a:t>
            </a:r>
            <a:endParaRPr lang="id-ID" dirty="0"/>
          </a:p>
        </p:txBody>
      </p:sp>
      <p:sp>
        <p:nvSpPr>
          <p:cNvPr id="3" name="Content Placeholder 2"/>
          <p:cNvSpPr>
            <a:spLocks noGrp="1"/>
          </p:cNvSpPr>
          <p:nvPr>
            <p:ph sz="quarter" idx="1"/>
          </p:nvPr>
        </p:nvSpPr>
        <p:spPr/>
        <p:txBody>
          <a:bodyPr>
            <a:normAutofit lnSpcReduction="10000"/>
          </a:bodyPr>
          <a:lstStyle/>
          <a:p>
            <a:r>
              <a:rPr lang="id-ID" dirty="0" smtClean="0"/>
              <a:t>The gap between Govn. and Vice-Govn.</a:t>
            </a:r>
          </a:p>
          <a:p>
            <a:r>
              <a:rPr lang="id-ID" dirty="0" smtClean="0"/>
              <a:t>The Vice-Govn. attract local ‘ulama to support him in 2007.</a:t>
            </a:r>
          </a:p>
          <a:p>
            <a:r>
              <a:rPr lang="id-ID" dirty="0" smtClean="0"/>
              <a:t>No issue than “common enemy”. </a:t>
            </a:r>
          </a:p>
          <a:p>
            <a:r>
              <a:rPr lang="id-ID" dirty="0" smtClean="0"/>
              <a:t>The “problem” must be resolved by present Governor. </a:t>
            </a:r>
          </a:p>
          <a:p>
            <a:r>
              <a:rPr lang="id-ID" dirty="0" smtClean="0"/>
              <a:t>The role of Senior ‘Ulama?</a:t>
            </a:r>
          </a:p>
          <a:p>
            <a:r>
              <a:rPr lang="id-ID" dirty="0" smtClean="0"/>
              <a:t>The role of “Govn. People” to solve to problem!</a:t>
            </a:r>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p:cNvSpPr/>
          <p:nvPr/>
        </p:nvSpPr>
        <p:spPr>
          <a:xfrm>
            <a:off x="0" y="304800"/>
            <a:ext cx="2743200" cy="9144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r>
              <a:rPr lang="en-US" sz="2400" b="1" dirty="0"/>
              <a:t>SENGKETA LAHAN</a:t>
            </a:r>
          </a:p>
        </p:txBody>
      </p:sp>
      <p:sp>
        <p:nvSpPr>
          <p:cNvPr id="21" name="Rounded Rectangle 20"/>
          <p:cNvSpPr/>
          <p:nvPr/>
        </p:nvSpPr>
        <p:spPr>
          <a:xfrm>
            <a:off x="0" y="1219200"/>
            <a:ext cx="2743200" cy="83820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PERBATASAN</a:t>
            </a:r>
          </a:p>
        </p:txBody>
      </p:sp>
      <p:sp>
        <p:nvSpPr>
          <p:cNvPr id="22" name="Rounded Rectangle 21"/>
          <p:cNvSpPr/>
          <p:nvPr/>
        </p:nvSpPr>
        <p:spPr>
          <a:xfrm>
            <a:off x="0" y="2057400"/>
            <a:ext cx="2743200" cy="10668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DAERAH INDUK VS OTONOM</a:t>
            </a:r>
          </a:p>
        </p:txBody>
      </p:sp>
      <p:sp>
        <p:nvSpPr>
          <p:cNvPr id="23" name="Rounded Rectangle 22"/>
          <p:cNvSpPr/>
          <p:nvPr/>
        </p:nvSpPr>
        <p:spPr>
          <a:xfrm>
            <a:off x="0" y="3124200"/>
            <a:ext cx="2743200" cy="990600"/>
          </a:xfrm>
          <a:prstGeom prst="roundRect">
            <a:avLst/>
          </a:prstGeom>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US" sz="2400" b="1" dirty="0">
                <a:solidFill>
                  <a:schemeClr val="bg1"/>
                </a:solidFill>
              </a:rPr>
              <a:t>PENDIRIAN RMH IBADAH</a:t>
            </a:r>
          </a:p>
        </p:txBody>
      </p:sp>
      <p:sp>
        <p:nvSpPr>
          <p:cNvPr id="24" name="Rounded Rectangle 23"/>
          <p:cNvSpPr/>
          <p:nvPr/>
        </p:nvSpPr>
        <p:spPr>
          <a:xfrm>
            <a:off x="0" y="4038600"/>
            <a:ext cx="2743200" cy="838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NARKOBA</a:t>
            </a:r>
          </a:p>
        </p:txBody>
      </p:sp>
      <p:sp>
        <p:nvSpPr>
          <p:cNvPr id="25" name="Rounded Rectangle 24"/>
          <p:cNvSpPr/>
          <p:nvPr/>
        </p:nvSpPr>
        <p:spPr>
          <a:xfrm>
            <a:off x="0" y="4800600"/>
            <a:ext cx="27432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ALIRAN SESAT (GAFATAR)</a:t>
            </a:r>
          </a:p>
        </p:txBody>
      </p:sp>
      <p:sp>
        <p:nvSpPr>
          <p:cNvPr id="26" name="Rounded Rectangle 25"/>
          <p:cNvSpPr/>
          <p:nvPr/>
        </p:nvSpPr>
        <p:spPr>
          <a:xfrm>
            <a:off x="6400800" y="228600"/>
            <a:ext cx="2743200" cy="914400"/>
          </a:xfrm>
          <a:prstGeom prst="roundRect">
            <a:avLst/>
          </a:prstGeom>
          <a:solidFill>
            <a:schemeClr val="accent3"/>
          </a:solidFill>
        </p:spPr>
        <p:style>
          <a:lnRef idx="0">
            <a:schemeClr val="accent3"/>
          </a:lnRef>
          <a:fillRef idx="3">
            <a:schemeClr val="accent3"/>
          </a:fillRef>
          <a:effectRef idx="3">
            <a:schemeClr val="accent3"/>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MISIONARIS</a:t>
            </a:r>
          </a:p>
        </p:txBody>
      </p:sp>
      <p:sp>
        <p:nvSpPr>
          <p:cNvPr id="27" name="Rounded Rectangle 26"/>
          <p:cNvSpPr/>
          <p:nvPr/>
        </p:nvSpPr>
        <p:spPr>
          <a:xfrm>
            <a:off x="6400800" y="1066800"/>
            <a:ext cx="2743200" cy="1219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AGAMA/</a:t>
            </a:r>
          </a:p>
          <a:p>
            <a:pPr algn="ctr" fontAlgn="auto">
              <a:spcBef>
                <a:spcPts val="0"/>
              </a:spcBef>
              <a:spcAft>
                <a:spcPts val="0"/>
              </a:spcAft>
              <a:defRPr/>
            </a:pPr>
            <a:r>
              <a:rPr lang="en-US" sz="2400" b="1" dirty="0">
                <a:solidFill>
                  <a:schemeClr val="tx1"/>
                </a:solidFill>
              </a:rPr>
              <a:t>TOLERANSI BERAGAMA</a:t>
            </a:r>
          </a:p>
        </p:txBody>
      </p:sp>
      <p:sp>
        <p:nvSpPr>
          <p:cNvPr id="28" name="Rounded Rectangle 27"/>
          <p:cNvSpPr/>
          <p:nvPr/>
        </p:nvSpPr>
        <p:spPr>
          <a:xfrm>
            <a:off x="6400800" y="2209800"/>
            <a:ext cx="2743200" cy="914400"/>
          </a:xfrm>
          <a:prstGeom prst="roundRect">
            <a:avLst/>
          </a:prstGeom>
          <a:solidFill>
            <a:schemeClr val="tx2">
              <a:lumMod val="60000"/>
              <a:lumOff val="40000"/>
            </a:schemeClr>
          </a:solidFill>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ORANG/LEMB ASING</a:t>
            </a:r>
          </a:p>
        </p:txBody>
      </p:sp>
      <p:sp>
        <p:nvSpPr>
          <p:cNvPr id="30" name="Rounded Rectangle 29"/>
          <p:cNvSpPr/>
          <p:nvPr/>
        </p:nvSpPr>
        <p:spPr>
          <a:xfrm>
            <a:off x="6400800" y="4038600"/>
            <a:ext cx="2743200" cy="914400"/>
          </a:xfrm>
          <a:prstGeom prst="roundRect">
            <a:avLst/>
          </a:prstGeom>
          <a:solidFill>
            <a:schemeClr val="accent2">
              <a:lumMod val="60000"/>
              <a:lumOff val="40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KONFLIK KEBIJAKAN</a:t>
            </a:r>
          </a:p>
        </p:txBody>
      </p:sp>
      <p:sp>
        <p:nvSpPr>
          <p:cNvPr id="36" name="Rounded Rectangle 35"/>
          <p:cNvSpPr/>
          <p:nvPr/>
        </p:nvSpPr>
        <p:spPr>
          <a:xfrm>
            <a:off x="0" y="5791200"/>
            <a:ext cx="2743200" cy="914400"/>
          </a:xfrm>
          <a:prstGeom prst="roundRect">
            <a:avLst/>
          </a:prstGeom>
          <a:solidFill>
            <a:schemeClr val="accent4">
              <a:lumMod val="60000"/>
              <a:lumOff val="40000"/>
            </a:schemeClr>
          </a:solidFill>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DEVELOPMENT COMMITTEE</a:t>
            </a:r>
          </a:p>
        </p:txBody>
      </p:sp>
      <p:sp>
        <p:nvSpPr>
          <p:cNvPr id="37" name="Rounded Rectangle 36"/>
          <p:cNvSpPr/>
          <p:nvPr/>
        </p:nvSpPr>
        <p:spPr>
          <a:xfrm>
            <a:off x="6400800" y="3124200"/>
            <a:ext cx="2743200" cy="914400"/>
          </a:xfrm>
          <a:prstGeom prst="roundRect">
            <a:avLst/>
          </a:prstGeom>
          <a:solidFill>
            <a:schemeClr val="bg2">
              <a:lumMod val="75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fontAlgn="auto">
              <a:spcBef>
                <a:spcPts val="0"/>
              </a:spcBef>
              <a:spcAft>
                <a:spcPts val="0"/>
              </a:spcAft>
              <a:defRPr/>
            </a:pPr>
            <a:r>
              <a:rPr lang="en-US" sz="2400" b="1" dirty="0"/>
              <a:t>SENPI ILEGAL</a:t>
            </a:r>
          </a:p>
        </p:txBody>
      </p:sp>
      <p:pic>
        <p:nvPicPr>
          <p:cNvPr id="17434" name="Picture 1" descr="C:\Users\PROGRAM\Desktop\animas\1.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667000" y="304800"/>
            <a:ext cx="3962400" cy="548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Rounded Rectangle 14"/>
          <p:cNvSpPr/>
          <p:nvPr/>
        </p:nvSpPr>
        <p:spPr>
          <a:xfrm>
            <a:off x="6400800" y="5867400"/>
            <a:ext cx="2743200" cy="914400"/>
          </a:xfrm>
          <a:prstGeom prst="roundRect">
            <a:avLst/>
          </a:prstGeom>
          <a:solidFill>
            <a:schemeClr val="accent2">
              <a:lumMod val="75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BENTROK MASSA</a:t>
            </a:r>
          </a:p>
        </p:txBody>
      </p:sp>
      <p:sp>
        <p:nvSpPr>
          <p:cNvPr id="16" name="Rounded Rectangle 15"/>
          <p:cNvSpPr/>
          <p:nvPr/>
        </p:nvSpPr>
        <p:spPr>
          <a:xfrm>
            <a:off x="6400800" y="4953000"/>
            <a:ext cx="2743200" cy="914400"/>
          </a:xfrm>
          <a:prstGeom prst="roundRect">
            <a:avLst/>
          </a:prstGeom>
          <a:solidFill>
            <a:schemeClr val="bg2">
              <a:lumMod val="25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SUMBERDAYA</a:t>
            </a:r>
          </a:p>
        </p:txBody>
      </p:sp>
      <p:sp>
        <p:nvSpPr>
          <p:cNvPr id="17" name="Rounded Rectangle 16"/>
          <p:cNvSpPr/>
          <p:nvPr/>
        </p:nvSpPr>
        <p:spPr>
          <a:xfrm>
            <a:off x="4572000" y="5867400"/>
            <a:ext cx="1981200" cy="914400"/>
          </a:xfrm>
          <a:prstGeom prst="roundRect">
            <a:avLst/>
          </a:prstGeom>
          <a:solidFill>
            <a:schemeClr val="accent6">
              <a:lumMod val="60000"/>
              <a:lumOff val="40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POLITIK</a:t>
            </a:r>
          </a:p>
        </p:txBody>
      </p:sp>
      <p:sp>
        <p:nvSpPr>
          <p:cNvPr id="18" name="Rounded Rectangle 17"/>
          <p:cNvSpPr/>
          <p:nvPr/>
        </p:nvSpPr>
        <p:spPr>
          <a:xfrm>
            <a:off x="2743200" y="5867400"/>
            <a:ext cx="1828800" cy="914400"/>
          </a:xfrm>
          <a:prstGeom prst="roundRect">
            <a:avLst/>
          </a:prstGeom>
          <a:solidFill>
            <a:schemeClr val="accent4">
              <a:lumMod val="75000"/>
            </a:schemeClr>
          </a:solidFill>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r>
              <a:rPr lang="en-US" sz="2400" b="1" dirty="0">
                <a:solidFill>
                  <a:schemeClr val="tx1"/>
                </a:solidFill>
              </a:rPr>
              <a:t>DEMO</a:t>
            </a:r>
          </a:p>
        </p:txBody>
      </p:sp>
    </p:spTree>
    <p:extLst>
      <p:ext uri="{BB962C8B-B14F-4D97-AF65-F5344CB8AC3E}">
        <p14:creationId xmlns:p14="http://schemas.microsoft.com/office/powerpoint/2010/main" xmlns="" val="3444968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0"/>
                                        </p:tgtEl>
                                        <p:attrNameLst>
                                          <p:attrName>style.visibility</p:attrName>
                                        </p:attrNameLst>
                                      </p:cBhvr>
                                      <p:to>
                                        <p:strVal val="visible"/>
                                      </p:to>
                                    </p:set>
                                    <p:anim calcmode="discrete" valueType="clr">
                                      <p:cBhvr override="childStyle">
                                        <p:cTn id="7"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0"/>
                                        </p:tgtEl>
                                        <p:attrNameLst>
                                          <p:attrName>fillcolor</p:attrName>
                                        </p:attrNameLst>
                                      </p:cBhvr>
                                      <p:tavLst>
                                        <p:tav tm="0">
                                          <p:val>
                                            <p:clrVal>
                                              <a:schemeClr val="accent2"/>
                                            </p:clrVal>
                                          </p:val>
                                        </p:tav>
                                        <p:tav tm="50000">
                                          <p:val>
                                            <p:clrVal>
                                              <a:schemeClr val="hlink"/>
                                            </p:clrVal>
                                          </p:val>
                                        </p:tav>
                                      </p:tavLst>
                                    </p:anim>
                                    <p:set>
                                      <p:cBhvr>
                                        <p:cTn id="9" dur="80"/>
                                        <p:tgtEl>
                                          <p:spTgt spid="20"/>
                                        </p:tgtEl>
                                        <p:attrNameLst>
                                          <p:attrName>fill.type</p:attrName>
                                        </p:attrNameLst>
                                      </p:cBhvr>
                                      <p:to>
                                        <p:strVal val="solid"/>
                                      </p:to>
                                    </p:set>
                                  </p:childTnLst>
                                </p:cTn>
                              </p:par>
                              <p:par>
                                <p:cTn id="10" presetID="27" presetClass="entr" presetSubtype="0" fill="hold" grpId="0" nodeType="withEffect">
                                  <p:stCondLst>
                                    <p:cond delay="0"/>
                                  </p:stCondLst>
                                  <p:iterate type="lt">
                                    <p:tmPct val="50000"/>
                                  </p:iterate>
                                  <p:childTnLst>
                                    <p:set>
                                      <p:cBhvr>
                                        <p:cTn id="11" dur="1" fill="hold">
                                          <p:stCondLst>
                                            <p:cond delay="0"/>
                                          </p:stCondLst>
                                        </p:cTn>
                                        <p:tgtEl>
                                          <p:spTgt spid="21"/>
                                        </p:tgtEl>
                                        <p:attrNameLst>
                                          <p:attrName>style.visibility</p:attrName>
                                        </p:attrNameLst>
                                      </p:cBhvr>
                                      <p:to>
                                        <p:strVal val="visible"/>
                                      </p:to>
                                    </p:set>
                                    <p:anim calcmode="discrete" valueType="clr">
                                      <p:cBhvr override="childStyle">
                                        <p:cTn id="12"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21"/>
                                        </p:tgtEl>
                                        <p:attrNameLst>
                                          <p:attrName>fillcolor</p:attrName>
                                        </p:attrNameLst>
                                      </p:cBhvr>
                                      <p:tavLst>
                                        <p:tav tm="0">
                                          <p:val>
                                            <p:clrVal>
                                              <a:schemeClr val="accent2"/>
                                            </p:clrVal>
                                          </p:val>
                                        </p:tav>
                                        <p:tav tm="50000">
                                          <p:val>
                                            <p:clrVal>
                                              <a:schemeClr val="hlink"/>
                                            </p:clrVal>
                                          </p:val>
                                        </p:tav>
                                      </p:tavLst>
                                    </p:anim>
                                    <p:set>
                                      <p:cBhvr>
                                        <p:cTn id="14" dur="80"/>
                                        <p:tgtEl>
                                          <p:spTgt spid="21"/>
                                        </p:tgtEl>
                                        <p:attrNameLst>
                                          <p:attrName>fill.type</p:attrName>
                                        </p:attrNameLst>
                                      </p:cBhvr>
                                      <p:to>
                                        <p:strVal val="solid"/>
                                      </p:to>
                                    </p:set>
                                  </p:childTnLst>
                                </p:cTn>
                              </p:par>
                              <p:par>
                                <p:cTn id="15" presetID="27" presetClass="entr" presetSubtype="0" fill="hold" grpId="0" nodeType="withEffect">
                                  <p:stCondLst>
                                    <p:cond delay="0"/>
                                  </p:stCondLst>
                                  <p:iterate type="lt">
                                    <p:tmPct val="50000"/>
                                  </p:iterate>
                                  <p:childTnLst>
                                    <p:set>
                                      <p:cBhvr>
                                        <p:cTn id="16" dur="1" fill="hold">
                                          <p:stCondLst>
                                            <p:cond delay="0"/>
                                          </p:stCondLst>
                                        </p:cTn>
                                        <p:tgtEl>
                                          <p:spTgt spid="22"/>
                                        </p:tgtEl>
                                        <p:attrNameLst>
                                          <p:attrName>style.visibility</p:attrName>
                                        </p:attrNameLst>
                                      </p:cBhvr>
                                      <p:to>
                                        <p:strVal val="visible"/>
                                      </p:to>
                                    </p:set>
                                    <p:anim calcmode="discrete" valueType="clr">
                                      <p:cBhvr override="childStyle">
                                        <p:cTn id="17"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22"/>
                                        </p:tgtEl>
                                        <p:attrNameLst>
                                          <p:attrName>fillcolor</p:attrName>
                                        </p:attrNameLst>
                                      </p:cBhvr>
                                      <p:tavLst>
                                        <p:tav tm="0">
                                          <p:val>
                                            <p:clrVal>
                                              <a:schemeClr val="accent2"/>
                                            </p:clrVal>
                                          </p:val>
                                        </p:tav>
                                        <p:tav tm="50000">
                                          <p:val>
                                            <p:clrVal>
                                              <a:schemeClr val="hlink"/>
                                            </p:clrVal>
                                          </p:val>
                                        </p:tav>
                                      </p:tavLst>
                                    </p:anim>
                                    <p:set>
                                      <p:cBhvr>
                                        <p:cTn id="19" dur="80"/>
                                        <p:tgtEl>
                                          <p:spTgt spid="22"/>
                                        </p:tgtEl>
                                        <p:attrNameLst>
                                          <p:attrName>fill.type</p:attrName>
                                        </p:attrNameLst>
                                      </p:cBhvr>
                                      <p:to>
                                        <p:strVal val="solid"/>
                                      </p:to>
                                    </p:set>
                                  </p:childTnLst>
                                </p:cTn>
                              </p:par>
                              <p:par>
                                <p:cTn id="20" presetID="27" presetClass="entr" presetSubtype="0" fill="hold" nodeType="withEffect">
                                  <p:stCondLst>
                                    <p:cond delay="0"/>
                                  </p:stCondLst>
                                  <p:iterate type="lt">
                                    <p:tmPct val="50000"/>
                                  </p:iterate>
                                  <p:childTnLst>
                                    <p:set>
                                      <p:cBhvr>
                                        <p:cTn id="21" dur="1" fill="hold">
                                          <p:stCondLst>
                                            <p:cond delay="0"/>
                                          </p:stCondLst>
                                        </p:cTn>
                                        <p:tgtEl>
                                          <p:spTgt spid="23"/>
                                        </p:tgtEl>
                                        <p:attrNameLst>
                                          <p:attrName>style.visibility</p:attrName>
                                        </p:attrNameLst>
                                      </p:cBhvr>
                                      <p:to>
                                        <p:strVal val="visible"/>
                                      </p:to>
                                    </p:set>
                                    <p:anim calcmode="discrete" valueType="clr">
                                      <p:cBhvr override="childStyle">
                                        <p:cTn id="22"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23"/>
                                        </p:tgtEl>
                                        <p:attrNameLst>
                                          <p:attrName>fillcolor</p:attrName>
                                        </p:attrNameLst>
                                      </p:cBhvr>
                                      <p:tavLst>
                                        <p:tav tm="0">
                                          <p:val>
                                            <p:clrVal>
                                              <a:schemeClr val="accent2"/>
                                            </p:clrVal>
                                          </p:val>
                                        </p:tav>
                                        <p:tav tm="50000">
                                          <p:val>
                                            <p:clrVal>
                                              <a:schemeClr val="hlink"/>
                                            </p:clrVal>
                                          </p:val>
                                        </p:tav>
                                      </p:tavLst>
                                    </p:anim>
                                    <p:set>
                                      <p:cBhvr>
                                        <p:cTn id="24" dur="80"/>
                                        <p:tgtEl>
                                          <p:spTgt spid="23"/>
                                        </p:tgtEl>
                                        <p:attrNameLst>
                                          <p:attrName>fill.type</p:attrName>
                                        </p:attrNameLst>
                                      </p:cBhvr>
                                      <p:to>
                                        <p:strVal val="solid"/>
                                      </p:to>
                                    </p:set>
                                  </p:childTnLst>
                                </p:cTn>
                              </p:par>
                              <p:par>
                                <p:cTn id="25" presetID="27" presetClass="entr" presetSubtype="0" fill="hold" grpId="0" nodeType="withEffect">
                                  <p:stCondLst>
                                    <p:cond delay="0"/>
                                  </p:stCondLst>
                                  <p:iterate type="lt">
                                    <p:tmPct val="50000"/>
                                  </p:iterate>
                                  <p:childTnLst>
                                    <p:set>
                                      <p:cBhvr>
                                        <p:cTn id="26" dur="1" fill="hold">
                                          <p:stCondLst>
                                            <p:cond delay="0"/>
                                          </p:stCondLst>
                                        </p:cTn>
                                        <p:tgtEl>
                                          <p:spTgt spid="24"/>
                                        </p:tgtEl>
                                        <p:attrNameLst>
                                          <p:attrName>style.visibility</p:attrName>
                                        </p:attrNameLst>
                                      </p:cBhvr>
                                      <p:to>
                                        <p:strVal val="visible"/>
                                      </p:to>
                                    </p:set>
                                    <p:anim calcmode="discrete" valueType="clr">
                                      <p:cBhvr override="childStyle">
                                        <p:cTn id="27"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28" dur="80"/>
                                        <p:tgtEl>
                                          <p:spTgt spid="24"/>
                                        </p:tgtEl>
                                        <p:attrNameLst>
                                          <p:attrName>fillcolor</p:attrName>
                                        </p:attrNameLst>
                                      </p:cBhvr>
                                      <p:tavLst>
                                        <p:tav tm="0">
                                          <p:val>
                                            <p:clrVal>
                                              <a:schemeClr val="accent2"/>
                                            </p:clrVal>
                                          </p:val>
                                        </p:tav>
                                        <p:tav tm="50000">
                                          <p:val>
                                            <p:clrVal>
                                              <a:schemeClr val="hlink"/>
                                            </p:clrVal>
                                          </p:val>
                                        </p:tav>
                                      </p:tavLst>
                                    </p:anim>
                                    <p:set>
                                      <p:cBhvr>
                                        <p:cTn id="29" dur="80"/>
                                        <p:tgtEl>
                                          <p:spTgt spid="24"/>
                                        </p:tgtEl>
                                        <p:attrNameLst>
                                          <p:attrName>fill.type</p:attrName>
                                        </p:attrNameLst>
                                      </p:cBhvr>
                                      <p:to>
                                        <p:strVal val="solid"/>
                                      </p:to>
                                    </p:set>
                                  </p:childTnLst>
                                </p:cTn>
                              </p:par>
                              <p:par>
                                <p:cTn id="30" presetID="27" presetClass="entr" presetSubtype="0" fill="hold" grpId="0" nodeType="withEffect">
                                  <p:stCondLst>
                                    <p:cond delay="0"/>
                                  </p:stCondLst>
                                  <p:iterate type="lt">
                                    <p:tmPct val="50000"/>
                                  </p:iterate>
                                  <p:childTnLst>
                                    <p:set>
                                      <p:cBhvr>
                                        <p:cTn id="31" dur="1" fill="hold">
                                          <p:stCondLst>
                                            <p:cond delay="0"/>
                                          </p:stCondLst>
                                        </p:cTn>
                                        <p:tgtEl>
                                          <p:spTgt spid="25"/>
                                        </p:tgtEl>
                                        <p:attrNameLst>
                                          <p:attrName>style.visibility</p:attrName>
                                        </p:attrNameLst>
                                      </p:cBhvr>
                                      <p:to>
                                        <p:strVal val="visible"/>
                                      </p:to>
                                    </p:set>
                                    <p:anim calcmode="discrete" valueType="clr">
                                      <p:cBhvr override="childStyle">
                                        <p:cTn id="32" dur="80"/>
                                        <p:tgtEl>
                                          <p:spTgt spid="25"/>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25"/>
                                        </p:tgtEl>
                                        <p:attrNameLst>
                                          <p:attrName>fillcolor</p:attrName>
                                        </p:attrNameLst>
                                      </p:cBhvr>
                                      <p:tavLst>
                                        <p:tav tm="0">
                                          <p:val>
                                            <p:clrVal>
                                              <a:schemeClr val="accent2"/>
                                            </p:clrVal>
                                          </p:val>
                                        </p:tav>
                                        <p:tav tm="50000">
                                          <p:val>
                                            <p:clrVal>
                                              <a:schemeClr val="hlink"/>
                                            </p:clrVal>
                                          </p:val>
                                        </p:tav>
                                      </p:tavLst>
                                    </p:anim>
                                    <p:set>
                                      <p:cBhvr>
                                        <p:cTn id="34" dur="80"/>
                                        <p:tgtEl>
                                          <p:spTgt spid="25"/>
                                        </p:tgtEl>
                                        <p:attrNameLst>
                                          <p:attrName>fill.type</p:attrName>
                                        </p:attrNameLst>
                                      </p:cBhvr>
                                      <p:to>
                                        <p:strVal val="solid"/>
                                      </p:to>
                                    </p:set>
                                  </p:childTnLst>
                                </p:cTn>
                              </p:par>
                              <p:par>
                                <p:cTn id="35" presetID="27" presetClass="entr" presetSubtype="0" fill="hold" nodeType="withEffect">
                                  <p:stCondLst>
                                    <p:cond delay="0"/>
                                  </p:stCondLst>
                                  <p:iterate type="lt">
                                    <p:tmPct val="50000"/>
                                  </p:iterate>
                                  <p:childTnLst>
                                    <p:set>
                                      <p:cBhvr>
                                        <p:cTn id="36" dur="1" fill="hold">
                                          <p:stCondLst>
                                            <p:cond delay="0"/>
                                          </p:stCondLst>
                                        </p:cTn>
                                        <p:tgtEl>
                                          <p:spTgt spid="26"/>
                                        </p:tgtEl>
                                        <p:attrNameLst>
                                          <p:attrName>style.visibility</p:attrName>
                                        </p:attrNameLst>
                                      </p:cBhvr>
                                      <p:to>
                                        <p:strVal val="visible"/>
                                      </p:to>
                                    </p:set>
                                    <p:anim calcmode="discrete" valueType="clr">
                                      <p:cBhvr override="childStyle">
                                        <p:cTn id="37"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38" dur="80"/>
                                        <p:tgtEl>
                                          <p:spTgt spid="26"/>
                                        </p:tgtEl>
                                        <p:attrNameLst>
                                          <p:attrName>fillcolor</p:attrName>
                                        </p:attrNameLst>
                                      </p:cBhvr>
                                      <p:tavLst>
                                        <p:tav tm="0">
                                          <p:val>
                                            <p:clrVal>
                                              <a:schemeClr val="accent2"/>
                                            </p:clrVal>
                                          </p:val>
                                        </p:tav>
                                        <p:tav tm="50000">
                                          <p:val>
                                            <p:clrVal>
                                              <a:schemeClr val="hlink"/>
                                            </p:clrVal>
                                          </p:val>
                                        </p:tav>
                                      </p:tavLst>
                                    </p:anim>
                                    <p:set>
                                      <p:cBhvr>
                                        <p:cTn id="39" dur="80"/>
                                        <p:tgtEl>
                                          <p:spTgt spid="26"/>
                                        </p:tgtEl>
                                        <p:attrNameLst>
                                          <p:attrName>fill.type</p:attrName>
                                        </p:attrNameLst>
                                      </p:cBhvr>
                                      <p:to>
                                        <p:strVal val="solid"/>
                                      </p:to>
                                    </p:set>
                                  </p:childTnLst>
                                </p:cTn>
                              </p:par>
                              <p:par>
                                <p:cTn id="40" presetID="27" presetClass="entr" presetSubtype="0" fill="hold" grpId="0" nodeType="withEffect">
                                  <p:stCondLst>
                                    <p:cond delay="0"/>
                                  </p:stCondLst>
                                  <p:iterate type="lt">
                                    <p:tmPct val="50000"/>
                                  </p:iterate>
                                  <p:childTnLst>
                                    <p:set>
                                      <p:cBhvr>
                                        <p:cTn id="41" dur="1" fill="hold">
                                          <p:stCondLst>
                                            <p:cond delay="0"/>
                                          </p:stCondLst>
                                        </p:cTn>
                                        <p:tgtEl>
                                          <p:spTgt spid="27"/>
                                        </p:tgtEl>
                                        <p:attrNameLst>
                                          <p:attrName>style.visibility</p:attrName>
                                        </p:attrNameLst>
                                      </p:cBhvr>
                                      <p:to>
                                        <p:strVal val="visible"/>
                                      </p:to>
                                    </p:set>
                                    <p:anim calcmode="discrete" valueType="clr">
                                      <p:cBhvr override="childStyle">
                                        <p:cTn id="42" dur="80"/>
                                        <p:tgtEl>
                                          <p:spTgt spid="27"/>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27"/>
                                        </p:tgtEl>
                                        <p:attrNameLst>
                                          <p:attrName>fillcolor</p:attrName>
                                        </p:attrNameLst>
                                      </p:cBhvr>
                                      <p:tavLst>
                                        <p:tav tm="0">
                                          <p:val>
                                            <p:clrVal>
                                              <a:schemeClr val="accent2"/>
                                            </p:clrVal>
                                          </p:val>
                                        </p:tav>
                                        <p:tav tm="50000">
                                          <p:val>
                                            <p:clrVal>
                                              <a:schemeClr val="hlink"/>
                                            </p:clrVal>
                                          </p:val>
                                        </p:tav>
                                      </p:tavLst>
                                    </p:anim>
                                    <p:set>
                                      <p:cBhvr>
                                        <p:cTn id="44" dur="80"/>
                                        <p:tgtEl>
                                          <p:spTgt spid="27"/>
                                        </p:tgtEl>
                                        <p:attrNameLst>
                                          <p:attrName>fill.type</p:attrName>
                                        </p:attrNameLst>
                                      </p:cBhvr>
                                      <p:to>
                                        <p:strVal val="solid"/>
                                      </p:to>
                                    </p:set>
                                  </p:childTnLst>
                                </p:cTn>
                              </p:par>
                              <p:par>
                                <p:cTn id="45" presetID="27" presetClass="entr" presetSubtype="0" fill="hold" nodeType="withEffect">
                                  <p:stCondLst>
                                    <p:cond delay="0"/>
                                  </p:stCondLst>
                                  <p:iterate type="lt">
                                    <p:tmPct val="50000"/>
                                  </p:iterate>
                                  <p:childTnLst>
                                    <p:set>
                                      <p:cBhvr>
                                        <p:cTn id="46" dur="1" fill="hold">
                                          <p:stCondLst>
                                            <p:cond delay="0"/>
                                          </p:stCondLst>
                                        </p:cTn>
                                        <p:tgtEl>
                                          <p:spTgt spid="28"/>
                                        </p:tgtEl>
                                        <p:attrNameLst>
                                          <p:attrName>style.visibility</p:attrName>
                                        </p:attrNameLst>
                                      </p:cBhvr>
                                      <p:to>
                                        <p:strVal val="visible"/>
                                      </p:to>
                                    </p:set>
                                    <p:anim calcmode="discrete" valueType="clr">
                                      <p:cBhvr override="childStyle">
                                        <p:cTn id="47" dur="80"/>
                                        <p:tgtEl>
                                          <p:spTgt spid="28"/>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28"/>
                                        </p:tgtEl>
                                        <p:attrNameLst>
                                          <p:attrName>fillcolor</p:attrName>
                                        </p:attrNameLst>
                                      </p:cBhvr>
                                      <p:tavLst>
                                        <p:tav tm="0">
                                          <p:val>
                                            <p:clrVal>
                                              <a:schemeClr val="accent2"/>
                                            </p:clrVal>
                                          </p:val>
                                        </p:tav>
                                        <p:tav tm="50000">
                                          <p:val>
                                            <p:clrVal>
                                              <a:schemeClr val="hlink"/>
                                            </p:clrVal>
                                          </p:val>
                                        </p:tav>
                                      </p:tavLst>
                                    </p:anim>
                                    <p:set>
                                      <p:cBhvr>
                                        <p:cTn id="49" dur="80"/>
                                        <p:tgtEl>
                                          <p:spTgt spid="28"/>
                                        </p:tgtEl>
                                        <p:attrNameLst>
                                          <p:attrName>fill.type</p:attrName>
                                        </p:attrNameLst>
                                      </p:cBhvr>
                                      <p:to>
                                        <p:strVal val="solid"/>
                                      </p:to>
                                    </p:set>
                                  </p:childTnLst>
                                </p:cTn>
                              </p:par>
                              <p:par>
                                <p:cTn id="50" presetID="27" presetClass="entr" presetSubtype="0" fill="hold" nodeType="withEffect">
                                  <p:stCondLst>
                                    <p:cond delay="0"/>
                                  </p:stCondLst>
                                  <p:iterate type="lt">
                                    <p:tmPct val="50000"/>
                                  </p:iterate>
                                  <p:childTnLst>
                                    <p:set>
                                      <p:cBhvr>
                                        <p:cTn id="51" dur="1" fill="hold">
                                          <p:stCondLst>
                                            <p:cond delay="0"/>
                                          </p:stCondLst>
                                        </p:cTn>
                                        <p:tgtEl>
                                          <p:spTgt spid="37"/>
                                        </p:tgtEl>
                                        <p:attrNameLst>
                                          <p:attrName>style.visibility</p:attrName>
                                        </p:attrNameLst>
                                      </p:cBhvr>
                                      <p:to>
                                        <p:strVal val="visible"/>
                                      </p:to>
                                    </p:set>
                                    <p:anim calcmode="discrete" valueType="clr">
                                      <p:cBhvr override="childStyle">
                                        <p:cTn id="52" dur="80"/>
                                        <p:tgtEl>
                                          <p:spTgt spid="37"/>
                                        </p:tgtEl>
                                        <p:attrNameLst>
                                          <p:attrName>style.color</p:attrName>
                                        </p:attrNameLst>
                                      </p:cBhvr>
                                      <p:tavLst>
                                        <p:tav tm="0">
                                          <p:val>
                                            <p:clrVal>
                                              <a:schemeClr val="accent2"/>
                                            </p:clrVal>
                                          </p:val>
                                        </p:tav>
                                        <p:tav tm="50000">
                                          <p:val>
                                            <p:clrVal>
                                              <a:schemeClr val="hlink"/>
                                            </p:clrVal>
                                          </p:val>
                                        </p:tav>
                                      </p:tavLst>
                                    </p:anim>
                                    <p:anim calcmode="discrete" valueType="clr">
                                      <p:cBhvr>
                                        <p:cTn id="53" dur="80"/>
                                        <p:tgtEl>
                                          <p:spTgt spid="37"/>
                                        </p:tgtEl>
                                        <p:attrNameLst>
                                          <p:attrName>fillcolor</p:attrName>
                                        </p:attrNameLst>
                                      </p:cBhvr>
                                      <p:tavLst>
                                        <p:tav tm="0">
                                          <p:val>
                                            <p:clrVal>
                                              <a:schemeClr val="accent2"/>
                                            </p:clrVal>
                                          </p:val>
                                        </p:tav>
                                        <p:tav tm="50000">
                                          <p:val>
                                            <p:clrVal>
                                              <a:schemeClr val="hlink"/>
                                            </p:clrVal>
                                          </p:val>
                                        </p:tav>
                                      </p:tavLst>
                                    </p:anim>
                                    <p:set>
                                      <p:cBhvr>
                                        <p:cTn id="54" dur="80"/>
                                        <p:tgtEl>
                                          <p:spTgt spid="37"/>
                                        </p:tgtEl>
                                        <p:attrNameLst>
                                          <p:attrName>fill.type</p:attrName>
                                        </p:attrNameLst>
                                      </p:cBhvr>
                                      <p:to>
                                        <p:strVal val="solid"/>
                                      </p:to>
                                    </p:set>
                                  </p:childTnLst>
                                </p:cTn>
                              </p:par>
                              <p:par>
                                <p:cTn id="55" presetID="27" presetClass="entr" presetSubtype="0" fill="hold" nodeType="withEffect">
                                  <p:stCondLst>
                                    <p:cond delay="0"/>
                                  </p:stCondLst>
                                  <p:iterate type="lt">
                                    <p:tmPct val="50000"/>
                                  </p:iterate>
                                  <p:childTnLst>
                                    <p:set>
                                      <p:cBhvr>
                                        <p:cTn id="56" dur="1" fill="hold">
                                          <p:stCondLst>
                                            <p:cond delay="0"/>
                                          </p:stCondLst>
                                        </p:cTn>
                                        <p:tgtEl>
                                          <p:spTgt spid="30"/>
                                        </p:tgtEl>
                                        <p:attrNameLst>
                                          <p:attrName>style.visibility</p:attrName>
                                        </p:attrNameLst>
                                      </p:cBhvr>
                                      <p:to>
                                        <p:strVal val="visible"/>
                                      </p:to>
                                    </p:set>
                                    <p:anim calcmode="discrete" valueType="clr">
                                      <p:cBhvr override="childStyle">
                                        <p:cTn id="57" dur="80"/>
                                        <p:tgtEl>
                                          <p:spTgt spid="30"/>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30"/>
                                        </p:tgtEl>
                                        <p:attrNameLst>
                                          <p:attrName>fillcolor</p:attrName>
                                        </p:attrNameLst>
                                      </p:cBhvr>
                                      <p:tavLst>
                                        <p:tav tm="0">
                                          <p:val>
                                            <p:clrVal>
                                              <a:schemeClr val="accent2"/>
                                            </p:clrVal>
                                          </p:val>
                                        </p:tav>
                                        <p:tav tm="50000">
                                          <p:val>
                                            <p:clrVal>
                                              <a:schemeClr val="hlink"/>
                                            </p:clrVal>
                                          </p:val>
                                        </p:tav>
                                      </p:tavLst>
                                    </p:anim>
                                    <p:set>
                                      <p:cBhvr>
                                        <p:cTn id="59" dur="80"/>
                                        <p:tgtEl>
                                          <p:spTgt spid="30"/>
                                        </p:tgtEl>
                                        <p:attrNameLst>
                                          <p:attrName>fill.type</p:attrName>
                                        </p:attrNameLst>
                                      </p:cBhvr>
                                      <p:to>
                                        <p:strVal val="solid"/>
                                      </p:to>
                                    </p:set>
                                  </p:childTnLst>
                                </p:cTn>
                              </p:par>
                              <p:par>
                                <p:cTn id="60" presetID="27" presetClass="entr" presetSubtype="0" fill="hold" nodeType="withEffect">
                                  <p:stCondLst>
                                    <p:cond delay="0"/>
                                  </p:stCondLst>
                                  <p:iterate type="lt">
                                    <p:tmPct val="50000"/>
                                  </p:iterate>
                                  <p:childTnLst>
                                    <p:set>
                                      <p:cBhvr>
                                        <p:cTn id="61" dur="1" fill="hold">
                                          <p:stCondLst>
                                            <p:cond delay="0"/>
                                          </p:stCondLst>
                                        </p:cTn>
                                        <p:tgtEl>
                                          <p:spTgt spid="36"/>
                                        </p:tgtEl>
                                        <p:attrNameLst>
                                          <p:attrName>style.visibility</p:attrName>
                                        </p:attrNameLst>
                                      </p:cBhvr>
                                      <p:to>
                                        <p:strVal val="visible"/>
                                      </p:to>
                                    </p:set>
                                    <p:anim calcmode="discrete" valueType="clr">
                                      <p:cBhvr override="childStyle">
                                        <p:cTn id="62" dur="80"/>
                                        <p:tgtEl>
                                          <p:spTgt spid="36"/>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36"/>
                                        </p:tgtEl>
                                        <p:attrNameLst>
                                          <p:attrName>fillcolor</p:attrName>
                                        </p:attrNameLst>
                                      </p:cBhvr>
                                      <p:tavLst>
                                        <p:tav tm="0">
                                          <p:val>
                                            <p:clrVal>
                                              <a:schemeClr val="accent2"/>
                                            </p:clrVal>
                                          </p:val>
                                        </p:tav>
                                        <p:tav tm="50000">
                                          <p:val>
                                            <p:clrVal>
                                              <a:schemeClr val="hlink"/>
                                            </p:clrVal>
                                          </p:val>
                                        </p:tav>
                                      </p:tavLst>
                                    </p:anim>
                                    <p:set>
                                      <p:cBhvr>
                                        <p:cTn id="64" dur="80"/>
                                        <p:tgtEl>
                                          <p:spTgt spid="36"/>
                                        </p:tgtEl>
                                        <p:attrNameLst>
                                          <p:attrName>fill.type</p:attrName>
                                        </p:attrNameLst>
                                      </p:cBhvr>
                                      <p:to>
                                        <p:strVal val="solid"/>
                                      </p:to>
                                    </p:set>
                                  </p:childTnLst>
                                </p:cTn>
                              </p:par>
                              <p:par>
                                <p:cTn id="65" presetID="27" presetClass="entr" presetSubtype="0" fill="hold" nodeType="withEffect">
                                  <p:stCondLst>
                                    <p:cond delay="0"/>
                                  </p:stCondLst>
                                  <p:iterate type="lt">
                                    <p:tmPct val="50000"/>
                                  </p:iterate>
                                  <p:childTnLst>
                                    <p:set>
                                      <p:cBhvr>
                                        <p:cTn id="66" dur="1" fill="hold">
                                          <p:stCondLst>
                                            <p:cond delay="0"/>
                                          </p:stCondLst>
                                        </p:cTn>
                                        <p:tgtEl>
                                          <p:spTgt spid="15"/>
                                        </p:tgtEl>
                                        <p:attrNameLst>
                                          <p:attrName>style.visibility</p:attrName>
                                        </p:attrNameLst>
                                      </p:cBhvr>
                                      <p:to>
                                        <p:strVal val="visible"/>
                                      </p:to>
                                    </p:set>
                                    <p:anim calcmode="discrete" valueType="clr">
                                      <p:cBhvr override="childStyle">
                                        <p:cTn id="67"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15"/>
                                        </p:tgtEl>
                                        <p:attrNameLst>
                                          <p:attrName>fillcolor</p:attrName>
                                        </p:attrNameLst>
                                      </p:cBhvr>
                                      <p:tavLst>
                                        <p:tav tm="0">
                                          <p:val>
                                            <p:clrVal>
                                              <a:schemeClr val="accent2"/>
                                            </p:clrVal>
                                          </p:val>
                                        </p:tav>
                                        <p:tav tm="50000">
                                          <p:val>
                                            <p:clrVal>
                                              <a:schemeClr val="hlink"/>
                                            </p:clrVal>
                                          </p:val>
                                        </p:tav>
                                      </p:tavLst>
                                    </p:anim>
                                    <p:set>
                                      <p:cBhvr>
                                        <p:cTn id="69" dur="80"/>
                                        <p:tgtEl>
                                          <p:spTgt spid="15"/>
                                        </p:tgtEl>
                                        <p:attrNameLst>
                                          <p:attrName>fill.type</p:attrName>
                                        </p:attrNameLst>
                                      </p:cBhvr>
                                      <p:to>
                                        <p:strVal val="solid"/>
                                      </p:to>
                                    </p:set>
                                  </p:childTnLst>
                                </p:cTn>
                              </p:par>
                              <p:par>
                                <p:cTn id="70" presetID="27" presetClass="entr" presetSubtype="0" fill="hold" nodeType="withEffect">
                                  <p:stCondLst>
                                    <p:cond delay="0"/>
                                  </p:stCondLst>
                                  <p:iterate type="lt">
                                    <p:tmPct val="50000"/>
                                  </p:iterate>
                                  <p:childTnLst>
                                    <p:set>
                                      <p:cBhvr>
                                        <p:cTn id="71" dur="1" fill="hold">
                                          <p:stCondLst>
                                            <p:cond delay="0"/>
                                          </p:stCondLst>
                                        </p:cTn>
                                        <p:tgtEl>
                                          <p:spTgt spid="16"/>
                                        </p:tgtEl>
                                        <p:attrNameLst>
                                          <p:attrName>style.visibility</p:attrName>
                                        </p:attrNameLst>
                                      </p:cBhvr>
                                      <p:to>
                                        <p:strVal val="visible"/>
                                      </p:to>
                                    </p:set>
                                    <p:anim calcmode="discrete" valueType="clr">
                                      <p:cBhvr override="childStyle">
                                        <p:cTn id="72"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73" dur="80"/>
                                        <p:tgtEl>
                                          <p:spTgt spid="16"/>
                                        </p:tgtEl>
                                        <p:attrNameLst>
                                          <p:attrName>fillcolor</p:attrName>
                                        </p:attrNameLst>
                                      </p:cBhvr>
                                      <p:tavLst>
                                        <p:tav tm="0">
                                          <p:val>
                                            <p:clrVal>
                                              <a:schemeClr val="accent2"/>
                                            </p:clrVal>
                                          </p:val>
                                        </p:tav>
                                        <p:tav tm="50000">
                                          <p:val>
                                            <p:clrVal>
                                              <a:schemeClr val="hlink"/>
                                            </p:clrVal>
                                          </p:val>
                                        </p:tav>
                                      </p:tavLst>
                                    </p:anim>
                                    <p:set>
                                      <p:cBhvr>
                                        <p:cTn id="74" dur="80"/>
                                        <p:tgtEl>
                                          <p:spTgt spid="16"/>
                                        </p:tgtEl>
                                        <p:attrNameLst>
                                          <p:attrName>fill.type</p:attrName>
                                        </p:attrNameLst>
                                      </p:cBhvr>
                                      <p:to>
                                        <p:strVal val="solid"/>
                                      </p:to>
                                    </p:set>
                                  </p:childTnLst>
                                </p:cTn>
                              </p:par>
                              <p:par>
                                <p:cTn id="75" presetID="27" presetClass="entr" presetSubtype="0" fill="hold" nodeType="withEffect">
                                  <p:stCondLst>
                                    <p:cond delay="0"/>
                                  </p:stCondLst>
                                  <p:iterate type="lt">
                                    <p:tmPct val="50000"/>
                                  </p:iterate>
                                  <p:childTnLst>
                                    <p:set>
                                      <p:cBhvr>
                                        <p:cTn id="76" dur="1" fill="hold">
                                          <p:stCondLst>
                                            <p:cond delay="0"/>
                                          </p:stCondLst>
                                        </p:cTn>
                                        <p:tgtEl>
                                          <p:spTgt spid="17"/>
                                        </p:tgtEl>
                                        <p:attrNameLst>
                                          <p:attrName>style.visibility</p:attrName>
                                        </p:attrNameLst>
                                      </p:cBhvr>
                                      <p:to>
                                        <p:strVal val="visible"/>
                                      </p:to>
                                    </p:set>
                                    <p:anim calcmode="discrete" valueType="clr">
                                      <p:cBhvr override="childStyle">
                                        <p:cTn id="77"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17"/>
                                        </p:tgtEl>
                                        <p:attrNameLst>
                                          <p:attrName>fillcolor</p:attrName>
                                        </p:attrNameLst>
                                      </p:cBhvr>
                                      <p:tavLst>
                                        <p:tav tm="0">
                                          <p:val>
                                            <p:clrVal>
                                              <a:schemeClr val="accent2"/>
                                            </p:clrVal>
                                          </p:val>
                                        </p:tav>
                                        <p:tav tm="50000">
                                          <p:val>
                                            <p:clrVal>
                                              <a:schemeClr val="hlink"/>
                                            </p:clrVal>
                                          </p:val>
                                        </p:tav>
                                      </p:tavLst>
                                    </p:anim>
                                    <p:set>
                                      <p:cBhvr>
                                        <p:cTn id="79" dur="80"/>
                                        <p:tgtEl>
                                          <p:spTgt spid="17"/>
                                        </p:tgtEl>
                                        <p:attrNameLst>
                                          <p:attrName>fill.type</p:attrName>
                                        </p:attrNameLst>
                                      </p:cBhvr>
                                      <p:to>
                                        <p:strVal val="solid"/>
                                      </p:to>
                                    </p:set>
                                  </p:childTnLst>
                                </p:cTn>
                              </p:par>
                              <p:par>
                                <p:cTn id="80" presetID="27" presetClass="entr" presetSubtype="0" fill="hold" nodeType="withEffect">
                                  <p:stCondLst>
                                    <p:cond delay="0"/>
                                  </p:stCondLst>
                                  <p:iterate type="lt">
                                    <p:tmPct val="50000"/>
                                  </p:iterate>
                                  <p:childTnLst>
                                    <p:set>
                                      <p:cBhvr>
                                        <p:cTn id="81" dur="1" fill="hold">
                                          <p:stCondLst>
                                            <p:cond delay="0"/>
                                          </p:stCondLst>
                                        </p:cTn>
                                        <p:tgtEl>
                                          <p:spTgt spid="18"/>
                                        </p:tgtEl>
                                        <p:attrNameLst>
                                          <p:attrName>style.visibility</p:attrName>
                                        </p:attrNameLst>
                                      </p:cBhvr>
                                      <p:to>
                                        <p:strVal val="visible"/>
                                      </p:to>
                                    </p:set>
                                    <p:anim calcmode="discrete" valueType="clr">
                                      <p:cBhvr override="childStyle">
                                        <p:cTn id="82"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83" dur="80"/>
                                        <p:tgtEl>
                                          <p:spTgt spid="18"/>
                                        </p:tgtEl>
                                        <p:attrNameLst>
                                          <p:attrName>fillcolor</p:attrName>
                                        </p:attrNameLst>
                                      </p:cBhvr>
                                      <p:tavLst>
                                        <p:tav tm="0">
                                          <p:val>
                                            <p:clrVal>
                                              <a:schemeClr val="accent2"/>
                                            </p:clrVal>
                                          </p:val>
                                        </p:tav>
                                        <p:tav tm="50000">
                                          <p:val>
                                            <p:clrVal>
                                              <a:schemeClr val="hlink"/>
                                            </p:clrVal>
                                          </p:val>
                                        </p:tav>
                                      </p:tavLst>
                                    </p:anim>
                                    <p:set>
                                      <p:cBhvr>
                                        <p:cTn id="84"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4" grpId="0" animBg="1"/>
      <p:bldP spid="25"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sp>
        <p:nvSpPr>
          <p:cNvPr id="2" name="Content Placeholder 1"/>
          <p:cNvSpPr>
            <a:spLocks noGrp="1"/>
          </p:cNvSpPr>
          <p:nvPr>
            <p:ph idx="1"/>
          </p:nvPr>
        </p:nvSpPr>
        <p:spPr/>
        <p:txBody>
          <a:bodyPr/>
          <a:lstStyle/>
          <a:p>
            <a:endParaRPr lang="id-ID"/>
          </a:p>
        </p:txBody>
      </p:sp>
      <p:pic>
        <p:nvPicPr>
          <p:cNvPr id="4" name="Picture 3"/>
          <p:cNvPicPr/>
          <p:nvPr/>
        </p:nvPicPr>
        <p:blipFill>
          <a:blip r:embed="rId2"/>
          <a:stretch>
            <a:fillRect/>
          </a:stretch>
        </p:blipFill>
        <p:spPr>
          <a:xfrm>
            <a:off x="539552" y="188640"/>
            <a:ext cx="8352928" cy="5832648"/>
          </a:xfrm>
          <a:prstGeom prst="rect">
            <a:avLst/>
          </a:prstGeom>
        </p:spPr>
      </p:pic>
    </p:spTree>
    <p:extLst>
      <p:ext uri="{BB962C8B-B14F-4D97-AF65-F5344CB8AC3E}">
        <p14:creationId xmlns:p14="http://schemas.microsoft.com/office/powerpoint/2010/main" xmlns="" val="8046944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sp>
        <p:nvSpPr>
          <p:cNvPr id="2" name="Content Placeholder 1"/>
          <p:cNvSpPr>
            <a:spLocks noGrp="1"/>
          </p:cNvSpPr>
          <p:nvPr>
            <p:ph idx="1"/>
          </p:nvPr>
        </p:nvSpPr>
        <p:spPr/>
        <p:txBody>
          <a:bodyPr/>
          <a:lstStyle/>
          <a:p>
            <a:endParaRPr lang="id-ID"/>
          </a:p>
        </p:txBody>
      </p:sp>
      <p:pic>
        <p:nvPicPr>
          <p:cNvPr id="5" name="Picture 4"/>
          <p:cNvPicPr/>
          <p:nvPr/>
        </p:nvPicPr>
        <p:blipFill>
          <a:blip r:embed="rId2"/>
          <a:stretch>
            <a:fillRect/>
          </a:stretch>
        </p:blipFill>
        <p:spPr>
          <a:xfrm>
            <a:off x="0" y="188640"/>
            <a:ext cx="8964488" cy="6408712"/>
          </a:xfrm>
          <a:prstGeom prst="rect">
            <a:avLst/>
          </a:prstGeom>
        </p:spPr>
      </p:pic>
    </p:spTree>
    <p:extLst>
      <p:ext uri="{BB962C8B-B14F-4D97-AF65-F5344CB8AC3E}">
        <p14:creationId xmlns:p14="http://schemas.microsoft.com/office/powerpoint/2010/main" xmlns="" val="7893392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4" name="Content Placeholder 3"/>
          <p:cNvPicPr>
            <a:picLocks noGrp="1"/>
          </p:cNvPicPr>
          <p:nvPr>
            <p:ph idx="1"/>
          </p:nvPr>
        </p:nvPicPr>
        <p:blipFill>
          <a:blip r:embed="rId2"/>
          <a:stretch>
            <a:fillRect/>
          </a:stretch>
        </p:blipFill>
        <p:spPr>
          <a:xfrm>
            <a:off x="285720" y="0"/>
            <a:ext cx="8858280" cy="6858000"/>
          </a:xfrm>
          <a:prstGeom prst="rect">
            <a:avLst/>
          </a:prstGeom>
        </p:spPr>
      </p:pic>
    </p:spTree>
    <p:extLst>
      <p:ext uri="{BB962C8B-B14F-4D97-AF65-F5344CB8AC3E}">
        <p14:creationId xmlns:p14="http://schemas.microsoft.com/office/powerpoint/2010/main" xmlns="" val="1901926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pic>
        <p:nvPicPr>
          <p:cNvPr id="4" name="Content Placeholder 3"/>
          <p:cNvPicPr>
            <a:picLocks noGrp="1"/>
          </p:cNvPicPr>
          <p:nvPr>
            <p:ph idx="1"/>
          </p:nvPr>
        </p:nvPicPr>
        <p:blipFill>
          <a:blip r:embed="rId2"/>
          <a:stretch>
            <a:fillRect/>
          </a:stretch>
        </p:blipFill>
        <p:spPr>
          <a:xfrm>
            <a:off x="0" y="0"/>
            <a:ext cx="8858280" cy="6858000"/>
          </a:xfrm>
          <a:prstGeom prst="rect">
            <a:avLst/>
          </a:prstGeom>
        </p:spPr>
      </p:pic>
    </p:spTree>
    <p:extLst>
      <p:ext uri="{BB962C8B-B14F-4D97-AF65-F5344CB8AC3E}">
        <p14:creationId xmlns:p14="http://schemas.microsoft.com/office/powerpoint/2010/main" xmlns="" val="39078253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Aceh Pasca-Jalin</a:t>
            </a:r>
            <a:endParaRPr lang="id-ID" dirty="0"/>
          </a:p>
        </p:txBody>
      </p:sp>
      <p:sp>
        <p:nvSpPr>
          <p:cNvPr id="3" name="Content Placeholder 2"/>
          <p:cNvSpPr>
            <a:spLocks noGrp="1"/>
          </p:cNvSpPr>
          <p:nvPr>
            <p:ph sz="quarter" idx="13"/>
          </p:nvPr>
        </p:nvSpPr>
        <p:spPr>
          <a:xfrm>
            <a:off x="685800" y="2240280"/>
            <a:ext cx="3803904" cy="3877056"/>
          </a:xfrm>
          <a:prstGeom prst="rect">
            <a:avLst/>
          </a:prstGeom>
        </p:spPr>
        <p:txBody>
          <a:bodyPr/>
          <a:lstStyle/>
          <a:p>
            <a:endParaRPr lang="id-ID"/>
          </a:p>
        </p:txBody>
      </p:sp>
      <p:sp>
        <p:nvSpPr>
          <p:cNvPr id="4" name="Content Placeholder 3"/>
          <p:cNvSpPr>
            <a:spLocks noGrp="1"/>
          </p:cNvSpPr>
          <p:nvPr>
            <p:ph sz="quarter" idx="14"/>
          </p:nvPr>
        </p:nvSpPr>
        <p:spPr>
          <a:xfrm>
            <a:off x="4645151" y="2240280"/>
            <a:ext cx="3803904" cy="3877056"/>
          </a:xfrm>
          <a:prstGeom prst="rect">
            <a:avLst/>
          </a:prstGeom>
        </p:spPr>
        <p:txBody>
          <a:bodyPr/>
          <a:lstStyle/>
          <a:p>
            <a:endParaRPr lang="id-ID"/>
          </a:p>
        </p:txBody>
      </p:sp>
      <p:sp>
        <p:nvSpPr>
          <p:cNvPr id="552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55297" name="Object 1"/>
          <p:cNvGraphicFramePr>
            <a:graphicFrameLocks noChangeAspect="1"/>
          </p:cNvGraphicFramePr>
          <p:nvPr>
            <p:extLst>
              <p:ext uri="{D42A27DB-BD31-4B8C-83A1-F6EECF244321}">
                <p14:modId xmlns:p14="http://schemas.microsoft.com/office/powerpoint/2010/main" xmlns="" val="2270379033"/>
              </p:ext>
            </p:extLst>
          </p:nvPr>
        </p:nvGraphicFramePr>
        <p:xfrm>
          <a:off x="0" y="0"/>
          <a:ext cx="9144000" cy="6525344"/>
        </p:xfrm>
        <a:graphic>
          <a:graphicData uri="http://schemas.openxmlformats.org/presentationml/2006/ole">
            <p:oleObj spid="_x0000_s1028" name="Slide" r:id="rId3" imgW="4568900" imgH="3425883" progId="PowerPoint.Slide.12">
              <p:embed/>
            </p:oleObj>
          </a:graphicData>
        </a:graphic>
      </p:graphicFrame>
    </p:spTree>
    <p:extLst>
      <p:ext uri="{BB962C8B-B14F-4D97-AF65-F5344CB8AC3E}">
        <p14:creationId xmlns:p14="http://schemas.microsoft.com/office/powerpoint/2010/main" xmlns="" val="17041483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endParaRPr lang="id-ID" dirty="0"/>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graphicFrame>
        <p:nvGraphicFramePr>
          <p:cNvPr id="1025" name="Object 1"/>
          <p:cNvGraphicFramePr>
            <a:graphicFrameLocks noChangeAspect="1"/>
          </p:cNvGraphicFramePr>
          <p:nvPr>
            <p:extLst>
              <p:ext uri="{D42A27DB-BD31-4B8C-83A1-F6EECF244321}">
                <p14:modId xmlns:p14="http://schemas.microsoft.com/office/powerpoint/2010/main" xmlns="" val="204924748"/>
              </p:ext>
            </p:extLst>
          </p:nvPr>
        </p:nvGraphicFramePr>
        <p:xfrm>
          <a:off x="0" y="404664"/>
          <a:ext cx="8715404" cy="6120680"/>
        </p:xfrm>
        <a:graphic>
          <a:graphicData uri="http://schemas.openxmlformats.org/presentationml/2006/ole">
            <p:oleObj spid="_x0000_s2052" name="Slide" r:id="rId3" imgW="4568900" imgH="3425883" progId="PowerPoint.Slide.12">
              <p:embed/>
            </p:oleObj>
          </a:graphicData>
        </a:graphic>
      </p:graphicFrame>
    </p:spTree>
    <p:extLst>
      <p:ext uri="{BB962C8B-B14F-4D97-AF65-F5344CB8AC3E}">
        <p14:creationId xmlns:p14="http://schemas.microsoft.com/office/powerpoint/2010/main" xmlns="" val="1439419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sp>
        <p:nvSpPr>
          <p:cNvPr id="2" name="Content Placeholder 1"/>
          <p:cNvSpPr>
            <a:spLocks noGrp="1"/>
          </p:cNvSpPr>
          <p:nvPr>
            <p:ph idx="1"/>
          </p:nvPr>
        </p:nvSpPr>
        <p:spPr/>
        <p:txBody>
          <a:bodyPr/>
          <a:lstStyle/>
          <a:p>
            <a:endParaRPr lang="id-ID"/>
          </a:p>
        </p:txBody>
      </p:sp>
      <p:pic>
        <p:nvPicPr>
          <p:cNvPr id="4" name="Picture 3"/>
          <p:cNvPicPr/>
          <p:nvPr/>
        </p:nvPicPr>
        <p:blipFill>
          <a:blip r:embed="rId2"/>
          <a:stretch>
            <a:fillRect/>
          </a:stretch>
        </p:blipFill>
        <p:spPr>
          <a:xfrm>
            <a:off x="899593" y="620688"/>
            <a:ext cx="7632848" cy="5616624"/>
          </a:xfrm>
          <a:prstGeom prst="rect">
            <a:avLst/>
          </a:prstGeom>
        </p:spPr>
      </p:pic>
    </p:spTree>
    <p:extLst>
      <p:ext uri="{BB962C8B-B14F-4D97-AF65-F5344CB8AC3E}">
        <p14:creationId xmlns:p14="http://schemas.microsoft.com/office/powerpoint/2010/main" xmlns="" val="3885244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Din Minimi</a:t>
            </a:r>
            <a:endParaRPr lang="id-ID" dirty="0"/>
          </a:p>
        </p:txBody>
      </p:sp>
      <p:sp>
        <p:nvSpPr>
          <p:cNvPr id="3" name="Content Placeholder 2"/>
          <p:cNvSpPr>
            <a:spLocks noGrp="1"/>
          </p:cNvSpPr>
          <p:nvPr>
            <p:ph sz="quarter" idx="13"/>
          </p:nvPr>
        </p:nvSpPr>
        <p:spPr>
          <a:xfrm>
            <a:off x="685800" y="2240280"/>
            <a:ext cx="3803904" cy="3877056"/>
          </a:xfrm>
          <a:prstGeom prst="rect">
            <a:avLst/>
          </a:prstGeom>
        </p:spPr>
        <p:txBody>
          <a:bodyPr/>
          <a:lstStyle/>
          <a:p>
            <a:endParaRPr lang="id-ID"/>
          </a:p>
        </p:txBody>
      </p:sp>
      <p:pic>
        <p:nvPicPr>
          <p:cNvPr id="6" name="Content Placeholder 5" descr="D:\Gambars15\Foto Qaishar Fatih15\IMG-20150710-WA0019.jpg"/>
          <p:cNvPicPr>
            <a:picLocks noGrp="1"/>
          </p:cNvPicPr>
          <p:nvPr>
            <p:ph sz="quarter" idx="14"/>
          </p:nvPr>
        </p:nvPicPr>
        <p:blipFill>
          <a:blip r:embed="rId2"/>
          <a:srcRect/>
          <a:stretch>
            <a:fillRect/>
          </a:stretch>
        </p:blipFill>
        <p:spPr bwMode="auto">
          <a:xfrm>
            <a:off x="4932040" y="116632"/>
            <a:ext cx="4071966" cy="3585009"/>
          </a:xfrm>
          <a:prstGeom prst="rect">
            <a:avLst/>
          </a:prstGeom>
          <a:noFill/>
          <a:ln w="9525">
            <a:noFill/>
            <a:miter lim="800000"/>
            <a:headEnd/>
            <a:tailEnd/>
          </a:ln>
        </p:spPr>
      </p:pic>
      <p:pic>
        <p:nvPicPr>
          <p:cNvPr id="5" name="Picture 4" descr="D:\Gambars15\Foto Qaishar Fatih15\11198663_380001392204875_541375523_n.jpg"/>
          <p:cNvPicPr/>
          <p:nvPr/>
        </p:nvPicPr>
        <p:blipFill>
          <a:blip r:embed="rId3"/>
          <a:srcRect/>
          <a:stretch>
            <a:fillRect/>
          </a:stretch>
        </p:blipFill>
        <p:spPr bwMode="auto">
          <a:xfrm>
            <a:off x="755576" y="404664"/>
            <a:ext cx="4000528" cy="2520280"/>
          </a:xfrm>
          <a:prstGeom prst="rect">
            <a:avLst/>
          </a:prstGeom>
          <a:noFill/>
          <a:ln w="9525">
            <a:noFill/>
            <a:miter lim="800000"/>
            <a:headEnd/>
            <a:tailEnd/>
          </a:ln>
        </p:spPr>
      </p:pic>
      <p:pic>
        <p:nvPicPr>
          <p:cNvPr id="8" name="Picture 2"/>
          <p:cNvPicPr>
            <a:picLocks noChangeAspect="1" noChangeArrowheads="1"/>
          </p:cNvPicPr>
          <p:nvPr/>
        </p:nvPicPr>
        <p:blipFill>
          <a:blip r:embed="rId4"/>
          <a:srcRect/>
          <a:stretch>
            <a:fillRect/>
          </a:stretch>
        </p:blipFill>
        <p:spPr bwMode="auto">
          <a:xfrm>
            <a:off x="4572000" y="3786190"/>
            <a:ext cx="4293096" cy="2576885"/>
          </a:xfrm>
          <a:prstGeom prst="rect">
            <a:avLst/>
          </a:prstGeom>
          <a:noFill/>
          <a:ln w="9525">
            <a:noFill/>
            <a:miter lim="800000"/>
            <a:headEnd/>
            <a:tailEnd/>
          </a:ln>
          <a:effectLst/>
        </p:spPr>
      </p:pic>
    </p:spTree>
    <p:extLst>
      <p:ext uri="{BB962C8B-B14F-4D97-AF65-F5344CB8AC3E}">
        <p14:creationId xmlns:p14="http://schemas.microsoft.com/office/powerpoint/2010/main" xmlns="" val="2085844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d-ID" dirty="0" smtClean="0"/>
              <a:t>Kristenisasi</a:t>
            </a:r>
            <a:endParaRPr lang="id-ID" dirty="0"/>
          </a:p>
        </p:txBody>
      </p:sp>
      <p:sp>
        <p:nvSpPr>
          <p:cNvPr id="7" name="Content Placeholder 6"/>
          <p:cNvSpPr>
            <a:spLocks noGrp="1"/>
          </p:cNvSpPr>
          <p:nvPr>
            <p:ph idx="1"/>
          </p:nvPr>
        </p:nvSpPr>
        <p:spPr/>
        <p:txBody>
          <a:bodyPr/>
          <a:lstStyle/>
          <a:p>
            <a:endParaRPr lang="id-ID"/>
          </a:p>
        </p:txBody>
      </p:sp>
      <p:sp>
        <p:nvSpPr>
          <p:cNvPr id="6" name="Rectangle 5"/>
          <p:cNvSpPr/>
          <p:nvPr/>
        </p:nvSpPr>
        <p:spPr>
          <a:xfrm>
            <a:off x="357158" y="2000240"/>
            <a:ext cx="8429684" cy="2862322"/>
          </a:xfrm>
          <a:prstGeom prst="rect">
            <a:avLst/>
          </a:prstGeom>
        </p:spPr>
        <p:txBody>
          <a:bodyPr wrap="square">
            <a:spAutoFit/>
          </a:bodyPr>
          <a:lstStyle/>
          <a:p>
            <a:r>
              <a:rPr lang="id-ID" sz="2000" dirty="0" smtClean="0"/>
              <a:t>Misalnya upaya kristenisasi yang luar biasa, menghidupakan aliran sesat di Aceh. Contoh konkritnya. Pengiriman bahan-bahan  bacaan lewat kardus, melalui kantor pos besar. Itu bukti konkrit.  Pendirian gereja illegal di Singkil. Ada satu isu mereka dari Amerika, dari satu keluarga dia, di pakai dua orang perempuan Sumatera Utara, dibuka PAUD di Melabouh, direkrut 2 orang jadi guru. Perempuan itu dibaptis. Satu orang dibaptis. LSM (yang mengusakan pemurtadan) itu lari terus, tinggal rumah sewa dan lain2. Semua paspor-paspor tinggal di Aceh. Hal-hal seperti itu, tidak terjadi sebelum Syariah dilaksanakan (Hasil Interview)</a:t>
            </a:r>
            <a:endParaRPr lang="id-ID" sz="2000" dirty="0"/>
          </a:p>
        </p:txBody>
      </p:sp>
    </p:spTree>
    <p:extLst>
      <p:ext uri="{BB962C8B-B14F-4D97-AF65-F5344CB8AC3E}">
        <p14:creationId xmlns:p14="http://schemas.microsoft.com/office/powerpoint/2010/main" xmlns="" val="1437585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sp>
        <p:nvSpPr>
          <p:cNvPr id="2" name="Content Placeholder 1"/>
          <p:cNvSpPr>
            <a:spLocks noGrp="1"/>
          </p:cNvSpPr>
          <p:nvPr>
            <p:ph idx="1"/>
          </p:nvPr>
        </p:nvSpPr>
        <p:spPr/>
        <p:txBody>
          <a:bodyPr/>
          <a:lstStyle/>
          <a:p>
            <a:endParaRPr lang="id-ID" dirty="0"/>
          </a:p>
        </p:txBody>
      </p:sp>
      <p:pic>
        <p:nvPicPr>
          <p:cNvPr id="4" name="Picture 3"/>
          <p:cNvPicPr/>
          <p:nvPr/>
        </p:nvPicPr>
        <p:blipFill>
          <a:blip r:embed="rId2"/>
          <a:stretch>
            <a:fillRect/>
          </a:stretch>
        </p:blipFill>
        <p:spPr>
          <a:xfrm>
            <a:off x="0" y="260648"/>
            <a:ext cx="9036495" cy="6597352"/>
          </a:xfrm>
          <a:prstGeom prst="rect">
            <a:avLst/>
          </a:prstGeom>
        </p:spPr>
      </p:pic>
    </p:spTree>
    <p:extLst>
      <p:ext uri="{BB962C8B-B14F-4D97-AF65-F5344CB8AC3E}">
        <p14:creationId xmlns:p14="http://schemas.microsoft.com/office/powerpoint/2010/main" xmlns="" val="9475037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PROGRAM\Desktop\BAHAN PAPARAN 8 APRIL 2015\peta_aceh.png"/>
          <p:cNvPicPr>
            <a:picLocks noChangeAspect="1" noChangeArrowheads="1"/>
          </p:cNvPicPr>
          <p:nvPr/>
        </p:nvPicPr>
        <p:blipFill>
          <a:blip r:embed="rId2">
            <a:clrChange>
              <a:clrFrom>
                <a:srgbClr val="99D9EA"/>
              </a:clrFrom>
              <a:clrTo>
                <a:srgbClr val="99D9EA">
                  <a:alpha val="0"/>
                </a:srgbClr>
              </a:clrTo>
            </a:clrChange>
            <a:extLst>
              <a:ext uri="{28A0092B-C50C-407E-A947-70E740481C1C}">
                <a14:useLocalDpi xmlns:a14="http://schemas.microsoft.com/office/drawing/2010/main" xmlns="" val="0"/>
              </a:ext>
            </a:extLst>
          </a:blip>
          <a:srcRect/>
          <a:stretch>
            <a:fillRect/>
          </a:stretch>
        </p:blipFill>
        <p:spPr bwMode="auto">
          <a:xfrm>
            <a:off x="1752600" y="1298575"/>
            <a:ext cx="5257800"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 name="Group 168"/>
          <p:cNvGrpSpPr/>
          <p:nvPr/>
        </p:nvGrpSpPr>
        <p:grpSpPr>
          <a:xfrm>
            <a:off x="228600" y="0"/>
            <a:ext cx="8915400" cy="6705599"/>
            <a:chOff x="228600" y="0"/>
            <a:chExt cx="8915400" cy="6705599"/>
          </a:xfrm>
          <a:solidFill>
            <a:schemeClr val="tx2">
              <a:lumMod val="40000"/>
              <a:lumOff val="60000"/>
            </a:schemeClr>
          </a:solidFill>
        </p:grpSpPr>
        <p:sp>
          <p:nvSpPr>
            <p:cNvPr id="80" name="Rectangle 21"/>
            <p:cNvSpPr>
              <a:spLocks noChangeArrowheads="1"/>
            </p:cNvSpPr>
            <p:nvPr/>
          </p:nvSpPr>
          <p:spPr bwMode="auto">
            <a:xfrm>
              <a:off x="228600" y="381000"/>
              <a:ext cx="2028825" cy="914400"/>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SAB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SABANG</a:t>
              </a:r>
            </a:p>
            <a:p>
              <a:pPr algn="ctr">
                <a:defRPr/>
              </a:pPr>
              <a:r>
                <a:rPr lang="en-US" sz="800" b="1" dirty="0">
                  <a:solidFill>
                    <a:schemeClr val="tx1"/>
                  </a:solidFill>
                  <a:latin typeface="Arial Black" pitchFamily="34" charset="0"/>
                  <a:cs typeface="Arial" pitchFamily="34" charset="0"/>
                </a:rPr>
                <a:t>KETUA: MUHAMMAD ISNAINI</a:t>
              </a:r>
            </a:p>
            <a:p>
              <a:pPr algn="ctr">
                <a:spcAft>
                  <a:spcPts val="1000"/>
                </a:spcAft>
                <a:defRPr/>
              </a:pPr>
              <a:r>
                <a:rPr lang="en-US" sz="800" b="1" dirty="0">
                  <a:solidFill>
                    <a:schemeClr val="tx1"/>
                  </a:solidFill>
                  <a:latin typeface="Arial Black" pitchFamily="34" charset="0"/>
                  <a:cs typeface="Arial" pitchFamily="34" charset="0"/>
                </a:rPr>
                <a:t> TERDAFTAR (DIBEKUKAN)</a:t>
              </a:r>
            </a:p>
            <a:p>
              <a:pPr>
                <a:defRPr/>
              </a:pPr>
              <a:endParaRPr lang="en-US" sz="800" dirty="0">
                <a:solidFill>
                  <a:schemeClr val="tx1"/>
                </a:solidFill>
                <a:latin typeface="Arial Black" pitchFamily="34" charset="0"/>
                <a:cs typeface="Arial" pitchFamily="34" charset="0"/>
              </a:endParaRPr>
            </a:p>
          </p:txBody>
        </p:sp>
        <p:cxnSp>
          <p:nvCxnSpPr>
            <p:cNvPr id="82" name="Straight Arrow Connector 81"/>
            <p:cNvCxnSpPr>
              <a:stCxn id="80" idx="3"/>
            </p:cNvCxnSpPr>
            <p:nvPr/>
          </p:nvCxnSpPr>
          <p:spPr>
            <a:xfrm>
              <a:off x="2257425" y="838200"/>
              <a:ext cx="866775" cy="533400"/>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83" name="Rectangle 23"/>
            <p:cNvSpPr>
              <a:spLocks noChangeArrowheads="1"/>
            </p:cNvSpPr>
            <p:nvPr/>
          </p:nvSpPr>
          <p:spPr bwMode="auto">
            <a:xfrm>
              <a:off x="228600" y="1447800"/>
              <a:ext cx="2028825" cy="955675"/>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BANDA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BANDA ACEH</a:t>
              </a:r>
            </a:p>
            <a:p>
              <a:pPr algn="ctr">
                <a:defRPr/>
              </a:pPr>
              <a:r>
                <a:rPr lang="en-US" sz="800" b="1" dirty="0">
                  <a:solidFill>
                    <a:schemeClr val="tx1"/>
                  </a:solidFill>
                  <a:latin typeface="Arial Black" pitchFamily="34" charset="0"/>
                  <a:cs typeface="Arial" pitchFamily="34" charset="0"/>
                </a:rPr>
                <a:t>KETUA: MOHD. RAMADANI </a:t>
              </a:r>
            </a:p>
            <a:p>
              <a:pPr algn="ctr">
                <a:spcAft>
                  <a:spcPts val="1000"/>
                </a:spcAft>
                <a:defRPr/>
              </a:pPr>
              <a:r>
                <a:rPr lang="en-US" sz="800" b="1" dirty="0">
                  <a:solidFill>
                    <a:schemeClr val="tx1"/>
                  </a:solidFill>
                  <a:latin typeface="Arial Black" pitchFamily="34" charset="0"/>
                  <a:cs typeface="Arial" pitchFamily="34" charset="0"/>
                </a:rPr>
                <a:t> BELUM TERDAFTAR</a:t>
              </a:r>
            </a:p>
            <a:p>
              <a:pPr>
                <a:defRPr/>
              </a:pPr>
              <a:endParaRPr lang="en-US" sz="800" dirty="0">
                <a:solidFill>
                  <a:schemeClr val="tx1"/>
                </a:solidFill>
                <a:latin typeface="Arial Black" pitchFamily="34" charset="0"/>
                <a:cs typeface="Arial" pitchFamily="34" charset="0"/>
              </a:endParaRPr>
            </a:p>
          </p:txBody>
        </p:sp>
        <p:cxnSp>
          <p:nvCxnSpPr>
            <p:cNvPr id="85" name="Straight Arrow Connector 84"/>
            <p:cNvCxnSpPr>
              <a:stCxn id="83" idx="3"/>
            </p:cNvCxnSpPr>
            <p:nvPr/>
          </p:nvCxnSpPr>
          <p:spPr>
            <a:xfrm flipV="1">
              <a:off x="2257425" y="1676400"/>
              <a:ext cx="942975" cy="249238"/>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86" name="Rectangle 22"/>
            <p:cNvSpPr>
              <a:spLocks noChangeArrowheads="1"/>
            </p:cNvSpPr>
            <p:nvPr/>
          </p:nvSpPr>
          <p:spPr bwMode="auto">
            <a:xfrm>
              <a:off x="228600" y="2514600"/>
              <a:ext cx="2028825" cy="981505"/>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AB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BESAR</a:t>
              </a:r>
            </a:p>
            <a:p>
              <a:pPr algn="ctr">
                <a:defRPr/>
              </a:pPr>
              <a:r>
                <a:rPr lang="en-US" sz="800" b="1" dirty="0">
                  <a:solidFill>
                    <a:schemeClr val="tx1"/>
                  </a:solidFill>
                  <a:latin typeface="Arial Black" pitchFamily="34" charset="0"/>
                  <a:cs typeface="Arial" pitchFamily="34" charset="0"/>
                </a:rPr>
                <a:t>KETUA: HIDAYAT </a:t>
              </a:r>
            </a:p>
            <a:p>
              <a:pPr algn="ctr">
                <a:spcAft>
                  <a:spcPts val="1000"/>
                </a:spcAft>
                <a:defRPr/>
              </a:pPr>
              <a:r>
                <a:rPr lang="en-US" sz="800" b="1" dirty="0">
                  <a:solidFill>
                    <a:schemeClr val="tx1"/>
                  </a:solidFill>
                  <a:latin typeface="Arial Black" pitchFamily="34" charset="0"/>
                  <a:cs typeface="Arial" pitchFamily="34" charset="0"/>
                </a:rPr>
                <a:t> TERDAFTAR (BERHENTI AKTIFITAS))</a:t>
              </a:r>
            </a:p>
            <a:p>
              <a:pPr>
                <a:defRPr/>
              </a:pPr>
              <a:endParaRPr lang="en-US" sz="800" dirty="0">
                <a:solidFill>
                  <a:schemeClr val="tx1"/>
                </a:solidFill>
                <a:latin typeface="Arial Black" pitchFamily="34" charset="0"/>
                <a:cs typeface="Arial" pitchFamily="34" charset="0"/>
              </a:endParaRPr>
            </a:p>
          </p:txBody>
        </p:sp>
        <p:cxnSp>
          <p:nvCxnSpPr>
            <p:cNvPr id="88" name="Straight Arrow Connector 87"/>
            <p:cNvCxnSpPr>
              <a:stCxn id="86" idx="3"/>
            </p:cNvCxnSpPr>
            <p:nvPr/>
          </p:nvCxnSpPr>
          <p:spPr>
            <a:xfrm flipV="1">
              <a:off x="2257425" y="1676400"/>
              <a:ext cx="1095375" cy="132895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89" name="Rectangle 9"/>
            <p:cNvSpPr>
              <a:spLocks noChangeArrowheads="1"/>
            </p:cNvSpPr>
            <p:nvPr/>
          </p:nvSpPr>
          <p:spPr bwMode="auto">
            <a:xfrm>
              <a:off x="2514600" y="0"/>
              <a:ext cx="2028825" cy="94773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PI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PIDIE</a:t>
              </a:r>
            </a:p>
            <a:p>
              <a:pPr algn="ctr">
                <a:defRPr/>
              </a:pPr>
              <a:r>
                <a:rPr lang="en-US" sz="800" b="1" dirty="0">
                  <a:solidFill>
                    <a:schemeClr val="tx1"/>
                  </a:solidFill>
                  <a:latin typeface="Arial Black" pitchFamily="34" charset="0"/>
                  <a:cs typeface="Arial" pitchFamily="34" charset="0"/>
                </a:rPr>
                <a:t>KETUA: LUTFIANTO</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MEMBUBARKAN DIRI</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91" name="Straight Arrow Connector 90"/>
            <p:cNvCxnSpPr>
              <a:stCxn id="89" idx="2"/>
            </p:cNvCxnSpPr>
            <p:nvPr/>
          </p:nvCxnSpPr>
          <p:spPr>
            <a:xfrm rot="16200000" flipH="1">
              <a:off x="3076575" y="1400175"/>
              <a:ext cx="1185862" cy="280987"/>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93" name="Rectangle 17"/>
            <p:cNvSpPr>
              <a:spLocks noChangeArrowheads="1"/>
            </p:cNvSpPr>
            <p:nvPr/>
          </p:nvSpPr>
          <p:spPr bwMode="auto">
            <a:xfrm>
              <a:off x="4724400" y="0"/>
              <a:ext cx="2028825" cy="97555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PIJA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PIDIE JAYA</a:t>
              </a:r>
            </a:p>
            <a:p>
              <a:pPr algn="ctr">
                <a:defRPr/>
              </a:pPr>
              <a:r>
                <a:rPr lang="en-US" sz="800" b="1" dirty="0">
                  <a:solidFill>
                    <a:schemeClr val="tx1"/>
                  </a:solidFill>
                  <a:latin typeface="Arial Black" pitchFamily="34" charset="0"/>
                  <a:cs typeface="Arial" pitchFamily="34" charset="0"/>
                </a:rPr>
                <a:t>KETUA: MAULIDAR</a:t>
              </a:r>
            </a:p>
            <a:p>
              <a:pPr algn="ctr">
                <a:spcAft>
                  <a:spcPts val="1000"/>
                </a:spcAft>
                <a:defRPr/>
              </a:pPr>
              <a:r>
                <a:rPr lang="en-US" sz="800" b="1" dirty="0">
                  <a:solidFill>
                    <a:schemeClr val="tx1"/>
                  </a:solidFill>
                  <a:latin typeface="Arial Black" pitchFamily="34" charset="0"/>
                  <a:cs typeface="Arial" pitchFamily="34" charset="0"/>
                </a:rPr>
                <a:t> TERDAFTAR (MENGUNDURKAN DIRI)</a:t>
              </a:r>
            </a:p>
            <a:p>
              <a:pPr>
                <a:defRPr/>
              </a:pPr>
              <a:endParaRPr lang="en-US" sz="800" dirty="0">
                <a:solidFill>
                  <a:schemeClr val="tx1"/>
                </a:solidFill>
                <a:latin typeface="Arial Black" pitchFamily="34" charset="0"/>
                <a:cs typeface="Arial" pitchFamily="34" charset="0"/>
              </a:endParaRPr>
            </a:p>
          </p:txBody>
        </p:sp>
        <p:cxnSp>
          <p:nvCxnSpPr>
            <p:cNvPr id="95" name="Straight Arrow Connector 94"/>
            <p:cNvCxnSpPr>
              <a:stCxn id="93" idx="2"/>
            </p:cNvCxnSpPr>
            <p:nvPr/>
          </p:nvCxnSpPr>
          <p:spPr>
            <a:xfrm rot="5400000">
              <a:off x="4385885" y="552074"/>
              <a:ext cx="929444" cy="177641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99" name="Rectangle 10"/>
            <p:cNvSpPr>
              <a:spLocks noChangeArrowheads="1"/>
            </p:cNvSpPr>
            <p:nvPr/>
          </p:nvSpPr>
          <p:spPr bwMode="auto">
            <a:xfrm>
              <a:off x="6934200" y="0"/>
              <a:ext cx="2028825" cy="957263"/>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a:solidFill>
                    <a:schemeClr val="tx1"/>
                  </a:solidFill>
                  <a:latin typeface="Arial Black" pitchFamily="34" charset="0"/>
                  <a:cs typeface="Arial" pitchFamily="34" charset="0"/>
                </a:rPr>
                <a:t>BI DEC</a:t>
              </a:r>
            </a:p>
            <a:p>
              <a:pPr algn="ctr">
                <a:defRPr/>
              </a:pPr>
              <a:r>
                <a:rPr lang="en-US" sz="800" b="1">
                  <a:solidFill>
                    <a:schemeClr val="tx1"/>
                  </a:solidFill>
                  <a:latin typeface="Arial Black" pitchFamily="34" charset="0"/>
                  <a:cs typeface="Arial" pitchFamily="34" charset="0"/>
                </a:rPr>
                <a:t>(DEVELOPMENT COMMITTEE)</a:t>
              </a:r>
            </a:p>
            <a:p>
              <a:pPr algn="ctr">
                <a:spcAft>
                  <a:spcPts val="600"/>
                </a:spcAft>
                <a:defRPr/>
              </a:pPr>
              <a:r>
                <a:rPr lang="en-US" sz="800" b="1">
                  <a:solidFill>
                    <a:schemeClr val="tx1"/>
                  </a:solidFill>
                  <a:latin typeface="Arial Black" pitchFamily="34" charset="0"/>
                  <a:cs typeface="Arial" pitchFamily="34" charset="0"/>
                </a:rPr>
                <a:t>BIREUN</a:t>
              </a:r>
            </a:p>
            <a:p>
              <a:pPr algn="ctr">
                <a:defRPr/>
              </a:pPr>
              <a:r>
                <a:rPr lang="en-US" sz="800" b="1">
                  <a:solidFill>
                    <a:schemeClr val="tx1"/>
                  </a:solidFill>
                  <a:latin typeface="Arial Black" pitchFamily="34" charset="0"/>
                  <a:cs typeface="Arial" pitchFamily="34" charset="0"/>
                </a:rPr>
                <a:t>KETUA: DARMAWAN HASAN</a:t>
              </a:r>
            </a:p>
            <a:p>
              <a:pPr algn="ctr">
                <a:spcAft>
                  <a:spcPts val="1000"/>
                </a:spcAft>
                <a:defRPr/>
              </a:pPr>
              <a:r>
                <a:rPr lang="en-US" sz="800" b="1">
                  <a:solidFill>
                    <a:schemeClr val="tx1"/>
                  </a:solidFill>
                  <a:latin typeface="Arial Black" pitchFamily="34" charset="0"/>
                  <a:cs typeface="Arial" pitchFamily="34" charset="0"/>
                </a:rPr>
                <a:t> TERDAFTAR (</a:t>
              </a:r>
              <a:r>
                <a:rPr lang="en-US" sz="800" b="1" i="1">
                  <a:solidFill>
                    <a:schemeClr val="tx1"/>
                  </a:solidFill>
                  <a:latin typeface="Arial Black" pitchFamily="34" charset="0"/>
                  <a:cs typeface="Arial" pitchFamily="34" charset="0"/>
                </a:rPr>
                <a:t>DIBEKUKAN</a:t>
              </a:r>
              <a:r>
                <a:rPr lang="en-US" sz="800" b="1">
                  <a:solidFill>
                    <a:schemeClr val="tx1"/>
                  </a:solidFill>
                  <a:latin typeface="Arial Black" pitchFamily="34" charset="0"/>
                  <a:cs typeface="Arial" pitchFamily="34" charset="0"/>
                </a:rPr>
                <a:t>)</a:t>
              </a:r>
            </a:p>
            <a:p>
              <a:pPr>
                <a:defRPr/>
              </a:pPr>
              <a:endParaRPr lang="en-US" sz="800">
                <a:solidFill>
                  <a:schemeClr val="tx1"/>
                </a:solidFill>
                <a:latin typeface="Arial Black" pitchFamily="34" charset="0"/>
                <a:cs typeface="Arial" pitchFamily="34" charset="0"/>
              </a:endParaRPr>
            </a:p>
          </p:txBody>
        </p:sp>
        <p:sp>
          <p:nvSpPr>
            <p:cNvPr id="103" name="Rectangle 18"/>
            <p:cNvSpPr>
              <a:spLocks noChangeArrowheads="1"/>
            </p:cNvSpPr>
            <p:nvPr/>
          </p:nvSpPr>
          <p:spPr bwMode="auto">
            <a:xfrm>
              <a:off x="7115175" y="1295400"/>
              <a:ext cx="2028825" cy="955675"/>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LSW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LHOKSEUMAWE</a:t>
              </a:r>
            </a:p>
            <a:p>
              <a:pPr algn="ctr">
                <a:defRPr/>
              </a:pPr>
              <a:r>
                <a:rPr lang="en-US" sz="800" b="1" dirty="0">
                  <a:solidFill>
                    <a:schemeClr val="tx1"/>
                  </a:solidFill>
                  <a:latin typeface="Arial Black" pitchFamily="34" charset="0"/>
                  <a:cs typeface="Arial" pitchFamily="34" charset="0"/>
                </a:rPr>
                <a:t>KETUA: HENDRA RAZALI SE</a:t>
              </a:r>
            </a:p>
            <a:p>
              <a:pPr algn="ctr">
                <a:spcAft>
                  <a:spcPts val="1000"/>
                </a:spcAft>
                <a:defRPr/>
              </a:pPr>
              <a:r>
                <a:rPr lang="en-US" sz="800" b="1" dirty="0">
                  <a:solidFill>
                    <a:schemeClr val="tx1"/>
                  </a:solidFill>
                  <a:latin typeface="Arial Black" pitchFamily="34" charset="0"/>
                  <a:cs typeface="Arial" pitchFamily="34" charset="0"/>
                </a:rPr>
                <a:t> 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sp>
          <p:nvSpPr>
            <p:cNvPr id="107" name="Rectangle 14"/>
            <p:cNvSpPr>
              <a:spLocks noChangeArrowheads="1"/>
            </p:cNvSpPr>
            <p:nvPr/>
          </p:nvSpPr>
          <p:spPr bwMode="auto">
            <a:xfrm>
              <a:off x="7115175" y="2362200"/>
              <a:ext cx="2028825" cy="950913"/>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AU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UTARA</a:t>
              </a:r>
            </a:p>
            <a:p>
              <a:pPr algn="ctr">
                <a:defRPr/>
              </a:pPr>
              <a:r>
                <a:rPr lang="en-US" sz="800" b="1" dirty="0">
                  <a:solidFill>
                    <a:schemeClr val="tx1"/>
                  </a:solidFill>
                  <a:latin typeface="Arial Black" pitchFamily="34" charset="0"/>
                  <a:cs typeface="Arial" pitchFamily="34" charset="0"/>
                </a:rPr>
                <a:t>KETUA: ZIADI A JALIL</a:t>
              </a:r>
            </a:p>
            <a:p>
              <a:pPr algn="ctr">
                <a:spcAft>
                  <a:spcPts val="1000"/>
                </a:spcAft>
                <a:defRPr/>
              </a:pPr>
              <a:r>
                <a:rPr lang="en-US" sz="800" b="1" dirty="0">
                  <a:solidFill>
                    <a:schemeClr val="tx1"/>
                  </a:solidFill>
                  <a:latin typeface="Arial Black" pitchFamily="34" charset="0"/>
                  <a:cs typeface="Arial" pitchFamily="34" charset="0"/>
                </a:rPr>
                <a:t>BELUM TERDAFTAR</a:t>
              </a:r>
            </a:p>
            <a:p>
              <a:pPr>
                <a:defRPr/>
              </a:pPr>
              <a:endParaRPr lang="en-US" sz="800" dirty="0">
                <a:solidFill>
                  <a:schemeClr val="tx1"/>
                </a:solidFill>
                <a:latin typeface="Arial Black" pitchFamily="34" charset="0"/>
                <a:cs typeface="Arial" pitchFamily="34" charset="0"/>
              </a:endParaRPr>
            </a:p>
          </p:txBody>
        </p:sp>
        <p:cxnSp>
          <p:nvCxnSpPr>
            <p:cNvPr id="109" name="Straight Arrow Connector 108"/>
            <p:cNvCxnSpPr>
              <a:stCxn id="107" idx="1"/>
            </p:cNvCxnSpPr>
            <p:nvPr/>
          </p:nvCxnSpPr>
          <p:spPr>
            <a:xfrm rot="10800000">
              <a:off x="4800601" y="2133601"/>
              <a:ext cx="2314575" cy="704057"/>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10" name="Rectangle 11"/>
            <p:cNvSpPr>
              <a:spLocks noChangeArrowheads="1"/>
            </p:cNvSpPr>
            <p:nvPr/>
          </p:nvSpPr>
          <p:spPr bwMode="auto">
            <a:xfrm>
              <a:off x="7115175" y="3429000"/>
              <a:ext cx="2028825" cy="914400"/>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ATI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TIMUR</a:t>
              </a:r>
            </a:p>
            <a:p>
              <a:pPr algn="ctr">
                <a:defRPr/>
              </a:pPr>
              <a:r>
                <a:rPr lang="en-US" sz="800" b="1" dirty="0">
                  <a:solidFill>
                    <a:schemeClr val="tx1"/>
                  </a:solidFill>
                  <a:latin typeface="Arial Black" pitchFamily="34" charset="0"/>
                  <a:cs typeface="Arial" pitchFamily="34" charset="0"/>
                </a:rPr>
                <a:t>KETUA: ALIMIN</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112" name="Straight Arrow Connector 111"/>
            <p:cNvCxnSpPr>
              <a:stCxn id="110" idx="1"/>
            </p:cNvCxnSpPr>
            <p:nvPr/>
          </p:nvCxnSpPr>
          <p:spPr>
            <a:xfrm rot="10800000">
              <a:off x="5105401" y="2514600"/>
              <a:ext cx="2009775" cy="1371600"/>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13" name="Rectangle 19"/>
            <p:cNvSpPr>
              <a:spLocks noChangeArrowheads="1"/>
            </p:cNvSpPr>
            <p:nvPr/>
          </p:nvSpPr>
          <p:spPr bwMode="auto">
            <a:xfrm>
              <a:off x="7115175" y="4495800"/>
              <a:ext cx="2028825" cy="954087"/>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LA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LANGSA</a:t>
              </a:r>
            </a:p>
            <a:p>
              <a:pPr algn="ctr">
                <a:defRPr/>
              </a:pPr>
              <a:r>
                <a:rPr lang="en-US" sz="800" b="1" dirty="0">
                  <a:solidFill>
                    <a:schemeClr val="tx1"/>
                  </a:solidFill>
                  <a:latin typeface="Arial Black" pitchFamily="34" charset="0"/>
                  <a:cs typeface="Arial" pitchFamily="34" charset="0"/>
                </a:rPr>
                <a:t>KETUA: T. JAMALUL IQBAL SH</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sp>
          <p:nvSpPr>
            <p:cNvPr id="121" name="Rectangle 20"/>
            <p:cNvSpPr>
              <a:spLocks noChangeArrowheads="1"/>
            </p:cNvSpPr>
            <p:nvPr/>
          </p:nvSpPr>
          <p:spPr bwMode="auto">
            <a:xfrm>
              <a:off x="228600" y="5791200"/>
              <a:ext cx="2028825" cy="914399"/>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GALU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GAYO LUES</a:t>
              </a:r>
            </a:p>
            <a:p>
              <a:pPr algn="ctr">
                <a:defRPr/>
              </a:pPr>
              <a:r>
                <a:rPr lang="en-US" sz="800" b="1" dirty="0">
                  <a:solidFill>
                    <a:schemeClr val="tx1"/>
                  </a:solidFill>
                  <a:latin typeface="Arial Black" pitchFamily="34" charset="0"/>
                  <a:cs typeface="Arial" pitchFamily="34" charset="0"/>
                </a:rPr>
                <a:t>KETUA: AMJAH</a:t>
              </a:r>
            </a:p>
            <a:p>
              <a:pPr algn="ctr">
                <a:spcAft>
                  <a:spcPts val="1000"/>
                </a:spcAft>
                <a:defRPr/>
              </a:pPr>
              <a:r>
                <a:rPr lang="en-US" sz="800" b="1" dirty="0">
                  <a:solidFill>
                    <a:schemeClr val="tx1"/>
                  </a:solidFill>
                  <a:latin typeface="Arial Black" pitchFamily="34" charset="0"/>
                  <a:cs typeface="Arial" pitchFamily="34" charset="0"/>
                </a:rPr>
                <a:t>TERDAFTAR (TIDAK ADA AKTIFITAS)</a:t>
              </a:r>
            </a:p>
            <a:p>
              <a:pPr>
                <a:defRPr/>
              </a:pPr>
              <a:endParaRPr lang="en-US" sz="800" dirty="0">
                <a:solidFill>
                  <a:schemeClr val="tx1"/>
                </a:solidFill>
                <a:latin typeface="Arial Black" pitchFamily="34" charset="0"/>
                <a:cs typeface="Arial" pitchFamily="34" charset="0"/>
              </a:endParaRPr>
            </a:p>
          </p:txBody>
        </p:sp>
        <p:sp>
          <p:nvSpPr>
            <p:cNvPr id="131" name="Rectangle 16"/>
            <p:cNvSpPr>
              <a:spLocks noChangeArrowheads="1"/>
            </p:cNvSpPr>
            <p:nvPr/>
          </p:nvSpPr>
          <p:spPr bwMode="auto">
            <a:xfrm>
              <a:off x="3124200" y="5334000"/>
              <a:ext cx="2028825" cy="927100"/>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SI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SINGKIL</a:t>
              </a:r>
            </a:p>
            <a:p>
              <a:pPr algn="ctr">
                <a:defRPr/>
              </a:pPr>
              <a:r>
                <a:rPr lang="en-US" sz="800" b="1" dirty="0">
                  <a:solidFill>
                    <a:schemeClr val="tx1"/>
                  </a:solidFill>
                  <a:latin typeface="Arial Black" pitchFamily="34" charset="0"/>
                  <a:cs typeface="Arial" pitchFamily="34" charset="0"/>
                </a:rPr>
                <a:t>KETUA: AIDON</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SKT DITARIK</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136" name="Straight Arrow Connector 135"/>
            <p:cNvCxnSpPr>
              <a:stCxn id="113" idx="1"/>
            </p:cNvCxnSpPr>
            <p:nvPr/>
          </p:nvCxnSpPr>
          <p:spPr>
            <a:xfrm rot="10800000">
              <a:off x="5486401" y="2590800"/>
              <a:ext cx="1628775" cy="2382044"/>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39" name="Rectangle 15"/>
            <p:cNvSpPr>
              <a:spLocks noChangeArrowheads="1"/>
            </p:cNvSpPr>
            <p:nvPr/>
          </p:nvSpPr>
          <p:spPr bwMode="auto">
            <a:xfrm>
              <a:off x="228600" y="4724400"/>
              <a:ext cx="2028825" cy="94138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BEM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BENER MERIAH</a:t>
              </a:r>
            </a:p>
            <a:p>
              <a:pPr algn="ctr">
                <a:defRPr/>
              </a:pPr>
              <a:r>
                <a:rPr lang="en-US" sz="800" b="1" dirty="0">
                  <a:solidFill>
                    <a:schemeClr val="tx1"/>
                  </a:solidFill>
                  <a:latin typeface="Arial Black" pitchFamily="34" charset="0"/>
                  <a:cs typeface="Arial" pitchFamily="34" charset="0"/>
                </a:rPr>
                <a:t>KETUA: TEUKU ZIBEK</a:t>
              </a:r>
            </a:p>
            <a:p>
              <a:pPr algn="ctr">
                <a:spcAft>
                  <a:spcPts val="1000"/>
                </a:spcAft>
                <a:defRPr/>
              </a:pPr>
              <a:r>
                <a:rPr lang="en-US" sz="800" b="1" dirty="0">
                  <a:solidFill>
                    <a:schemeClr val="tx1"/>
                  </a:solidFill>
                  <a:latin typeface="Arial Black" pitchFamily="34" charset="0"/>
                  <a:cs typeface="Arial" pitchFamily="34" charset="0"/>
                </a:rPr>
                <a:t>TERDAFTAR(BERHENTI AKTIFITAS)</a:t>
              </a:r>
            </a:p>
            <a:p>
              <a:pPr>
                <a:defRPr/>
              </a:pPr>
              <a:endParaRPr lang="en-US" sz="800" dirty="0">
                <a:solidFill>
                  <a:schemeClr val="tx1"/>
                </a:solidFill>
                <a:latin typeface="Arial Black" pitchFamily="34" charset="0"/>
                <a:cs typeface="Arial" pitchFamily="34" charset="0"/>
              </a:endParaRPr>
            </a:p>
          </p:txBody>
        </p:sp>
        <p:cxnSp>
          <p:nvCxnSpPr>
            <p:cNvPr id="141" name="Straight Arrow Connector 140"/>
            <p:cNvCxnSpPr>
              <a:stCxn id="139" idx="0"/>
            </p:cNvCxnSpPr>
            <p:nvPr/>
          </p:nvCxnSpPr>
          <p:spPr>
            <a:xfrm rot="5400000" flipH="1" flipV="1">
              <a:off x="1002507" y="3821906"/>
              <a:ext cx="1143000" cy="661989"/>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42" name="Rectangle 12"/>
            <p:cNvSpPr>
              <a:spLocks noChangeArrowheads="1"/>
            </p:cNvSpPr>
            <p:nvPr/>
          </p:nvSpPr>
          <p:spPr bwMode="auto">
            <a:xfrm>
              <a:off x="239031" y="3624942"/>
              <a:ext cx="2028825" cy="979487"/>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a:solidFill>
                    <a:schemeClr val="tx1"/>
                  </a:solidFill>
                  <a:latin typeface="Arial Black" pitchFamily="34" charset="0"/>
                  <a:cs typeface="Arial" pitchFamily="34" charset="0"/>
                </a:rPr>
                <a:t>AT DEC</a:t>
              </a:r>
            </a:p>
            <a:p>
              <a:pPr algn="ctr">
                <a:defRPr/>
              </a:pPr>
              <a:r>
                <a:rPr lang="en-US" sz="800" b="1">
                  <a:solidFill>
                    <a:schemeClr val="tx1"/>
                  </a:solidFill>
                  <a:latin typeface="Arial Black" pitchFamily="34" charset="0"/>
                  <a:cs typeface="Arial" pitchFamily="34" charset="0"/>
                </a:rPr>
                <a:t>(DEVELOPMENT COMMITTEE)</a:t>
              </a:r>
            </a:p>
            <a:p>
              <a:pPr algn="ctr">
                <a:spcAft>
                  <a:spcPts val="600"/>
                </a:spcAft>
                <a:defRPr/>
              </a:pPr>
              <a:r>
                <a:rPr lang="en-US" sz="800" b="1">
                  <a:solidFill>
                    <a:schemeClr val="tx1"/>
                  </a:solidFill>
                  <a:latin typeface="Arial Black" pitchFamily="34" charset="0"/>
                  <a:cs typeface="Arial" pitchFamily="34" charset="0"/>
                </a:rPr>
                <a:t>ACEH TENGAH</a:t>
              </a:r>
            </a:p>
            <a:p>
              <a:pPr algn="ctr">
                <a:defRPr/>
              </a:pPr>
              <a:r>
                <a:rPr lang="en-US" sz="800" b="1">
                  <a:solidFill>
                    <a:schemeClr val="tx1"/>
                  </a:solidFill>
                  <a:latin typeface="Arial Black" pitchFamily="34" charset="0"/>
                  <a:cs typeface="Arial" pitchFamily="34" charset="0"/>
                </a:rPr>
                <a:t>KETUA: JULIANDI</a:t>
              </a:r>
            </a:p>
            <a:p>
              <a:pPr algn="ctr">
                <a:spcAft>
                  <a:spcPts val="1000"/>
                </a:spcAft>
                <a:defRPr/>
              </a:pPr>
              <a:r>
                <a:rPr lang="en-US" sz="800" b="1">
                  <a:solidFill>
                    <a:schemeClr val="tx1"/>
                  </a:solidFill>
                  <a:latin typeface="Arial Black" pitchFamily="34" charset="0"/>
                  <a:cs typeface="Arial" pitchFamily="34" charset="0"/>
                </a:rPr>
                <a:t>BELUM TERDAFTAR</a:t>
              </a:r>
            </a:p>
            <a:p>
              <a:pPr>
                <a:defRPr/>
              </a:pPr>
              <a:endParaRPr lang="en-US" sz="800">
                <a:solidFill>
                  <a:schemeClr val="tx1"/>
                </a:solidFill>
                <a:latin typeface="Arial Black" pitchFamily="34" charset="0"/>
                <a:cs typeface="Arial" pitchFamily="34" charset="0"/>
              </a:endParaRPr>
            </a:p>
          </p:txBody>
        </p:sp>
        <p:cxnSp>
          <p:nvCxnSpPr>
            <p:cNvPr id="146" name="Straight Arrow Connector 145"/>
            <p:cNvCxnSpPr>
              <a:stCxn id="142" idx="3"/>
            </p:cNvCxnSpPr>
            <p:nvPr/>
          </p:nvCxnSpPr>
          <p:spPr>
            <a:xfrm flipV="1">
              <a:off x="2267856" y="2590800"/>
              <a:ext cx="2304144" cy="1523886"/>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a:stCxn id="121" idx="3"/>
            </p:cNvCxnSpPr>
            <p:nvPr/>
          </p:nvCxnSpPr>
          <p:spPr>
            <a:xfrm flipV="1">
              <a:off x="2257425" y="2895600"/>
              <a:ext cx="2543175" cy="3352800"/>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a:stCxn id="131" idx="0"/>
            </p:cNvCxnSpPr>
            <p:nvPr/>
          </p:nvCxnSpPr>
          <p:spPr>
            <a:xfrm rot="5400000" flipH="1" flipV="1">
              <a:off x="4317207" y="4164806"/>
              <a:ext cx="990600" cy="1347789"/>
            </a:xfrm>
            <a:prstGeom prst="straightConnector1">
              <a:avLst/>
            </a:prstGeom>
            <a:grpFill/>
            <a:ln w="571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156" name="Straight Arrow Connector 155"/>
            <p:cNvCxnSpPr>
              <a:stCxn id="99" idx="2"/>
            </p:cNvCxnSpPr>
            <p:nvPr/>
          </p:nvCxnSpPr>
          <p:spPr>
            <a:xfrm rot="5400000">
              <a:off x="5595939" y="-295275"/>
              <a:ext cx="1100137" cy="360521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a:stCxn id="103" idx="1"/>
            </p:cNvCxnSpPr>
            <p:nvPr/>
          </p:nvCxnSpPr>
          <p:spPr>
            <a:xfrm rot="10800000" flipV="1">
              <a:off x="4724401" y="1773238"/>
              <a:ext cx="2390775" cy="207962"/>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sp>
          <p:nvSpPr>
            <p:cNvPr id="162" name="Rectangle 13"/>
            <p:cNvSpPr>
              <a:spLocks noChangeArrowheads="1"/>
            </p:cNvSpPr>
            <p:nvPr/>
          </p:nvSpPr>
          <p:spPr bwMode="auto">
            <a:xfrm>
              <a:off x="5410200" y="5638800"/>
              <a:ext cx="2028825" cy="941388"/>
            </a:xfrm>
            <a:prstGeom prst="rect">
              <a:avLst/>
            </a:prstGeom>
            <a:grpFill/>
            <a:ln>
              <a:headEnd/>
              <a:tailEnd/>
            </a:ln>
          </p:spPr>
          <p:style>
            <a:lnRef idx="3">
              <a:schemeClr val="lt1"/>
            </a:lnRef>
            <a:fillRef idx="1">
              <a:schemeClr val="accent1"/>
            </a:fillRef>
            <a:effectRef idx="1">
              <a:schemeClr val="accent1"/>
            </a:effectRef>
            <a:fontRef idx="minor">
              <a:schemeClr val="lt1"/>
            </a:fontRef>
          </p:style>
          <p:txBody>
            <a:bodyPr/>
            <a:lstStyle/>
            <a:p>
              <a:pPr algn="ctr">
                <a:defRPr/>
              </a:pPr>
              <a:r>
                <a:rPr lang="en-US" sz="800" b="1" dirty="0">
                  <a:solidFill>
                    <a:schemeClr val="tx1"/>
                  </a:solidFill>
                  <a:latin typeface="Arial Black" pitchFamily="34" charset="0"/>
                  <a:cs typeface="Arial" pitchFamily="34" charset="0"/>
                </a:rPr>
                <a:t>TAMI DEC</a:t>
              </a:r>
            </a:p>
            <a:p>
              <a:pPr algn="ctr">
                <a:defRPr/>
              </a:pPr>
              <a:r>
                <a:rPr lang="en-US" sz="800" b="1" dirty="0">
                  <a:solidFill>
                    <a:schemeClr val="tx1"/>
                  </a:solidFill>
                  <a:latin typeface="Arial Black" pitchFamily="34" charset="0"/>
                  <a:cs typeface="Arial" pitchFamily="34" charset="0"/>
                </a:rPr>
                <a:t>(DEVELOPMENT COMMITTEE)</a:t>
              </a:r>
            </a:p>
            <a:p>
              <a:pPr algn="ctr">
                <a:spcAft>
                  <a:spcPts val="600"/>
                </a:spcAft>
                <a:defRPr/>
              </a:pPr>
              <a:r>
                <a:rPr lang="en-US" sz="800" b="1" dirty="0">
                  <a:solidFill>
                    <a:schemeClr val="tx1"/>
                  </a:solidFill>
                  <a:latin typeface="Arial Black" pitchFamily="34" charset="0"/>
                  <a:cs typeface="Arial" pitchFamily="34" charset="0"/>
                </a:rPr>
                <a:t>ACEH TAMIANG</a:t>
              </a:r>
            </a:p>
            <a:p>
              <a:pPr algn="ctr">
                <a:defRPr/>
              </a:pPr>
              <a:r>
                <a:rPr lang="en-US" sz="800" b="1" dirty="0">
                  <a:solidFill>
                    <a:schemeClr val="tx1"/>
                  </a:solidFill>
                  <a:latin typeface="Arial Black" pitchFamily="34" charset="0"/>
                  <a:cs typeface="Arial" pitchFamily="34" charset="0"/>
                </a:rPr>
                <a:t>KETUA: JHON ASMARA</a:t>
              </a:r>
            </a:p>
            <a:p>
              <a:pPr algn="ctr">
                <a:spcAft>
                  <a:spcPts val="1000"/>
                </a:spcAft>
                <a:defRPr/>
              </a:pPr>
              <a:r>
                <a:rPr lang="en-US" sz="800" b="1" dirty="0">
                  <a:solidFill>
                    <a:schemeClr val="tx1"/>
                  </a:solidFill>
                  <a:latin typeface="Arial Black" pitchFamily="34" charset="0"/>
                  <a:cs typeface="Arial" pitchFamily="34" charset="0"/>
                </a:rPr>
                <a:t>TERDAFTAR (</a:t>
              </a:r>
              <a:r>
                <a:rPr lang="en-US" sz="800" b="1" i="1" dirty="0">
                  <a:solidFill>
                    <a:schemeClr val="tx1"/>
                  </a:solidFill>
                  <a:latin typeface="Arial Black" pitchFamily="34" charset="0"/>
                  <a:cs typeface="Arial" pitchFamily="34" charset="0"/>
                </a:rPr>
                <a:t>DIBEKUKAN</a:t>
              </a:r>
              <a:r>
                <a:rPr lang="en-US" sz="800" b="1" dirty="0">
                  <a:solidFill>
                    <a:schemeClr val="tx1"/>
                  </a:solidFill>
                  <a:latin typeface="Arial Black" pitchFamily="34" charset="0"/>
                  <a:cs typeface="Arial" pitchFamily="34" charset="0"/>
                </a:rPr>
                <a:t>)</a:t>
              </a:r>
            </a:p>
            <a:p>
              <a:pPr>
                <a:defRPr/>
              </a:pPr>
              <a:endParaRPr lang="en-US" sz="800" dirty="0">
                <a:solidFill>
                  <a:schemeClr val="tx1"/>
                </a:solidFill>
                <a:latin typeface="Arial Black" pitchFamily="34" charset="0"/>
                <a:cs typeface="Arial" pitchFamily="34" charset="0"/>
              </a:endParaRPr>
            </a:p>
          </p:txBody>
        </p:sp>
        <p:cxnSp>
          <p:nvCxnSpPr>
            <p:cNvPr id="164" name="Straight Arrow Connector 163"/>
            <p:cNvCxnSpPr>
              <a:stCxn id="162" idx="0"/>
            </p:cNvCxnSpPr>
            <p:nvPr/>
          </p:nvCxnSpPr>
          <p:spPr>
            <a:xfrm rot="16200000" flipV="1">
              <a:off x="4545807" y="3759993"/>
              <a:ext cx="2743200" cy="1014413"/>
            </a:xfrm>
            <a:prstGeom prst="straightConnector1">
              <a:avLst/>
            </a:prstGeom>
            <a:grpFill/>
            <a:ln w="57150">
              <a:tailEnd type="arrow"/>
            </a:ln>
          </p:spPr>
          <p:style>
            <a:lnRef idx="1">
              <a:schemeClr val="accent1"/>
            </a:lnRef>
            <a:fillRef idx="0">
              <a:schemeClr val="accent1"/>
            </a:fillRef>
            <a:effectRef idx="0">
              <a:schemeClr val="accent1"/>
            </a:effectRef>
            <a:fontRef idx="minor">
              <a:schemeClr val="tx1"/>
            </a:fontRef>
          </p:style>
        </p:cxnSp>
      </p:grpSp>
      <p:sp>
        <p:nvSpPr>
          <p:cNvPr id="167" name="Rectangle 166"/>
          <p:cNvSpPr/>
          <p:nvPr/>
        </p:nvSpPr>
        <p:spPr>
          <a:xfrm>
            <a:off x="2438400" y="1905000"/>
            <a:ext cx="4430508" cy="2554545"/>
          </a:xfrm>
          <a:prstGeom prst="rect">
            <a:avLst/>
          </a:prstGeom>
          <a:noFill/>
        </p:spPr>
        <p:txBody>
          <a:bodyPr wrap="none">
            <a:spAutoFit/>
          </a:bodyPr>
          <a:lstStyle/>
          <a:p>
            <a:pPr algn="ctr" fontAlgn="auto">
              <a:spcBef>
                <a:spcPts val="0"/>
              </a:spcBef>
              <a:spcAft>
                <a:spcPts val="0"/>
              </a:spcAft>
              <a:defRPr/>
            </a:pPr>
            <a:r>
              <a:rPr lang="en-US" sz="8000" b="1" dirty="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latin typeface="+mn-lt"/>
                <a:cs typeface="+mn-cs"/>
              </a:rPr>
              <a:t>AKTIFITAS</a:t>
            </a:r>
          </a:p>
          <a:p>
            <a:pPr algn="ctr" fontAlgn="auto">
              <a:spcBef>
                <a:spcPts val="0"/>
              </a:spcBef>
              <a:spcAft>
                <a:spcPts val="0"/>
              </a:spcAft>
              <a:defRPr/>
            </a:pPr>
            <a:r>
              <a:rPr lang="en-US" sz="8000" b="1" dirty="0">
                <a:ln w="18000">
                  <a:solidFill>
                    <a:schemeClr val="accent2">
                      <a:satMod val="140000"/>
                    </a:schemeClr>
                  </a:solidFill>
                  <a:prstDash val="solid"/>
                  <a:miter lim="800000"/>
                </a:ln>
                <a:solidFill>
                  <a:schemeClr val="tx1">
                    <a:lumMod val="75000"/>
                    <a:lumOff val="25000"/>
                  </a:schemeClr>
                </a:solidFill>
                <a:effectLst>
                  <a:outerShdw blurRad="25500" dist="23000" dir="7020000" algn="tl">
                    <a:srgbClr val="000000">
                      <a:alpha val="50000"/>
                    </a:srgbClr>
                  </a:outerShdw>
                </a:effectLst>
                <a:latin typeface="+mn-lt"/>
                <a:cs typeface="+mn-cs"/>
              </a:rPr>
              <a:t>DEC</a:t>
            </a:r>
          </a:p>
        </p:txBody>
      </p:sp>
    </p:spTree>
    <p:extLst>
      <p:ext uri="{BB962C8B-B14F-4D97-AF65-F5344CB8AC3E}">
        <p14:creationId xmlns:p14="http://schemas.microsoft.com/office/powerpoint/2010/main" xmlns="" val="40285989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dirty="0"/>
          </a:p>
        </p:txBody>
      </p:sp>
      <p:sp>
        <p:nvSpPr>
          <p:cNvPr id="2" name="Content Placeholder 1"/>
          <p:cNvSpPr>
            <a:spLocks noGrp="1"/>
          </p:cNvSpPr>
          <p:nvPr>
            <p:ph idx="1"/>
          </p:nvPr>
        </p:nvSpPr>
        <p:spPr/>
        <p:txBody>
          <a:bodyPr>
            <a:normAutofit/>
          </a:bodyPr>
          <a:lstStyle/>
          <a:p>
            <a:r>
              <a:rPr lang="id-ID" dirty="0" smtClean="0"/>
              <a:t>“Orang Kristen menyusup. Bentuk bantuan. Motifnya bantuan kemanusiaan. Di dalamnya itulah misinya. Ada banyak buku cerita anak-anak  tentang Bunda Maria. Di PAUD-PAUD. Kalau orang ada pembaptisan. Di Nehen (Aceh Besar), ada di Takengan, ada di Melaboh. Ada di Banda. </a:t>
            </a:r>
            <a:r>
              <a:rPr lang="id-ID" smtClean="0"/>
              <a:t>Asalnya Islam [lalu] </a:t>
            </a:r>
            <a:r>
              <a:rPr lang="id-ID" dirty="0" smtClean="0"/>
              <a:t>di baptis, oleh pendeta dari Surabaya dan </a:t>
            </a:r>
            <a:r>
              <a:rPr lang="id-ID" smtClean="0"/>
              <a:t>Medan.” (Hasil Interview)</a:t>
            </a:r>
            <a:endParaRPr lang="id-ID" dirty="0"/>
          </a:p>
        </p:txBody>
      </p:sp>
    </p:spTree>
    <p:extLst>
      <p:ext uri="{BB962C8B-B14F-4D97-AF65-F5344CB8AC3E}">
        <p14:creationId xmlns:p14="http://schemas.microsoft.com/office/powerpoint/2010/main" xmlns="" val="18122331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Land at Border </a:t>
            </a:r>
            <a:endParaRPr lang="id-ID" dirty="0"/>
          </a:p>
        </p:txBody>
      </p:sp>
      <p:sp>
        <p:nvSpPr>
          <p:cNvPr id="2" name="Content Placeholder 1"/>
          <p:cNvSpPr>
            <a:spLocks noGrp="1"/>
          </p:cNvSpPr>
          <p:nvPr>
            <p:ph idx="1"/>
          </p:nvPr>
        </p:nvSpPr>
        <p:spPr>
          <a:xfrm>
            <a:off x="1071538" y="2119256"/>
            <a:ext cx="7143800" cy="3952949"/>
          </a:xfrm>
        </p:spPr>
        <p:txBody>
          <a:bodyPr>
            <a:normAutofit/>
          </a:bodyPr>
          <a:lstStyle/>
          <a:p>
            <a:pPr>
              <a:buNone/>
            </a:pPr>
            <a:r>
              <a:rPr lang="id-ID" dirty="0" smtClean="0"/>
              <a:t>“Pembelian </a:t>
            </a:r>
            <a:r>
              <a:rPr lang="id-ID" dirty="0" smtClean="0"/>
              <a:t>tanah di perbatasan Aceh oleh kelompok non-Muslim. Tanah-tanah terlantar dibeli oleh non-Muslim di beberapa titik yaitu Kabupaten Singkil, Subulussalam, dan Aceh Tamiang. Penguasaan lahan di wilayah perbatasan terkadang menjadi salah satu pemicu kekerasan. Sebab jika tanah sudah dikuasai oleh pihak non-Muslim, maka mereka akan memudahkan untuk mendatangkan ummat Kristiani di tanah yang sudah dibeli</a:t>
            </a:r>
            <a:r>
              <a:rPr lang="id-ID" dirty="0" smtClean="0"/>
              <a:t>.” </a:t>
            </a:r>
            <a:endParaRPr lang="id-ID" dirty="0"/>
          </a:p>
        </p:txBody>
      </p:sp>
    </p:spTree>
    <p:extLst>
      <p:ext uri="{BB962C8B-B14F-4D97-AF65-F5344CB8AC3E}">
        <p14:creationId xmlns:p14="http://schemas.microsoft.com/office/powerpoint/2010/main" xmlns="" val="10769416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sp>
        <p:nvSpPr>
          <p:cNvPr id="4" name="Text Placeholder 3"/>
          <p:cNvSpPr>
            <a:spLocks noGrp="1"/>
          </p:cNvSpPr>
          <p:nvPr>
            <p:ph type="body" idx="1"/>
          </p:nvPr>
        </p:nvSpPr>
        <p:spPr/>
        <p:txBody>
          <a:bodyPr/>
          <a:lstStyle/>
          <a:p>
            <a:endParaRPr lang="id-ID"/>
          </a:p>
        </p:txBody>
      </p:sp>
      <p:sp>
        <p:nvSpPr>
          <p:cNvPr id="5" name="Text Placeholder 4"/>
          <p:cNvSpPr>
            <a:spLocks noGrp="1"/>
          </p:cNvSpPr>
          <p:nvPr>
            <p:ph type="body" sz="quarter" idx="3"/>
          </p:nvPr>
        </p:nvSpPr>
        <p:spPr/>
        <p:txBody>
          <a:bodyPr/>
          <a:lstStyle/>
          <a:p>
            <a:endParaRPr lang="id-ID"/>
          </a:p>
        </p:txBody>
      </p:sp>
      <p:sp>
        <p:nvSpPr>
          <p:cNvPr id="2" name="Content Placeholder 1"/>
          <p:cNvSpPr>
            <a:spLocks noGrp="1"/>
          </p:cNvSpPr>
          <p:nvPr>
            <p:ph sz="quarter" idx="13"/>
          </p:nvPr>
        </p:nvSpPr>
        <p:spPr>
          <a:xfrm>
            <a:off x="1298448" y="928670"/>
            <a:ext cx="3227832" cy="4795474"/>
          </a:xfrm>
        </p:spPr>
        <p:txBody>
          <a:bodyPr>
            <a:normAutofit fontScale="70000" lnSpcReduction="20000"/>
          </a:bodyPr>
          <a:lstStyle/>
          <a:p>
            <a:pPr marL="0" indent="0">
              <a:buNone/>
            </a:pPr>
            <a:endParaRPr lang="en-US" sz="3200" dirty="0" smtClean="0">
              <a:solidFill>
                <a:srgbClr val="FF0000"/>
              </a:solidFill>
            </a:endParaRPr>
          </a:p>
          <a:p>
            <a:endParaRPr lang="en-US" sz="3200" dirty="0">
              <a:solidFill>
                <a:srgbClr val="FF0000"/>
              </a:solidFill>
            </a:endParaRPr>
          </a:p>
          <a:p>
            <a:r>
              <a:rPr lang="id-ID" sz="3200" dirty="0" smtClean="0">
                <a:solidFill>
                  <a:srgbClr val="FF0000"/>
                </a:solidFill>
              </a:rPr>
              <a:t>Christian in Aceh would follow their leader out side the province.</a:t>
            </a:r>
            <a:endParaRPr lang="en-US" sz="3200" dirty="0" smtClean="0">
              <a:solidFill>
                <a:srgbClr val="FF0000"/>
              </a:solidFill>
            </a:endParaRPr>
          </a:p>
          <a:p>
            <a:r>
              <a:rPr lang="id-ID" sz="3200" dirty="0" smtClean="0">
                <a:solidFill>
                  <a:srgbClr val="FF0000"/>
                </a:solidFill>
              </a:rPr>
              <a:t>Spritually, the Christian in </a:t>
            </a:r>
            <a:r>
              <a:rPr lang="en-US" sz="3200" dirty="0" smtClean="0">
                <a:solidFill>
                  <a:srgbClr val="FF0000"/>
                </a:solidFill>
              </a:rPr>
              <a:t>Aceh </a:t>
            </a:r>
            <a:r>
              <a:rPr lang="id-ID" sz="3200" dirty="0" smtClean="0">
                <a:solidFill>
                  <a:srgbClr val="FF0000"/>
                </a:solidFill>
              </a:rPr>
              <a:t>submit to a higher authority in  North Sumatra</a:t>
            </a:r>
            <a:endParaRPr lang="en-US" sz="3200" dirty="0" smtClean="0">
              <a:solidFill>
                <a:srgbClr val="FF0000"/>
              </a:solidFill>
            </a:endParaRPr>
          </a:p>
          <a:p>
            <a:r>
              <a:rPr lang="en-US" sz="3200" i="1" dirty="0" err="1" smtClean="0">
                <a:solidFill>
                  <a:srgbClr val="FF0000"/>
                </a:solidFill>
              </a:rPr>
              <a:t>Kristenisasi</a:t>
            </a:r>
            <a:r>
              <a:rPr lang="en-US" sz="3200" i="1" dirty="0" smtClean="0">
                <a:solidFill>
                  <a:srgbClr val="FF0000"/>
                </a:solidFill>
              </a:rPr>
              <a:t> </a:t>
            </a:r>
            <a:r>
              <a:rPr lang="id-ID" sz="3200" dirty="0" smtClean="0">
                <a:solidFill>
                  <a:srgbClr val="FF0000"/>
                </a:solidFill>
              </a:rPr>
              <a:t>and “</a:t>
            </a:r>
            <a:r>
              <a:rPr lang="en-US" sz="3200" dirty="0" err="1" smtClean="0">
                <a:solidFill>
                  <a:srgbClr val="FF0000"/>
                </a:solidFill>
              </a:rPr>
              <a:t>Batakisasi</a:t>
            </a:r>
            <a:r>
              <a:rPr lang="id-ID" sz="3200" dirty="0" smtClean="0">
                <a:solidFill>
                  <a:srgbClr val="FF0000"/>
                </a:solidFill>
              </a:rPr>
              <a:t>”</a:t>
            </a:r>
            <a:r>
              <a:rPr lang="en-US" sz="3200" dirty="0" smtClean="0">
                <a:solidFill>
                  <a:srgbClr val="FF0000"/>
                </a:solidFill>
              </a:rPr>
              <a:t> </a:t>
            </a:r>
            <a:r>
              <a:rPr lang="id-ID" sz="3200" dirty="0" smtClean="0">
                <a:solidFill>
                  <a:srgbClr val="FF0000"/>
                </a:solidFill>
              </a:rPr>
              <a:t>at border</a:t>
            </a:r>
            <a:r>
              <a:rPr lang="en-US" sz="3200" dirty="0" smtClean="0">
                <a:solidFill>
                  <a:srgbClr val="FF0000"/>
                </a:solidFill>
              </a:rPr>
              <a:t>.</a:t>
            </a:r>
            <a:endParaRPr lang="en-US" sz="3200" dirty="0" smtClean="0">
              <a:solidFill>
                <a:srgbClr val="FF0000"/>
              </a:solidFill>
            </a:endParaRPr>
          </a:p>
          <a:p>
            <a:r>
              <a:rPr lang="id-ID" sz="3200" dirty="0" smtClean="0">
                <a:solidFill>
                  <a:srgbClr val="FF0000"/>
                </a:solidFill>
              </a:rPr>
              <a:t>Internal conflict among Christian:</a:t>
            </a:r>
            <a:r>
              <a:rPr lang="en-US" sz="3200" dirty="0" smtClean="0">
                <a:solidFill>
                  <a:srgbClr val="FF0000"/>
                </a:solidFill>
              </a:rPr>
              <a:t> </a:t>
            </a:r>
            <a:r>
              <a:rPr lang="en-US" sz="3200" i="1" dirty="0" err="1" smtClean="0">
                <a:solidFill>
                  <a:srgbClr val="FF0000"/>
                </a:solidFill>
              </a:rPr>
              <a:t>Jemaat</a:t>
            </a:r>
            <a:r>
              <a:rPr lang="en-US" sz="3200" i="1" dirty="0" smtClean="0">
                <a:solidFill>
                  <a:srgbClr val="FF0000"/>
                </a:solidFill>
              </a:rPr>
              <a:t> </a:t>
            </a:r>
            <a:r>
              <a:rPr lang="en-US" sz="3200" dirty="0" smtClean="0">
                <a:solidFill>
                  <a:srgbClr val="FF0000"/>
                </a:solidFill>
              </a:rPr>
              <a:t>– </a:t>
            </a:r>
            <a:r>
              <a:rPr lang="en-US" sz="3200" i="1" dirty="0" err="1" smtClean="0">
                <a:solidFill>
                  <a:srgbClr val="FF0000"/>
                </a:solidFill>
              </a:rPr>
              <a:t>Gereja</a:t>
            </a:r>
            <a:r>
              <a:rPr lang="en-US" sz="3200" dirty="0" smtClean="0">
                <a:solidFill>
                  <a:srgbClr val="FF0000"/>
                </a:solidFill>
              </a:rPr>
              <a:t>.</a:t>
            </a:r>
          </a:p>
          <a:p>
            <a:pPr marL="0" indent="0">
              <a:buNone/>
            </a:pPr>
            <a:endParaRPr lang="en-US" sz="3200" dirty="0" smtClean="0">
              <a:solidFill>
                <a:srgbClr val="FF0000"/>
              </a:solidFill>
            </a:endParaRPr>
          </a:p>
          <a:p>
            <a:endParaRPr lang="id-ID" sz="3200" dirty="0">
              <a:solidFill>
                <a:srgbClr val="FF0000"/>
              </a:solidFill>
            </a:endParaRPr>
          </a:p>
        </p:txBody>
      </p:sp>
      <p:pic>
        <p:nvPicPr>
          <p:cNvPr id="28674" name="Picture 2"/>
          <p:cNvPicPr>
            <a:picLocks noGrp="1" noChangeAspect="1" noChangeArrowheads="1"/>
          </p:cNvPicPr>
          <p:nvPr>
            <p:ph sz="quarter" idx="14"/>
          </p:nvPr>
        </p:nvPicPr>
        <p:blipFill>
          <a:blip r:embed="rId2"/>
          <a:srcRect/>
          <a:stretch>
            <a:fillRect/>
          </a:stretch>
        </p:blipFill>
        <p:spPr bwMode="auto">
          <a:xfrm>
            <a:off x="4929190" y="500042"/>
            <a:ext cx="4000528" cy="5643602"/>
          </a:xfrm>
          <a:prstGeom prst="rect">
            <a:avLst/>
          </a:prstGeom>
          <a:noFill/>
          <a:ln w="9525">
            <a:noFill/>
            <a:miter lim="800000"/>
            <a:headEnd/>
            <a:tailEnd/>
          </a:ln>
          <a:effectLst/>
        </p:spPr>
      </p:pic>
    </p:spTree>
    <p:extLst>
      <p:ext uri="{BB962C8B-B14F-4D97-AF65-F5344CB8AC3E}">
        <p14:creationId xmlns:p14="http://schemas.microsoft.com/office/powerpoint/2010/main" xmlns="" val="6179450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id-ID" dirty="0" smtClean="0"/>
              <a:t>Singkil </a:t>
            </a:r>
            <a:r>
              <a:rPr lang="id-ID" dirty="0" smtClean="0"/>
              <a:t>(10 Oktober 2015)</a:t>
            </a:r>
            <a:endParaRPr lang="id-ID" dirty="0"/>
          </a:p>
        </p:txBody>
      </p:sp>
      <p:pic>
        <p:nvPicPr>
          <p:cNvPr id="4" name="Content Placeholder 3" descr="G:\Gambar Whatsapp\IMG-20151013-WA0018.jpg"/>
          <p:cNvPicPr>
            <a:picLocks noGrp="1"/>
          </p:cNvPicPr>
          <p:nvPr>
            <p:ph idx="1"/>
          </p:nvPr>
        </p:nvPicPr>
        <p:blipFill>
          <a:blip r:embed="rId2"/>
          <a:srcRect/>
          <a:stretch>
            <a:fillRect/>
          </a:stretch>
        </p:blipFill>
        <p:spPr bwMode="auto">
          <a:xfrm>
            <a:off x="642910" y="2071678"/>
            <a:ext cx="3786214" cy="4000528"/>
          </a:xfrm>
          <a:prstGeom prst="rect">
            <a:avLst/>
          </a:prstGeom>
          <a:noFill/>
          <a:ln w="9525">
            <a:noFill/>
            <a:miter lim="800000"/>
            <a:headEnd/>
            <a:tailEnd/>
          </a:ln>
        </p:spPr>
      </p:pic>
      <p:pic>
        <p:nvPicPr>
          <p:cNvPr id="5" name="Picture 4" descr="G:\Gambar Whatsapp\IMG-20151013-WA0016.jpg"/>
          <p:cNvPicPr/>
          <p:nvPr/>
        </p:nvPicPr>
        <p:blipFill>
          <a:blip r:embed="rId3"/>
          <a:srcRect/>
          <a:stretch>
            <a:fillRect/>
          </a:stretch>
        </p:blipFill>
        <p:spPr bwMode="auto">
          <a:xfrm>
            <a:off x="4357686" y="2000240"/>
            <a:ext cx="4786314" cy="4071966"/>
          </a:xfrm>
          <a:prstGeom prst="rect">
            <a:avLst/>
          </a:prstGeom>
          <a:noFill/>
          <a:ln w="9525">
            <a:noFill/>
            <a:miter lim="800000"/>
            <a:headEnd/>
            <a:tailEnd/>
          </a:ln>
        </p:spPr>
      </p:pic>
    </p:spTree>
    <p:extLst>
      <p:ext uri="{BB962C8B-B14F-4D97-AF65-F5344CB8AC3E}">
        <p14:creationId xmlns:p14="http://schemas.microsoft.com/office/powerpoint/2010/main" xmlns="" val="40984711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id-ID" dirty="0" smtClean="0"/>
              <a:t>Percobaan Pembakaran Gereja di Sabang</a:t>
            </a:r>
            <a:endParaRPr lang="id-ID" dirty="0"/>
          </a:p>
        </p:txBody>
      </p:sp>
      <p:pic>
        <p:nvPicPr>
          <p:cNvPr id="4" name="Content Placeholder 3"/>
          <p:cNvPicPr>
            <a:picLocks noGrp="1"/>
          </p:cNvPicPr>
          <p:nvPr>
            <p:ph idx="1"/>
          </p:nvPr>
        </p:nvPicPr>
        <p:blipFill>
          <a:blip r:embed="rId2" cstate="print"/>
          <a:stretch>
            <a:fillRect/>
          </a:stretch>
        </p:blipFill>
        <p:spPr bwMode="auto">
          <a:xfrm>
            <a:off x="2599783" y="2746896"/>
            <a:ext cx="3923796" cy="2348459"/>
          </a:xfrm>
          <a:prstGeom prst="rect">
            <a:avLst/>
          </a:prstGeom>
          <a:noFill/>
          <a:ln w="9525">
            <a:noFill/>
            <a:miter lim="800000"/>
            <a:headEnd/>
            <a:tailEnd/>
          </a:ln>
        </p:spPr>
      </p:pic>
    </p:spTree>
    <p:extLst>
      <p:ext uri="{BB962C8B-B14F-4D97-AF65-F5344CB8AC3E}">
        <p14:creationId xmlns:p14="http://schemas.microsoft.com/office/powerpoint/2010/main" xmlns="" val="994699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Pemicu?</a:t>
            </a:r>
            <a:endParaRPr lang="id-ID" dirty="0"/>
          </a:p>
        </p:txBody>
      </p:sp>
      <p:pic>
        <p:nvPicPr>
          <p:cNvPr id="4" name="Content Placeholder 3" descr="G:\Gambar Whatsapp\IMG-20151004-WA0008.jpg"/>
          <p:cNvPicPr>
            <a:picLocks noGrp="1"/>
          </p:cNvPicPr>
          <p:nvPr>
            <p:ph idx="1"/>
          </p:nvPr>
        </p:nvPicPr>
        <p:blipFill>
          <a:blip r:embed="rId2"/>
          <a:stretch>
            <a:fillRect/>
          </a:stretch>
        </p:blipFill>
        <p:spPr bwMode="auto">
          <a:xfrm>
            <a:off x="179513" y="2924944"/>
            <a:ext cx="4032448" cy="3508375"/>
          </a:xfrm>
          <a:prstGeom prst="rect">
            <a:avLst/>
          </a:prstGeom>
          <a:noFill/>
          <a:ln w="9525">
            <a:noFill/>
            <a:miter lim="800000"/>
            <a:headEnd/>
            <a:tailEnd/>
          </a:ln>
        </p:spPr>
      </p:pic>
      <p:pic>
        <p:nvPicPr>
          <p:cNvPr id="5" name="Picture 4" descr="D:\Gambars15\Gambar Whatsapp\IMG-20151013-WA0017.jpg"/>
          <p:cNvPicPr/>
          <p:nvPr/>
        </p:nvPicPr>
        <p:blipFill>
          <a:blip r:embed="rId3"/>
          <a:srcRect/>
          <a:stretch>
            <a:fillRect/>
          </a:stretch>
        </p:blipFill>
        <p:spPr bwMode="auto">
          <a:xfrm>
            <a:off x="4538286" y="2348880"/>
            <a:ext cx="4433570" cy="3888432"/>
          </a:xfrm>
          <a:prstGeom prst="rect">
            <a:avLst/>
          </a:prstGeom>
          <a:noFill/>
          <a:ln w="9525">
            <a:noFill/>
            <a:miter lim="800000"/>
            <a:headEnd/>
            <a:tailEnd/>
          </a:ln>
        </p:spPr>
      </p:pic>
    </p:spTree>
    <p:extLst>
      <p:ext uri="{BB962C8B-B14F-4D97-AF65-F5344CB8AC3E}">
        <p14:creationId xmlns:p14="http://schemas.microsoft.com/office/powerpoint/2010/main" xmlns="" val="33828272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id-ID" dirty="0" smtClean="0"/>
              <a:t>Efforts</a:t>
            </a:r>
            <a:endParaRPr lang="id-ID" dirty="0"/>
          </a:p>
        </p:txBody>
      </p:sp>
      <p:pic>
        <p:nvPicPr>
          <p:cNvPr id="4" name="Content Placeholder 3" descr="G:\Gambar Whatsapp\IMG-20151006-WA0016.jpg"/>
          <p:cNvPicPr>
            <a:picLocks noGrp="1"/>
          </p:cNvPicPr>
          <p:nvPr>
            <p:ph idx="1"/>
          </p:nvPr>
        </p:nvPicPr>
        <p:blipFill>
          <a:blip r:embed="rId2"/>
          <a:srcRect/>
          <a:stretch>
            <a:fillRect/>
          </a:stretch>
        </p:blipFill>
        <p:spPr bwMode="auto">
          <a:xfrm>
            <a:off x="214282" y="2000240"/>
            <a:ext cx="2346054" cy="3888432"/>
          </a:xfrm>
          <a:prstGeom prst="rect">
            <a:avLst/>
          </a:prstGeom>
          <a:noFill/>
          <a:ln w="9525">
            <a:noFill/>
            <a:miter lim="800000"/>
            <a:headEnd/>
            <a:tailEnd/>
          </a:ln>
        </p:spPr>
      </p:pic>
      <p:pic>
        <p:nvPicPr>
          <p:cNvPr id="5" name="Picture 4"/>
          <p:cNvPicPr/>
          <p:nvPr/>
        </p:nvPicPr>
        <p:blipFill>
          <a:blip r:embed="rId3" cstate="print"/>
          <a:srcRect/>
          <a:stretch>
            <a:fillRect/>
          </a:stretch>
        </p:blipFill>
        <p:spPr bwMode="auto">
          <a:xfrm>
            <a:off x="2714612" y="2500306"/>
            <a:ext cx="1938504" cy="2747382"/>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4637706" y="2571744"/>
            <a:ext cx="4506294" cy="3197680"/>
          </a:xfrm>
          <a:prstGeom prst="rect">
            <a:avLst/>
          </a:prstGeom>
          <a:noFill/>
          <a:ln w="9525">
            <a:noFill/>
            <a:miter lim="800000"/>
            <a:headEnd/>
            <a:tailEnd/>
          </a:ln>
        </p:spPr>
      </p:pic>
    </p:spTree>
    <p:extLst>
      <p:ext uri="{BB962C8B-B14F-4D97-AF65-F5344CB8AC3E}">
        <p14:creationId xmlns:p14="http://schemas.microsoft.com/office/powerpoint/2010/main" xmlns="" val="18672144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Response</a:t>
            </a:r>
            <a:endParaRPr lang="id-ID" dirty="0"/>
          </a:p>
        </p:txBody>
      </p:sp>
      <p:pic>
        <p:nvPicPr>
          <p:cNvPr id="4" name="Content Placeholder 3" descr="G:\Gambar Whatsapp\IMG-20151004-WA0009.jpg"/>
          <p:cNvPicPr>
            <a:picLocks noGrp="1"/>
          </p:cNvPicPr>
          <p:nvPr>
            <p:ph idx="1"/>
          </p:nvPr>
        </p:nvPicPr>
        <p:blipFill>
          <a:blip r:embed="rId2"/>
          <a:srcRect/>
          <a:stretch>
            <a:fillRect/>
          </a:stretch>
        </p:blipFill>
        <p:spPr bwMode="auto">
          <a:xfrm>
            <a:off x="467544" y="2276872"/>
            <a:ext cx="3168352" cy="3819128"/>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4352528" y="2132856"/>
            <a:ext cx="4572000" cy="4102006"/>
          </a:xfrm>
          <a:prstGeom prst="rect">
            <a:avLst/>
          </a:prstGeom>
          <a:noFill/>
          <a:ln w="9525">
            <a:noFill/>
            <a:miter lim="800000"/>
            <a:headEnd/>
            <a:tailEnd/>
          </a:ln>
        </p:spPr>
      </p:pic>
    </p:spTree>
    <p:extLst>
      <p:ext uri="{BB962C8B-B14F-4D97-AF65-F5344CB8AC3E}">
        <p14:creationId xmlns:p14="http://schemas.microsoft.com/office/powerpoint/2010/main" xmlns="" val="28183663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sz="quarter" idx="13"/>
          </p:nvPr>
        </p:nvSpPr>
        <p:spPr>
          <a:xfrm>
            <a:off x="685800" y="2240280"/>
            <a:ext cx="3803904" cy="3877056"/>
          </a:xfrm>
          <a:prstGeom prst="rect">
            <a:avLst/>
          </a:prstGeom>
        </p:spPr>
        <p:txBody>
          <a:bodyPr/>
          <a:lstStyle/>
          <a:p>
            <a:endParaRPr lang="id-ID"/>
          </a:p>
        </p:txBody>
      </p:sp>
      <p:sp>
        <p:nvSpPr>
          <p:cNvPr id="4" name="Content Placeholder 3"/>
          <p:cNvSpPr>
            <a:spLocks noGrp="1"/>
          </p:cNvSpPr>
          <p:nvPr>
            <p:ph sz="quarter" idx="14"/>
          </p:nvPr>
        </p:nvSpPr>
        <p:spPr>
          <a:xfrm>
            <a:off x="4645151" y="2240280"/>
            <a:ext cx="3803904" cy="3877056"/>
          </a:xfrm>
          <a:prstGeom prst="rect">
            <a:avLst/>
          </a:prstGeom>
        </p:spPr>
        <p:txBody>
          <a:bodyPr/>
          <a:lstStyle/>
          <a:p>
            <a:endParaRPr lang="id-ID"/>
          </a:p>
        </p:txBody>
      </p:sp>
      <p:pic>
        <p:nvPicPr>
          <p:cNvPr id="5" name="Picture 4"/>
          <p:cNvPicPr/>
          <p:nvPr/>
        </p:nvPicPr>
        <p:blipFill>
          <a:blip r:embed="rId2"/>
          <a:stretch>
            <a:fillRect/>
          </a:stretch>
        </p:blipFill>
        <p:spPr>
          <a:xfrm>
            <a:off x="179512" y="476672"/>
            <a:ext cx="8496944" cy="6192688"/>
          </a:xfrm>
          <a:prstGeom prst="rect">
            <a:avLst/>
          </a:prstGeom>
        </p:spPr>
      </p:pic>
    </p:spTree>
    <p:extLst>
      <p:ext uri="{BB962C8B-B14F-4D97-AF65-F5344CB8AC3E}">
        <p14:creationId xmlns:p14="http://schemas.microsoft.com/office/powerpoint/2010/main" xmlns="" val="15430387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id-ID" i="1" dirty="0" smtClean="0"/>
              <a:t>Aliran </a:t>
            </a:r>
            <a:r>
              <a:rPr lang="id-ID" i="1" dirty="0" smtClean="0"/>
              <a:t>Sesat </a:t>
            </a:r>
            <a:r>
              <a:rPr lang="id-ID" dirty="0" smtClean="0"/>
              <a:t>in </a:t>
            </a:r>
            <a:r>
              <a:rPr lang="id-ID" dirty="0" smtClean="0"/>
              <a:t>Aceh</a:t>
            </a:r>
            <a:endParaRPr lang="id-ID" dirty="0"/>
          </a:p>
        </p:txBody>
      </p:sp>
      <p:sp>
        <p:nvSpPr>
          <p:cNvPr id="6" name="Content Placeholder 5"/>
          <p:cNvSpPr>
            <a:spLocks noGrp="1"/>
          </p:cNvSpPr>
          <p:nvPr>
            <p:ph idx="1"/>
          </p:nvPr>
        </p:nvSpPr>
        <p:spPr/>
        <p:txBody>
          <a:bodyPr>
            <a:normAutofit fontScale="70000" lnSpcReduction="20000"/>
          </a:bodyPr>
          <a:lstStyle/>
          <a:p>
            <a:r>
              <a:rPr lang="id-ID" dirty="0" smtClean="0"/>
              <a:t>Millah Abraham yang muncul di Aceh pada tahun 2008, dipimpin oleh Zainuddin bin Saleh. </a:t>
            </a:r>
          </a:p>
          <a:p>
            <a:r>
              <a:rPr lang="id-ID" dirty="0" smtClean="0"/>
              <a:t>Darul Arqam yang berasal dari Malaysia disinyalir sesat. </a:t>
            </a:r>
          </a:p>
          <a:p>
            <a:r>
              <a:rPr lang="id-ID" dirty="0" smtClean="0"/>
              <a:t>Aliran Syi‘ah dimana hampir semua golongan di Aceh tidak memberikan ruang gerak, karena dipandang sesat.</a:t>
            </a:r>
          </a:p>
          <a:p>
            <a:r>
              <a:rPr lang="id-ID" i="1" dirty="0" smtClean="0"/>
              <a:t>T</a:t>
            </a:r>
            <a:r>
              <a:rPr lang="id-ID" dirty="0" smtClean="0"/>
              <a:t>arekat Haji Ibrahim Bonjol yang didirikan oleh Ibrahim sari Bonjol Pasaman, dimana di Aceh berkembang di Aceh Tengah. </a:t>
            </a:r>
          </a:p>
          <a:p>
            <a:r>
              <a:rPr lang="id-ID" i="1" dirty="0" smtClean="0"/>
              <a:t>A</a:t>
            </a:r>
            <a:r>
              <a:rPr lang="id-ID" dirty="0" smtClean="0"/>
              <a:t>liran Ahmadiyah Qadiyan yang didirikan oleh Mirza Ghulam Ahmad al-Qadiyani. </a:t>
            </a:r>
          </a:p>
          <a:p>
            <a:r>
              <a:rPr lang="id-ID" i="1" dirty="0" smtClean="0"/>
              <a:t>P</a:t>
            </a:r>
            <a:r>
              <a:rPr lang="id-ID" dirty="0" smtClean="0"/>
              <a:t>engajian Abdul Majid Abdullah, sebuah aliran tarekat yang berkembang di Kuala Simpang, dihentikan penyebarannya pada tahun 7 Februari 1983.</a:t>
            </a:r>
          </a:p>
          <a:p>
            <a:r>
              <a:rPr lang="id-ID" dirty="0" smtClean="0"/>
              <a:t> Ajaran Ahmad Arifin, yang pernah menyebar di Aceh Tenggara, telah dilarang berkembang pada tahun 1978. </a:t>
            </a:r>
          </a:p>
        </p:txBody>
      </p:sp>
    </p:spTree>
    <p:extLst>
      <p:ext uri="{BB962C8B-B14F-4D97-AF65-F5344CB8AC3E}">
        <p14:creationId xmlns:p14="http://schemas.microsoft.com/office/powerpoint/2010/main" xmlns="" val="19656344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sp>
        <p:nvSpPr>
          <p:cNvPr id="2" name="Content Placeholder 1"/>
          <p:cNvSpPr>
            <a:spLocks noGrp="1"/>
          </p:cNvSpPr>
          <p:nvPr>
            <p:ph idx="1"/>
          </p:nvPr>
        </p:nvSpPr>
        <p:spPr/>
        <p:txBody>
          <a:bodyPr>
            <a:normAutofit fontScale="77500" lnSpcReduction="20000"/>
          </a:bodyPr>
          <a:lstStyle/>
          <a:p>
            <a:r>
              <a:rPr lang="id-ID" dirty="0" smtClean="0"/>
              <a:t>Ajaran Makrifatullah yang berkembang pada sebelum tahun 2009, dipimpin oleh Abdul Muif dan Abdul Ghani di Sigli. </a:t>
            </a:r>
          </a:p>
          <a:p>
            <a:r>
              <a:rPr lang="id-ID" i="1" dirty="0" smtClean="0"/>
              <a:t>A</a:t>
            </a:r>
            <a:r>
              <a:rPr lang="id-ID" dirty="0" smtClean="0"/>
              <a:t>jaran Ilman Lubis yang mirip dengan aliran Makrifatullah, berkembang di Simeulue. </a:t>
            </a:r>
          </a:p>
          <a:p>
            <a:r>
              <a:rPr lang="id-ID" i="1" dirty="0" smtClean="0"/>
              <a:t>T</a:t>
            </a:r>
            <a:r>
              <a:rPr lang="id-ID" dirty="0" smtClean="0"/>
              <a:t>arekat Mufarridiyah yang berasal dari Tanjung Pura Langkat, Sumatera Utara. </a:t>
            </a:r>
          </a:p>
          <a:p>
            <a:r>
              <a:rPr lang="id-ID" i="1" dirty="0" smtClean="0"/>
              <a:t>J</a:t>
            </a:r>
            <a:r>
              <a:rPr lang="id-ID" dirty="0" smtClean="0"/>
              <a:t>ama‘ah al-Qur’an dan Hadits yang berkembang di Kecamatan Simpang Ulim, Madat Aceh Timur dan Aceh Utara. </a:t>
            </a:r>
            <a:r>
              <a:rPr lang="id-ID" i="1" dirty="0" smtClean="0"/>
              <a:t>Keduabelas</a:t>
            </a:r>
            <a:r>
              <a:rPr lang="id-ID" dirty="0" smtClean="0"/>
              <a:t>, Mukmin Muballigh yang disinyalir sebagai gerakan sempalan.</a:t>
            </a:r>
            <a:r>
              <a:rPr lang="id-ID" i="1" dirty="0" smtClean="0"/>
              <a:t>T</a:t>
            </a:r>
          </a:p>
          <a:p>
            <a:r>
              <a:rPr lang="id-ID" i="1" dirty="0" smtClean="0"/>
              <a:t>M</a:t>
            </a:r>
            <a:r>
              <a:rPr lang="id-ID" dirty="0" smtClean="0"/>
              <a:t>isi pedangkalan akidah yang berkembang di beberapa titik di Aceh yaitu Singkil, Aceh Selatan, Aceh Barat, Simeulue, Banda Aceh, dan Bireuen. </a:t>
            </a:r>
            <a:endParaRPr lang="id-ID" dirty="0"/>
          </a:p>
        </p:txBody>
      </p:sp>
    </p:spTree>
    <p:extLst>
      <p:ext uri="{BB962C8B-B14F-4D97-AF65-F5344CB8AC3E}">
        <p14:creationId xmlns:p14="http://schemas.microsoft.com/office/powerpoint/2010/main" xmlns="" val="11080116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a:p>
        </p:txBody>
      </p:sp>
      <p:sp>
        <p:nvSpPr>
          <p:cNvPr id="2" name="Content Placeholder 1"/>
          <p:cNvSpPr>
            <a:spLocks noGrp="1"/>
          </p:cNvSpPr>
          <p:nvPr>
            <p:ph idx="1"/>
          </p:nvPr>
        </p:nvSpPr>
        <p:spPr/>
        <p:txBody>
          <a:bodyPr>
            <a:normAutofit fontScale="92500"/>
          </a:bodyPr>
          <a:lstStyle/>
          <a:p>
            <a:r>
              <a:rPr lang="id-ID" dirty="0" smtClean="0"/>
              <a:t>Aliran Laduni di Kecamatan Kaway XVI, Aceh Barat, Dayah Baitul Muarrif di Kecamatan Meurah Mulia, Balai Pengajian Mubtadiul ‘Ulum di Kecamatan Syamtalira Bayu, Aceh Utara, </a:t>
            </a:r>
          </a:p>
          <a:p>
            <a:r>
              <a:rPr lang="id-ID" dirty="0" smtClean="0"/>
              <a:t>Yayasan Al-Mujahadah di desa Ujong Kareung, Kecamatan Sawang, Aceh Selatan, dipimpin oleh Tgk. Ahmad Barmawi. </a:t>
            </a:r>
          </a:p>
          <a:p>
            <a:r>
              <a:rPr lang="id-ID" dirty="0" smtClean="0"/>
              <a:t>MPU Aceh melalui Fatwa No.1 Tahun 2013, telah menyesatkan pengajian Tgk. Ahmad Barmawi.</a:t>
            </a:r>
            <a:endParaRPr lang="id-ID" dirty="0"/>
          </a:p>
        </p:txBody>
      </p:sp>
    </p:spTree>
    <p:extLst>
      <p:ext uri="{BB962C8B-B14F-4D97-AF65-F5344CB8AC3E}">
        <p14:creationId xmlns:p14="http://schemas.microsoft.com/office/powerpoint/2010/main" xmlns="" val="11874744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Aswaja Vs. Wahabi</a:t>
            </a:r>
            <a:endParaRPr lang="id-ID" dirty="0"/>
          </a:p>
        </p:txBody>
      </p:sp>
      <p:pic>
        <p:nvPicPr>
          <p:cNvPr id="4" name="Content Placeholder 3" descr="D:\Foto Makalah UIN SUKA\11999036_1030485600295131_878575664942867144_n.jpg"/>
          <p:cNvPicPr>
            <a:picLocks noGrp="1"/>
          </p:cNvPicPr>
          <p:nvPr>
            <p:ph idx="1"/>
          </p:nvPr>
        </p:nvPicPr>
        <p:blipFill>
          <a:blip r:embed="rId2"/>
          <a:srcRect/>
          <a:stretch>
            <a:fillRect/>
          </a:stretch>
        </p:blipFill>
        <p:spPr bwMode="auto">
          <a:xfrm>
            <a:off x="251520" y="2214554"/>
            <a:ext cx="3606100" cy="4454806"/>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4067944" y="2009444"/>
            <a:ext cx="4712811" cy="4515900"/>
          </a:xfrm>
          <a:prstGeom prst="rect">
            <a:avLst/>
          </a:prstGeom>
          <a:noFill/>
          <a:ln w="9525">
            <a:noFill/>
            <a:miter lim="800000"/>
            <a:headEnd/>
            <a:tailEnd/>
          </a:ln>
        </p:spPr>
      </p:pic>
    </p:spTree>
    <p:extLst>
      <p:ext uri="{BB962C8B-B14F-4D97-AF65-F5344CB8AC3E}">
        <p14:creationId xmlns:p14="http://schemas.microsoft.com/office/powerpoint/2010/main" xmlns="" val="39360374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id-ID" dirty="0" smtClean="0"/>
              <a:t>The Players</a:t>
            </a:r>
            <a:endParaRPr lang="id-ID" dirty="0"/>
          </a:p>
        </p:txBody>
      </p:sp>
      <p:pic>
        <p:nvPicPr>
          <p:cNvPr id="4098" name="Picture 2"/>
          <p:cNvPicPr>
            <a:picLocks noGrp="1" noChangeAspect="1" noChangeArrowheads="1"/>
          </p:cNvPicPr>
          <p:nvPr>
            <p:ph idx="1"/>
          </p:nvPr>
        </p:nvPicPr>
        <p:blipFill>
          <a:blip r:embed="rId2"/>
          <a:stretch>
            <a:fillRect/>
          </a:stretch>
        </p:blipFill>
        <p:spPr bwMode="auto">
          <a:xfrm>
            <a:off x="0" y="1785926"/>
            <a:ext cx="4716016" cy="2426771"/>
          </a:xfrm>
          <a:prstGeom prst="rect">
            <a:avLst/>
          </a:prstGeom>
          <a:noFill/>
          <a:ln w="9525">
            <a:noFill/>
            <a:miter lim="800000"/>
            <a:headEnd/>
            <a:tailEnd/>
          </a:ln>
          <a:effectLst/>
        </p:spPr>
      </p:pic>
      <p:pic>
        <p:nvPicPr>
          <p:cNvPr id="60418" name="Picture 2" descr="H:\Foto Makalah UIN SUKA\11000025_1166899363327231_2412549788527180782_o.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29190" y="1857364"/>
            <a:ext cx="4558678" cy="2376264"/>
          </a:xfrm>
          <a:prstGeom prst="rect">
            <a:avLst/>
          </a:prstGeom>
          <a:noFill/>
          <a:extLst>
            <a:ext uri="{909E8E84-426E-40DD-AFC4-6F175D3DCCD1}">
              <a14:hiddenFill xmlns:a14="http://schemas.microsoft.com/office/drawing/2010/main" xmlns="">
                <a:solidFill>
                  <a:srgbClr val="FFFFFF"/>
                </a:solidFill>
              </a14:hiddenFill>
            </a:ext>
          </a:extLst>
        </p:spPr>
      </p:pic>
      <p:pic>
        <p:nvPicPr>
          <p:cNvPr id="60419" name="Picture 3" descr="H:\Foto Makalah UIN SUKA\11986955_942856265737104_3986102942284407375_n.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57818" y="4325325"/>
            <a:ext cx="3518715" cy="2556149"/>
          </a:xfrm>
          <a:prstGeom prst="rect">
            <a:avLst/>
          </a:prstGeom>
          <a:noFill/>
          <a:extLst>
            <a:ext uri="{909E8E84-426E-40DD-AFC4-6F175D3DCCD1}">
              <a14:hiddenFill xmlns:a14="http://schemas.microsoft.com/office/drawing/2010/main" xmlns="">
                <a:solidFill>
                  <a:srgbClr val="FFFFFF"/>
                </a:solidFill>
              </a14:hiddenFill>
            </a:ext>
          </a:extLst>
        </p:spPr>
      </p:pic>
      <p:pic>
        <p:nvPicPr>
          <p:cNvPr id="60420" name="Picture 4" descr="H:\Foto Makalah UIN SUKA\11214325_970249246351223_4135375902779598127_n.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51520" y="4572008"/>
            <a:ext cx="4615587" cy="21693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849170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5023" y="1"/>
            <a:ext cx="6965245" cy="1285860"/>
          </a:xfrm>
        </p:spPr>
        <p:txBody>
          <a:bodyPr>
            <a:normAutofit/>
          </a:bodyPr>
          <a:lstStyle/>
          <a:p>
            <a:r>
              <a:rPr lang="id-ID" dirty="0" smtClean="0"/>
              <a:t>Meanwhile</a:t>
            </a:r>
            <a:endParaRPr lang="id-ID" dirty="0"/>
          </a:p>
        </p:txBody>
      </p:sp>
      <p:pic>
        <p:nvPicPr>
          <p:cNvPr id="5122" name="Picture 2"/>
          <p:cNvPicPr>
            <a:picLocks noGrp="1" noChangeAspect="1" noChangeArrowheads="1"/>
          </p:cNvPicPr>
          <p:nvPr>
            <p:ph idx="1"/>
          </p:nvPr>
        </p:nvPicPr>
        <p:blipFill>
          <a:blip r:embed="rId2"/>
          <a:srcRect/>
          <a:stretch>
            <a:fillRect/>
          </a:stretch>
        </p:blipFill>
        <p:spPr bwMode="auto">
          <a:xfrm>
            <a:off x="357158" y="3286124"/>
            <a:ext cx="2800350" cy="2500330"/>
          </a:xfrm>
          <a:prstGeom prst="rect">
            <a:avLst/>
          </a:prstGeom>
          <a:noFill/>
          <a:ln w="9525">
            <a:noFill/>
            <a:miter lim="800000"/>
            <a:headEnd/>
            <a:tailEnd/>
          </a:ln>
          <a:effectLst/>
        </p:spPr>
      </p:pic>
      <p:pic>
        <p:nvPicPr>
          <p:cNvPr id="5124" name="Picture 4"/>
          <p:cNvPicPr>
            <a:picLocks noChangeAspect="1" noChangeArrowheads="1"/>
          </p:cNvPicPr>
          <p:nvPr/>
        </p:nvPicPr>
        <p:blipFill>
          <a:blip r:embed="rId3"/>
          <a:srcRect/>
          <a:stretch>
            <a:fillRect/>
          </a:stretch>
        </p:blipFill>
        <p:spPr bwMode="auto">
          <a:xfrm>
            <a:off x="6115050" y="500042"/>
            <a:ext cx="3028950" cy="2071702"/>
          </a:xfrm>
          <a:prstGeom prst="rect">
            <a:avLst/>
          </a:prstGeom>
          <a:noFill/>
          <a:ln w="9525">
            <a:noFill/>
            <a:miter lim="800000"/>
            <a:headEnd/>
            <a:tailEnd/>
          </a:ln>
          <a:effectLst/>
        </p:spPr>
      </p:pic>
      <p:pic>
        <p:nvPicPr>
          <p:cNvPr id="5125" name="Picture 5"/>
          <p:cNvPicPr>
            <a:picLocks noChangeAspect="1" noChangeArrowheads="1"/>
          </p:cNvPicPr>
          <p:nvPr/>
        </p:nvPicPr>
        <p:blipFill>
          <a:blip r:embed="rId4"/>
          <a:srcRect/>
          <a:stretch>
            <a:fillRect/>
          </a:stretch>
        </p:blipFill>
        <p:spPr bwMode="auto">
          <a:xfrm>
            <a:off x="357158" y="1000108"/>
            <a:ext cx="3038475" cy="2214578"/>
          </a:xfrm>
          <a:prstGeom prst="rect">
            <a:avLst/>
          </a:prstGeom>
          <a:noFill/>
          <a:ln w="9525">
            <a:noFill/>
            <a:miter lim="800000"/>
            <a:headEnd/>
            <a:tailEnd/>
          </a:ln>
          <a:effectLst/>
        </p:spPr>
      </p:pic>
      <p:pic>
        <p:nvPicPr>
          <p:cNvPr id="5126" name="Picture 6"/>
          <p:cNvPicPr>
            <a:picLocks noChangeAspect="1" noChangeArrowheads="1"/>
          </p:cNvPicPr>
          <p:nvPr/>
        </p:nvPicPr>
        <p:blipFill>
          <a:blip r:embed="rId5"/>
          <a:srcRect/>
          <a:stretch>
            <a:fillRect/>
          </a:stretch>
        </p:blipFill>
        <p:spPr bwMode="auto">
          <a:xfrm>
            <a:off x="3857620" y="1071546"/>
            <a:ext cx="1781175" cy="2571750"/>
          </a:xfrm>
          <a:prstGeom prst="rect">
            <a:avLst/>
          </a:prstGeom>
          <a:noFill/>
          <a:ln w="9525">
            <a:noFill/>
            <a:miter lim="800000"/>
            <a:headEnd/>
            <a:tailEnd/>
          </a:ln>
          <a:effectLst/>
        </p:spPr>
      </p:pic>
      <p:pic>
        <p:nvPicPr>
          <p:cNvPr id="12" name="Picture 6"/>
          <p:cNvPicPr>
            <a:picLocks noChangeAspect="1" noChangeArrowheads="1"/>
          </p:cNvPicPr>
          <p:nvPr/>
        </p:nvPicPr>
        <p:blipFill>
          <a:blip r:embed="rId6"/>
          <a:srcRect/>
          <a:stretch>
            <a:fillRect/>
          </a:stretch>
        </p:blipFill>
        <p:spPr bwMode="auto">
          <a:xfrm>
            <a:off x="3214678" y="3857628"/>
            <a:ext cx="2643206" cy="1600200"/>
          </a:xfrm>
          <a:prstGeom prst="rect">
            <a:avLst/>
          </a:prstGeom>
          <a:noFill/>
          <a:ln w="9525">
            <a:noFill/>
            <a:miter lim="800000"/>
            <a:headEnd/>
            <a:tailEnd/>
          </a:ln>
          <a:effectLst/>
        </p:spPr>
      </p:pic>
      <p:pic>
        <p:nvPicPr>
          <p:cNvPr id="13" name="Picture 3"/>
          <p:cNvPicPr>
            <a:picLocks noChangeAspect="1" noChangeArrowheads="1"/>
          </p:cNvPicPr>
          <p:nvPr/>
        </p:nvPicPr>
        <p:blipFill>
          <a:blip r:embed="rId7"/>
          <a:srcRect/>
          <a:stretch>
            <a:fillRect/>
          </a:stretch>
        </p:blipFill>
        <p:spPr bwMode="auto">
          <a:xfrm>
            <a:off x="6357950" y="2928934"/>
            <a:ext cx="2609850" cy="1752600"/>
          </a:xfrm>
          <a:prstGeom prst="rect">
            <a:avLst/>
          </a:prstGeom>
          <a:noFill/>
          <a:ln w="9525">
            <a:noFill/>
            <a:miter lim="800000"/>
            <a:headEnd/>
            <a:tailEnd/>
          </a:ln>
          <a:effectLst/>
        </p:spPr>
      </p:pic>
      <p:pic>
        <p:nvPicPr>
          <p:cNvPr id="14" name="Picture 4"/>
          <p:cNvPicPr>
            <a:picLocks noChangeAspect="1" noChangeArrowheads="1"/>
          </p:cNvPicPr>
          <p:nvPr/>
        </p:nvPicPr>
        <p:blipFill>
          <a:blip r:embed="rId8"/>
          <a:srcRect/>
          <a:stretch>
            <a:fillRect/>
          </a:stretch>
        </p:blipFill>
        <p:spPr bwMode="auto">
          <a:xfrm>
            <a:off x="6286512" y="4786322"/>
            <a:ext cx="2466975" cy="184785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Musuh Bersama? </a:t>
            </a:r>
            <a:endParaRPr lang="id-ID" dirty="0"/>
          </a:p>
        </p:txBody>
      </p:sp>
      <p:pic>
        <p:nvPicPr>
          <p:cNvPr id="7170" name="Picture 2"/>
          <p:cNvPicPr>
            <a:picLocks noGrp="1" noChangeAspect="1" noChangeArrowheads="1"/>
          </p:cNvPicPr>
          <p:nvPr>
            <p:ph idx="1"/>
          </p:nvPr>
        </p:nvPicPr>
        <p:blipFill>
          <a:blip r:embed="rId2"/>
          <a:srcRect/>
          <a:stretch>
            <a:fillRect/>
          </a:stretch>
        </p:blipFill>
        <p:spPr bwMode="auto">
          <a:xfrm>
            <a:off x="0" y="1214422"/>
            <a:ext cx="4143372" cy="4857784"/>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4214810" y="1214422"/>
            <a:ext cx="4929190" cy="5429288"/>
          </a:xfrm>
          <a:prstGeom prst="rect">
            <a:avLst/>
          </a:prstGeom>
          <a:noFill/>
          <a:ln w="9525">
            <a:noFill/>
            <a:miter lim="800000"/>
            <a:headEnd/>
            <a:tailEnd/>
          </a:ln>
          <a:effectLst/>
        </p:spPr>
      </p:pic>
    </p:spTree>
    <p:extLst>
      <p:ext uri="{BB962C8B-B14F-4D97-AF65-F5344CB8AC3E}">
        <p14:creationId xmlns:p14="http://schemas.microsoft.com/office/powerpoint/2010/main" xmlns="" val="13844643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
            <a:ext cx="6965245" cy="1500174"/>
          </a:xfrm>
        </p:spPr>
        <p:txBody>
          <a:bodyPr>
            <a:normAutofit fontScale="90000"/>
          </a:bodyPr>
          <a:lstStyle/>
          <a:p>
            <a:r>
              <a:rPr lang="id-ID" dirty="0" smtClean="0"/>
              <a:t>FPI-nization of NU in Aceh</a:t>
            </a:r>
            <a:r>
              <a:rPr lang="id-ID" dirty="0" smtClean="0"/>
              <a:t>? or Nationalisation of NU Vs. Wahabi in Aceh? </a:t>
            </a:r>
            <a:endParaRPr lang="id-ID" dirty="0"/>
          </a:p>
        </p:txBody>
      </p:sp>
      <p:pic>
        <p:nvPicPr>
          <p:cNvPr id="5122" name="Picture 2"/>
          <p:cNvPicPr>
            <a:picLocks noGrp="1" noChangeAspect="1" noChangeArrowheads="1"/>
          </p:cNvPicPr>
          <p:nvPr>
            <p:ph sz="quarter" idx="13"/>
          </p:nvPr>
        </p:nvPicPr>
        <p:blipFill>
          <a:blip r:embed="rId2"/>
          <a:stretch>
            <a:fillRect/>
          </a:stretch>
        </p:blipFill>
        <p:spPr bwMode="auto">
          <a:xfrm>
            <a:off x="1857356" y="2000240"/>
            <a:ext cx="3200400" cy="1919426"/>
          </a:xfrm>
          <a:prstGeom prst="rect">
            <a:avLst/>
          </a:prstGeom>
          <a:noFill/>
          <a:ln w="9525">
            <a:noFill/>
            <a:miter lim="800000"/>
            <a:headEnd/>
            <a:tailEnd/>
          </a:ln>
          <a:effectLst/>
        </p:spPr>
      </p:pic>
      <p:pic>
        <p:nvPicPr>
          <p:cNvPr id="5123" name="Picture 3"/>
          <p:cNvPicPr>
            <a:picLocks noGrp="1" noChangeAspect="1" noChangeArrowheads="1"/>
          </p:cNvPicPr>
          <p:nvPr>
            <p:ph sz="quarter" idx="14"/>
          </p:nvPr>
        </p:nvPicPr>
        <p:blipFill>
          <a:blip r:embed="rId3"/>
          <a:stretch>
            <a:fillRect/>
          </a:stretch>
        </p:blipFill>
        <p:spPr bwMode="auto">
          <a:xfrm>
            <a:off x="6858016" y="2143116"/>
            <a:ext cx="1982866" cy="3605212"/>
          </a:xfrm>
          <a:prstGeom prst="rect">
            <a:avLst/>
          </a:prstGeom>
          <a:noFill/>
          <a:ln w="9525">
            <a:noFill/>
            <a:miter lim="800000"/>
            <a:headEnd/>
            <a:tailEnd/>
          </a:ln>
          <a:effectLst/>
        </p:spPr>
      </p:pic>
      <p:pic>
        <p:nvPicPr>
          <p:cNvPr id="5" name="Picture 2"/>
          <p:cNvPicPr>
            <a:picLocks noChangeAspect="1" noChangeArrowheads="1"/>
          </p:cNvPicPr>
          <p:nvPr/>
        </p:nvPicPr>
        <p:blipFill>
          <a:blip r:embed="rId4"/>
          <a:stretch>
            <a:fillRect/>
          </a:stretch>
        </p:blipFill>
        <p:spPr bwMode="auto">
          <a:xfrm>
            <a:off x="785786" y="4071942"/>
            <a:ext cx="1949916" cy="2488666"/>
          </a:xfrm>
          <a:prstGeom prst="rect">
            <a:avLst/>
          </a:prstGeom>
          <a:noFill/>
          <a:ln w="9525">
            <a:noFill/>
            <a:miter lim="800000"/>
            <a:headEnd/>
            <a:tailEnd/>
          </a:ln>
          <a:effectLst/>
        </p:spPr>
      </p:pic>
      <p:pic>
        <p:nvPicPr>
          <p:cNvPr id="6" name="Picture 5"/>
          <p:cNvPicPr/>
          <p:nvPr/>
        </p:nvPicPr>
        <p:blipFill>
          <a:blip r:embed="rId5"/>
          <a:srcRect/>
          <a:stretch>
            <a:fillRect/>
          </a:stretch>
        </p:blipFill>
        <p:spPr bwMode="auto">
          <a:xfrm>
            <a:off x="3286116" y="4143380"/>
            <a:ext cx="2146544" cy="2126593"/>
          </a:xfrm>
          <a:prstGeom prst="rect">
            <a:avLst/>
          </a:prstGeom>
          <a:noFill/>
          <a:ln w="9525">
            <a:noFill/>
            <a:miter lim="800000"/>
            <a:headEnd/>
            <a:tailEnd/>
          </a:ln>
        </p:spPr>
      </p:pic>
    </p:spTree>
    <p:extLst>
      <p:ext uri="{BB962C8B-B14F-4D97-AF65-F5344CB8AC3E}">
        <p14:creationId xmlns:p14="http://schemas.microsoft.com/office/powerpoint/2010/main" xmlns="" val="10841769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214291"/>
            <a:ext cx="6965245" cy="1214446"/>
          </a:xfrm>
        </p:spPr>
        <p:txBody>
          <a:bodyPr>
            <a:normAutofit fontScale="90000"/>
          </a:bodyPr>
          <a:lstStyle/>
          <a:p>
            <a:r>
              <a:rPr lang="id-ID" dirty="0" smtClean="0"/>
              <a:t>Wahabism is not political issue?</a:t>
            </a:r>
            <a:endParaRPr lang="id-ID" dirty="0"/>
          </a:p>
        </p:txBody>
      </p:sp>
      <p:pic>
        <p:nvPicPr>
          <p:cNvPr id="6146" name="Picture 2"/>
          <p:cNvPicPr>
            <a:picLocks noGrp="1" noChangeAspect="1" noChangeArrowheads="1"/>
          </p:cNvPicPr>
          <p:nvPr>
            <p:ph idx="1"/>
          </p:nvPr>
        </p:nvPicPr>
        <p:blipFill>
          <a:blip r:embed="rId2"/>
          <a:srcRect/>
          <a:stretch>
            <a:fillRect/>
          </a:stretch>
        </p:blipFill>
        <p:spPr bwMode="auto">
          <a:xfrm>
            <a:off x="714348" y="1500174"/>
            <a:ext cx="3643338" cy="4314825"/>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a:srcRect/>
          <a:stretch>
            <a:fillRect/>
          </a:stretch>
        </p:blipFill>
        <p:spPr bwMode="auto">
          <a:xfrm>
            <a:off x="4716016" y="1772816"/>
            <a:ext cx="3319371" cy="3861048"/>
          </a:xfrm>
          <a:prstGeom prst="rect">
            <a:avLst/>
          </a:prstGeom>
          <a:noFill/>
          <a:ln w="9525">
            <a:noFill/>
            <a:miter lim="800000"/>
            <a:headEnd/>
            <a:tailEnd/>
          </a:ln>
          <a:effectLst/>
        </p:spPr>
      </p:pic>
    </p:spTree>
    <p:extLst>
      <p:ext uri="{BB962C8B-B14F-4D97-AF65-F5344CB8AC3E}">
        <p14:creationId xmlns:p14="http://schemas.microsoft.com/office/powerpoint/2010/main" xmlns="" val="366350960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Social Politic</a:t>
            </a:r>
            <a:endParaRPr lang="id-ID" dirty="0"/>
          </a:p>
        </p:txBody>
      </p:sp>
      <p:sp>
        <p:nvSpPr>
          <p:cNvPr id="3" name="Content Placeholder 2"/>
          <p:cNvSpPr>
            <a:spLocks noGrp="1"/>
          </p:cNvSpPr>
          <p:nvPr>
            <p:ph idx="1"/>
          </p:nvPr>
        </p:nvSpPr>
        <p:spPr/>
        <p:txBody>
          <a:bodyPr>
            <a:normAutofit fontScale="92500" lnSpcReduction="10000"/>
          </a:bodyPr>
          <a:lstStyle/>
          <a:p>
            <a:r>
              <a:rPr lang="id-ID" dirty="0" smtClean="0"/>
              <a:t>The gap between Govn. and Vice-Govn.</a:t>
            </a:r>
          </a:p>
          <a:p>
            <a:r>
              <a:rPr lang="id-ID" dirty="0" smtClean="0"/>
              <a:t>The Vice-Govn. attract local ‘ulama to support him in 2017.</a:t>
            </a:r>
          </a:p>
          <a:p>
            <a:r>
              <a:rPr lang="id-ID" dirty="0" smtClean="0"/>
              <a:t>No issue than “common enemy”. </a:t>
            </a:r>
          </a:p>
          <a:p>
            <a:pPr marL="514350" indent="-514350">
              <a:buAutoNum type="alphaLcPeriod"/>
            </a:pPr>
            <a:r>
              <a:rPr lang="id-ID" dirty="0" smtClean="0"/>
              <a:t>PAI (Penghancur Agama Islam) = </a:t>
            </a:r>
            <a:r>
              <a:rPr lang="en-US" dirty="0" smtClean="0"/>
              <a:t>Centre Govt.</a:t>
            </a:r>
            <a:endParaRPr lang="id-ID" dirty="0" smtClean="0"/>
          </a:p>
          <a:p>
            <a:pPr marL="514350" indent="-514350">
              <a:buAutoNum type="alphaLcPeriod"/>
            </a:pPr>
            <a:r>
              <a:rPr lang="id-ID" dirty="0" smtClean="0"/>
              <a:t>Split of GAM (KPA, PA, PNA, TRA? etc.)</a:t>
            </a:r>
          </a:p>
          <a:p>
            <a:r>
              <a:rPr lang="id-ID" dirty="0" smtClean="0"/>
              <a:t>The “problem” must be resolved by present Governor. </a:t>
            </a:r>
          </a:p>
          <a:p>
            <a:r>
              <a:rPr lang="id-ID" dirty="0" smtClean="0"/>
              <a:t>The role of Senior ‘Ulama?</a:t>
            </a:r>
          </a:p>
          <a:p>
            <a:r>
              <a:rPr lang="id-ID" dirty="0" smtClean="0"/>
              <a:t>The role of “Govn. People” to solve to problem!</a:t>
            </a:r>
            <a:endParaRPr lang="id-ID" dirty="0"/>
          </a:p>
        </p:txBody>
      </p:sp>
    </p:spTree>
    <p:extLst>
      <p:ext uri="{BB962C8B-B14F-4D97-AF65-F5344CB8AC3E}">
        <p14:creationId xmlns:p14="http://schemas.microsoft.com/office/powerpoint/2010/main" xmlns="" val="13142398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id-ID" dirty="0" smtClean="0"/>
              <a:t>“Umar bin al-Khattab </a:t>
            </a:r>
            <a:r>
              <a:rPr lang="id-ID" dirty="0" smtClean="0"/>
              <a:t>of Aceh</a:t>
            </a:r>
            <a:r>
              <a:rPr lang="id-ID" dirty="0" smtClean="0"/>
              <a:t>”</a:t>
            </a:r>
            <a:endParaRPr lang="id-ID" dirty="0"/>
          </a:p>
        </p:txBody>
      </p:sp>
      <p:pic>
        <p:nvPicPr>
          <p:cNvPr id="4" name="Content Placeholder 3"/>
          <p:cNvPicPr>
            <a:picLocks noGrp="1"/>
          </p:cNvPicPr>
          <p:nvPr>
            <p:ph idx="1"/>
          </p:nvPr>
        </p:nvPicPr>
        <p:blipFill>
          <a:blip r:embed="rId2"/>
          <a:srcRect/>
          <a:stretch>
            <a:fillRect/>
          </a:stretch>
        </p:blipFill>
        <p:spPr bwMode="auto">
          <a:xfrm>
            <a:off x="571472" y="2428868"/>
            <a:ext cx="4214842" cy="3810008"/>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4929190" y="2088915"/>
            <a:ext cx="3643339" cy="4483357"/>
          </a:xfrm>
          <a:prstGeom prst="rect">
            <a:avLst/>
          </a:prstGeom>
          <a:noFill/>
          <a:ln w="9525">
            <a:noFill/>
            <a:miter lim="800000"/>
            <a:headEnd/>
            <a:tailEnd/>
          </a:ln>
        </p:spPr>
      </p:pic>
    </p:spTree>
    <p:extLst>
      <p:ext uri="{BB962C8B-B14F-4D97-AF65-F5344CB8AC3E}">
        <p14:creationId xmlns:p14="http://schemas.microsoft.com/office/powerpoint/2010/main" xmlns="" val="15983926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000" dirty="0" smtClean="0"/>
              <a:t>Another Groups  anti</a:t>
            </a:r>
            <a:r>
              <a:rPr lang="id-ID" sz="2000" dirty="0" smtClean="0"/>
              <a:t>: Syiah, Liberal Islam, Aliran Sesat di Aceh </a:t>
            </a:r>
            <a:r>
              <a:rPr lang="id-ID" sz="2000" dirty="0" smtClean="0"/>
              <a:t>, but they are as “Wahabi” according to “Dayah People”</a:t>
            </a:r>
            <a:br>
              <a:rPr lang="id-ID" sz="2000" dirty="0" smtClean="0"/>
            </a:br>
            <a:endParaRPr lang="id-ID" sz="2000" dirty="0"/>
          </a:p>
        </p:txBody>
      </p:sp>
      <p:pic>
        <p:nvPicPr>
          <p:cNvPr id="8194" name="Picture 2"/>
          <p:cNvPicPr>
            <a:picLocks noGrp="1" noChangeAspect="1" noChangeArrowheads="1"/>
          </p:cNvPicPr>
          <p:nvPr>
            <p:ph idx="1"/>
          </p:nvPr>
        </p:nvPicPr>
        <p:blipFill>
          <a:blip r:embed="rId2"/>
          <a:srcRect/>
          <a:stretch>
            <a:fillRect/>
          </a:stretch>
        </p:blipFill>
        <p:spPr bwMode="auto">
          <a:xfrm>
            <a:off x="642911" y="2428868"/>
            <a:ext cx="3643338" cy="4094186"/>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4786314" y="2357429"/>
            <a:ext cx="3786214" cy="3857653"/>
          </a:xfrm>
          <a:prstGeom prst="rect">
            <a:avLst/>
          </a:prstGeom>
          <a:noFill/>
          <a:ln w="9525">
            <a:noFill/>
            <a:miter lim="800000"/>
            <a:headEnd/>
            <a:tailEnd/>
          </a:ln>
          <a:effectLst/>
        </p:spPr>
      </p:pic>
    </p:spTree>
    <p:extLst>
      <p:ext uri="{BB962C8B-B14F-4D97-AF65-F5344CB8AC3E}">
        <p14:creationId xmlns:p14="http://schemas.microsoft.com/office/powerpoint/2010/main" xmlns="" val="4208575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Alumni of Middle Eastern Universities</a:t>
            </a:r>
            <a:endParaRPr lang="id-ID" dirty="0"/>
          </a:p>
        </p:txBody>
      </p:sp>
      <p:pic>
        <p:nvPicPr>
          <p:cNvPr id="9218" name="Picture 2"/>
          <p:cNvPicPr>
            <a:picLocks noGrp="1" noChangeAspect="1" noChangeArrowheads="1"/>
          </p:cNvPicPr>
          <p:nvPr>
            <p:ph idx="1"/>
          </p:nvPr>
        </p:nvPicPr>
        <p:blipFill>
          <a:blip r:embed="rId2" cstate="print"/>
          <a:stretch>
            <a:fillRect/>
          </a:stretch>
        </p:blipFill>
        <p:spPr bwMode="auto">
          <a:xfrm>
            <a:off x="899592" y="2564904"/>
            <a:ext cx="3096344" cy="3508375"/>
          </a:xfrm>
          <a:prstGeom prst="rect">
            <a:avLst/>
          </a:prstGeom>
          <a:noFill/>
          <a:ln w="9525">
            <a:noFill/>
            <a:miter lim="800000"/>
            <a:headEnd/>
            <a:tailEnd/>
          </a:ln>
          <a:effectLst/>
        </p:spPr>
      </p:pic>
      <p:pic>
        <p:nvPicPr>
          <p:cNvPr id="4" name="Picture 2"/>
          <p:cNvPicPr>
            <a:picLocks noChangeAspect="1" noChangeArrowheads="1"/>
          </p:cNvPicPr>
          <p:nvPr/>
        </p:nvPicPr>
        <p:blipFill>
          <a:blip r:embed="rId3" cstate="print"/>
          <a:stretch>
            <a:fillRect/>
          </a:stretch>
        </p:blipFill>
        <p:spPr bwMode="auto">
          <a:xfrm>
            <a:off x="4714876" y="2428868"/>
            <a:ext cx="2363105" cy="3508375"/>
          </a:xfrm>
          <a:prstGeom prst="rect">
            <a:avLst/>
          </a:prstGeom>
          <a:noFill/>
          <a:ln w="9525">
            <a:noFill/>
            <a:miter lim="800000"/>
            <a:headEnd/>
            <a:tailEnd/>
          </a:ln>
          <a:effectLst/>
        </p:spPr>
      </p:pic>
    </p:spTree>
    <p:extLst>
      <p:ext uri="{BB962C8B-B14F-4D97-AF65-F5344CB8AC3E}">
        <p14:creationId xmlns:p14="http://schemas.microsoft.com/office/powerpoint/2010/main" xmlns="" val="33392501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IKAT</a:t>
            </a:r>
            <a:endParaRPr lang="id-ID" dirty="0"/>
          </a:p>
        </p:txBody>
      </p:sp>
      <p:sp>
        <p:nvSpPr>
          <p:cNvPr id="3" name="Content Placeholder 2"/>
          <p:cNvSpPr>
            <a:spLocks noGrp="1"/>
          </p:cNvSpPr>
          <p:nvPr>
            <p:ph idx="1"/>
          </p:nvPr>
        </p:nvSpPr>
        <p:spPr/>
        <p:txBody>
          <a:bodyPr>
            <a:normAutofit fontScale="92500" lnSpcReduction="20000"/>
          </a:bodyPr>
          <a:lstStyle/>
          <a:p>
            <a:r>
              <a:rPr lang="id-ID" dirty="0" smtClean="0"/>
              <a:t>IKAT  is established in di Banda Aceh on 1 July 2007</a:t>
            </a:r>
          </a:p>
          <a:p>
            <a:r>
              <a:rPr lang="id-ID" dirty="0" smtClean="0"/>
              <a:t>IKAT is based in Banda Aceh.</a:t>
            </a:r>
          </a:p>
          <a:p>
            <a:r>
              <a:rPr lang="id-ID" dirty="0" smtClean="0"/>
              <a:t>Foundation of IKAT is ISLAM</a:t>
            </a:r>
          </a:p>
          <a:p>
            <a:r>
              <a:rPr lang="id-ID" dirty="0" smtClean="0"/>
              <a:t>Aims:  to develop ukhwah Islamiyah among its member for da’wah mission and to empower and enhance of quality of education and </a:t>
            </a:r>
            <a:r>
              <a:rPr lang="id-ID" smtClean="0"/>
              <a:t>culture </a:t>
            </a:r>
          </a:p>
          <a:p>
            <a:r>
              <a:rPr lang="id-ID" smtClean="0"/>
              <a:t>IKAT </a:t>
            </a:r>
            <a:r>
              <a:rPr lang="id-ID" dirty="0" smtClean="0"/>
              <a:t>is independent organization</a:t>
            </a:r>
          </a:p>
          <a:p>
            <a:r>
              <a:rPr lang="id-ID" dirty="0" smtClean="0"/>
              <a:t>IKAT is alumni organization</a:t>
            </a:r>
          </a:p>
          <a:p>
            <a:r>
              <a:rPr lang="id-ID" dirty="0" smtClean="0"/>
              <a:t>IKAT as botherehood organization</a:t>
            </a:r>
          </a:p>
          <a:p>
            <a:r>
              <a:rPr lang="id-ID" dirty="0" smtClean="0"/>
              <a:t>IKAT as da’wah organization</a:t>
            </a:r>
            <a:endParaRPr lang="id-ID" dirty="0"/>
          </a:p>
        </p:txBody>
      </p:sp>
    </p:spTree>
    <p:extLst>
      <p:ext uri="{BB962C8B-B14F-4D97-AF65-F5344CB8AC3E}">
        <p14:creationId xmlns:p14="http://schemas.microsoft.com/office/powerpoint/2010/main" xmlns="" val="182153610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5" name="Chart 4"/>
          <p:cNvGraphicFramePr/>
          <p:nvPr>
            <p:extLst>
              <p:ext uri="{D42A27DB-BD31-4B8C-83A1-F6EECF244321}">
                <p14:modId xmlns:p14="http://schemas.microsoft.com/office/powerpoint/2010/main" xmlns="" val="3131715694"/>
              </p:ext>
            </p:extLst>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86060113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“Another Pictures”</a:t>
            </a:r>
            <a:endParaRPr lang="id-ID" dirty="0"/>
          </a:p>
        </p:txBody>
      </p:sp>
      <p:sp>
        <p:nvSpPr>
          <p:cNvPr id="2" name="Content Placeholder 1"/>
          <p:cNvSpPr>
            <a:spLocks noGrp="1"/>
          </p:cNvSpPr>
          <p:nvPr>
            <p:ph idx="1"/>
          </p:nvPr>
        </p:nvSpPr>
        <p:spPr/>
        <p:txBody>
          <a:bodyPr>
            <a:normAutofit/>
          </a:bodyPr>
          <a:lstStyle/>
          <a:p>
            <a:r>
              <a:rPr lang="id-ID" dirty="0" smtClean="0"/>
              <a:t>From Teungku to Ustaz</a:t>
            </a:r>
            <a:endParaRPr lang="id-ID" dirty="0" smtClean="0"/>
          </a:p>
          <a:p>
            <a:r>
              <a:rPr lang="id-ID" dirty="0" smtClean="0"/>
              <a:t>The coming of Ustaz to Aceh:</a:t>
            </a:r>
            <a:endParaRPr lang="id-ID" dirty="0" smtClean="0"/>
          </a:p>
          <a:p>
            <a:pPr marL="514350" indent="-514350">
              <a:buAutoNum type="alphaLcPeriod"/>
            </a:pPr>
            <a:r>
              <a:rPr lang="id-ID" dirty="0" smtClean="0"/>
              <a:t>Mosque based</a:t>
            </a:r>
            <a:endParaRPr lang="id-ID" dirty="0" smtClean="0"/>
          </a:p>
          <a:p>
            <a:pPr marL="514350" indent="-514350">
              <a:buAutoNum type="alphaLcPeriod"/>
            </a:pPr>
            <a:r>
              <a:rPr lang="id-ID" dirty="0" smtClean="0"/>
              <a:t>Establish </a:t>
            </a:r>
            <a:r>
              <a:rPr lang="id-ID" i="1" dirty="0" smtClean="0"/>
              <a:t>Pesantren</a:t>
            </a:r>
            <a:endParaRPr lang="id-ID" dirty="0" smtClean="0"/>
          </a:p>
          <a:p>
            <a:pPr marL="514350" indent="-514350">
              <a:buAutoNum type="alphaLcPeriod"/>
            </a:pPr>
            <a:r>
              <a:rPr lang="id-ID" dirty="0" smtClean="0"/>
              <a:t>To send out  young Acehnese to out side province. </a:t>
            </a:r>
            <a:endParaRPr lang="id-ID" dirty="0" smtClean="0"/>
          </a:p>
          <a:p>
            <a:pPr marL="514350" indent="-514350">
              <a:buAutoNum type="alphaLcPeriod"/>
            </a:pPr>
            <a:r>
              <a:rPr lang="id-ID" dirty="0" smtClean="0"/>
              <a:t>The growing of radicalism</a:t>
            </a:r>
            <a:endParaRPr lang="id-ID" dirty="0"/>
          </a:p>
        </p:txBody>
      </p:sp>
    </p:spTree>
    <p:extLst>
      <p:ext uri="{BB962C8B-B14F-4D97-AF65-F5344CB8AC3E}">
        <p14:creationId xmlns:p14="http://schemas.microsoft.com/office/powerpoint/2010/main" xmlns="" val="42508607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“Mushrooming factors”</a:t>
            </a:r>
            <a:endParaRPr lang="id-ID" dirty="0"/>
          </a:p>
        </p:txBody>
      </p:sp>
      <p:sp>
        <p:nvSpPr>
          <p:cNvPr id="2" name="Content Placeholder 1"/>
          <p:cNvSpPr>
            <a:spLocks noGrp="1"/>
          </p:cNvSpPr>
          <p:nvPr>
            <p:ph idx="1"/>
          </p:nvPr>
        </p:nvSpPr>
        <p:spPr/>
        <p:txBody>
          <a:bodyPr>
            <a:normAutofit/>
          </a:bodyPr>
          <a:lstStyle/>
          <a:p>
            <a:pPr marL="0" indent="0">
              <a:buNone/>
            </a:pPr>
            <a:r>
              <a:rPr lang="id-ID" dirty="0" smtClean="0"/>
              <a:t>International factor</a:t>
            </a:r>
          </a:p>
          <a:p>
            <a:pPr marL="0" indent="0">
              <a:buNone/>
            </a:pPr>
            <a:r>
              <a:rPr lang="id-ID" dirty="0" smtClean="0"/>
              <a:t>De-radicalization some time leads to Radicalization</a:t>
            </a:r>
          </a:p>
          <a:p>
            <a:pPr marL="0" indent="0">
              <a:buNone/>
            </a:pPr>
            <a:r>
              <a:rPr lang="id-ID" dirty="0" smtClean="0"/>
              <a:t>The awareness of society to issue of Radical and Teror </a:t>
            </a:r>
          </a:p>
          <a:p>
            <a:pPr marL="0" indent="0">
              <a:buNone/>
            </a:pPr>
            <a:r>
              <a:rPr lang="id-ID" dirty="0" smtClean="0"/>
              <a:t>Problem of local politic leads to radical and teror.</a:t>
            </a:r>
          </a:p>
          <a:p>
            <a:pPr marL="0" indent="0">
              <a:buNone/>
            </a:pPr>
            <a:endParaRPr lang="en-US" dirty="0" smtClean="0"/>
          </a:p>
          <a:p>
            <a:pPr marL="0" indent="0">
              <a:buNone/>
            </a:pPr>
            <a:endParaRPr lang="en-US" dirty="0" smtClean="0"/>
          </a:p>
          <a:p>
            <a:pPr marL="0" indent="0">
              <a:buNone/>
            </a:pPr>
            <a:endParaRPr lang="id-ID" dirty="0"/>
          </a:p>
        </p:txBody>
      </p:sp>
    </p:spTree>
    <p:extLst>
      <p:ext uri="{BB962C8B-B14F-4D97-AF65-F5344CB8AC3E}">
        <p14:creationId xmlns:p14="http://schemas.microsoft.com/office/powerpoint/2010/main" xmlns="" val="423305153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dirty="0"/>
          </a:p>
        </p:txBody>
      </p:sp>
      <p:pic>
        <p:nvPicPr>
          <p:cNvPr id="1027" name="Picture 3" descr="D:\Gambars15\20151125_054333.jpg"/>
          <p:cNvPicPr>
            <a:picLocks noGrp="1" noChangeAspect="1" noChangeArrowheads="1"/>
          </p:cNvPicPr>
          <p:nvPr>
            <p:ph idx="1"/>
          </p:nvPr>
        </p:nvPicPr>
        <p:blipFill>
          <a:blip r:embed="rId2"/>
          <a:stretch>
            <a:fillRect/>
          </a:stretch>
        </p:blipFill>
        <p:spPr bwMode="auto">
          <a:xfrm>
            <a:off x="3500430" y="2214554"/>
            <a:ext cx="2702718" cy="3603625"/>
          </a:xfrm>
          <a:prstGeom prst="rect">
            <a:avLst/>
          </a:prstGeom>
          <a:noFill/>
        </p:spPr>
      </p:pic>
      <p:pic>
        <p:nvPicPr>
          <p:cNvPr id="1029" name="Picture 5" descr="D:\Gambars15\20151125_054436.jpg"/>
          <p:cNvPicPr>
            <a:picLocks noChangeAspect="1" noChangeArrowheads="1"/>
          </p:cNvPicPr>
          <p:nvPr/>
        </p:nvPicPr>
        <p:blipFill>
          <a:blip r:embed="rId3"/>
          <a:srcRect/>
          <a:stretch>
            <a:fillRect/>
          </a:stretch>
        </p:blipFill>
        <p:spPr bwMode="auto">
          <a:xfrm>
            <a:off x="214282" y="428604"/>
            <a:ext cx="2982521" cy="3214686"/>
          </a:xfrm>
          <a:prstGeom prst="rect">
            <a:avLst/>
          </a:prstGeom>
          <a:noFill/>
        </p:spPr>
      </p:pic>
      <p:pic>
        <p:nvPicPr>
          <p:cNvPr id="1031" name="Picture 7" descr="D:\Gambars15\20151125_054412.jpg"/>
          <p:cNvPicPr>
            <a:picLocks noChangeAspect="1" noChangeArrowheads="1"/>
          </p:cNvPicPr>
          <p:nvPr/>
        </p:nvPicPr>
        <p:blipFill>
          <a:blip r:embed="rId4"/>
          <a:srcRect/>
          <a:stretch>
            <a:fillRect/>
          </a:stretch>
        </p:blipFill>
        <p:spPr bwMode="auto">
          <a:xfrm>
            <a:off x="214282" y="3786190"/>
            <a:ext cx="2553893" cy="2762248"/>
          </a:xfrm>
          <a:prstGeom prst="rect">
            <a:avLst/>
          </a:prstGeom>
          <a:noFill/>
        </p:spPr>
      </p:pic>
      <p:pic>
        <p:nvPicPr>
          <p:cNvPr id="1032" name="Picture 8" descr="D:\Gambars15\20151125_054425.jpg"/>
          <p:cNvPicPr>
            <a:picLocks noChangeAspect="1" noChangeArrowheads="1"/>
          </p:cNvPicPr>
          <p:nvPr/>
        </p:nvPicPr>
        <p:blipFill>
          <a:blip r:embed="rId5"/>
          <a:srcRect/>
          <a:stretch>
            <a:fillRect/>
          </a:stretch>
        </p:blipFill>
        <p:spPr bwMode="auto">
          <a:xfrm>
            <a:off x="6286496" y="1500174"/>
            <a:ext cx="2857504" cy="3810005"/>
          </a:xfrm>
          <a:prstGeom prst="rect">
            <a:avLst/>
          </a:prstGeom>
          <a:noFill/>
        </p:spPr>
      </p:pic>
    </p:spTree>
    <p:extLst>
      <p:ext uri="{BB962C8B-B14F-4D97-AF65-F5344CB8AC3E}">
        <p14:creationId xmlns:p14="http://schemas.microsoft.com/office/powerpoint/2010/main" xmlns="" val="33283997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id-ID" dirty="0"/>
          </a:p>
        </p:txBody>
      </p:sp>
      <p:pic>
        <p:nvPicPr>
          <p:cNvPr id="10242" name="Picture 2" descr="D:\Gambars15\20151125_083126.jpg"/>
          <p:cNvPicPr>
            <a:picLocks noGrp="1" noChangeAspect="1" noChangeArrowheads="1"/>
          </p:cNvPicPr>
          <p:nvPr>
            <p:ph idx="1"/>
          </p:nvPr>
        </p:nvPicPr>
        <p:blipFill>
          <a:blip r:embed="rId2"/>
          <a:srcRect/>
          <a:stretch>
            <a:fillRect/>
          </a:stretch>
        </p:blipFill>
        <p:spPr bwMode="auto">
          <a:xfrm>
            <a:off x="214282" y="285728"/>
            <a:ext cx="4929222" cy="6572272"/>
          </a:xfrm>
          <a:prstGeom prst="rect">
            <a:avLst/>
          </a:prstGeom>
          <a:noFill/>
        </p:spPr>
      </p:pic>
      <p:pic>
        <p:nvPicPr>
          <p:cNvPr id="10243" name="Picture 3" descr="D:\Gambars15\20151125_083137.jpg"/>
          <p:cNvPicPr>
            <a:picLocks noChangeAspect="1" noChangeArrowheads="1"/>
          </p:cNvPicPr>
          <p:nvPr/>
        </p:nvPicPr>
        <p:blipFill>
          <a:blip r:embed="rId3"/>
          <a:srcRect/>
          <a:stretch>
            <a:fillRect/>
          </a:stretch>
        </p:blipFill>
        <p:spPr bwMode="auto">
          <a:xfrm>
            <a:off x="5572132" y="2762243"/>
            <a:ext cx="3071818" cy="4095757"/>
          </a:xfrm>
          <a:prstGeom prst="rect">
            <a:avLst/>
          </a:prstGeom>
          <a:noFill/>
        </p:spPr>
      </p:pic>
      <p:pic>
        <p:nvPicPr>
          <p:cNvPr id="10244" name="Picture 4" descr="D:\Gambars15\20151125_083215.jpg"/>
          <p:cNvPicPr>
            <a:picLocks noChangeAspect="1" noChangeArrowheads="1"/>
          </p:cNvPicPr>
          <p:nvPr/>
        </p:nvPicPr>
        <p:blipFill>
          <a:blip r:embed="rId4" cstate="print"/>
          <a:srcRect/>
          <a:stretch>
            <a:fillRect/>
          </a:stretch>
        </p:blipFill>
        <p:spPr bwMode="auto">
          <a:xfrm>
            <a:off x="5436096" y="0"/>
            <a:ext cx="3384376" cy="2500330"/>
          </a:xfrm>
          <a:prstGeom prst="rect">
            <a:avLst/>
          </a:prstGeom>
          <a:noFill/>
        </p:spPr>
      </p:pic>
    </p:spTree>
    <p:extLst>
      <p:ext uri="{BB962C8B-B14F-4D97-AF65-F5344CB8AC3E}">
        <p14:creationId xmlns:p14="http://schemas.microsoft.com/office/powerpoint/2010/main" xmlns="" val="27229501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sz="4000" dirty="0" smtClean="0">
                <a:solidFill>
                  <a:srgbClr val="FF0000"/>
                </a:solidFill>
                <a:latin typeface="Bookman Old Style" pitchFamily="18" charset="0"/>
              </a:rPr>
              <a:t>Man of War Vs. Man of Teror</a:t>
            </a:r>
            <a:endParaRPr lang="en-US" sz="4000" dirty="0">
              <a:solidFill>
                <a:srgbClr val="FF0000"/>
              </a:solidFill>
              <a:latin typeface="Bookman Old Style" pitchFamily="18" charset="0"/>
            </a:endParaRPr>
          </a:p>
        </p:txBody>
      </p:sp>
      <p:pic>
        <p:nvPicPr>
          <p:cNvPr id="1027" name="Picture 3" descr="D:\Gambars\KINDLE_CAMERA_410698000.jpg"/>
          <p:cNvPicPr>
            <a:picLocks noGrp="1" noChangeAspect="1" noChangeArrowheads="1"/>
          </p:cNvPicPr>
          <p:nvPr>
            <p:ph sz="quarter" idx="13"/>
          </p:nvPr>
        </p:nvPicPr>
        <p:blipFill>
          <a:blip r:embed="rId2" cstate="print"/>
          <a:stretch>
            <a:fillRect/>
          </a:stretch>
        </p:blipFill>
        <p:spPr bwMode="auto">
          <a:xfrm>
            <a:off x="1775423" y="2120900"/>
            <a:ext cx="2246704" cy="3603625"/>
          </a:xfrm>
          <a:prstGeom prst="rect">
            <a:avLst/>
          </a:prstGeom>
          <a:noFill/>
        </p:spPr>
      </p:pic>
      <p:pic>
        <p:nvPicPr>
          <p:cNvPr id="1028" name="Picture 4"/>
          <p:cNvPicPr>
            <a:picLocks noGrp="1" noChangeAspect="1" noChangeArrowheads="1"/>
          </p:cNvPicPr>
          <p:nvPr>
            <p:ph sz="quarter" idx="14"/>
          </p:nvPr>
        </p:nvPicPr>
        <p:blipFill>
          <a:blip r:embed="rId3"/>
          <a:srcRect/>
          <a:stretch>
            <a:fillRect/>
          </a:stretch>
        </p:blipFill>
        <p:spPr bwMode="auto">
          <a:xfrm>
            <a:off x="500034" y="1785926"/>
            <a:ext cx="4038600" cy="4495800"/>
          </a:xfrm>
          <a:prstGeom prst="rect">
            <a:avLst/>
          </a:prstGeom>
          <a:noFill/>
          <a:ln w="9525">
            <a:noFill/>
            <a:miter lim="800000"/>
            <a:headEnd/>
            <a:tailEnd/>
          </a:ln>
          <a:effectLst/>
        </p:spPr>
      </p:pic>
      <p:pic>
        <p:nvPicPr>
          <p:cNvPr id="62466" name="Picture 2" descr="H:\ \Kerjaan 2013\Makalah Grand Design SI di Aceh\Makalah\mUwReUu6wr7flfK7AFSkoKw.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500562" y="2000240"/>
            <a:ext cx="4032448" cy="400052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236457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1"/>
            <a:ext cx="6965245" cy="1214422"/>
          </a:xfrm>
        </p:spPr>
        <p:txBody>
          <a:bodyPr>
            <a:normAutofit fontScale="90000"/>
          </a:bodyPr>
          <a:lstStyle/>
          <a:p>
            <a:r>
              <a:rPr lang="id-ID" dirty="0" smtClean="0"/>
              <a:t>Hidden to Us, but Affect to Us</a:t>
            </a:r>
            <a:endParaRPr lang="id-ID" dirty="0"/>
          </a:p>
        </p:txBody>
      </p:sp>
      <p:pic>
        <p:nvPicPr>
          <p:cNvPr id="30722" name="Picture 2" descr="H:\IMG_20160810_053101_HDR.jpg"/>
          <p:cNvPicPr>
            <a:picLocks noGrp="1" noChangeAspect="1" noChangeArrowheads="1"/>
          </p:cNvPicPr>
          <p:nvPr>
            <p:ph sz="quarter" idx="13"/>
          </p:nvPr>
        </p:nvPicPr>
        <p:blipFill>
          <a:blip r:embed="rId2" cstate="print"/>
          <a:srcRect/>
          <a:stretch>
            <a:fillRect/>
          </a:stretch>
        </p:blipFill>
        <p:spPr bwMode="auto">
          <a:xfrm>
            <a:off x="0" y="4357694"/>
            <a:ext cx="2071670" cy="2317741"/>
          </a:xfrm>
          <a:prstGeom prst="rect">
            <a:avLst/>
          </a:prstGeom>
          <a:noFill/>
        </p:spPr>
      </p:pic>
      <p:pic>
        <p:nvPicPr>
          <p:cNvPr id="30724" name="Picture 4" descr="H:\IMG_20160810_053011_HDR.jpg"/>
          <p:cNvPicPr>
            <a:picLocks noChangeAspect="1" noChangeArrowheads="1"/>
          </p:cNvPicPr>
          <p:nvPr/>
        </p:nvPicPr>
        <p:blipFill>
          <a:blip r:embed="rId3" cstate="print"/>
          <a:srcRect/>
          <a:stretch>
            <a:fillRect/>
          </a:stretch>
        </p:blipFill>
        <p:spPr bwMode="auto">
          <a:xfrm>
            <a:off x="3214678" y="4500570"/>
            <a:ext cx="2268125" cy="2095472"/>
          </a:xfrm>
          <a:prstGeom prst="rect">
            <a:avLst/>
          </a:prstGeom>
          <a:noFill/>
        </p:spPr>
      </p:pic>
      <p:pic>
        <p:nvPicPr>
          <p:cNvPr id="30725" name="Picture 5" descr="H:\IMG_20160810_052947_HDR.jpg"/>
          <p:cNvPicPr>
            <a:picLocks noGrp="1" noChangeAspect="1" noChangeArrowheads="1"/>
          </p:cNvPicPr>
          <p:nvPr>
            <p:ph sz="quarter" idx="14"/>
          </p:nvPr>
        </p:nvPicPr>
        <p:blipFill>
          <a:blip r:embed="rId4" cstate="print"/>
          <a:srcRect/>
          <a:stretch>
            <a:fillRect/>
          </a:stretch>
        </p:blipFill>
        <p:spPr bwMode="auto">
          <a:xfrm>
            <a:off x="6215074" y="4000504"/>
            <a:ext cx="2303876" cy="2857496"/>
          </a:xfrm>
          <a:prstGeom prst="rect">
            <a:avLst/>
          </a:prstGeom>
          <a:noFill/>
        </p:spPr>
      </p:pic>
      <p:sp>
        <p:nvSpPr>
          <p:cNvPr id="9" name="Right Arrow 8"/>
          <p:cNvSpPr/>
          <p:nvPr/>
        </p:nvSpPr>
        <p:spPr>
          <a:xfrm>
            <a:off x="2285984" y="5286388"/>
            <a:ext cx="28575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ight Arrow 9"/>
          <p:cNvSpPr/>
          <p:nvPr/>
        </p:nvSpPr>
        <p:spPr>
          <a:xfrm>
            <a:off x="5786446" y="5214950"/>
            <a:ext cx="28575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0728" name="Picture 8" descr="H:\New folder\IMG_20160810_054947_HDR.jpg"/>
          <p:cNvPicPr>
            <a:picLocks noChangeAspect="1" noChangeArrowheads="1"/>
          </p:cNvPicPr>
          <p:nvPr/>
        </p:nvPicPr>
        <p:blipFill>
          <a:blip r:embed="rId5" cstate="print"/>
          <a:srcRect/>
          <a:stretch>
            <a:fillRect/>
          </a:stretch>
        </p:blipFill>
        <p:spPr bwMode="auto">
          <a:xfrm>
            <a:off x="0" y="1142984"/>
            <a:ext cx="2014085" cy="1714512"/>
          </a:xfrm>
          <a:prstGeom prst="rect">
            <a:avLst/>
          </a:prstGeom>
          <a:noFill/>
        </p:spPr>
      </p:pic>
      <p:pic>
        <p:nvPicPr>
          <p:cNvPr id="30729" name="Picture 9" descr="H:\New folder\IMG_20160810_055654_HDR.jpg"/>
          <p:cNvPicPr>
            <a:picLocks noChangeAspect="1" noChangeArrowheads="1"/>
          </p:cNvPicPr>
          <p:nvPr/>
        </p:nvPicPr>
        <p:blipFill>
          <a:blip r:embed="rId6" cstate="print"/>
          <a:srcRect/>
          <a:stretch>
            <a:fillRect/>
          </a:stretch>
        </p:blipFill>
        <p:spPr bwMode="auto">
          <a:xfrm>
            <a:off x="6715140" y="857232"/>
            <a:ext cx="2149680" cy="2801098"/>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Conclusions</a:t>
            </a:r>
            <a:endParaRPr lang="id-ID" dirty="0"/>
          </a:p>
        </p:txBody>
      </p:sp>
      <p:sp>
        <p:nvSpPr>
          <p:cNvPr id="2" name="Content Placeholder 1"/>
          <p:cNvSpPr>
            <a:spLocks noGrp="1"/>
          </p:cNvSpPr>
          <p:nvPr>
            <p:ph idx="1"/>
          </p:nvPr>
        </p:nvSpPr>
        <p:spPr/>
        <p:txBody>
          <a:bodyPr>
            <a:normAutofit fontScale="77500" lnSpcReduction="20000"/>
          </a:bodyPr>
          <a:lstStyle/>
          <a:p>
            <a:r>
              <a:rPr lang="id-ID" dirty="0" smtClean="0"/>
              <a:t>From Ethno-Nationalism conflict to Religious Conflit</a:t>
            </a:r>
          </a:p>
          <a:p>
            <a:r>
              <a:rPr lang="id-ID" dirty="0" smtClean="0"/>
              <a:t>Religious group </a:t>
            </a:r>
            <a:r>
              <a:rPr lang="id-ID" dirty="0" smtClean="0">
                <a:latin typeface="Times New Roman"/>
                <a:cs typeface="Times New Roman"/>
              </a:rPr>
              <a:t>→ religious violence  </a:t>
            </a:r>
          </a:p>
          <a:p>
            <a:r>
              <a:rPr lang="id-ID" dirty="0" smtClean="0"/>
              <a:t>There is no formula from local govt. </a:t>
            </a:r>
            <a:r>
              <a:rPr lang="id-ID" dirty="0" smtClean="0"/>
              <a:t>to solve problem of religious conflict in Aceh</a:t>
            </a:r>
          </a:p>
          <a:p>
            <a:r>
              <a:rPr lang="id-ID" dirty="0" smtClean="0"/>
              <a:t>Major problem in future: </a:t>
            </a:r>
            <a:r>
              <a:rPr lang="id-ID" i="1" dirty="0" smtClean="0"/>
              <a:t>kristenisasi</a:t>
            </a:r>
            <a:r>
              <a:rPr lang="id-ID" dirty="0" smtClean="0"/>
              <a:t>, </a:t>
            </a:r>
            <a:r>
              <a:rPr lang="id-ID" i="1" dirty="0" smtClean="0"/>
              <a:t>aliran sesat, </a:t>
            </a:r>
            <a:r>
              <a:rPr lang="id-ID" dirty="0" smtClean="0"/>
              <a:t>and </a:t>
            </a:r>
            <a:r>
              <a:rPr lang="id-ID" i="1" dirty="0" smtClean="0"/>
              <a:t>radikalisasi agama</a:t>
            </a:r>
            <a:r>
              <a:rPr lang="id-ID" i="1" dirty="0" smtClean="0"/>
              <a:t>.</a:t>
            </a:r>
          </a:p>
          <a:p>
            <a:r>
              <a:rPr lang="id-ID" dirty="0" smtClean="0"/>
              <a:t>Political system in Aceh </a:t>
            </a:r>
            <a:r>
              <a:rPr lang="id-ID" dirty="0" smtClean="0">
                <a:latin typeface="Times New Roman"/>
                <a:cs typeface="Times New Roman"/>
              </a:rPr>
              <a:t>→ fragile </a:t>
            </a:r>
          </a:p>
          <a:p>
            <a:r>
              <a:rPr lang="id-ID" dirty="0" smtClean="0">
                <a:latin typeface="Times New Roman"/>
                <a:cs typeface="Times New Roman"/>
              </a:rPr>
              <a:t>No forensical ideology in Aceh</a:t>
            </a:r>
          </a:p>
          <a:p>
            <a:r>
              <a:rPr lang="id-ID" dirty="0" smtClean="0">
                <a:latin typeface="Times New Roman"/>
                <a:cs typeface="Times New Roman"/>
              </a:rPr>
              <a:t>De-radicalization  program sometimes leads to radicalization</a:t>
            </a:r>
          </a:p>
          <a:p>
            <a:r>
              <a:rPr lang="id-ID" dirty="0" smtClean="0">
                <a:latin typeface="Times New Roman"/>
                <a:cs typeface="Times New Roman"/>
              </a:rPr>
              <a:t>Non-Muslim internal problem → religious problem in Aceh.</a:t>
            </a:r>
          </a:p>
          <a:p>
            <a:r>
              <a:rPr lang="id-ID" dirty="0" smtClean="0">
                <a:latin typeface="Times New Roman"/>
                <a:cs typeface="Times New Roman"/>
              </a:rPr>
              <a:t>Re-conceptualization on “Buffer Zone.:</a:t>
            </a:r>
          </a:p>
          <a:p>
            <a:endParaRPr lang="id-ID" dirty="0" smtClean="0">
              <a:latin typeface="Times New Roman"/>
              <a:cs typeface="Times New Roman"/>
            </a:endParaRPr>
          </a:p>
          <a:p>
            <a:endParaRPr lang="id-ID" dirty="0"/>
          </a:p>
          <a:p>
            <a:pPr marL="0" indent="0">
              <a:buNone/>
            </a:pPr>
            <a:endParaRPr lang="id-ID" dirty="0"/>
          </a:p>
        </p:txBody>
      </p:sp>
    </p:spTree>
    <p:extLst>
      <p:ext uri="{BB962C8B-B14F-4D97-AF65-F5344CB8AC3E}">
        <p14:creationId xmlns:p14="http://schemas.microsoft.com/office/powerpoint/2010/main" xmlns="" val="86753273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id-ID" dirty="0" smtClean="0"/>
              <a:t>Terima Kasih!</a:t>
            </a:r>
            <a:br>
              <a:rPr lang="id-ID" dirty="0" smtClean="0"/>
            </a:br>
            <a:endParaRPr lang="id-ID" dirty="0"/>
          </a:p>
        </p:txBody>
      </p:sp>
      <p:sp>
        <p:nvSpPr>
          <p:cNvPr id="5" name="Content Placeholder 4"/>
          <p:cNvSpPr>
            <a:spLocks noGrp="1"/>
          </p:cNvSpPr>
          <p:nvPr>
            <p:ph idx="1"/>
          </p:nvPr>
        </p:nvSpPr>
        <p:spPr/>
        <p:txBody>
          <a:bodyPr/>
          <a:lstStyle/>
          <a:p>
            <a:endParaRPr lang="id-ID" dirty="0" smtClean="0"/>
          </a:p>
          <a:p>
            <a:pPr algn="ctr"/>
            <a:r>
              <a:rPr lang="id-ID" dirty="0" smtClean="0"/>
              <a:t>Thank You!</a:t>
            </a:r>
            <a:endParaRPr lang="id-ID" dirty="0"/>
          </a:p>
        </p:txBody>
      </p:sp>
      <p:pic>
        <p:nvPicPr>
          <p:cNvPr id="29698" name="Picture 2" descr="H:\Cover OKE2 JADI.jpg"/>
          <p:cNvPicPr>
            <a:picLocks noChangeAspect="1" noChangeArrowheads="1"/>
          </p:cNvPicPr>
          <p:nvPr/>
        </p:nvPicPr>
        <p:blipFill>
          <a:blip r:embed="rId3"/>
          <a:srcRect/>
          <a:stretch>
            <a:fillRect/>
          </a:stretch>
        </p:blipFill>
        <p:spPr bwMode="auto">
          <a:xfrm>
            <a:off x="500034" y="1643049"/>
            <a:ext cx="8143900" cy="5214951"/>
          </a:xfrm>
          <a:prstGeom prst="rect">
            <a:avLst/>
          </a:prstGeom>
          <a:noFill/>
        </p:spPr>
      </p:pic>
    </p:spTree>
    <p:extLst>
      <p:ext uri="{BB962C8B-B14F-4D97-AF65-F5344CB8AC3E}">
        <p14:creationId xmlns:p14="http://schemas.microsoft.com/office/powerpoint/2010/main" xmlns="" val="40647032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168</TotalTime>
  <Words>1500</Words>
  <Application>Microsoft Office PowerPoint</Application>
  <PresentationFormat>On-screen Show (4:3)</PresentationFormat>
  <Paragraphs>232</Paragraphs>
  <Slides>51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Pushpin</vt:lpstr>
      <vt:lpstr>Slide</vt:lpstr>
      <vt:lpstr>   The Current Portrait of Muslim Community in Aceh   Kamaruzzaman Bustamam-Ahmad</vt:lpstr>
      <vt:lpstr>Aims</vt:lpstr>
      <vt:lpstr>Slide 3</vt:lpstr>
      <vt:lpstr>Slide 4</vt:lpstr>
      <vt:lpstr>From “Arabic Wahabism” to “Acehnese Wahabism”</vt:lpstr>
      <vt:lpstr>Some Arguments</vt:lpstr>
      <vt:lpstr>The fact</vt:lpstr>
      <vt:lpstr>Slide 8</vt:lpstr>
      <vt:lpstr>Slide 9</vt:lpstr>
      <vt:lpstr>Slide 10</vt:lpstr>
      <vt:lpstr>Slide 11</vt:lpstr>
      <vt:lpstr>Slide 12</vt:lpstr>
      <vt:lpstr>Aceh Pasca-Jalin</vt:lpstr>
      <vt:lpstr>Slide 14</vt:lpstr>
      <vt:lpstr>Slide 15</vt:lpstr>
      <vt:lpstr>Din Minimi</vt:lpstr>
      <vt:lpstr>Kristenisasi</vt:lpstr>
      <vt:lpstr>Slide 18</vt:lpstr>
      <vt:lpstr>Slide 19</vt:lpstr>
      <vt:lpstr>Slide 20</vt:lpstr>
      <vt:lpstr>Land at Border </vt:lpstr>
      <vt:lpstr>Slide 22</vt:lpstr>
      <vt:lpstr>Singkil (10 Oktober 2015)</vt:lpstr>
      <vt:lpstr>Percobaan Pembakaran Gereja di Sabang</vt:lpstr>
      <vt:lpstr>Pemicu?</vt:lpstr>
      <vt:lpstr>Efforts</vt:lpstr>
      <vt:lpstr>Response</vt:lpstr>
      <vt:lpstr>Slide 28</vt:lpstr>
      <vt:lpstr>Aliran Sesat in Aceh</vt:lpstr>
      <vt:lpstr>Slide 30</vt:lpstr>
      <vt:lpstr>Slide 31</vt:lpstr>
      <vt:lpstr>Aswaja Vs. Wahabi</vt:lpstr>
      <vt:lpstr>The Players</vt:lpstr>
      <vt:lpstr>Meanwhile</vt:lpstr>
      <vt:lpstr>Musuh Bersama? </vt:lpstr>
      <vt:lpstr>FPI-nization of NU in Aceh? or Nationalisation of NU Vs. Wahabi in Aceh? </vt:lpstr>
      <vt:lpstr>Wahabism is not political issue?</vt:lpstr>
      <vt:lpstr>Social Politic</vt:lpstr>
      <vt:lpstr>“Umar bin al-Khattab of Aceh”</vt:lpstr>
      <vt:lpstr>Another Groups  anti: Syiah, Liberal Islam, Aliran Sesat di Aceh , but they are as “Wahabi” according to “Dayah People” </vt:lpstr>
      <vt:lpstr>Alumni of Middle Eastern Universities</vt:lpstr>
      <vt:lpstr>IKAT</vt:lpstr>
      <vt:lpstr>Slide 43</vt:lpstr>
      <vt:lpstr>“Another Pictures”</vt:lpstr>
      <vt:lpstr>“Mushrooming factors”</vt:lpstr>
      <vt:lpstr>Slide 46</vt:lpstr>
      <vt:lpstr>Slide 47</vt:lpstr>
      <vt:lpstr>Man of War Vs. Man of Teror</vt:lpstr>
      <vt:lpstr>Hidden to Us, but Affect to Us</vt:lpstr>
      <vt:lpstr>Conclusions</vt:lpstr>
      <vt:lpstr>Terima Kasih!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Current Portrait of Muslim Community in Aceh   Kamaruzzaman Bustamam-Ahmad</dc:title>
  <dc:creator>Dell</dc:creator>
  <cp:lastModifiedBy>User</cp:lastModifiedBy>
  <cp:revision>20</cp:revision>
  <dcterms:created xsi:type="dcterms:W3CDTF">2016-08-09T10:07:46Z</dcterms:created>
  <dcterms:modified xsi:type="dcterms:W3CDTF">2011-08-23T19:17:10Z</dcterms:modified>
</cp:coreProperties>
</file>