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66" r:id="rId3"/>
    <p:sldId id="257" r:id="rId4"/>
    <p:sldId id="258" r:id="rId5"/>
    <p:sldId id="268" r:id="rId6"/>
    <p:sldId id="259" r:id="rId7"/>
    <p:sldId id="260" r:id="rId8"/>
    <p:sldId id="261" r:id="rId9"/>
    <p:sldId id="262" r:id="rId10"/>
    <p:sldId id="263" r:id="rId11"/>
    <p:sldId id="264" r:id="rId12"/>
  </p:sldIdLst>
  <p:sldSz cx="14630400" cy="8229600"/>
  <p:notesSz cx="8229600" cy="14630400"/>
  <p:embeddedFontLst>
    <p:embeddedFont>
      <p:font typeface="Katari" pitchFamily="2" charset="0"/>
      <p:regular r:id="rId14"/>
      <p:bold r:id="rId15"/>
      <p:italic r:id="rId16"/>
      <p:boldItalic r:id="rId17"/>
    </p:embeddedFont>
    <p:embeddedFont>
      <p:font typeface="Merriweather" pitchFamily="2" charset="77"/>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64"/>
    <p:restoredTop sz="94610"/>
  </p:normalViewPr>
  <p:slideViewPr>
    <p:cSldViewPr snapToGrid="0" snapToObjects="1">
      <p:cViewPr varScale="1">
        <p:scale>
          <a:sx n="73" d="100"/>
          <a:sy n="73" d="100"/>
        </p:scale>
        <p:origin x="208" y="7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font" Target="fonts/font1.fntdata"/><Relationship Id="rId15" Type="http://schemas.openxmlformats.org/officeDocument/2006/relationships/font" Target="fonts/font2.fntdata"/><Relationship Id="rId16" Type="http://schemas.openxmlformats.org/officeDocument/2006/relationships/font" Target="fonts/font3.fntdata"/><Relationship Id="rId17" Type="http://schemas.openxmlformats.org/officeDocument/2006/relationships/font" Target="fonts/font4.fntdata"/><Relationship Id="rId18" Type="http://schemas.openxmlformats.org/officeDocument/2006/relationships/font" Target="fonts/font5.fntdata"/><Relationship Id="rId19" Type="http://schemas.openxmlformats.org/officeDocument/2006/relationships/font" Target="fonts/font6.fntdata"/><Relationship Id="rId20" Type="http://schemas.openxmlformats.org/officeDocument/2006/relationships/font" Target="fonts/font7.fntdata"/><Relationship Id="rId21" Type="http://schemas.openxmlformats.org/officeDocument/2006/relationships/font" Target="fonts/font8.fntdata"/><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8305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090640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hyperlink" Target="https://gamma.app/?utm_source=made-with-gamma" TargetMode="Externa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54555532"/>
      </p:ext>
    </p:extLst>
  </p:cSld>
  <p:clrMapOvr>
    <a:masterClrMapping/>
  </p:clrMapOvr>
  <p:transition spd="med"/>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20.png"/><Relationship Id="rId11" Type="http://schemas.openxmlformats.org/officeDocument/2006/relationships/image" Target="../media/image21.png"/><Relationship Id="rId12"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60663" y="700207"/>
            <a:ext cx="7595473" cy="2809475"/>
          </a:xfrm>
          <a:prstGeom prst="rect">
            <a:avLst/>
          </a:prstGeom>
          <a:noFill/>
          <a:ln/>
        </p:spPr>
        <p:txBody>
          <a:bodyPr wrap="square" lIns="0" tIns="0" rIns="0" bIns="0" rtlCol="0" anchor="t"/>
          <a:lstStyle/>
          <a:p>
            <a:pPr marL="0" indent="0" algn="ctr">
              <a:lnSpc>
                <a:spcPts val="5400"/>
              </a:lnSpc>
              <a:buNone/>
            </a:pPr>
            <a:r>
              <a:rPr lang="en-US" sz="4350" dirty="0">
                <a:solidFill>
                  <a:srgbClr val="F5F0F0"/>
                </a:solidFill>
                <a:latin typeface="Merriweather" pitchFamily="34" charset="0"/>
                <a:ea typeface="Merriweather" pitchFamily="34" charset="-122"/>
                <a:cs typeface="Merriweather" pitchFamily="34" charset="-120"/>
              </a:rPr>
              <a:t>Deteksi Dini Potensi Konflik Keagamaan Melalui Dinamika Sosial dan Budaya</a:t>
            </a:r>
            <a:endParaRPr lang="en-US" sz="4350" dirty="0"/>
          </a:p>
        </p:txBody>
      </p:sp>
      <p:sp>
        <p:nvSpPr>
          <p:cNvPr id="6" name="Shape 3"/>
          <p:cNvSpPr/>
          <p:nvPr/>
        </p:nvSpPr>
        <p:spPr>
          <a:xfrm>
            <a:off x="6260663" y="7158752"/>
            <a:ext cx="353854" cy="353854"/>
          </a:xfrm>
          <a:prstGeom prst="roundRect">
            <a:avLst>
              <a:gd name="adj" fmla="val 25838582"/>
            </a:avLst>
          </a:prstGeom>
          <a:noFill/>
          <a:ln w="7620">
            <a:solidFill>
              <a:srgbClr val="4D4D51"/>
            </a:solidFill>
            <a:prstDash val="solid"/>
          </a:ln>
        </p:spPr>
        <p:txBody>
          <a:bodyPr/>
          <a:p/>
        </p:txBody>
      </p:sp>
      <p:sp>
        <p:nvSpPr>
          <p:cNvPr id="8" name="Text 4"/>
          <p:cNvSpPr/>
          <p:nvPr/>
        </p:nvSpPr>
        <p:spPr>
          <a:xfrm>
            <a:off x="6606897" y="5068372"/>
            <a:ext cx="5670268" cy="387191"/>
          </a:xfrm>
          <a:prstGeom prst="rect">
            <a:avLst/>
          </a:prstGeom>
          <a:noFill/>
          <a:ln/>
        </p:spPr>
        <p:txBody>
          <a:bodyPr wrap="none" lIns="0" tIns="0" rIns="0" bIns="0" rtlCol="0" anchor="t"/>
          <a:lstStyle/>
          <a:p>
            <a:pPr marL="0" indent="0" algn="ctr">
              <a:lnSpc>
                <a:spcPts val="3000"/>
              </a:lnSpc>
              <a:buNone/>
            </a:pPr>
            <a:r>
              <a:rPr lang="en-US" sz="2400" dirty="0" err="1">
                <a:solidFill>
                  <a:schemeClr val="bg1"/>
                </a:solidFill>
                <a:latin typeface="Katari" pitchFamily="2" charset="0"/>
                <a:cs typeface="Katari" pitchFamily="2" charset="0"/>
              </a:rPr>
              <a:t>Kamaruzzaman</a:t>
            </a:r>
            <a:r>
              <a:rPr lang="en-US" sz="2400" dirty="0">
                <a:solidFill>
                  <a:schemeClr val="bg1"/>
                </a:solidFill>
                <a:latin typeface="Katari" pitchFamily="2" charset="0"/>
                <a:cs typeface="Katari" pitchFamily="2" charset="0"/>
              </a:rPr>
              <a:t> </a:t>
            </a:r>
            <a:r>
              <a:rPr lang="en-US" sz="2400" dirty="0" err="1">
                <a:solidFill>
                  <a:schemeClr val="bg1"/>
                </a:solidFill>
                <a:latin typeface="Katari" pitchFamily="2" charset="0"/>
                <a:cs typeface="Katari" pitchFamily="2" charset="0"/>
              </a:rPr>
              <a:t>Bustamam</a:t>
            </a:r>
            <a:r>
              <a:rPr lang="en-US" sz="2400" dirty="0">
                <a:solidFill>
                  <a:schemeClr val="bg1"/>
                </a:solidFill>
                <a:latin typeface="Katari" pitchFamily="2" charset="0"/>
                <a:cs typeface="Katari" pitchFamily="2" charset="0"/>
              </a:rPr>
              <a:t> Ahmad</a:t>
            </a:r>
          </a:p>
          <a:p>
            <a:pPr marL="0" indent="0" algn="ctr">
              <a:lnSpc>
                <a:spcPts val="3000"/>
              </a:lnSpc>
              <a:buNone/>
            </a:pPr>
            <a:r>
              <a:rPr lang="en-US" sz="2400" dirty="0" err="1">
                <a:solidFill>
                  <a:schemeClr val="bg1"/>
                </a:solidFill>
                <a:latin typeface="Katari" pitchFamily="2" charset="0"/>
                <a:cs typeface="Katari" pitchFamily="2" charset="0"/>
              </a:rPr>
              <a:t>Fakultas</a:t>
            </a:r>
            <a:r>
              <a:rPr lang="en-US" sz="2400" dirty="0">
                <a:solidFill>
                  <a:schemeClr val="bg1"/>
                </a:solidFill>
                <a:latin typeface="Katari" pitchFamily="2" charset="0"/>
                <a:cs typeface="Katari" pitchFamily="2" charset="0"/>
              </a:rPr>
              <a:t> Syariah dan Hukum </a:t>
            </a:r>
          </a:p>
          <a:p>
            <a:pPr marL="0" indent="0" algn="ctr">
              <a:lnSpc>
                <a:spcPts val="3000"/>
              </a:lnSpc>
              <a:buNone/>
            </a:pPr>
            <a:r>
              <a:rPr lang="en-US" sz="2400" dirty="0">
                <a:solidFill>
                  <a:schemeClr val="bg1"/>
                </a:solidFill>
                <a:latin typeface="Katari" pitchFamily="2" charset="0"/>
                <a:cs typeface="Katari" pitchFamily="2" charset="0"/>
              </a:rPr>
              <a:t>UIN </a:t>
            </a:r>
            <a:r>
              <a:rPr lang="en-US" sz="2400" dirty="0" err="1">
                <a:solidFill>
                  <a:schemeClr val="bg1"/>
                </a:solidFill>
                <a:latin typeface="Katari" pitchFamily="2" charset="0"/>
                <a:cs typeface="Katari" pitchFamily="2" charset="0"/>
              </a:rPr>
              <a:t>Ar-Raniry</a:t>
            </a:r>
            <a:endParaRPr lang="en-US" sz="2400" dirty="0">
              <a:solidFill>
                <a:schemeClr val="bg1"/>
              </a:solidFill>
              <a:latin typeface="Katari" pitchFamily="2" charset="0"/>
              <a:cs typeface="Katari" pitchFamily="2" charset="0"/>
            </a:endParaRPr>
          </a:p>
          <a:p>
            <a:pPr marL="0" indent="0" algn="ctr">
              <a:lnSpc>
                <a:spcPts val="3000"/>
              </a:lnSpc>
              <a:buNone/>
            </a:pPr>
            <a:r>
              <a:rPr lang="en-US" sz="2400" dirty="0">
                <a:solidFill>
                  <a:schemeClr val="bg1"/>
                </a:solidFill>
                <a:latin typeface="Katari" pitchFamily="2" charset="0"/>
                <a:cs typeface="Katari" pitchFamily="2" charset="0"/>
              </a:rPr>
              <a:t/>
            </a:r>
          </a:p>
          <a:p>
            <a:pPr marL="0" indent="0" algn="l">
              <a:lnSpc>
                <a:spcPts val="3000"/>
              </a:lnSpc>
              <a:buNone/>
            </a:pPr>
            <a:endParaRPr lang="en-US" sz="2400" dirty="0">
              <a:solidFill>
                <a:schemeClr val="bg1"/>
              </a:solidFill>
              <a:latin typeface="Katari" pitchFamily="2" charset="0"/>
              <a:cs typeface="Katari"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729377" y="990838"/>
            <a:ext cx="7685246" cy="1302544"/>
          </a:xfrm>
          <a:prstGeom prst="rect">
            <a:avLst/>
          </a:prstGeom>
          <a:noFill/>
          <a:ln/>
        </p:spPr>
        <p:txBody>
          <a:bodyPr wrap="square" lIns="0" tIns="0" rIns="0" bIns="0" rtlCol="0" anchor="t"/>
          <a:lstStyle/>
          <a:p>
            <a:pPr marL="0" indent="0" algn="l">
              <a:lnSpc>
                <a:spcPts val="5100"/>
              </a:lnSpc>
              <a:buNone/>
            </a:pPr>
            <a:r>
              <a:rPr lang="en-US" sz="4100" dirty="0" err="1">
                <a:solidFill>
                  <a:schemeClr val="bg1"/>
                </a:solidFill>
                <a:latin typeface="Katari" pitchFamily="2" charset="0"/>
                <a:cs typeface="Katari" pitchFamily="2" charset="0"/>
              </a:rPr>
              <a:t>Tujuan</a:t>
            </a:r>
            <a:r>
              <a:rPr lang="en-US" sz="4100" dirty="0">
                <a:solidFill>
                  <a:schemeClr val="bg1"/>
                </a:solidFill>
                <a:latin typeface="Katari" pitchFamily="2" charset="0"/>
                <a:cs typeface="Katari" pitchFamily="2" charset="0"/>
              </a:rPr>
              <a:t> </a:t>
            </a:r>
            <a:r>
              <a:rPr lang="en-US" sz="4100" dirty="0" err="1">
                <a:solidFill>
                  <a:schemeClr val="bg1"/>
                </a:solidFill>
                <a:latin typeface="Katari" pitchFamily="2" charset="0"/>
                <a:cs typeface="Katari" pitchFamily="2" charset="0"/>
              </a:rPr>
              <a:t>Presentasi</a:t>
            </a:r>
            <a:r>
              <a:rPr lang="en-US" sz="4100" dirty="0">
                <a:solidFill>
                  <a:schemeClr val="bg1"/>
                </a:solidFill>
                <a:latin typeface="Katari" pitchFamily="2" charset="0"/>
                <a:cs typeface="Katari" pitchFamily="2" charset="0"/>
              </a:rPr>
              <a:t> </a:t>
            </a:r>
          </a:p>
        </p:txBody>
      </p:sp>
      <p:sp>
        <p:nvSpPr>
          <p:cNvPr id="6" name="Text 3"/>
          <p:cNvSpPr/>
          <p:nvPr/>
        </p:nvSpPr>
        <p:spPr>
          <a:xfrm>
            <a:off x="945356" y="3598188"/>
            <a:ext cx="3306485" cy="1666875"/>
          </a:xfrm>
          <a:prstGeom prst="rect">
            <a:avLst/>
          </a:prstGeom>
          <a:noFill/>
          <a:ln/>
        </p:spPr>
        <p:txBody>
          <a:bodyPr wrap="square" lIns="0" tIns="0" rIns="0" bIns="0" rtlCol="0" anchor="t"/>
          <a:lstStyle/>
          <a:p>
            <a:pPr marL="0" indent="0" algn="l">
              <a:lnSpc>
                <a:spcPts val="2600"/>
              </a:lnSpc>
              <a:buNone/>
            </a:pPr>
            <a:endParaRPr lang="en-US" sz="1600" dirty="0"/>
          </a:p>
        </p:txBody>
      </p:sp>
      <p:sp>
        <p:nvSpPr>
          <p:cNvPr id="8" name="Text 5"/>
          <p:cNvSpPr/>
          <p:nvPr/>
        </p:nvSpPr>
        <p:spPr>
          <a:xfrm>
            <a:off x="4892159" y="2821900"/>
            <a:ext cx="3019544" cy="325636"/>
          </a:xfrm>
          <a:prstGeom prst="rect">
            <a:avLst/>
          </a:prstGeom>
          <a:noFill/>
          <a:ln/>
        </p:spPr>
        <p:txBody>
          <a:bodyPr wrap="none" lIns="0" tIns="0" rIns="0" bIns="0" rtlCol="0" anchor="t"/>
          <a:lstStyle/>
          <a:p>
            <a:pPr marL="0" indent="0" algn="l">
              <a:lnSpc>
                <a:spcPts val="2550"/>
              </a:lnSpc>
              <a:buNone/>
            </a:pPr>
            <a:endParaRPr lang="en-US" sz="2050" dirty="0"/>
          </a:p>
        </p:txBody>
      </p:sp>
      <p:sp>
        <p:nvSpPr>
          <p:cNvPr id="9" name="Text 6"/>
          <p:cNvSpPr/>
          <p:nvPr/>
        </p:nvSpPr>
        <p:spPr>
          <a:xfrm>
            <a:off x="4892159" y="3272552"/>
            <a:ext cx="3306485" cy="1666875"/>
          </a:xfrm>
          <a:prstGeom prst="rect">
            <a:avLst/>
          </a:prstGeom>
          <a:noFill/>
          <a:ln/>
        </p:spPr>
        <p:txBody>
          <a:bodyPr wrap="square" lIns="0" tIns="0" rIns="0" bIns="0" rtlCol="0" anchor="t"/>
          <a:lstStyle/>
          <a:p>
            <a:pPr marL="0" indent="0" algn="l">
              <a:lnSpc>
                <a:spcPts val="2600"/>
              </a:lnSpc>
              <a:buNone/>
            </a:pPr>
            <a:endParaRPr lang="en-US" sz="1600" dirty="0"/>
          </a:p>
        </p:txBody>
      </p:sp>
      <p:sp>
        <p:nvSpPr>
          <p:cNvPr id="11" name="Text 8"/>
          <p:cNvSpPr/>
          <p:nvPr/>
        </p:nvSpPr>
        <p:spPr>
          <a:xfrm>
            <a:off x="945356" y="5905381"/>
            <a:ext cx="2605087" cy="325636"/>
          </a:xfrm>
          <a:prstGeom prst="rect">
            <a:avLst/>
          </a:prstGeom>
          <a:noFill/>
          <a:ln/>
        </p:spPr>
        <p:txBody>
          <a:bodyPr wrap="none" lIns="0" tIns="0" rIns="0" bIns="0" rtlCol="0" anchor="t"/>
          <a:lstStyle/>
          <a:p>
            <a:pPr marL="0" indent="0" algn="l">
              <a:lnSpc>
                <a:spcPts val="2550"/>
              </a:lnSpc>
              <a:buNone/>
            </a:pPr>
            <a:endParaRPr lang="en-US" sz="2050" dirty="0"/>
          </a:p>
        </p:txBody>
      </p:sp>
      <p:sp>
        <p:nvSpPr>
          <p:cNvPr id="12" name="Text 9"/>
          <p:cNvSpPr/>
          <p:nvPr/>
        </p:nvSpPr>
        <p:spPr>
          <a:xfrm>
            <a:off x="945356" y="6356032"/>
            <a:ext cx="7253287" cy="666750"/>
          </a:xfrm>
          <a:prstGeom prst="rect">
            <a:avLst/>
          </a:prstGeom>
          <a:noFill/>
          <a:ln/>
        </p:spPr>
        <p:txBody>
          <a:bodyPr wrap="square" lIns="0" tIns="0" rIns="0" bIns="0" rtlCol="0" anchor="t"/>
          <a:lstStyle/>
          <a:p>
            <a:pPr marL="0" indent="0" algn="l">
              <a:lnSpc>
                <a:spcPts val="2600"/>
              </a:lnSpc>
              <a:buNone/>
            </a:pPr>
            <a:endParaRPr lang="en-US" sz="1600" dirty="0"/>
          </a:p>
        </p:txBody>
      </p:sp>
      <p:sp>
        <p:nvSpPr>
          <p:cNvPr id="13" name="Text 1">
            <a:extLst>
              <a:ext uri="{FF2B5EF4-FFF2-40B4-BE49-F238E27FC236}">
                <a16:creationId xmlns:a16="http://schemas.microsoft.com/office/drawing/2014/main" id="{1D9E4329-74DE-C48E-D734-6E984A595182}"/>
              </a:ext>
            </a:extLst>
          </p:cNvPr>
          <p:cNvSpPr/>
          <p:nvPr/>
        </p:nvSpPr>
        <p:spPr>
          <a:xfrm>
            <a:off x="478274" y="2678759"/>
            <a:ext cx="8383338" cy="1588827"/>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Merriweather" pitchFamily="34" charset="0"/>
                <a:ea typeface="Merriweather" pitchFamily="34" charset="-122"/>
                <a:cs typeface="Merriweather" pitchFamily="34" charset="-120"/>
              </a:rPr>
              <a:t>Memahami konflik keagamaan bukan hanya sebuah kajian agama, melainkan juga refleksi dari perubahan sosial dan budaya yang kompleks. Presentasi ini menelusuri deteksi dini potensi konflik keagamaan di Indonesia dengan pendekatan futuristik, analitik, dan strategis.</a:t>
            </a:r>
            <a:endParaRPr lang="en-US" sz="1700" dirty="0"/>
          </a:p>
        </p:txBody>
      </p:sp>
      <p:sp>
        <p:nvSpPr>
          <p:cNvPr id="14" name="Text 2">
            <a:extLst>
              <a:ext uri="{FF2B5EF4-FFF2-40B4-BE49-F238E27FC236}">
                <a16:creationId xmlns:a16="http://schemas.microsoft.com/office/drawing/2014/main" id="{B726CE43-74D2-AC04-CBE4-771C5A7CA5F4}"/>
              </a:ext>
            </a:extLst>
          </p:cNvPr>
          <p:cNvSpPr/>
          <p:nvPr/>
        </p:nvSpPr>
        <p:spPr>
          <a:xfrm>
            <a:off x="316230" y="4847364"/>
            <a:ext cx="8545382" cy="1892435"/>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Merriweather" pitchFamily="34" charset="0"/>
                <a:ea typeface="Merriweather" pitchFamily="34" charset="-122"/>
                <a:cs typeface="Merriweather" pitchFamily="34" charset="-120"/>
              </a:rPr>
              <a:t>Kita akan mengeksplorasi bagaimana agama sebagai faktor sosial berkembang dalam lanskap modern, digitalisasi, dan masa depan yang dipengaruhi oleh kecerdasan buatan. Tujuannya adalah membuka cara berpikir baru untuk akademisi, birokrat, dan tokoh agama yang mengkaji isu ini.</a:t>
            </a:r>
            <a:endParaRPr lang="en-US" sz="1700" dirty="0"/>
          </a:p>
        </p:txBody>
      </p:sp>
      <p:pic>
        <p:nvPicPr>
          <p:cNvPr id="16" name="Picture 15">
            <a:extLst>
              <a:ext uri="{FF2B5EF4-FFF2-40B4-BE49-F238E27FC236}">
                <a16:creationId xmlns:a16="http://schemas.microsoft.com/office/drawing/2014/main" id="{58FA4972-4F41-1553-AC25-1156DFC49B38}"/>
              </a:ext>
            </a:extLst>
          </p:cNvPr>
          <p:cNvPicPr>
            <a:picLocks noChangeAspect="1"/>
          </p:cNvPicPr>
          <p:nvPr/>
        </p:nvPicPr>
        <p:blipFill>
          <a:blip r:embed="rId3"/>
          <a:stretch>
            <a:fillRect/>
          </a:stretch>
        </p:blipFill>
        <p:spPr>
          <a:xfrm>
            <a:off x="9224682" y="890299"/>
            <a:ext cx="4460362" cy="6586266"/>
          </a:xfrm>
          <a:prstGeom prst="rect">
            <a:avLst/>
          </a:prstGeom>
        </p:spPr>
      </p:pic>
    </p:spTree>
    <p:extLst>
      <p:ext uri="{BB962C8B-B14F-4D97-AF65-F5344CB8AC3E}">
        <p14:creationId xmlns:p14="http://schemas.microsoft.com/office/powerpoint/2010/main" val="1708052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29377" y="990838"/>
            <a:ext cx="7685246" cy="1302544"/>
          </a:xfrm>
          <a:prstGeom prst="rect">
            <a:avLst/>
          </a:prstGeom>
          <a:noFill/>
          <a:ln/>
        </p:spPr>
        <p:txBody>
          <a:bodyPr wrap="square" lIns="0" tIns="0" rIns="0" bIns="0" rtlCol="0" anchor="t"/>
          <a:lstStyle/>
          <a:p>
            <a:pPr marL="0" indent="0" algn="l">
              <a:lnSpc>
                <a:spcPts val="5100"/>
              </a:lnSpc>
              <a:buNone/>
            </a:pPr>
            <a:r>
              <a:rPr lang="en-US" sz="4100" dirty="0">
                <a:solidFill>
                  <a:srgbClr val="F5F0F0"/>
                </a:solidFill>
                <a:latin typeface="Merriweather" pitchFamily="34" charset="0"/>
                <a:ea typeface="Merriweather" pitchFamily="34" charset="-122"/>
                <a:cs typeface="Merriweather" pitchFamily="34" charset="-120"/>
              </a:rPr>
              <a:t>Apa yang Kita Ketahui tentang Konflik Keagamaan?</a:t>
            </a:r>
            <a:endParaRPr lang="en-US" sz="4100" dirty="0"/>
          </a:p>
        </p:txBody>
      </p:sp>
      <p:sp>
        <p:nvSpPr>
          <p:cNvPr id="4" name="Shape 1"/>
          <p:cNvSpPr/>
          <p:nvPr/>
        </p:nvSpPr>
        <p:spPr>
          <a:xfrm>
            <a:off x="729377" y="2605921"/>
            <a:ext cx="3738443" cy="2875121"/>
          </a:xfrm>
          <a:prstGeom prst="roundRect">
            <a:avLst>
              <a:gd name="adj" fmla="val 3044"/>
            </a:avLst>
          </a:prstGeom>
          <a:solidFill>
            <a:srgbClr val="003180"/>
          </a:solidFill>
          <a:ln w="7620">
            <a:solidFill>
              <a:srgbClr val="194A99"/>
            </a:solidFill>
            <a:prstDash val="solid"/>
          </a:ln>
        </p:spPr>
        <p:txBody>
          <a:bodyPr/>
          <a:p/>
        </p:txBody>
      </p:sp>
      <p:sp>
        <p:nvSpPr>
          <p:cNvPr id="5" name="Text 2"/>
          <p:cNvSpPr/>
          <p:nvPr/>
        </p:nvSpPr>
        <p:spPr>
          <a:xfrm>
            <a:off x="945356" y="2821900"/>
            <a:ext cx="3306485" cy="651272"/>
          </a:xfrm>
          <a:prstGeom prst="rect">
            <a:avLst/>
          </a:prstGeom>
          <a:noFill/>
          <a:ln/>
        </p:spPr>
        <p:txBody>
          <a:bodyPr wrap="square" lIns="0" tIns="0" rIns="0" bIns="0" rtlCol="0" anchor="t"/>
          <a:lstStyle/>
          <a:p>
            <a:pPr marL="0" indent="0" algn="l">
              <a:lnSpc>
                <a:spcPts val="2550"/>
              </a:lnSpc>
              <a:buNone/>
            </a:pPr>
            <a:r>
              <a:rPr lang="en-US" sz="2050" dirty="0">
                <a:solidFill>
                  <a:srgbClr val="E2E6E9"/>
                </a:solidFill>
                <a:latin typeface="Merriweather" pitchFamily="34" charset="0"/>
                <a:ea typeface="Merriweather" pitchFamily="34" charset="-122"/>
                <a:cs typeface="Merriweather" pitchFamily="34" charset="-120"/>
              </a:rPr>
              <a:t>Agama sebagai Obat Sosial</a:t>
            </a:r>
            <a:endParaRPr lang="en-US" sz="2050" dirty="0"/>
          </a:p>
        </p:txBody>
      </p:sp>
      <p:sp>
        <p:nvSpPr>
          <p:cNvPr id="6" name="Text 3"/>
          <p:cNvSpPr/>
          <p:nvPr/>
        </p:nvSpPr>
        <p:spPr>
          <a:xfrm>
            <a:off x="945356" y="3598188"/>
            <a:ext cx="3306485" cy="1666875"/>
          </a:xfrm>
          <a:prstGeom prst="rect">
            <a:avLst/>
          </a:prstGeom>
          <a:noFill/>
          <a:ln/>
        </p:spPr>
        <p:txBody>
          <a:bodyPr wrap="square" lIns="0" tIns="0" rIns="0" bIns="0" rtlCol="0" anchor="t"/>
          <a:lstStyle/>
          <a:p>
            <a:pPr marL="0" indent="0" algn="l">
              <a:lnSpc>
                <a:spcPts val="2600"/>
              </a:lnSpc>
              <a:buNone/>
            </a:pPr>
            <a:r>
              <a:rPr lang="en-US" sz="1600" dirty="0">
                <a:solidFill>
                  <a:srgbClr val="E2E6E9"/>
                </a:solidFill>
                <a:latin typeface="Merriweather" pitchFamily="34" charset="0"/>
                <a:ea typeface="Merriweather" pitchFamily="34" charset="-122"/>
                <a:cs typeface="Merriweather" pitchFamily="34" charset="-120"/>
              </a:rPr>
              <a:t>Agama sering dipandang sebagai kunci penyembuhan bagi penyakit sosial masyarakat, sebagai penopang moralitas dan kebersamaan.</a:t>
            </a:r>
            <a:endParaRPr lang="en-US" sz="1600" dirty="0"/>
          </a:p>
        </p:txBody>
      </p:sp>
      <p:sp>
        <p:nvSpPr>
          <p:cNvPr id="7" name="Shape 4"/>
          <p:cNvSpPr/>
          <p:nvPr/>
        </p:nvSpPr>
        <p:spPr>
          <a:xfrm>
            <a:off x="4676180" y="2605921"/>
            <a:ext cx="3738443" cy="2875121"/>
          </a:xfrm>
          <a:prstGeom prst="roundRect">
            <a:avLst>
              <a:gd name="adj" fmla="val 3044"/>
            </a:avLst>
          </a:prstGeom>
          <a:solidFill>
            <a:srgbClr val="003180"/>
          </a:solidFill>
          <a:ln w="7620">
            <a:solidFill>
              <a:srgbClr val="194A99"/>
            </a:solidFill>
            <a:prstDash val="solid"/>
          </a:ln>
        </p:spPr>
        <p:txBody>
          <a:bodyPr/>
          <a:p/>
        </p:txBody>
      </p:sp>
      <p:sp>
        <p:nvSpPr>
          <p:cNvPr id="8" name="Text 5"/>
          <p:cNvSpPr/>
          <p:nvPr/>
        </p:nvSpPr>
        <p:spPr>
          <a:xfrm>
            <a:off x="4892159" y="2821900"/>
            <a:ext cx="3019544" cy="325636"/>
          </a:xfrm>
          <a:prstGeom prst="rect">
            <a:avLst/>
          </a:prstGeom>
          <a:noFill/>
          <a:ln/>
        </p:spPr>
        <p:txBody>
          <a:bodyPr wrap="none" lIns="0" tIns="0" rIns="0" bIns="0" rtlCol="0" anchor="t"/>
          <a:lstStyle/>
          <a:p>
            <a:pPr marL="0" indent="0" algn="l">
              <a:lnSpc>
                <a:spcPts val="2550"/>
              </a:lnSpc>
              <a:buNone/>
            </a:pPr>
            <a:r>
              <a:rPr lang="en-US" sz="2050" dirty="0" err="1">
                <a:solidFill>
                  <a:srgbClr val="E2E6E9"/>
                </a:solidFill>
                <a:latin typeface="Merriweather" pitchFamily="34" charset="0"/>
                <a:ea typeface="Merriweather" pitchFamily="34" charset="-122"/>
                <a:cs typeface="Merriweather" pitchFamily="34" charset="-120"/>
              </a:rPr>
              <a:t>Survei</a:t>
            </a:r>
            <a:r>
              <a:rPr lang="en-US" sz="2050" dirty="0">
                <a:solidFill>
                  <a:srgbClr val="E2E6E9"/>
                </a:solidFill>
                <a:latin typeface="Merriweather" pitchFamily="34" charset="0"/>
                <a:ea typeface="Merriweather" pitchFamily="34" charset="-122"/>
                <a:cs typeface="Merriweather" pitchFamily="34" charset="-120"/>
              </a:rPr>
              <a:t> &amp; Pembangunan</a:t>
            </a:r>
            <a:endParaRPr lang="en-US" sz="2050" dirty="0"/>
          </a:p>
        </p:txBody>
      </p:sp>
      <p:sp>
        <p:nvSpPr>
          <p:cNvPr id="9" name="Text 6"/>
          <p:cNvSpPr/>
          <p:nvPr/>
        </p:nvSpPr>
        <p:spPr>
          <a:xfrm>
            <a:off x="4892159" y="3272552"/>
            <a:ext cx="3306485" cy="1666875"/>
          </a:xfrm>
          <a:prstGeom prst="rect">
            <a:avLst/>
          </a:prstGeom>
          <a:noFill/>
          <a:ln/>
        </p:spPr>
        <p:txBody>
          <a:bodyPr wrap="square" lIns="0" tIns="0" rIns="0" bIns="0" rtlCol="0" anchor="t"/>
          <a:lstStyle/>
          <a:p>
            <a:pPr marL="0" indent="0" algn="l">
              <a:lnSpc>
                <a:spcPts val="2600"/>
              </a:lnSpc>
              <a:buNone/>
            </a:pPr>
            <a:r>
              <a:rPr lang="en-US" sz="1600" dirty="0">
                <a:solidFill>
                  <a:srgbClr val="E2E6E9"/>
                </a:solidFill>
                <a:latin typeface="Merriweather" pitchFamily="34" charset="0"/>
                <a:ea typeface="Merriweather" pitchFamily="34" charset="-122"/>
                <a:cs typeface="Merriweather" pitchFamily="34" charset="-120"/>
              </a:rPr>
              <a:t>Agama sering muncul sebagai faktor dalam survei ketertiban masyarakat dan menjadi agenda dalam pembangunan sosial-ekonomi.</a:t>
            </a:r>
            <a:endParaRPr lang="en-US" sz="1600" dirty="0"/>
          </a:p>
        </p:txBody>
      </p:sp>
      <p:sp>
        <p:nvSpPr>
          <p:cNvPr id="10" name="Shape 7"/>
          <p:cNvSpPr/>
          <p:nvPr/>
        </p:nvSpPr>
        <p:spPr>
          <a:xfrm>
            <a:off x="729377" y="5689402"/>
            <a:ext cx="7685246" cy="1549360"/>
          </a:xfrm>
          <a:prstGeom prst="roundRect">
            <a:avLst>
              <a:gd name="adj" fmla="val 5650"/>
            </a:avLst>
          </a:prstGeom>
          <a:solidFill>
            <a:srgbClr val="003180"/>
          </a:solidFill>
          <a:ln w="7620">
            <a:solidFill>
              <a:srgbClr val="194A99"/>
            </a:solidFill>
            <a:prstDash val="solid"/>
          </a:ln>
        </p:spPr>
        <p:txBody>
          <a:bodyPr/>
          <a:p/>
        </p:txBody>
      </p:sp>
      <p:sp>
        <p:nvSpPr>
          <p:cNvPr id="11" name="Text 8"/>
          <p:cNvSpPr/>
          <p:nvPr/>
        </p:nvSpPr>
        <p:spPr>
          <a:xfrm>
            <a:off x="945356" y="5905381"/>
            <a:ext cx="2605087" cy="325636"/>
          </a:xfrm>
          <a:prstGeom prst="rect">
            <a:avLst/>
          </a:prstGeom>
          <a:noFill/>
          <a:ln/>
        </p:spPr>
        <p:txBody>
          <a:bodyPr wrap="none" lIns="0" tIns="0" rIns="0" bIns="0" rtlCol="0" anchor="t"/>
          <a:lstStyle/>
          <a:p>
            <a:pPr marL="0" indent="0" algn="l">
              <a:lnSpc>
                <a:spcPts val="2550"/>
              </a:lnSpc>
              <a:buNone/>
            </a:pPr>
            <a:r>
              <a:rPr lang="en-US" sz="2050" dirty="0">
                <a:solidFill>
                  <a:srgbClr val="E2E6E9"/>
                </a:solidFill>
                <a:latin typeface="Merriweather" pitchFamily="34" charset="0"/>
                <a:ea typeface="Merriweather" pitchFamily="34" charset="-122"/>
                <a:cs typeface="Merriweather" pitchFamily="34" charset="-120"/>
              </a:rPr>
              <a:t>Agama &amp; Ekonomi</a:t>
            </a:r>
            <a:endParaRPr lang="en-US" sz="2050" dirty="0"/>
          </a:p>
        </p:txBody>
      </p:sp>
      <p:sp>
        <p:nvSpPr>
          <p:cNvPr id="12" name="Text 9"/>
          <p:cNvSpPr/>
          <p:nvPr/>
        </p:nvSpPr>
        <p:spPr>
          <a:xfrm>
            <a:off x="945356" y="6356032"/>
            <a:ext cx="7253287" cy="666750"/>
          </a:xfrm>
          <a:prstGeom prst="rect">
            <a:avLst/>
          </a:prstGeom>
          <a:noFill/>
          <a:ln/>
        </p:spPr>
        <p:txBody>
          <a:bodyPr wrap="square" lIns="0" tIns="0" rIns="0" bIns="0" rtlCol="0" anchor="t"/>
          <a:lstStyle/>
          <a:p>
            <a:pPr marL="0" indent="0" algn="l">
              <a:lnSpc>
                <a:spcPts val="2600"/>
              </a:lnSpc>
              <a:buNone/>
            </a:pPr>
            <a:r>
              <a:rPr lang="en-US" sz="1600" dirty="0">
                <a:solidFill>
                  <a:srgbClr val="E2E6E9"/>
                </a:solidFill>
                <a:latin typeface="Merriweather" pitchFamily="34" charset="0"/>
                <a:ea typeface="Merriweather" pitchFamily="34" charset="-122"/>
                <a:cs typeface="Merriweather" pitchFamily="34" charset="-120"/>
              </a:rPr>
              <a:t>Ketika pembangunan disatukan dengan ekonomi, agama sering kalah terdorong oleh dinamika sosial dan kepentingan material.</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63798" y="1404938"/>
            <a:ext cx="12902803" cy="1542574"/>
          </a:xfrm>
          <a:prstGeom prst="rect">
            <a:avLst/>
          </a:prstGeom>
          <a:noFill/>
          <a:ln/>
        </p:spPr>
        <p:txBody>
          <a:bodyPr wrap="square" lIns="0" tIns="0" rIns="0" bIns="0" rtlCol="0" anchor="t"/>
          <a:lstStyle/>
          <a:p>
            <a:pPr marL="0" indent="0" algn="l">
              <a:lnSpc>
                <a:spcPts val="6050"/>
              </a:lnSpc>
              <a:buNone/>
            </a:pPr>
            <a:r>
              <a:rPr lang="en-US" sz="4850" dirty="0">
                <a:solidFill>
                  <a:srgbClr val="F5F0F0"/>
                </a:solidFill>
                <a:latin typeface="Merriweather" pitchFamily="34" charset="0"/>
                <a:ea typeface="Merriweather" pitchFamily="34" charset="-122"/>
                <a:cs typeface="Merriweather" pitchFamily="34" charset="-120"/>
              </a:rPr>
              <a:t>Bagaimana Kita Mengetahui Konflik Keagamaan?</a:t>
            </a:r>
            <a:endParaRPr lang="en-US" sz="4850" dirty="0"/>
          </a:p>
        </p:txBody>
      </p:sp>
      <p:sp>
        <p:nvSpPr>
          <p:cNvPr id="3" name="Text 1"/>
          <p:cNvSpPr/>
          <p:nvPr/>
        </p:nvSpPr>
        <p:spPr>
          <a:xfrm>
            <a:off x="863798" y="3564493"/>
            <a:ext cx="4628555" cy="385524"/>
          </a:xfrm>
          <a:prstGeom prst="rect">
            <a:avLst/>
          </a:prstGeom>
          <a:noFill/>
          <a:ln/>
        </p:spPr>
        <p:txBody>
          <a:bodyPr wrap="none" lIns="0" tIns="0" rIns="0" bIns="0" rtlCol="0" anchor="t"/>
          <a:lstStyle/>
          <a:p>
            <a:pPr marL="0" indent="0" algn="l">
              <a:lnSpc>
                <a:spcPts val="3000"/>
              </a:lnSpc>
              <a:buNone/>
            </a:pPr>
            <a:r>
              <a:rPr lang="en-US" sz="2400" dirty="0">
                <a:solidFill>
                  <a:srgbClr val="F5F0F0"/>
                </a:solidFill>
                <a:latin typeface="Merriweather" pitchFamily="34" charset="0"/>
                <a:ea typeface="Merriweather" pitchFamily="34" charset="-122"/>
                <a:cs typeface="Merriweather" pitchFamily="34" charset="-120"/>
              </a:rPr>
              <a:t>Peran Agama sebagai Komoditi</a:t>
            </a:r>
            <a:endParaRPr lang="en-US" sz="2400" dirty="0"/>
          </a:p>
        </p:txBody>
      </p:sp>
      <p:sp>
        <p:nvSpPr>
          <p:cNvPr id="4" name="Text 2"/>
          <p:cNvSpPr/>
          <p:nvPr/>
        </p:nvSpPr>
        <p:spPr>
          <a:xfrm>
            <a:off x="863798" y="4196834"/>
            <a:ext cx="6150293" cy="789622"/>
          </a:xfrm>
          <a:prstGeom prst="rect">
            <a:avLst/>
          </a:prstGeom>
          <a:noFill/>
          <a:ln/>
        </p:spPr>
        <p:txBody>
          <a:bodyPr wrap="square" lIns="0" tIns="0" rIns="0" bIns="0" rtlCol="0" anchor="t"/>
          <a:lstStyle/>
          <a:p>
            <a:pPr marL="342900" indent="-342900" algn="l">
              <a:lnSpc>
                <a:spcPts val="3100"/>
              </a:lnSpc>
              <a:buSzPct val="100000"/>
              <a:buChar char="•"/>
            </a:pPr>
            <a:r>
              <a:rPr lang="en-US" sz="1900" dirty="0">
                <a:solidFill>
                  <a:srgbClr val="E2E6E9"/>
                </a:solidFill>
                <a:latin typeface="Merriweather" pitchFamily="34" charset="0"/>
                <a:ea typeface="Merriweather" pitchFamily="34" charset="-122"/>
                <a:cs typeface="Merriweather" pitchFamily="34" charset="-120"/>
              </a:rPr>
              <a:t>Awal: Pedagang obat keliling menggunakan agama sebagai alat berdagang</a:t>
            </a:r>
            <a:endParaRPr lang="en-US" sz="1900" dirty="0"/>
          </a:p>
        </p:txBody>
      </p:sp>
      <p:sp>
        <p:nvSpPr>
          <p:cNvPr id="5" name="Text 3"/>
          <p:cNvSpPr/>
          <p:nvPr/>
        </p:nvSpPr>
        <p:spPr>
          <a:xfrm>
            <a:off x="863798" y="5072777"/>
            <a:ext cx="6150293" cy="789622"/>
          </a:xfrm>
          <a:prstGeom prst="rect">
            <a:avLst/>
          </a:prstGeom>
          <a:noFill/>
          <a:ln/>
        </p:spPr>
        <p:txBody>
          <a:bodyPr wrap="square" lIns="0" tIns="0" rIns="0" bIns="0" rtlCol="0" anchor="t"/>
          <a:lstStyle/>
          <a:p>
            <a:pPr marL="342900" indent="-342900" algn="l">
              <a:lnSpc>
                <a:spcPts val="3100"/>
              </a:lnSpc>
              <a:buSzPct val="100000"/>
              <a:buChar char="•"/>
            </a:pPr>
            <a:r>
              <a:rPr lang="en-US" sz="1900" dirty="0">
                <a:solidFill>
                  <a:srgbClr val="E2E6E9"/>
                </a:solidFill>
                <a:latin typeface="Merriweather" pitchFamily="34" charset="0"/>
                <a:ea typeface="Merriweather" pitchFamily="34" charset="-122"/>
                <a:cs typeface="Merriweather" pitchFamily="34" charset="-120"/>
              </a:rPr>
              <a:t>Politik: Agama dipakai untuk meraih simpati dalam kampanye</a:t>
            </a:r>
            <a:endParaRPr lang="en-US" sz="1900" dirty="0"/>
          </a:p>
        </p:txBody>
      </p:sp>
      <p:sp>
        <p:nvSpPr>
          <p:cNvPr id="6" name="Text 4"/>
          <p:cNvSpPr/>
          <p:nvPr/>
        </p:nvSpPr>
        <p:spPr>
          <a:xfrm>
            <a:off x="863798" y="5948720"/>
            <a:ext cx="6150293" cy="789622"/>
          </a:xfrm>
          <a:prstGeom prst="rect">
            <a:avLst/>
          </a:prstGeom>
          <a:noFill/>
          <a:ln/>
        </p:spPr>
        <p:txBody>
          <a:bodyPr wrap="square" lIns="0" tIns="0" rIns="0" bIns="0" rtlCol="0" anchor="t"/>
          <a:lstStyle/>
          <a:p>
            <a:pPr marL="342900" indent="-342900" algn="l">
              <a:lnSpc>
                <a:spcPts val="3100"/>
              </a:lnSpc>
              <a:buSzPct val="100000"/>
              <a:buChar char="•"/>
            </a:pPr>
            <a:r>
              <a:rPr lang="en-US" sz="1900" dirty="0">
                <a:solidFill>
                  <a:srgbClr val="E2E6E9"/>
                </a:solidFill>
                <a:latin typeface="Merriweather" pitchFamily="34" charset="0"/>
                <a:ea typeface="Merriweather" pitchFamily="34" charset="-122"/>
                <a:cs typeface="Merriweather" pitchFamily="34" charset="-120"/>
              </a:rPr>
              <a:t>Tokoh Agama: Proses determinasi diri kelompok melalui agama</a:t>
            </a:r>
            <a:endParaRPr lang="en-US" sz="1900" dirty="0"/>
          </a:p>
        </p:txBody>
      </p:sp>
      <p:sp>
        <p:nvSpPr>
          <p:cNvPr id="7" name="Text 5"/>
          <p:cNvSpPr/>
          <p:nvPr/>
        </p:nvSpPr>
        <p:spPr>
          <a:xfrm>
            <a:off x="7623929" y="3564493"/>
            <a:ext cx="3778925" cy="385524"/>
          </a:xfrm>
          <a:prstGeom prst="rect">
            <a:avLst/>
          </a:prstGeom>
          <a:noFill/>
          <a:ln/>
        </p:spPr>
        <p:txBody>
          <a:bodyPr wrap="none" lIns="0" tIns="0" rIns="0" bIns="0" rtlCol="0" anchor="t"/>
          <a:lstStyle/>
          <a:p>
            <a:pPr marL="0" indent="0" algn="l">
              <a:lnSpc>
                <a:spcPts val="3000"/>
              </a:lnSpc>
              <a:buNone/>
            </a:pPr>
            <a:r>
              <a:rPr lang="en-US" sz="2400" dirty="0">
                <a:solidFill>
                  <a:srgbClr val="F5F0F0"/>
                </a:solidFill>
                <a:latin typeface="Merriweather" pitchFamily="34" charset="0"/>
                <a:ea typeface="Merriweather" pitchFamily="34" charset="-122"/>
                <a:cs typeface="Merriweather" pitchFamily="34" charset="-120"/>
              </a:rPr>
              <a:t>Era Digital &amp; Masa Depan</a:t>
            </a:r>
            <a:endParaRPr lang="en-US" sz="2400" dirty="0"/>
          </a:p>
        </p:txBody>
      </p:sp>
      <p:sp>
        <p:nvSpPr>
          <p:cNvPr id="8" name="Text 6"/>
          <p:cNvSpPr/>
          <p:nvPr/>
        </p:nvSpPr>
        <p:spPr>
          <a:xfrm>
            <a:off x="7623929" y="4196834"/>
            <a:ext cx="6150293" cy="394811"/>
          </a:xfrm>
          <a:prstGeom prst="rect">
            <a:avLst/>
          </a:prstGeom>
          <a:noFill/>
          <a:ln/>
        </p:spPr>
        <p:txBody>
          <a:bodyPr wrap="none" lIns="0" tIns="0" rIns="0" bIns="0" rtlCol="0" anchor="t"/>
          <a:lstStyle/>
          <a:p>
            <a:pPr marL="342900" indent="-342900" algn="l">
              <a:lnSpc>
                <a:spcPts val="3100"/>
              </a:lnSpc>
              <a:buSzPct val="100000"/>
              <a:buChar char="•"/>
            </a:pPr>
            <a:r>
              <a:rPr lang="en-US" sz="1900" dirty="0">
                <a:solidFill>
                  <a:srgbClr val="E2E6E9"/>
                </a:solidFill>
                <a:latin typeface="Merriweather" pitchFamily="34" charset="0"/>
                <a:ea typeface="Merriweather" pitchFamily="34" charset="-122"/>
                <a:cs typeface="Merriweather" pitchFamily="34" charset="-120"/>
              </a:rPr>
              <a:t>Agama menjadi isi utama dalam ranah digital</a:t>
            </a:r>
            <a:endParaRPr lang="en-US" sz="1900" dirty="0"/>
          </a:p>
        </p:txBody>
      </p:sp>
      <p:sp>
        <p:nvSpPr>
          <p:cNvPr id="9" name="Text 7"/>
          <p:cNvSpPr/>
          <p:nvPr/>
        </p:nvSpPr>
        <p:spPr>
          <a:xfrm>
            <a:off x="7623929" y="4677966"/>
            <a:ext cx="6150293" cy="789622"/>
          </a:xfrm>
          <a:prstGeom prst="rect">
            <a:avLst/>
          </a:prstGeom>
          <a:noFill/>
          <a:ln/>
        </p:spPr>
        <p:txBody>
          <a:bodyPr wrap="square" lIns="0" tIns="0" rIns="0" bIns="0" rtlCol="0" anchor="t"/>
          <a:lstStyle/>
          <a:p>
            <a:pPr marL="342900" indent="-342900" algn="l">
              <a:lnSpc>
                <a:spcPts val="3100"/>
              </a:lnSpc>
              <a:buSzPct val="100000"/>
              <a:buChar char="•"/>
            </a:pPr>
            <a:r>
              <a:rPr lang="en-US" sz="1900" dirty="0">
                <a:solidFill>
                  <a:srgbClr val="E2E6E9"/>
                </a:solidFill>
                <a:latin typeface="Merriweather" pitchFamily="34" charset="0"/>
                <a:ea typeface="Merriweather" pitchFamily="34" charset="-122"/>
                <a:cs typeface="Merriweather" pitchFamily="34" charset="-120"/>
              </a:rPr>
              <a:t>Prediksi: Agama menjadi pelengkap dalam kecerdasan buatan (</a:t>
            </a:r>
            <a:r>
              <a:rPr lang="en-US" sz="1900" i="1" dirty="0">
                <a:solidFill>
                  <a:srgbClr val="E2E6E9"/>
                </a:solidFill>
                <a:latin typeface="Merriweather" pitchFamily="34" charset="0"/>
                <a:ea typeface="Merriweather" pitchFamily="34" charset="-122"/>
                <a:cs typeface="Merriweather" pitchFamily="34" charset="-120"/>
              </a:rPr>
              <a:t>Techno Religion</a:t>
            </a:r>
            <a:r>
              <a:rPr lang="en-US" sz="1900" dirty="0">
                <a:solidFill>
                  <a:srgbClr val="E2E6E9"/>
                </a:solidFill>
                <a:latin typeface="Merriweather" pitchFamily="34" charset="0"/>
                <a:ea typeface="Merriweather" pitchFamily="34" charset="-122"/>
                <a:cs typeface="Merriweather" pitchFamily="34" charset="-120"/>
              </a:rPr>
              <a:t>)</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 name="The rise of Techno Religion The rise of Techno Religion " descr="The rise of Techno Religion The rise of Techno Religion "/>
          <p:cNvPicPr>
            <a:picLocks/>
          </p:cNvPicPr>
          <p:nvPr/>
        </p:nvPicPr>
        <p:blipFill>
          <a:blip r:embed="rId2"/>
          <a:stretch>
            <a:fillRect/>
          </a:stretch>
        </p:blipFill>
        <p:spPr>
          <a:xfrm>
            <a:off x="4962513" y="0"/>
            <a:ext cx="4956060" cy="1784929"/>
          </a:xfrm>
          <a:prstGeom prst="rect">
            <a:avLst/>
          </a:prstGeom>
          <a:effectLst>
            <a:outerShdw blurRad="25400" dist="25400" dir="15060000" rotWithShape="0">
              <a:srgbClr val="3C3C3C">
                <a:alpha val="20000"/>
              </a:srgbClr>
            </a:outerShdw>
          </a:effectLst>
        </p:spPr>
      </p:pic>
      <p:sp>
        <p:nvSpPr>
          <p:cNvPr id="146" name="Human Experience"/>
          <p:cNvSpPr txBox="1"/>
          <p:nvPr/>
        </p:nvSpPr>
        <p:spPr>
          <a:xfrm>
            <a:off x="559305" y="3208024"/>
            <a:ext cx="3145477" cy="477054"/>
          </a:xfrm>
          <a:prstGeom prst="rect">
            <a:avLst/>
          </a:prstGeom>
          <a:blipFill>
            <a:blip r:embed="rId3"/>
          </a:blipFill>
          <a:ln w="12700">
            <a:solidFill>
              <a:srgbClr val="000000"/>
            </a:solidFill>
            <a:miter lim="400000"/>
          </a:ln>
          <a:effectLst>
            <a:outerShdw blurRad="25400" dist="25400" dir="15060000" rotWithShape="0">
              <a:srgbClr val="3C3C3C">
                <a:alpha val="2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80" tIns="30480" rIns="30480" bIns="30480" anchor="ctr">
            <a:spAutoFit/>
          </a:bodyPr>
          <a:lstStyle>
            <a:lvl1pPr algn="ctr">
              <a:spcBef>
                <a:spcPts val="0"/>
              </a:spcBef>
              <a:defRPr sz="4500" b="1">
                <a:solidFill>
                  <a:srgbClr val="3E3B39"/>
                </a:solidFill>
                <a:effectLst>
                  <a:outerShdw blurRad="25400" dist="12700" dir="4920000" rotWithShape="0">
                    <a:srgbClr val="FFFFFF">
                      <a:alpha val="50000"/>
                    </a:srgbClr>
                  </a:outerShdw>
                </a:effectLst>
                <a:latin typeface="+mn-lt"/>
                <a:ea typeface="+mn-ea"/>
                <a:cs typeface="+mn-cs"/>
                <a:sym typeface="Avenir Next Regular"/>
              </a:defRPr>
            </a:lvl1pPr>
          </a:lstStyle>
          <a:p>
            <a:r>
              <a:rPr lang="en-US" sz="2700" dirty="0" err="1"/>
              <a:t>Pengalaman</a:t>
            </a:r>
            <a:r>
              <a:rPr lang="en-US" sz="2700" dirty="0"/>
              <a:t> </a:t>
            </a:r>
            <a:r>
              <a:rPr lang="en-US" sz="2700" dirty="0" err="1"/>
              <a:t>Manusia</a:t>
            </a:r>
            <a:endParaRPr sz="2700" dirty="0"/>
          </a:p>
        </p:txBody>
      </p:sp>
      <p:sp>
        <p:nvSpPr>
          <p:cNvPr id="147" name="Arrow"/>
          <p:cNvSpPr/>
          <p:nvPr/>
        </p:nvSpPr>
        <p:spPr>
          <a:xfrm>
            <a:off x="10111940" y="1234529"/>
            <a:ext cx="762001" cy="386110"/>
          </a:xfrm>
          <a:prstGeom prst="rightArrow">
            <a:avLst>
              <a:gd name="adj1" fmla="val 32000"/>
              <a:gd name="adj2" fmla="val 126306"/>
            </a:avLst>
          </a:prstGeom>
          <a:blipFill>
            <a:blip r:embed="rId4"/>
          </a:blipFill>
          <a:ln w="12700">
            <a:miter lim="400000"/>
          </a:ln>
          <a:effectLst>
            <a:outerShdw blurRad="38100" dist="25400" dir="5760000" rotWithShape="0">
              <a:srgbClr val="FFFFFF">
                <a:alpha val="30000"/>
              </a:srgbClr>
            </a:outerShdw>
          </a:effectLst>
        </p:spPr>
        <p:txBody>
          <a:bodyPr lIns="30480" tIns="30480" rIns="30480" bIns="30480" anchor="ctr"/>
          <a:lstStyle/>
          <a:p>
            <a:pPr algn="ctr">
              <a:defRPr sz="4200">
                <a:solidFill>
                  <a:srgbClr val="3E3B39"/>
                </a:solidFill>
                <a:effectLst>
                  <a:outerShdw blurRad="25400" dist="12700" dir="4920000" rotWithShape="0">
                    <a:srgbClr val="FFFFFF">
                      <a:alpha val="50000"/>
                    </a:srgbClr>
                  </a:outerShdw>
                </a:effectLst>
              </a:defRPr>
            </a:pPr>
            <a:endParaRPr sz="2520"/>
          </a:p>
        </p:txBody>
      </p:sp>
      <p:sp>
        <p:nvSpPr>
          <p:cNvPr id="149" name="Trans-Humanism…"/>
          <p:cNvSpPr txBox="1"/>
          <p:nvPr/>
        </p:nvSpPr>
        <p:spPr>
          <a:xfrm>
            <a:off x="11221000" y="327295"/>
            <a:ext cx="2512585" cy="2523768"/>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80" tIns="30480" rIns="30480" bIns="30480" numCol="1" anchor="ctr">
            <a:spAutoFit/>
          </a:bodyPr>
          <a:lstStyle/>
          <a:p>
            <a:pPr>
              <a:defRPr b="1">
                <a:latin typeface="+mn-lt"/>
                <a:ea typeface="+mn-ea"/>
                <a:cs typeface="+mn-cs"/>
                <a:sym typeface="Avenir Next Regular"/>
              </a:defRPr>
            </a:pPr>
            <a:r>
              <a:rPr sz="3200" dirty="0"/>
              <a:t>Trans-Humanism</a:t>
            </a:r>
          </a:p>
          <a:p>
            <a:pPr>
              <a:defRPr b="1">
                <a:latin typeface="+mn-lt"/>
                <a:ea typeface="+mn-ea"/>
                <a:cs typeface="+mn-cs"/>
                <a:sym typeface="Avenir Next Regular"/>
              </a:defRPr>
            </a:pPr>
            <a:r>
              <a:rPr sz="3200" dirty="0"/>
              <a:t>Robotics</a:t>
            </a:r>
          </a:p>
          <a:p>
            <a:pPr>
              <a:defRPr b="1">
                <a:latin typeface="+mn-lt"/>
                <a:ea typeface="+mn-ea"/>
                <a:cs typeface="+mn-cs"/>
                <a:sym typeface="Avenir Next Regular"/>
              </a:defRPr>
            </a:pPr>
            <a:r>
              <a:rPr sz="3200" dirty="0"/>
              <a:t>Cyborgs</a:t>
            </a:r>
          </a:p>
          <a:p>
            <a:pPr>
              <a:defRPr b="1">
                <a:latin typeface="+mn-lt"/>
                <a:ea typeface="+mn-ea"/>
                <a:cs typeface="+mn-cs"/>
                <a:sym typeface="Avenir Next Regular"/>
              </a:defRPr>
            </a:pPr>
            <a:r>
              <a:rPr sz="3200" dirty="0"/>
              <a:t>AI</a:t>
            </a:r>
          </a:p>
        </p:txBody>
      </p:sp>
      <p:grpSp>
        <p:nvGrpSpPr>
          <p:cNvPr id="153" name="From Animal to Digital World…"/>
          <p:cNvGrpSpPr/>
          <p:nvPr/>
        </p:nvGrpSpPr>
        <p:grpSpPr>
          <a:xfrm>
            <a:off x="4979978" y="3118445"/>
            <a:ext cx="5677979" cy="1253380"/>
            <a:chOff x="-1" y="0"/>
            <a:chExt cx="9463296" cy="2088964"/>
          </a:xfrm>
        </p:grpSpPr>
        <p:sp>
          <p:nvSpPr>
            <p:cNvPr id="152" name="From Animal to Digital World…"/>
            <p:cNvSpPr txBox="1"/>
            <p:nvPr/>
          </p:nvSpPr>
          <p:spPr>
            <a:xfrm>
              <a:off x="608726" y="192968"/>
              <a:ext cx="8245845" cy="1703028"/>
            </a:xfrm>
            <a:prstGeom prst="rect">
              <a:avLst/>
            </a:prstGeom>
            <a:no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480" tIns="30480" rIns="30480" bIns="30480" numCol="1" anchor="ctr">
              <a:spAutoFit/>
            </a:bodyPr>
            <a:lstStyle/>
            <a:p>
              <a:pPr algn="ctr">
                <a:defRPr sz="5200">
                  <a:solidFill>
                    <a:srgbClr val="3E3B39"/>
                  </a:solidFill>
                  <a:effectLst>
                    <a:outerShdw blurRad="25400" dist="12700" dir="4920000" rotWithShape="0">
                      <a:srgbClr val="FFFFFF">
                        <a:alpha val="50000"/>
                      </a:srgbClr>
                    </a:outerShdw>
                  </a:effectLst>
                </a:defRPr>
              </a:pPr>
              <a:r>
                <a:rPr sz="3120"/>
                <a:t> From Animal to Digital World </a:t>
              </a:r>
            </a:p>
            <a:p>
              <a:pPr algn="ctr">
                <a:defRPr sz="5200">
                  <a:solidFill>
                    <a:srgbClr val="3E3B39"/>
                  </a:solidFill>
                  <a:effectLst>
                    <a:outerShdw blurRad="25400" dist="12700" dir="4920000" rotWithShape="0">
                      <a:srgbClr val="FFFFFF">
                        <a:alpha val="50000"/>
                      </a:srgbClr>
                    </a:outerShdw>
                  </a:effectLst>
                </a:defRPr>
              </a:pPr>
              <a:r>
                <a:rPr sz="3120"/>
                <a:t>Production of Knowledge</a:t>
              </a:r>
            </a:p>
          </p:txBody>
        </p:sp>
        <p:pic>
          <p:nvPicPr>
            <p:cNvPr id="151" name="From Animal to Digital World…  From Animal to Digital World Production of Knowledge" descr="From Animal to Digital World…  From Animal to Digital World Production of Knowledge"/>
            <p:cNvPicPr>
              <a:picLocks/>
            </p:cNvPicPr>
            <p:nvPr/>
          </p:nvPicPr>
          <p:blipFill>
            <a:blip r:embed="rId5"/>
            <a:stretch>
              <a:fillRect/>
            </a:stretch>
          </p:blipFill>
          <p:spPr>
            <a:xfrm>
              <a:off x="-1" y="0"/>
              <a:ext cx="9463296" cy="2088964"/>
            </a:xfrm>
            <a:prstGeom prst="rect">
              <a:avLst/>
            </a:prstGeom>
            <a:effectLst/>
          </p:spPr>
        </p:pic>
      </p:grpSp>
      <p:sp>
        <p:nvSpPr>
          <p:cNvPr id="154" name="Arrow"/>
          <p:cNvSpPr/>
          <p:nvPr/>
        </p:nvSpPr>
        <p:spPr>
          <a:xfrm>
            <a:off x="3848891" y="3179850"/>
            <a:ext cx="762001" cy="533401"/>
          </a:xfrm>
          <a:prstGeom prst="rightArrow">
            <a:avLst>
              <a:gd name="adj1" fmla="val 32000"/>
              <a:gd name="adj2" fmla="val 91429"/>
            </a:avLst>
          </a:prstGeom>
          <a:blipFill>
            <a:blip r:embed="rId4"/>
          </a:blipFill>
          <a:ln w="12700">
            <a:miter lim="400000"/>
          </a:ln>
          <a:effectLst>
            <a:outerShdw blurRad="38100" dist="25400" dir="5760000" rotWithShape="0">
              <a:srgbClr val="FFFFFF">
                <a:alpha val="30000"/>
              </a:srgbClr>
            </a:outerShdw>
          </a:effectLst>
        </p:spPr>
        <p:txBody>
          <a:bodyPr lIns="30480" tIns="30480" rIns="30480" bIns="30480" anchor="ctr"/>
          <a:lstStyle/>
          <a:p>
            <a:pPr algn="ctr">
              <a:defRPr sz="4200">
                <a:solidFill>
                  <a:srgbClr val="3E3B39"/>
                </a:solidFill>
                <a:effectLst>
                  <a:outerShdw blurRad="25400" dist="12700" dir="4920000" rotWithShape="0">
                    <a:srgbClr val="FFFFFF">
                      <a:alpha val="50000"/>
                    </a:srgbClr>
                  </a:outerShdw>
                </a:effectLst>
              </a:defRPr>
            </a:pPr>
            <a:endParaRPr sz="2520"/>
          </a:p>
        </p:txBody>
      </p:sp>
      <p:pic>
        <p:nvPicPr>
          <p:cNvPr id="155" name="Line Line" descr="Line Line"/>
          <p:cNvPicPr>
            <a:picLocks/>
          </p:cNvPicPr>
          <p:nvPr/>
        </p:nvPicPr>
        <p:blipFill>
          <a:blip r:embed="rId6"/>
          <a:stretch>
            <a:fillRect/>
          </a:stretch>
        </p:blipFill>
        <p:spPr>
          <a:xfrm rot="16200000">
            <a:off x="7215621" y="2265182"/>
            <a:ext cx="944881" cy="226881"/>
          </a:xfrm>
          <a:prstGeom prst="rect">
            <a:avLst/>
          </a:prstGeom>
          <a:effectLst>
            <a:outerShdw blurRad="63500" dist="25400" dir="5400000" rotWithShape="0">
              <a:srgbClr val="000000">
                <a:alpha val="50000"/>
              </a:srgbClr>
            </a:outerShdw>
            <a:reflection stA="48775" endPos="40000" dir="5400000" sy="-100000" algn="bl" rotWithShape="0"/>
          </a:effectLst>
        </p:spPr>
      </p:pic>
      <p:pic>
        <p:nvPicPr>
          <p:cNvPr id="156" name="New Social Engineering in Virtual World New Social Engineering in Virtual World" descr="New Social Engineering in Virtual World New Social Engineering in Virtual World"/>
          <p:cNvPicPr>
            <a:picLocks/>
          </p:cNvPicPr>
          <p:nvPr/>
        </p:nvPicPr>
        <p:blipFill>
          <a:blip r:embed="rId7"/>
          <a:stretch>
            <a:fillRect/>
          </a:stretch>
        </p:blipFill>
        <p:spPr>
          <a:xfrm>
            <a:off x="3772515" y="6621690"/>
            <a:ext cx="7604212" cy="746761"/>
          </a:xfrm>
          <a:prstGeom prst="rect">
            <a:avLst/>
          </a:prstGeom>
          <a:effectLst>
            <a:outerShdw blurRad="38100" dist="25400" dir="5760000" rotWithShape="0">
              <a:srgbClr val="FFFFFF">
                <a:alpha val="30000"/>
              </a:srgbClr>
            </a:outerShdw>
          </a:effectLst>
        </p:spPr>
      </p:pic>
      <p:pic>
        <p:nvPicPr>
          <p:cNvPr id="157" name="Line Line" descr="Line Line"/>
          <p:cNvPicPr>
            <a:picLocks/>
          </p:cNvPicPr>
          <p:nvPr/>
        </p:nvPicPr>
        <p:blipFill>
          <a:blip r:embed="rId8"/>
          <a:stretch>
            <a:fillRect/>
          </a:stretch>
        </p:blipFill>
        <p:spPr>
          <a:xfrm rot="16200000">
            <a:off x="6862385" y="5350422"/>
            <a:ext cx="1686283" cy="226881"/>
          </a:xfrm>
          <a:prstGeom prst="rect">
            <a:avLst/>
          </a:prstGeom>
          <a:effectLst>
            <a:outerShdw blurRad="63500" dist="25400" dir="5400000" rotWithShape="0">
              <a:srgbClr val="000000">
                <a:alpha val="50000"/>
              </a:srgbClr>
            </a:outerShdw>
            <a:reflection stA="48775" endPos="40000" dir="5400000" sy="-100000" algn="bl" rotWithShape="0"/>
          </a:effectLst>
        </p:spPr>
      </p:pic>
      <p:sp>
        <p:nvSpPr>
          <p:cNvPr id="158" name="Chimpanzee"/>
          <p:cNvSpPr/>
          <p:nvPr/>
        </p:nvSpPr>
        <p:spPr>
          <a:xfrm>
            <a:off x="4508916" y="4834087"/>
            <a:ext cx="1637147" cy="1481920"/>
          </a:xfrm>
          <a:custGeom>
            <a:avLst/>
            <a:gdLst/>
            <a:ahLst/>
            <a:cxnLst>
              <a:cxn ang="0">
                <a:pos x="wd2" y="hd2"/>
              </a:cxn>
              <a:cxn ang="5400000">
                <a:pos x="wd2" y="hd2"/>
              </a:cxn>
              <a:cxn ang="10800000">
                <a:pos x="wd2" y="hd2"/>
              </a:cxn>
              <a:cxn ang="16200000">
                <a:pos x="wd2" y="hd2"/>
              </a:cxn>
            </a:cxnLst>
            <a:rect l="0" t="0" r="r" b="b"/>
            <a:pathLst>
              <a:path w="21314" h="21532" extrusionOk="0">
                <a:moveTo>
                  <a:pt x="18103" y="0"/>
                </a:moveTo>
                <a:cubicBezTo>
                  <a:pt x="17240" y="7"/>
                  <a:pt x="16892" y="450"/>
                  <a:pt x="16629" y="649"/>
                </a:cubicBezTo>
                <a:cubicBezTo>
                  <a:pt x="16329" y="877"/>
                  <a:pt x="16049" y="1015"/>
                  <a:pt x="14686" y="764"/>
                </a:cubicBezTo>
                <a:cubicBezTo>
                  <a:pt x="12942" y="554"/>
                  <a:pt x="11160" y="2235"/>
                  <a:pt x="9963" y="3421"/>
                </a:cubicBezTo>
                <a:cubicBezTo>
                  <a:pt x="8477" y="4894"/>
                  <a:pt x="4029" y="6555"/>
                  <a:pt x="3921" y="6573"/>
                </a:cubicBezTo>
                <a:cubicBezTo>
                  <a:pt x="3921" y="6573"/>
                  <a:pt x="3921" y="6585"/>
                  <a:pt x="3926" y="6603"/>
                </a:cubicBezTo>
                <a:cubicBezTo>
                  <a:pt x="3374" y="6830"/>
                  <a:pt x="2833" y="7309"/>
                  <a:pt x="2409" y="8220"/>
                </a:cubicBezTo>
                <a:cubicBezTo>
                  <a:pt x="1534" y="10082"/>
                  <a:pt x="2360" y="12783"/>
                  <a:pt x="2999" y="14274"/>
                </a:cubicBezTo>
                <a:cubicBezTo>
                  <a:pt x="3047" y="14388"/>
                  <a:pt x="3014" y="14519"/>
                  <a:pt x="2929" y="14609"/>
                </a:cubicBezTo>
                <a:cubicBezTo>
                  <a:pt x="1882" y="15747"/>
                  <a:pt x="1614" y="16687"/>
                  <a:pt x="1201" y="18173"/>
                </a:cubicBezTo>
                <a:cubicBezTo>
                  <a:pt x="928" y="19143"/>
                  <a:pt x="245" y="19538"/>
                  <a:pt x="63" y="20209"/>
                </a:cubicBezTo>
                <a:cubicBezTo>
                  <a:pt x="-93" y="20778"/>
                  <a:pt x="19" y="21502"/>
                  <a:pt x="658" y="21502"/>
                </a:cubicBezTo>
                <a:cubicBezTo>
                  <a:pt x="1779" y="21502"/>
                  <a:pt x="1942" y="21072"/>
                  <a:pt x="2435" y="21306"/>
                </a:cubicBezTo>
                <a:cubicBezTo>
                  <a:pt x="2929" y="21533"/>
                  <a:pt x="3659" y="21575"/>
                  <a:pt x="3728" y="21431"/>
                </a:cubicBezTo>
                <a:cubicBezTo>
                  <a:pt x="3750" y="21389"/>
                  <a:pt x="3745" y="21335"/>
                  <a:pt x="3723" y="21281"/>
                </a:cubicBezTo>
                <a:cubicBezTo>
                  <a:pt x="4024" y="21383"/>
                  <a:pt x="4377" y="21461"/>
                  <a:pt x="4436" y="21311"/>
                </a:cubicBezTo>
                <a:cubicBezTo>
                  <a:pt x="4452" y="21263"/>
                  <a:pt x="4452" y="21221"/>
                  <a:pt x="4441" y="21173"/>
                </a:cubicBezTo>
                <a:cubicBezTo>
                  <a:pt x="4747" y="21197"/>
                  <a:pt x="4979" y="21155"/>
                  <a:pt x="4802" y="20873"/>
                </a:cubicBezTo>
                <a:cubicBezTo>
                  <a:pt x="4523" y="20418"/>
                  <a:pt x="3497" y="20060"/>
                  <a:pt x="3095" y="19898"/>
                </a:cubicBezTo>
                <a:cubicBezTo>
                  <a:pt x="3014" y="19862"/>
                  <a:pt x="3004" y="19753"/>
                  <a:pt x="3058" y="19681"/>
                </a:cubicBezTo>
                <a:cubicBezTo>
                  <a:pt x="3605" y="18956"/>
                  <a:pt x="5033" y="17724"/>
                  <a:pt x="6487" y="14873"/>
                </a:cubicBezTo>
                <a:cubicBezTo>
                  <a:pt x="6541" y="14765"/>
                  <a:pt x="6593" y="14657"/>
                  <a:pt x="6641" y="14549"/>
                </a:cubicBezTo>
                <a:cubicBezTo>
                  <a:pt x="6684" y="14459"/>
                  <a:pt x="6787" y="14430"/>
                  <a:pt x="6863" y="14484"/>
                </a:cubicBezTo>
                <a:cubicBezTo>
                  <a:pt x="7093" y="14657"/>
                  <a:pt x="7334" y="14818"/>
                  <a:pt x="7548" y="14944"/>
                </a:cubicBezTo>
                <a:cubicBezTo>
                  <a:pt x="7672" y="15016"/>
                  <a:pt x="7732" y="15167"/>
                  <a:pt x="7699" y="15317"/>
                </a:cubicBezTo>
                <a:cubicBezTo>
                  <a:pt x="7420" y="16688"/>
                  <a:pt x="7592" y="18292"/>
                  <a:pt x="7570" y="18962"/>
                </a:cubicBezTo>
                <a:cubicBezTo>
                  <a:pt x="7554" y="19525"/>
                  <a:pt x="7340" y="19909"/>
                  <a:pt x="7302" y="20359"/>
                </a:cubicBezTo>
                <a:cubicBezTo>
                  <a:pt x="7264" y="20808"/>
                  <a:pt x="7296" y="21532"/>
                  <a:pt x="7822" y="21532"/>
                </a:cubicBezTo>
                <a:cubicBezTo>
                  <a:pt x="9072" y="21532"/>
                  <a:pt x="9202" y="21035"/>
                  <a:pt x="9685" y="21292"/>
                </a:cubicBezTo>
                <a:cubicBezTo>
                  <a:pt x="10168" y="21550"/>
                  <a:pt x="10892" y="21580"/>
                  <a:pt x="10973" y="21442"/>
                </a:cubicBezTo>
                <a:cubicBezTo>
                  <a:pt x="10994" y="21400"/>
                  <a:pt x="10994" y="21346"/>
                  <a:pt x="10973" y="21292"/>
                </a:cubicBezTo>
                <a:cubicBezTo>
                  <a:pt x="11268" y="21412"/>
                  <a:pt x="11616" y="21515"/>
                  <a:pt x="11685" y="21371"/>
                </a:cubicBezTo>
                <a:cubicBezTo>
                  <a:pt x="11707" y="21329"/>
                  <a:pt x="11708" y="21280"/>
                  <a:pt x="11697" y="21233"/>
                </a:cubicBezTo>
                <a:cubicBezTo>
                  <a:pt x="11998" y="21274"/>
                  <a:pt x="12245" y="21245"/>
                  <a:pt x="12073" y="20957"/>
                </a:cubicBezTo>
                <a:cubicBezTo>
                  <a:pt x="11719" y="20353"/>
                  <a:pt x="10377" y="19928"/>
                  <a:pt x="10377" y="19928"/>
                </a:cubicBezTo>
                <a:cubicBezTo>
                  <a:pt x="9213" y="19485"/>
                  <a:pt x="10984" y="14896"/>
                  <a:pt x="10968" y="14201"/>
                </a:cubicBezTo>
                <a:cubicBezTo>
                  <a:pt x="10952" y="13590"/>
                  <a:pt x="10704" y="12734"/>
                  <a:pt x="10383" y="11860"/>
                </a:cubicBezTo>
                <a:cubicBezTo>
                  <a:pt x="10340" y="11740"/>
                  <a:pt x="10420" y="11603"/>
                  <a:pt x="10538" y="11609"/>
                </a:cubicBezTo>
                <a:cubicBezTo>
                  <a:pt x="11268" y="11639"/>
                  <a:pt x="12094" y="11669"/>
                  <a:pt x="12475" y="11663"/>
                </a:cubicBezTo>
                <a:cubicBezTo>
                  <a:pt x="12609" y="11663"/>
                  <a:pt x="12716" y="11783"/>
                  <a:pt x="12705" y="11933"/>
                </a:cubicBezTo>
                <a:cubicBezTo>
                  <a:pt x="12630" y="13185"/>
                  <a:pt x="13886" y="16382"/>
                  <a:pt x="14422" y="17699"/>
                </a:cubicBezTo>
                <a:cubicBezTo>
                  <a:pt x="14573" y="18064"/>
                  <a:pt x="14483" y="18196"/>
                  <a:pt x="14107" y="18453"/>
                </a:cubicBezTo>
                <a:cubicBezTo>
                  <a:pt x="13908" y="18585"/>
                  <a:pt x="13918" y="18825"/>
                  <a:pt x="14100" y="18831"/>
                </a:cubicBezTo>
                <a:cubicBezTo>
                  <a:pt x="14342" y="18837"/>
                  <a:pt x="14508" y="18808"/>
                  <a:pt x="14659" y="18796"/>
                </a:cubicBezTo>
                <a:cubicBezTo>
                  <a:pt x="15072" y="18778"/>
                  <a:pt x="15131" y="19328"/>
                  <a:pt x="15142" y="19406"/>
                </a:cubicBezTo>
                <a:cubicBezTo>
                  <a:pt x="15244" y="20005"/>
                  <a:pt x="15341" y="20257"/>
                  <a:pt x="15507" y="20538"/>
                </a:cubicBezTo>
                <a:cubicBezTo>
                  <a:pt x="15566" y="20640"/>
                  <a:pt x="15522" y="20783"/>
                  <a:pt x="15415" y="20819"/>
                </a:cubicBezTo>
                <a:cubicBezTo>
                  <a:pt x="15168" y="20903"/>
                  <a:pt x="14911" y="21083"/>
                  <a:pt x="14632" y="20898"/>
                </a:cubicBezTo>
                <a:cubicBezTo>
                  <a:pt x="14364" y="20718"/>
                  <a:pt x="14310" y="21012"/>
                  <a:pt x="14466" y="21251"/>
                </a:cubicBezTo>
                <a:cubicBezTo>
                  <a:pt x="14675" y="21569"/>
                  <a:pt x="14948" y="21521"/>
                  <a:pt x="15705" y="21521"/>
                </a:cubicBezTo>
                <a:cubicBezTo>
                  <a:pt x="15979" y="21521"/>
                  <a:pt x="16377" y="21520"/>
                  <a:pt x="16527" y="21107"/>
                </a:cubicBezTo>
                <a:cubicBezTo>
                  <a:pt x="16677" y="20700"/>
                  <a:pt x="16602" y="19946"/>
                  <a:pt x="16602" y="19030"/>
                </a:cubicBezTo>
                <a:cubicBezTo>
                  <a:pt x="16602" y="17527"/>
                  <a:pt x="15206" y="14400"/>
                  <a:pt x="15415" y="12633"/>
                </a:cubicBezTo>
                <a:cubicBezTo>
                  <a:pt x="15426" y="12537"/>
                  <a:pt x="15502" y="12369"/>
                  <a:pt x="15566" y="12135"/>
                </a:cubicBezTo>
                <a:cubicBezTo>
                  <a:pt x="15593" y="12045"/>
                  <a:pt x="15701" y="12034"/>
                  <a:pt x="15744" y="12118"/>
                </a:cubicBezTo>
                <a:cubicBezTo>
                  <a:pt x="16103" y="12843"/>
                  <a:pt x="16409" y="13483"/>
                  <a:pt x="16554" y="13842"/>
                </a:cubicBezTo>
                <a:cubicBezTo>
                  <a:pt x="17611" y="16507"/>
                  <a:pt x="19740" y="18473"/>
                  <a:pt x="19735" y="19269"/>
                </a:cubicBezTo>
                <a:cubicBezTo>
                  <a:pt x="19729" y="19970"/>
                  <a:pt x="19842" y="20472"/>
                  <a:pt x="19949" y="20688"/>
                </a:cubicBezTo>
                <a:cubicBezTo>
                  <a:pt x="19992" y="20778"/>
                  <a:pt x="19939" y="20862"/>
                  <a:pt x="19859" y="20898"/>
                </a:cubicBezTo>
                <a:cubicBezTo>
                  <a:pt x="19623" y="20993"/>
                  <a:pt x="19414" y="20975"/>
                  <a:pt x="19290" y="20933"/>
                </a:cubicBezTo>
                <a:cubicBezTo>
                  <a:pt x="19038" y="20843"/>
                  <a:pt x="18904" y="20970"/>
                  <a:pt x="19081" y="21246"/>
                </a:cubicBezTo>
                <a:cubicBezTo>
                  <a:pt x="19301" y="21599"/>
                  <a:pt x="20015" y="21515"/>
                  <a:pt x="20734" y="21515"/>
                </a:cubicBezTo>
                <a:cubicBezTo>
                  <a:pt x="21233" y="21515"/>
                  <a:pt x="21205" y="20862"/>
                  <a:pt x="21184" y="19030"/>
                </a:cubicBezTo>
                <a:cubicBezTo>
                  <a:pt x="21157" y="17077"/>
                  <a:pt x="20568" y="18143"/>
                  <a:pt x="19983" y="14579"/>
                </a:cubicBezTo>
                <a:cubicBezTo>
                  <a:pt x="19677" y="12717"/>
                  <a:pt x="18829" y="11597"/>
                  <a:pt x="18786" y="11519"/>
                </a:cubicBezTo>
                <a:cubicBezTo>
                  <a:pt x="18469" y="10974"/>
                  <a:pt x="18115" y="9650"/>
                  <a:pt x="18330" y="7698"/>
                </a:cubicBezTo>
                <a:cubicBezTo>
                  <a:pt x="18383" y="7201"/>
                  <a:pt x="18372" y="6818"/>
                  <a:pt x="18330" y="6519"/>
                </a:cubicBezTo>
                <a:cubicBezTo>
                  <a:pt x="18308" y="6369"/>
                  <a:pt x="18427" y="6236"/>
                  <a:pt x="18561" y="6260"/>
                </a:cubicBezTo>
                <a:cubicBezTo>
                  <a:pt x="18835" y="6308"/>
                  <a:pt x="19103" y="6399"/>
                  <a:pt x="19339" y="6573"/>
                </a:cubicBezTo>
                <a:cubicBezTo>
                  <a:pt x="20198" y="7190"/>
                  <a:pt x="20830" y="6884"/>
                  <a:pt x="20910" y="6554"/>
                </a:cubicBezTo>
                <a:cubicBezTo>
                  <a:pt x="21163" y="6650"/>
                  <a:pt x="21308" y="6206"/>
                  <a:pt x="21110" y="6051"/>
                </a:cubicBezTo>
                <a:cubicBezTo>
                  <a:pt x="21507" y="5859"/>
                  <a:pt x="21233" y="4926"/>
                  <a:pt x="21061" y="4716"/>
                </a:cubicBezTo>
                <a:cubicBezTo>
                  <a:pt x="21018" y="4668"/>
                  <a:pt x="21028" y="4584"/>
                  <a:pt x="21076" y="4548"/>
                </a:cubicBezTo>
                <a:cubicBezTo>
                  <a:pt x="21168" y="4482"/>
                  <a:pt x="21196" y="4393"/>
                  <a:pt x="21190" y="4333"/>
                </a:cubicBezTo>
                <a:cubicBezTo>
                  <a:pt x="21174" y="4201"/>
                  <a:pt x="21152" y="4122"/>
                  <a:pt x="21098" y="3990"/>
                </a:cubicBezTo>
                <a:cubicBezTo>
                  <a:pt x="21050" y="3876"/>
                  <a:pt x="21055" y="3847"/>
                  <a:pt x="20862" y="3709"/>
                </a:cubicBezTo>
                <a:cubicBezTo>
                  <a:pt x="20663" y="3566"/>
                  <a:pt x="20622" y="3253"/>
                  <a:pt x="20788" y="3062"/>
                </a:cubicBezTo>
                <a:cubicBezTo>
                  <a:pt x="21174" y="2607"/>
                  <a:pt x="21324" y="2128"/>
                  <a:pt x="21039" y="1943"/>
                </a:cubicBezTo>
                <a:cubicBezTo>
                  <a:pt x="20728" y="1739"/>
                  <a:pt x="20444" y="2068"/>
                  <a:pt x="20288" y="1559"/>
                </a:cubicBezTo>
                <a:cubicBezTo>
                  <a:pt x="20159" y="1140"/>
                  <a:pt x="19629" y="152"/>
                  <a:pt x="18507" y="26"/>
                </a:cubicBezTo>
                <a:cubicBezTo>
                  <a:pt x="18362" y="8"/>
                  <a:pt x="18226" y="-1"/>
                  <a:pt x="18103" y="0"/>
                </a:cubicBezTo>
                <a:close/>
              </a:path>
            </a:pathLst>
          </a:custGeom>
          <a:blipFill>
            <a:blip r:embed="rId4"/>
          </a:blipFill>
          <a:ln w="12700">
            <a:miter lim="400000"/>
          </a:ln>
          <a:effectLst>
            <a:outerShdw blurRad="38100" dist="25400" dir="5760000" rotWithShape="0">
              <a:srgbClr val="FFFFFF">
                <a:alpha val="30000"/>
              </a:srgbClr>
            </a:outerShdw>
          </a:effectLst>
        </p:spPr>
        <p:txBody>
          <a:bodyPr lIns="30480" tIns="30480" rIns="30480" bIns="30480" anchor="ctr"/>
          <a:lstStyle/>
          <a:p>
            <a:pPr algn="ctr">
              <a:defRPr sz="4200">
                <a:solidFill>
                  <a:srgbClr val="3E3B39"/>
                </a:solidFill>
                <a:effectLst>
                  <a:outerShdw blurRad="25400" dist="12700" dir="4920000" rotWithShape="0">
                    <a:srgbClr val="FFFFFF">
                      <a:alpha val="50000"/>
                    </a:srgbClr>
                  </a:outerShdw>
                </a:effectLst>
              </a:defRPr>
            </a:pPr>
            <a:endParaRPr sz="2520" dirty="0"/>
          </a:p>
        </p:txBody>
      </p:sp>
      <p:sp>
        <p:nvSpPr>
          <p:cNvPr id="159" name="Infant Crawling"/>
          <p:cNvSpPr/>
          <p:nvPr/>
        </p:nvSpPr>
        <p:spPr>
          <a:xfrm>
            <a:off x="8655289" y="4720034"/>
            <a:ext cx="2218652" cy="1671043"/>
          </a:xfrm>
          <a:custGeom>
            <a:avLst/>
            <a:gdLst/>
            <a:ahLst/>
            <a:cxnLst>
              <a:cxn ang="0">
                <a:pos x="wd2" y="hd2"/>
              </a:cxn>
              <a:cxn ang="5400000">
                <a:pos x="wd2" y="hd2"/>
              </a:cxn>
              <a:cxn ang="10800000">
                <a:pos x="wd2" y="hd2"/>
              </a:cxn>
              <a:cxn ang="16200000">
                <a:pos x="wd2" y="hd2"/>
              </a:cxn>
            </a:cxnLst>
            <a:rect l="0" t="0" r="r" b="b"/>
            <a:pathLst>
              <a:path w="21561" h="21192" extrusionOk="0">
                <a:moveTo>
                  <a:pt x="17338" y="0"/>
                </a:moveTo>
                <a:cubicBezTo>
                  <a:pt x="17184" y="-1"/>
                  <a:pt x="17026" y="7"/>
                  <a:pt x="16863" y="24"/>
                </a:cubicBezTo>
                <a:cubicBezTo>
                  <a:pt x="14606" y="265"/>
                  <a:pt x="14522" y="3352"/>
                  <a:pt x="14539" y="4168"/>
                </a:cubicBezTo>
                <a:cubicBezTo>
                  <a:pt x="14541" y="4260"/>
                  <a:pt x="14481" y="4330"/>
                  <a:pt x="14411" y="4320"/>
                </a:cubicBezTo>
                <a:cubicBezTo>
                  <a:pt x="14232" y="4292"/>
                  <a:pt x="13926" y="4358"/>
                  <a:pt x="13804" y="5056"/>
                </a:cubicBezTo>
                <a:cubicBezTo>
                  <a:pt x="13742" y="5414"/>
                  <a:pt x="13780" y="5842"/>
                  <a:pt x="13857" y="6244"/>
                </a:cubicBezTo>
                <a:cubicBezTo>
                  <a:pt x="13883" y="6381"/>
                  <a:pt x="13856" y="6527"/>
                  <a:pt x="13779" y="6627"/>
                </a:cubicBezTo>
                <a:cubicBezTo>
                  <a:pt x="12987" y="7643"/>
                  <a:pt x="10776" y="8319"/>
                  <a:pt x="8310" y="8841"/>
                </a:cubicBezTo>
                <a:cubicBezTo>
                  <a:pt x="8211" y="8862"/>
                  <a:pt x="8112" y="8810"/>
                  <a:pt x="8054" y="8703"/>
                </a:cubicBezTo>
                <a:cubicBezTo>
                  <a:pt x="7971" y="8549"/>
                  <a:pt x="7886" y="8424"/>
                  <a:pt x="7798" y="8336"/>
                </a:cubicBezTo>
                <a:cubicBezTo>
                  <a:pt x="7727" y="8264"/>
                  <a:pt x="7633" y="8237"/>
                  <a:pt x="7545" y="8261"/>
                </a:cubicBezTo>
                <a:cubicBezTo>
                  <a:pt x="7040" y="8396"/>
                  <a:pt x="6790" y="8497"/>
                  <a:pt x="6586" y="8791"/>
                </a:cubicBezTo>
                <a:cubicBezTo>
                  <a:pt x="6506" y="8905"/>
                  <a:pt x="6372" y="8930"/>
                  <a:pt x="6258" y="8890"/>
                </a:cubicBezTo>
                <a:cubicBezTo>
                  <a:pt x="6044" y="8815"/>
                  <a:pt x="5602" y="8774"/>
                  <a:pt x="4759" y="9083"/>
                </a:cubicBezTo>
                <a:cubicBezTo>
                  <a:pt x="3289" y="9623"/>
                  <a:pt x="1479" y="12638"/>
                  <a:pt x="3692" y="17008"/>
                </a:cubicBezTo>
                <a:cubicBezTo>
                  <a:pt x="3742" y="17106"/>
                  <a:pt x="3660" y="17226"/>
                  <a:pt x="3580" y="17173"/>
                </a:cubicBezTo>
                <a:cubicBezTo>
                  <a:pt x="3480" y="17107"/>
                  <a:pt x="3373" y="17049"/>
                  <a:pt x="3248" y="17008"/>
                </a:cubicBezTo>
                <a:cubicBezTo>
                  <a:pt x="2672" y="16817"/>
                  <a:pt x="2147" y="17532"/>
                  <a:pt x="2066" y="18125"/>
                </a:cubicBezTo>
                <a:cubicBezTo>
                  <a:pt x="1985" y="18717"/>
                  <a:pt x="1466" y="19287"/>
                  <a:pt x="1030" y="19447"/>
                </a:cubicBezTo>
                <a:cubicBezTo>
                  <a:pt x="745" y="19551"/>
                  <a:pt x="601" y="19831"/>
                  <a:pt x="536" y="20012"/>
                </a:cubicBezTo>
                <a:cubicBezTo>
                  <a:pt x="504" y="20099"/>
                  <a:pt x="434" y="20154"/>
                  <a:pt x="361" y="20146"/>
                </a:cubicBezTo>
                <a:cubicBezTo>
                  <a:pt x="216" y="20131"/>
                  <a:pt x="0" y="20176"/>
                  <a:pt x="0" y="20586"/>
                </a:cubicBezTo>
                <a:cubicBezTo>
                  <a:pt x="0" y="21201"/>
                  <a:pt x="1520" y="21134"/>
                  <a:pt x="2353" y="21134"/>
                </a:cubicBezTo>
                <a:cubicBezTo>
                  <a:pt x="3186" y="21134"/>
                  <a:pt x="3178" y="20359"/>
                  <a:pt x="3531" y="20359"/>
                </a:cubicBezTo>
                <a:cubicBezTo>
                  <a:pt x="3884" y="20359"/>
                  <a:pt x="4908" y="21156"/>
                  <a:pt x="5956" y="21156"/>
                </a:cubicBezTo>
                <a:cubicBezTo>
                  <a:pt x="7004" y="21156"/>
                  <a:pt x="5747" y="21156"/>
                  <a:pt x="9170" y="21156"/>
                </a:cubicBezTo>
                <a:cubicBezTo>
                  <a:pt x="10984" y="21156"/>
                  <a:pt x="10988" y="19548"/>
                  <a:pt x="10592" y="18037"/>
                </a:cubicBezTo>
                <a:cubicBezTo>
                  <a:pt x="10553" y="17888"/>
                  <a:pt x="10642" y="17734"/>
                  <a:pt x="10762" y="17742"/>
                </a:cubicBezTo>
                <a:cubicBezTo>
                  <a:pt x="11100" y="17764"/>
                  <a:pt x="11458" y="17753"/>
                  <a:pt x="11826" y="17689"/>
                </a:cubicBezTo>
                <a:cubicBezTo>
                  <a:pt x="11915" y="17674"/>
                  <a:pt x="11999" y="17751"/>
                  <a:pt x="12016" y="17868"/>
                </a:cubicBezTo>
                <a:cubicBezTo>
                  <a:pt x="12285" y="19718"/>
                  <a:pt x="13061" y="21599"/>
                  <a:pt x="14512" y="21048"/>
                </a:cubicBezTo>
                <a:cubicBezTo>
                  <a:pt x="15083" y="21296"/>
                  <a:pt x="15499" y="21198"/>
                  <a:pt x="15749" y="20949"/>
                </a:cubicBezTo>
                <a:cubicBezTo>
                  <a:pt x="16298" y="21270"/>
                  <a:pt x="16674" y="20792"/>
                  <a:pt x="16356" y="20439"/>
                </a:cubicBezTo>
                <a:cubicBezTo>
                  <a:pt x="16054" y="20103"/>
                  <a:pt x="15486" y="19298"/>
                  <a:pt x="14573" y="19299"/>
                </a:cubicBezTo>
                <a:cubicBezTo>
                  <a:pt x="14475" y="19299"/>
                  <a:pt x="14390" y="19209"/>
                  <a:pt x="14371" y="19084"/>
                </a:cubicBezTo>
                <a:cubicBezTo>
                  <a:pt x="14277" y="18494"/>
                  <a:pt x="14527" y="17143"/>
                  <a:pt x="14662" y="15972"/>
                </a:cubicBezTo>
                <a:cubicBezTo>
                  <a:pt x="14676" y="15852"/>
                  <a:pt x="14715" y="15741"/>
                  <a:pt x="14777" y="15651"/>
                </a:cubicBezTo>
                <a:cubicBezTo>
                  <a:pt x="15000" y="15325"/>
                  <a:pt x="15213" y="14954"/>
                  <a:pt x="15412" y="14529"/>
                </a:cubicBezTo>
                <a:cubicBezTo>
                  <a:pt x="15469" y="14408"/>
                  <a:pt x="15604" y="14409"/>
                  <a:pt x="15656" y="14533"/>
                </a:cubicBezTo>
                <a:cubicBezTo>
                  <a:pt x="15799" y="14870"/>
                  <a:pt x="15975" y="15184"/>
                  <a:pt x="16192" y="15439"/>
                </a:cubicBezTo>
                <a:cubicBezTo>
                  <a:pt x="16266" y="15526"/>
                  <a:pt x="16318" y="15639"/>
                  <a:pt x="16337" y="15765"/>
                </a:cubicBezTo>
                <a:cubicBezTo>
                  <a:pt x="16585" y="17373"/>
                  <a:pt x="18080" y="20842"/>
                  <a:pt x="19101" y="20942"/>
                </a:cubicBezTo>
                <a:cubicBezTo>
                  <a:pt x="20107" y="20917"/>
                  <a:pt x="20135" y="21172"/>
                  <a:pt x="20508" y="21173"/>
                </a:cubicBezTo>
                <a:cubicBezTo>
                  <a:pt x="20743" y="21174"/>
                  <a:pt x="20862" y="20793"/>
                  <a:pt x="20628" y="20540"/>
                </a:cubicBezTo>
                <a:cubicBezTo>
                  <a:pt x="20609" y="20519"/>
                  <a:pt x="20620" y="20478"/>
                  <a:pt x="20645" y="20478"/>
                </a:cubicBezTo>
                <a:cubicBezTo>
                  <a:pt x="20759" y="20479"/>
                  <a:pt x="20848" y="20482"/>
                  <a:pt x="20899" y="20485"/>
                </a:cubicBezTo>
                <a:cubicBezTo>
                  <a:pt x="20930" y="20486"/>
                  <a:pt x="20958" y="20504"/>
                  <a:pt x="20977" y="20535"/>
                </a:cubicBezTo>
                <a:cubicBezTo>
                  <a:pt x="21021" y="20606"/>
                  <a:pt x="21114" y="20741"/>
                  <a:pt x="21241" y="20815"/>
                </a:cubicBezTo>
                <a:cubicBezTo>
                  <a:pt x="21415" y="20916"/>
                  <a:pt x="21600" y="20710"/>
                  <a:pt x="21553" y="20469"/>
                </a:cubicBezTo>
                <a:cubicBezTo>
                  <a:pt x="21517" y="20281"/>
                  <a:pt x="21459" y="20059"/>
                  <a:pt x="21408" y="19878"/>
                </a:cubicBezTo>
                <a:cubicBezTo>
                  <a:pt x="21348" y="19662"/>
                  <a:pt x="21223" y="19489"/>
                  <a:pt x="21061" y="19398"/>
                </a:cubicBezTo>
                <a:cubicBezTo>
                  <a:pt x="20606" y="19143"/>
                  <a:pt x="20185" y="18944"/>
                  <a:pt x="19469" y="18789"/>
                </a:cubicBezTo>
                <a:cubicBezTo>
                  <a:pt x="19345" y="18762"/>
                  <a:pt x="19240" y="18647"/>
                  <a:pt x="19204" y="18490"/>
                </a:cubicBezTo>
                <a:cubicBezTo>
                  <a:pt x="19002" y="17615"/>
                  <a:pt x="19276" y="15944"/>
                  <a:pt x="18469" y="14355"/>
                </a:cubicBezTo>
                <a:cubicBezTo>
                  <a:pt x="18330" y="13193"/>
                  <a:pt x="18240" y="12130"/>
                  <a:pt x="17985" y="11219"/>
                </a:cubicBezTo>
                <a:cubicBezTo>
                  <a:pt x="17946" y="11077"/>
                  <a:pt x="18017" y="10926"/>
                  <a:pt x="18132" y="10909"/>
                </a:cubicBezTo>
                <a:cubicBezTo>
                  <a:pt x="19469" y="10712"/>
                  <a:pt x="20004" y="9093"/>
                  <a:pt x="20031" y="8149"/>
                </a:cubicBezTo>
                <a:cubicBezTo>
                  <a:pt x="20067" y="6948"/>
                  <a:pt x="21518" y="5148"/>
                  <a:pt x="21235" y="3532"/>
                </a:cubicBezTo>
                <a:cubicBezTo>
                  <a:pt x="20969" y="2017"/>
                  <a:pt x="19647" y="16"/>
                  <a:pt x="17338" y="0"/>
                </a:cubicBezTo>
                <a:close/>
              </a:path>
            </a:pathLst>
          </a:custGeom>
          <a:blipFill>
            <a:blip r:embed="rId4"/>
          </a:blipFill>
          <a:ln w="12700">
            <a:miter lim="400000"/>
          </a:ln>
          <a:effectLst>
            <a:outerShdw blurRad="38100" dist="25400" dir="5760000" rotWithShape="0">
              <a:srgbClr val="FFFFFF">
                <a:alpha val="30000"/>
              </a:srgbClr>
            </a:outerShdw>
          </a:effectLst>
        </p:spPr>
        <p:txBody>
          <a:bodyPr lIns="30480" tIns="30480" rIns="30480" bIns="30480" anchor="ctr"/>
          <a:lstStyle/>
          <a:p>
            <a:pPr algn="ctr">
              <a:defRPr sz="4200">
                <a:solidFill>
                  <a:srgbClr val="3E3B39"/>
                </a:solidFill>
                <a:effectLst>
                  <a:outerShdw blurRad="25400" dist="12700" dir="4920000" rotWithShape="0">
                    <a:srgbClr val="FFFFFF">
                      <a:alpha val="50000"/>
                    </a:srgbClr>
                  </a:outerShdw>
                </a:effectLst>
              </a:defRPr>
            </a:pPr>
            <a:endParaRPr sz="2520"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19864" y="1020485"/>
            <a:ext cx="12990671" cy="1463993"/>
          </a:xfrm>
          <a:prstGeom prst="rect">
            <a:avLst/>
          </a:prstGeom>
          <a:noFill/>
          <a:ln/>
        </p:spPr>
        <p:txBody>
          <a:bodyPr wrap="square" lIns="0" tIns="0" rIns="0" bIns="0" rtlCol="0" anchor="t"/>
          <a:lstStyle/>
          <a:p>
            <a:pPr marL="0" indent="0" algn="l">
              <a:lnSpc>
                <a:spcPts val="5750"/>
              </a:lnSpc>
              <a:buNone/>
            </a:pPr>
            <a:r>
              <a:rPr lang="en-US" sz="4600" dirty="0">
                <a:solidFill>
                  <a:srgbClr val="F5F0F0"/>
                </a:solidFill>
                <a:latin typeface="Merriweather" pitchFamily="34" charset="0"/>
                <a:ea typeface="Merriweather" pitchFamily="34" charset="-122"/>
                <a:cs typeface="Merriweather" pitchFamily="34" charset="-120"/>
              </a:rPr>
              <a:t>Apa yang Tidak Kita Ketahui Tentang Konflik Keagamaan?</a:t>
            </a:r>
            <a:endParaRPr lang="en-US" sz="4600" dirty="0"/>
          </a:p>
        </p:txBody>
      </p:sp>
      <p:sp>
        <p:nvSpPr>
          <p:cNvPr id="3" name="Shape 1"/>
          <p:cNvSpPr/>
          <p:nvPr/>
        </p:nvSpPr>
        <p:spPr>
          <a:xfrm>
            <a:off x="819864" y="2952869"/>
            <a:ext cx="526971" cy="526971"/>
          </a:xfrm>
          <a:prstGeom prst="roundRect">
            <a:avLst>
              <a:gd name="adj" fmla="val 18670"/>
            </a:avLst>
          </a:prstGeom>
          <a:solidFill>
            <a:srgbClr val="003180"/>
          </a:solidFill>
          <a:ln w="7620">
            <a:solidFill>
              <a:srgbClr val="194A99"/>
            </a:solidFill>
            <a:prstDash val="solid"/>
          </a:ln>
        </p:spPr>
        <p:txBody>
          <a:bodyPr/>
          <a:p/>
        </p:txBody>
      </p:sp>
      <p:sp>
        <p:nvSpPr>
          <p:cNvPr id="4" name="Text 2"/>
          <p:cNvSpPr/>
          <p:nvPr/>
        </p:nvSpPr>
        <p:spPr>
          <a:xfrm>
            <a:off x="1581031" y="3033355"/>
            <a:ext cx="3160157" cy="365879"/>
          </a:xfrm>
          <a:prstGeom prst="rect">
            <a:avLst/>
          </a:prstGeom>
          <a:noFill/>
          <a:ln/>
        </p:spPr>
        <p:txBody>
          <a:bodyPr wrap="none" lIns="0" tIns="0" rIns="0" bIns="0" rtlCol="0" anchor="t"/>
          <a:lstStyle/>
          <a:p>
            <a:pPr marL="0" indent="0" algn="l">
              <a:lnSpc>
                <a:spcPts val="2850"/>
              </a:lnSpc>
              <a:buNone/>
            </a:pPr>
            <a:r>
              <a:rPr lang="en-US" sz="2300" dirty="0">
                <a:solidFill>
                  <a:srgbClr val="E2E6E9"/>
                </a:solidFill>
                <a:latin typeface="Merriweather" pitchFamily="34" charset="0"/>
                <a:ea typeface="Merriweather" pitchFamily="34" charset="-122"/>
                <a:cs typeface="Merriweather" pitchFamily="34" charset="-120"/>
              </a:rPr>
              <a:t>Konspirasi dan Agama</a:t>
            </a:r>
            <a:endParaRPr lang="en-US" sz="2300" dirty="0"/>
          </a:p>
        </p:txBody>
      </p:sp>
      <p:sp>
        <p:nvSpPr>
          <p:cNvPr id="5" name="Text 3"/>
          <p:cNvSpPr/>
          <p:nvPr/>
        </p:nvSpPr>
        <p:spPr>
          <a:xfrm>
            <a:off x="1581031" y="3539728"/>
            <a:ext cx="3373874" cy="1498759"/>
          </a:xfrm>
          <a:prstGeom prst="rect">
            <a:avLst/>
          </a:prstGeom>
          <a:noFill/>
          <a:ln/>
        </p:spPr>
        <p:txBody>
          <a:bodyPr wrap="square" lIns="0" tIns="0" rIns="0" bIns="0" rtlCol="0" anchor="t"/>
          <a:lstStyle/>
          <a:p>
            <a:pPr marL="0" indent="0" algn="l">
              <a:lnSpc>
                <a:spcPts val="2950"/>
              </a:lnSpc>
              <a:buNone/>
            </a:pPr>
            <a:r>
              <a:rPr lang="en-US" sz="1800" dirty="0">
                <a:solidFill>
                  <a:srgbClr val="E2E6E9"/>
                </a:solidFill>
                <a:latin typeface="Merriweather" pitchFamily="34" charset="0"/>
                <a:ea typeface="Merriweather" pitchFamily="34" charset="-122"/>
                <a:cs typeface="Merriweather" pitchFamily="34" charset="-120"/>
              </a:rPr>
              <a:t>Apakah konspirasi masih menjadi faktor penting dalam konflik keagamaan yang kompleks?</a:t>
            </a:r>
            <a:endParaRPr lang="en-US" sz="1800" dirty="0"/>
          </a:p>
        </p:txBody>
      </p:sp>
      <p:sp>
        <p:nvSpPr>
          <p:cNvPr id="6" name="Shape 4"/>
          <p:cNvSpPr/>
          <p:nvPr/>
        </p:nvSpPr>
        <p:spPr>
          <a:xfrm>
            <a:off x="5247680" y="2952869"/>
            <a:ext cx="526971" cy="526971"/>
          </a:xfrm>
          <a:prstGeom prst="roundRect">
            <a:avLst>
              <a:gd name="adj" fmla="val 18670"/>
            </a:avLst>
          </a:prstGeom>
          <a:solidFill>
            <a:srgbClr val="003180"/>
          </a:solidFill>
          <a:ln w="7620">
            <a:solidFill>
              <a:srgbClr val="194A99"/>
            </a:solidFill>
            <a:prstDash val="solid"/>
          </a:ln>
        </p:spPr>
        <p:txBody>
          <a:bodyPr/>
          <a:p/>
        </p:txBody>
      </p:sp>
      <p:sp>
        <p:nvSpPr>
          <p:cNvPr id="7" name="Text 5"/>
          <p:cNvSpPr/>
          <p:nvPr/>
        </p:nvSpPr>
        <p:spPr>
          <a:xfrm>
            <a:off x="6008846" y="3033355"/>
            <a:ext cx="3373874" cy="731758"/>
          </a:xfrm>
          <a:prstGeom prst="rect">
            <a:avLst/>
          </a:prstGeom>
          <a:noFill/>
          <a:ln/>
        </p:spPr>
        <p:txBody>
          <a:bodyPr wrap="square" lIns="0" tIns="0" rIns="0" bIns="0" rtlCol="0" anchor="t"/>
          <a:lstStyle/>
          <a:p>
            <a:pPr marL="0" indent="0" algn="l">
              <a:lnSpc>
                <a:spcPts val="2850"/>
              </a:lnSpc>
              <a:buNone/>
            </a:pPr>
            <a:r>
              <a:rPr lang="en-US" sz="2300" dirty="0">
                <a:solidFill>
                  <a:srgbClr val="E2E6E9"/>
                </a:solidFill>
                <a:latin typeface="Merriweather" pitchFamily="34" charset="0"/>
                <a:ea typeface="Merriweather" pitchFamily="34" charset="-122"/>
                <a:cs typeface="Merriweather" pitchFamily="34" charset="-120"/>
              </a:rPr>
              <a:t>Global Mind &amp; One World</a:t>
            </a:r>
            <a:endParaRPr lang="en-US" sz="2300" dirty="0"/>
          </a:p>
        </p:txBody>
      </p:sp>
      <p:sp>
        <p:nvSpPr>
          <p:cNvPr id="8" name="Text 6"/>
          <p:cNvSpPr/>
          <p:nvPr/>
        </p:nvSpPr>
        <p:spPr>
          <a:xfrm>
            <a:off x="6008846" y="3905607"/>
            <a:ext cx="3373874" cy="1498759"/>
          </a:xfrm>
          <a:prstGeom prst="rect">
            <a:avLst/>
          </a:prstGeom>
          <a:noFill/>
          <a:ln/>
        </p:spPr>
        <p:txBody>
          <a:bodyPr wrap="square" lIns="0" tIns="0" rIns="0" bIns="0" rtlCol="0" anchor="t"/>
          <a:lstStyle/>
          <a:p>
            <a:pPr marL="0" indent="0" algn="l">
              <a:lnSpc>
                <a:spcPts val="2950"/>
              </a:lnSpc>
              <a:buNone/>
            </a:pPr>
            <a:r>
              <a:rPr lang="en-US" sz="1800" dirty="0">
                <a:solidFill>
                  <a:srgbClr val="E2E6E9"/>
                </a:solidFill>
                <a:latin typeface="Merriweather" pitchFamily="34" charset="0"/>
                <a:ea typeface="Merriweather" pitchFamily="34" charset="-122"/>
                <a:cs typeface="Merriweather" pitchFamily="34" charset="-120"/>
              </a:rPr>
              <a:t>Di dunia </a:t>
            </a:r>
            <a:r>
              <a:rPr lang="en-US" i="1" dirty="0">
                <a:solidFill>
                  <a:srgbClr val="E2E6E9"/>
                </a:solidFill>
                <a:latin typeface="Merriweather" pitchFamily="34" charset="0"/>
                <a:ea typeface="Merriweather" pitchFamily="34" charset="-122"/>
                <a:cs typeface="Merriweather" pitchFamily="34" charset="-120"/>
              </a:rPr>
              <a:t>G</a:t>
            </a:r>
            <a:r>
              <a:rPr lang="en-US" sz="1800" i="1" dirty="0">
                <a:solidFill>
                  <a:srgbClr val="E2E6E9"/>
                </a:solidFill>
                <a:latin typeface="Merriweather" pitchFamily="34" charset="0"/>
                <a:ea typeface="Merriweather" pitchFamily="34" charset="-122"/>
                <a:cs typeface="Merriweather" pitchFamily="34" charset="-120"/>
              </a:rPr>
              <a:t>lobal Mind</a:t>
            </a:r>
            <a:r>
              <a:rPr lang="en-US" sz="1800" dirty="0">
                <a:solidFill>
                  <a:srgbClr val="E2E6E9"/>
                </a:solidFill>
                <a:latin typeface="Merriweather" pitchFamily="34" charset="0"/>
                <a:ea typeface="Merriweather" pitchFamily="34" charset="-122"/>
                <a:cs typeface="Merriweather" pitchFamily="34" charset="-120"/>
              </a:rPr>
              <a:t> dan </a:t>
            </a:r>
            <a:r>
              <a:rPr lang="en-US" i="1" dirty="0">
                <a:solidFill>
                  <a:srgbClr val="E2E6E9"/>
                </a:solidFill>
                <a:latin typeface="Merriweather" pitchFamily="34" charset="0"/>
                <a:ea typeface="Merriweather" pitchFamily="34" charset="-122"/>
                <a:cs typeface="Merriweather" pitchFamily="34" charset="-120"/>
              </a:rPr>
              <a:t>O</a:t>
            </a:r>
            <a:r>
              <a:rPr lang="en-US" sz="1800" i="1" dirty="0">
                <a:solidFill>
                  <a:srgbClr val="E2E6E9"/>
                </a:solidFill>
                <a:latin typeface="Merriweather" pitchFamily="34" charset="0"/>
                <a:ea typeface="Merriweather" pitchFamily="34" charset="-122"/>
                <a:cs typeface="Merriweather" pitchFamily="34" charset="-120"/>
              </a:rPr>
              <a:t>ne </a:t>
            </a:r>
            <a:r>
              <a:rPr lang="en-US" i="1" dirty="0">
                <a:solidFill>
                  <a:srgbClr val="E2E6E9"/>
                </a:solidFill>
                <a:latin typeface="Merriweather" pitchFamily="34" charset="0"/>
                <a:ea typeface="Merriweather" pitchFamily="34" charset="-122"/>
                <a:cs typeface="Merriweather" pitchFamily="34" charset="-120"/>
              </a:rPr>
              <a:t>W</a:t>
            </a:r>
            <a:r>
              <a:rPr lang="en-US" sz="1800" i="1" dirty="0">
                <a:solidFill>
                  <a:srgbClr val="E2E6E9"/>
                </a:solidFill>
                <a:latin typeface="Merriweather" pitchFamily="34" charset="0"/>
                <a:ea typeface="Merriweather" pitchFamily="34" charset="-122"/>
                <a:cs typeface="Merriweather" pitchFamily="34" charset="-120"/>
              </a:rPr>
              <a:t>orld</a:t>
            </a:r>
            <a:r>
              <a:rPr lang="en-US" sz="1800" dirty="0">
                <a:solidFill>
                  <a:srgbClr val="E2E6E9"/>
                </a:solidFill>
                <a:latin typeface="Merriweather" pitchFamily="34" charset="0"/>
                <a:ea typeface="Merriweather" pitchFamily="34" charset="-122"/>
                <a:cs typeface="Merriweather" pitchFamily="34" charset="-120"/>
              </a:rPr>
              <a:t>, apakah agama masih menjadi diskursus utama atau mulai terlupakan?</a:t>
            </a:r>
            <a:endParaRPr lang="en-US" sz="1800" dirty="0"/>
          </a:p>
        </p:txBody>
      </p:sp>
      <p:sp>
        <p:nvSpPr>
          <p:cNvPr id="9" name="Shape 7"/>
          <p:cNvSpPr/>
          <p:nvPr/>
        </p:nvSpPr>
        <p:spPr>
          <a:xfrm>
            <a:off x="9675495" y="2952869"/>
            <a:ext cx="526971" cy="526971"/>
          </a:xfrm>
          <a:prstGeom prst="roundRect">
            <a:avLst>
              <a:gd name="adj" fmla="val 18670"/>
            </a:avLst>
          </a:prstGeom>
          <a:solidFill>
            <a:srgbClr val="003180"/>
          </a:solidFill>
          <a:ln w="7620">
            <a:solidFill>
              <a:srgbClr val="194A99"/>
            </a:solidFill>
            <a:prstDash val="solid"/>
          </a:ln>
        </p:spPr>
        <p:txBody>
          <a:bodyPr/>
          <a:p/>
        </p:txBody>
      </p:sp>
      <p:sp>
        <p:nvSpPr>
          <p:cNvPr id="10" name="Text 8"/>
          <p:cNvSpPr/>
          <p:nvPr/>
        </p:nvSpPr>
        <p:spPr>
          <a:xfrm>
            <a:off x="10436662" y="3033355"/>
            <a:ext cx="3373874" cy="731758"/>
          </a:xfrm>
          <a:prstGeom prst="rect">
            <a:avLst/>
          </a:prstGeom>
          <a:noFill/>
          <a:ln/>
        </p:spPr>
        <p:txBody>
          <a:bodyPr wrap="square" lIns="0" tIns="0" rIns="0" bIns="0" rtlCol="0" anchor="t"/>
          <a:lstStyle/>
          <a:p>
            <a:pPr marL="0" indent="0" algn="l">
              <a:lnSpc>
                <a:spcPts val="2850"/>
              </a:lnSpc>
              <a:buNone/>
            </a:pPr>
            <a:r>
              <a:rPr lang="en-US" sz="2300" dirty="0">
                <a:solidFill>
                  <a:srgbClr val="E2E6E9"/>
                </a:solidFill>
                <a:latin typeface="Merriweather" pitchFamily="34" charset="0"/>
                <a:ea typeface="Merriweather" pitchFamily="34" charset="-122"/>
                <a:cs typeface="Merriweather" pitchFamily="34" charset="-120"/>
              </a:rPr>
              <a:t>Propaganda dalam Manajemen Konflik</a:t>
            </a:r>
            <a:endParaRPr lang="en-US" sz="2300" dirty="0"/>
          </a:p>
        </p:txBody>
      </p:sp>
      <p:sp>
        <p:nvSpPr>
          <p:cNvPr id="11" name="Text 9"/>
          <p:cNvSpPr/>
          <p:nvPr/>
        </p:nvSpPr>
        <p:spPr>
          <a:xfrm>
            <a:off x="10436662" y="3905607"/>
            <a:ext cx="3373874" cy="1498759"/>
          </a:xfrm>
          <a:prstGeom prst="rect">
            <a:avLst/>
          </a:prstGeom>
          <a:noFill/>
          <a:ln/>
        </p:spPr>
        <p:txBody>
          <a:bodyPr wrap="square" lIns="0" tIns="0" rIns="0" bIns="0" rtlCol="0" anchor="t"/>
          <a:lstStyle/>
          <a:p>
            <a:pPr marL="0" indent="0" algn="l">
              <a:lnSpc>
                <a:spcPts val="2950"/>
              </a:lnSpc>
              <a:buNone/>
            </a:pPr>
            <a:r>
              <a:rPr lang="en-US" sz="1800" dirty="0">
                <a:solidFill>
                  <a:srgbClr val="E2E6E9"/>
                </a:solidFill>
                <a:latin typeface="Merriweather" pitchFamily="34" charset="0"/>
                <a:ea typeface="Merriweather" pitchFamily="34" charset="-122"/>
                <a:cs typeface="Merriweather" pitchFamily="34" charset="-120"/>
              </a:rPr>
              <a:t>Apakah agama masih dimanfaatkan sebagai alat propaganda untuk memecah belah?</a:t>
            </a:r>
            <a:endParaRPr lang="en-US" sz="1800" dirty="0"/>
          </a:p>
        </p:txBody>
      </p:sp>
      <p:sp>
        <p:nvSpPr>
          <p:cNvPr id="12" name="Shape 10"/>
          <p:cNvSpPr/>
          <p:nvPr/>
        </p:nvSpPr>
        <p:spPr>
          <a:xfrm>
            <a:off x="819864" y="5872758"/>
            <a:ext cx="526971" cy="526971"/>
          </a:xfrm>
          <a:prstGeom prst="roundRect">
            <a:avLst>
              <a:gd name="adj" fmla="val 18670"/>
            </a:avLst>
          </a:prstGeom>
          <a:solidFill>
            <a:srgbClr val="003180"/>
          </a:solidFill>
          <a:ln w="7620">
            <a:solidFill>
              <a:srgbClr val="194A99"/>
            </a:solidFill>
            <a:prstDash val="solid"/>
          </a:ln>
        </p:spPr>
        <p:txBody>
          <a:bodyPr/>
          <a:p/>
        </p:txBody>
      </p:sp>
      <p:sp>
        <p:nvSpPr>
          <p:cNvPr id="13" name="Text 11"/>
          <p:cNvSpPr/>
          <p:nvPr/>
        </p:nvSpPr>
        <p:spPr>
          <a:xfrm>
            <a:off x="1581031" y="5953244"/>
            <a:ext cx="2983587" cy="365879"/>
          </a:xfrm>
          <a:prstGeom prst="rect">
            <a:avLst/>
          </a:prstGeom>
          <a:noFill/>
          <a:ln/>
        </p:spPr>
        <p:txBody>
          <a:bodyPr wrap="none" lIns="0" tIns="0" rIns="0" bIns="0" rtlCol="0" anchor="t"/>
          <a:lstStyle/>
          <a:p>
            <a:pPr marL="0" indent="0" algn="l">
              <a:lnSpc>
                <a:spcPts val="2850"/>
              </a:lnSpc>
              <a:buNone/>
            </a:pPr>
            <a:r>
              <a:rPr lang="en-US" sz="2300" dirty="0">
                <a:solidFill>
                  <a:srgbClr val="E2E6E9"/>
                </a:solidFill>
                <a:latin typeface="Merriweather" pitchFamily="34" charset="0"/>
                <a:ea typeface="Merriweather" pitchFamily="34" charset="-122"/>
                <a:cs typeface="Merriweather" pitchFamily="34" charset="-120"/>
              </a:rPr>
              <a:t>Indonesia Emas 2045</a:t>
            </a:r>
            <a:endParaRPr lang="en-US" sz="2300" dirty="0"/>
          </a:p>
        </p:txBody>
      </p:sp>
      <p:sp>
        <p:nvSpPr>
          <p:cNvPr id="14" name="Text 12"/>
          <p:cNvSpPr/>
          <p:nvPr/>
        </p:nvSpPr>
        <p:spPr>
          <a:xfrm>
            <a:off x="1581031" y="6459617"/>
            <a:ext cx="5587841" cy="749379"/>
          </a:xfrm>
          <a:prstGeom prst="rect">
            <a:avLst/>
          </a:prstGeom>
          <a:noFill/>
          <a:ln/>
        </p:spPr>
        <p:txBody>
          <a:bodyPr wrap="square" lIns="0" tIns="0" rIns="0" bIns="0" rtlCol="0" anchor="t"/>
          <a:lstStyle/>
          <a:p>
            <a:pPr marL="0" indent="0" algn="l">
              <a:lnSpc>
                <a:spcPts val="2950"/>
              </a:lnSpc>
              <a:buNone/>
            </a:pPr>
            <a:r>
              <a:rPr lang="en-US" sz="1800" dirty="0">
                <a:solidFill>
                  <a:srgbClr val="E2E6E9"/>
                </a:solidFill>
                <a:latin typeface="Merriweather" pitchFamily="34" charset="0"/>
                <a:ea typeface="Merriweather" pitchFamily="34" charset="-122"/>
                <a:cs typeface="Merriweather" pitchFamily="34" charset="-120"/>
              </a:rPr>
              <a:t>Posisi agama sebagai faktor penentu dalam mencapai visi Indonesia Emas.</a:t>
            </a:r>
            <a:endParaRPr lang="en-US" sz="1800" dirty="0"/>
          </a:p>
        </p:txBody>
      </p:sp>
      <p:sp>
        <p:nvSpPr>
          <p:cNvPr id="15" name="Shape 13"/>
          <p:cNvSpPr/>
          <p:nvPr/>
        </p:nvSpPr>
        <p:spPr>
          <a:xfrm>
            <a:off x="7461647" y="5872758"/>
            <a:ext cx="526971" cy="526971"/>
          </a:xfrm>
          <a:prstGeom prst="roundRect">
            <a:avLst>
              <a:gd name="adj" fmla="val 18670"/>
            </a:avLst>
          </a:prstGeom>
          <a:solidFill>
            <a:srgbClr val="003180"/>
          </a:solidFill>
          <a:ln w="7620">
            <a:solidFill>
              <a:srgbClr val="194A99"/>
            </a:solidFill>
            <a:prstDash val="solid"/>
          </a:ln>
        </p:spPr>
        <p:txBody>
          <a:bodyPr/>
          <a:p/>
        </p:txBody>
      </p:sp>
      <p:sp>
        <p:nvSpPr>
          <p:cNvPr id="16" name="Text 14"/>
          <p:cNvSpPr/>
          <p:nvPr/>
        </p:nvSpPr>
        <p:spPr>
          <a:xfrm>
            <a:off x="8222813" y="5953244"/>
            <a:ext cx="2928104" cy="365879"/>
          </a:xfrm>
          <a:prstGeom prst="rect">
            <a:avLst/>
          </a:prstGeom>
          <a:noFill/>
          <a:ln/>
        </p:spPr>
        <p:txBody>
          <a:bodyPr wrap="none" lIns="0" tIns="0" rIns="0" bIns="0" rtlCol="0" anchor="t"/>
          <a:lstStyle/>
          <a:p>
            <a:pPr marL="0" indent="0" algn="l">
              <a:lnSpc>
                <a:spcPts val="2850"/>
              </a:lnSpc>
              <a:buNone/>
            </a:pPr>
            <a:r>
              <a:rPr lang="en-US" sz="2300" dirty="0">
                <a:solidFill>
                  <a:srgbClr val="E2E6E9"/>
                </a:solidFill>
                <a:latin typeface="Merriweather" pitchFamily="34" charset="0"/>
                <a:ea typeface="Merriweather" pitchFamily="34" charset="-122"/>
                <a:cs typeface="Merriweather" pitchFamily="34" charset="-120"/>
              </a:rPr>
              <a:t>Techno Religion</a:t>
            </a:r>
            <a:endParaRPr lang="en-US" sz="2300" dirty="0"/>
          </a:p>
        </p:txBody>
      </p:sp>
      <p:sp>
        <p:nvSpPr>
          <p:cNvPr id="17" name="Text 15"/>
          <p:cNvSpPr/>
          <p:nvPr/>
        </p:nvSpPr>
        <p:spPr>
          <a:xfrm>
            <a:off x="8222813" y="6459617"/>
            <a:ext cx="5587841" cy="749379"/>
          </a:xfrm>
          <a:prstGeom prst="rect">
            <a:avLst/>
          </a:prstGeom>
          <a:noFill/>
          <a:ln/>
        </p:spPr>
        <p:txBody>
          <a:bodyPr wrap="square" lIns="0" tIns="0" rIns="0" bIns="0" rtlCol="0" anchor="t"/>
          <a:lstStyle/>
          <a:p>
            <a:pPr marL="0" indent="0" algn="l">
              <a:lnSpc>
                <a:spcPts val="2950"/>
              </a:lnSpc>
              <a:buNone/>
            </a:pPr>
            <a:r>
              <a:rPr lang="en-US" sz="1800" dirty="0">
                <a:solidFill>
                  <a:srgbClr val="E2E6E9"/>
                </a:solidFill>
                <a:latin typeface="Merriweather" pitchFamily="34" charset="0"/>
                <a:ea typeface="Merriweather" pitchFamily="34" charset="-122"/>
                <a:cs typeface="Merriweather" pitchFamily="34" charset="-120"/>
              </a:rPr>
              <a:t>Apakah masyarakat Indonesia siap menghadapi kemunculan agama berbasis teknologi?</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65572" y="775216"/>
            <a:ext cx="13099256" cy="1367076"/>
          </a:xfrm>
          <a:prstGeom prst="rect">
            <a:avLst/>
          </a:prstGeom>
          <a:noFill/>
          <a:ln/>
        </p:spPr>
        <p:txBody>
          <a:bodyPr wrap="square" lIns="0" tIns="0" rIns="0" bIns="0" rtlCol="0" anchor="t"/>
          <a:lstStyle/>
          <a:p>
            <a:pPr marL="0" indent="0" algn="l">
              <a:lnSpc>
                <a:spcPts val="5350"/>
              </a:lnSpc>
              <a:buNone/>
            </a:pPr>
            <a:r>
              <a:rPr lang="en-US" sz="4300" dirty="0">
                <a:solidFill>
                  <a:srgbClr val="F5F0F0"/>
                </a:solidFill>
                <a:latin typeface="Merriweather" pitchFamily="34" charset="0"/>
                <a:ea typeface="Merriweather" pitchFamily="34" charset="-122"/>
                <a:cs typeface="Merriweather" pitchFamily="34" charset="-120"/>
              </a:rPr>
              <a:t>Isu Baru yang Menjadi Penyebab Konflik Keagamaan</a:t>
            </a:r>
            <a:endParaRPr lang="en-US" sz="4300" dirty="0"/>
          </a:p>
        </p:txBody>
      </p:sp>
      <p:sp>
        <p:nvSpPr>
          <p:cNvPr id="3" name="Text 1"/>
          <p:cNvSpPr/>
          <p:nvPr/>
        </p:nvSpPr>
        <p:spPr>
          <a:xfrm>
            <a:off x="2002036" y="2954893"/>
            <a:ext cx="3151227" cy="341828"/>
          </a:xfrm>
          <a:prstGeom prst="rect">
            <a:avLst/>
          </a:prstGeom>
          <a:noFill/>
          <a:ln/>
        </p:spPr>
        <p:txBody>
          <a:bodyPr wrap="none" lIns="0" tIns="0" rIns="0" bIns="0" rtlCol="0" anchor="t"/>
          <a:lstStyle/>
          <a:p>
            <a:pPr marL="0" indent="0" algn="r">
              <a:lnSpc>
                <a:spcPts val="2650"/>
              </a:lnSpc>
              <a:buNone/>
            </a:pPr>
            <a:r>
              <a:rPr lang="en-US" sz="2150" dirty="0">
                <a:solidFill>
                  <a:srgbClr val="E2E6E9"/>
                </a:solidFill>
                <a:latin typeface="Merriweather" pitchFamily="34" charset="0"/>
                <a:ea typeface="Merriweather" pitchFamily="34" charset="-122"/>
                <a:cs typeface="Merriweather" pitchFamily="34" charset="-120"/>
              </a:rPr>
              <a:t>Transformasi Informasi</a:t>
            </a:r>
            <a:endParaRPr lang="en-US" sz="2150" dirty="0"/>
          </a:p>
        </p:txBody>
      </p:sp>
      <p:sp>
        <p:nvSpPr>
          <p:cNvPr id="4" name="Text 2"/>
          <p:cNvSpPr/>
          <p:nvPr/>
        </p:nvSpPr>
        <p:spPr>
          <a:xfrm>
            <a:off x="765572" y="3427928"/>
            <a:ext cx="4387691" cy="1049774"/>
          </a:xfrm>
          <a:prstGeom prst="rect">
            <a:avLst/>
          </a:prstGeom>
          <a:noFill/>
          <a:ln/>
        </p:spPr>
        <p:txBody>
          <a:bodyPr wrap="square" lIns="0" tIns="0" rIns="0" bIns="0" rtlCol="0" anchor="t"/>
          <a:lstStyle/>
          <a:p>
            <a:pPr marL="0" indent="0" algn="r">
              <a:lnSpc>
                <a:spcPts val="2750"/>
              </a:lnSpc>
              <a:buNone/>
            </a:pPr>
            <a:r>
              <a:rPr lang="en-US" sz="1700" dirty="0">
                <a:solidFill>
                  <a:srgbClr val="E2E6E9"/>
                </a:solidFill>
                <a:latin typeface="Merriweather" pitchFamily="34" charset="0"/>
                <a:ea typeface="Merriweather" pitchFamily="34" charset="-122"/>
                <a:cs typeface="Merriweather" pitchFamily="34" charset="-120"/>
              </a:rPr>
              <a:t>Peralihan dari dunia digital menjadi produksi pengetahuan masyarakat yang kompleks.</a:t>
            </a:r>
            <a:endParaRPr lang="en-US" sz="1700" dirty="0"/>
          </a:p>
        </p:txBody>
      </p:sp>
      <p:pic>
        <p:nvPicPr>
          <p:cNvPr id="5" name="Image 0" descr="preencoded.png"/>
          <p:cNvPicPr>
            <a:picLocks noChangeAspect="1"/>
          </p:cNvPicPr>
          <p:nvPr/>
        </p:nvPicPr>
        <p:blipFill>
          <a:blip r:embed="rId3"/>
          <a:stretch>
            <a:fillRect/>
          </a:stretch>
        </p:blipFill>
        <p:spPr>
          <a:xfrm>
            <a:off x="5481280" y="3183136"/>
            <a:ext cx="3667720" cy="3667720"/>
          </a:xfrm>
          <a:prstGeom prst="rect">
            <a:avLst/>
          </a:prstGeom>
        </p:spPr>
      </p:pic>
      <p:sp>
        <p:nvSpPr>
          <p:cNvPr id="6" name="Shape 3"/>
          <p:cNvSpPr/>
          <p:nvPr/>
        </p:nvSpPr>
        <p:spPr>
          <a:xfrm>
            <a:off x="5613618" y="3705999"/>
            <a:ext cx="546854" cy="546854"/>
          </a:xfrm>
          <a:prstGeom prst="roundRect">
            <a:avLst>
              <a:gd name="adj" fmla="val 1670438"/>
            </a:avLst>
          </a:prstGeom>
          <a:solidFill>
            <a:srgbClr val="003180"/>
          </a:solidFill>
          <a:ln w="7620">
            <a:solidFill>
              <a:srgbClr val="194A99"/>
            </a:solidFill>
            <a:prstDash val="solid"/>
          </a:ln>
        </p:spPr>
        <p:txBody>
          <a:bodyPr/>
          <a:p/>
        </p:txBody>
      </p:sp>
      <p:pic>
        <p:nvPicPr>
          <p:cNvPr id="7" name="Image 1" descr="preencoded.png"/>
          <p:cNvPicPr>
            <a:picLocks noChangeAspect="1"/>
          </p:cNvPicPr>
          <p:nvPr/>
        </p:nvPicPr>
        <p:blipFill>
          <a:blip r:embed="rId4"/>
          <a:stretch>
            <a:fillRect/>
          </a:stretch>
        </p:blipFill>
        <p:spPr>
          <a:xfrm>
            <a:off x="5763994" y="3825657"/>
            <a:ext cx="245983" cy="307538"/>
          </a:xfrm>
          <a:prstGeom prst="rect">
            <a:avLst/>
          </a:prstGeom>
        </p:spPr>
      </p:pic>
      <p:sp>
        <p:nvSpPr>
          <p:cNvPr id="8" name="Text 4"/>
          <p:cNvSpPr/>
          <p:nvPr/>
        </p:nvSpPr>
        <p:spPr>
          <a:xfrm>
            <a:off x="9477018" y="2579727"/>
            <a:ext cx="3304223" cy="341828"/>
          </a:xfrm>
          <a:prstGeom prst="rect">
            <a:avLst/>
          </a:prstGeom>
          <a:noFill/>
          <a:ln/>
        </p:spPr>
        <p:txBody>
          <a:bodyPr wrap="none" lIns="0" tIns="0" rIns="0" bIns="0" rtlCol="0" anchor="t"/>
          <a:lstStyle/>
          <a:p>
            <a:pPr marL="0" indent="0" algn="l">
              <a:lnSpc>
                <a:spcPts val="2650"/>
              </a:lnSpc>
              <a:buNone/>
            </a:pPr>
            <a:r>
              <a:rPr lang="en-US" sz="2150" dirty="0">
                <a:solidFill>
                  <a:srgbClr val="E2E6E9"/>
                </a:solidFill>
                <a:latin typeface="Merriweather" pitchFamily="34" charset="0"/>
                <a:ea typeface="Merriweather" pitchFamily="34" charset="-122"/>
                <a:cs typeface="Merriweather" pitchFamily="34" charset="-120"/>
              </a:rPr>
              <a:t>Perubahan Cara Pandang</a:t>
            </a:r>
            <a:endParaRPr lang="en-US" sz="2150" dirty="0"/>
          </a:p>
        </p:txBody>
      </p:sp>
      <p:sp>
        <p:nvSpPr>
          <p:cNvPr id="9" name="Text 5"/>
          <p:cNvSpPr/>
          <p:nvPr/>
        </p:nvSpPr>
        <p:spPr>
          <a:xfrm>
            <a:off x="9477018" y="3052763"/>
            <a:ext cx="4387810" cy="1049774"/>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Merriweather" pitchFamily="34" charset="0"/>
                <a:ea typeface="Merriweather" pitchFamily="34" charset="-122"/>
                <a:cs typeface="Merriweather" pitchFamily="34" charset="-120"/>
              </a:rPr>
              <a:t>Kesadaran digital dan buatan memengaruhi persepsi masyarakat terhadap agama.</a:t>
            </a:r>
            <a:endParaRPr lang="en-US" sz="1700" dirty="0"/>
          </a:p>
        </p:txBody>
      </p:sp>
      <p:pic>
        <p:nvPicPr>
          <p:cNvPr id="10" name="Image 2" descr="preencoded.png"/>
          <p:cNvPicPr>
            <a:picLocks noChangeAspect="1"/>
          </p:cNvPicPr>
          <p:nvPr/>
        </p:nvPicPr>
        <p:blipFill>
          <a:blip r:embed="rId5"/>
          <a:stretch>
            <a:fillRect/>
          </a:stretch>
        </p:blipFill>
        <p:spPr>
          <a:xfrm>
            <a:off x="5481280" y="3183136"/>
            <a:ext cx="3667720" cy="3667720"/>
          </a:xfrm>
          <a:prstGeom prst="rect">
            <a:avLst/>
          </a:prstGeom>
        </p:spPr>
      </p:pic>
      <p:sp>
        <p:nvSpPr>
          <p:cNvPr id="11" name="Shape 6"/>
          <p:cNvSpPr/>
          <p:nvPr/>
        </p:nvSpPr>
        <p:spPr>
          <a:xfrm>
            <a:off x="7587079" y="3064847"/>
            <a:ext cx="546854" cy="546854"/>
          </a:xfrm>
          <a:prstGeom prst="roundRect">
            <a:avLst>
              <a:gd name="adj" fmla="val 1670438"/>
            </a:avLst>
          </a:prstGeom>
          <a:solidFill>
            <a:srgbClr val="003180"/>
          </a:solidFill>
          <a:ln w="7620">
            <a:solidFill>
              <a:srgbClr val="194A99"/>
            </a:solidFill>
            <a:prstDash val="solid"/>
          </a:ln>
        </p:spPr>
        <p:txBody>
          <a:bodyPr/>
          <a:p/>
        </p:txBody>
      </p:sp>
      <p:pic>
        <p:nvPicPr>
          <p:cNvPr id="12" name="Image 3" descr="preencoded.png"/>
          <p:cNvPicPr>
            <a:picLocks noChangeAspect="1"/>
          </p:cNvPicPr>
          <p:nvPr/>
        </p:nvPicPr>
        <p:blipFill>
          <a:blip r:embed="rId6"/>
          <a:stretch>
            <a:fillRect/>
          </a:stretch>
        </p:blipFill>
        <p:spPr>
          <a:xfrm>
            <a:off x="7737455" y="3184505"/>
            <a:ext cx="245983" cy="307538"/>
          </a:xfrm>
          <a:prstGeom prst="rect">
            <a:avLst/>
          </a:prstGeom>
        </p:spPr>
      </p:pic>
      <p:sp>
        <p:nvSpPr>
          <p:cNvPr id="13" name="Text 7"/>
          <p:cNvSpPr/>
          <p:nvPr/>
        </p:nvSpPr>
        <p:spPr>
          <a:xfrm>
            <a:off x="9586436" y="4430554"/>
            <a:ext cx="2788920" cy="341828"/>
          </a:xfrm>
          <a:prstGeom prst="rect">
            <a:avLst/>
          </a:prstGeom>
          <a:noFill/>
          <a:ln/>
        </p:spPr>
        <p:txBody>
          <a:bodyPr wrap="none" lIns="0" tIns="0" rIns="0" bIns="0" rtlCol="0" anchor="t"/>
          <a:lstStyle/>
          <a:p>
            <a:pPr marL="0" indent="0" algn="l">
              <a:lnSpc>
                <a:spcPts val="2650"/>
              </a:lnSpc>
              <a:buNone/>
            </a:pPr>
            <a:r>
              <a:rPr lang="en-US" sz="2150" dirty="0">
                <a:solidFill>
                  <a:srgbClr val="E2E6E9"/>
                </a:solidFill>
                <a:latin typeface="Merriweather" pitchFamily="34" charset="0"/>
                <a:ea typeface="Merriweather" pitchFamily="34" charset="-122"/>
                <a:cs typeface="Merriweather" pitchFamily="34" charset="-120"/>
              </a:rPr>
              <a:t>Etika dan Moral Baru</a:t>
            </a:r>
            <a:endParaRPr lang="en-US" sz="2150" dirty="0"/>
          </a:p>
        </p:txBody>
      </p:sp>
      <p:sp>
        <p:nvSpPr>
          <p:cNvPr id="14" name="Text 8"/>
          <p:cNvSpPr/>
          <p:nvPr/>
        </p:nvSpPr>
        <p:spPr>
          <a:xfrm>
            <a:off x="9586436" y="4903589"/>
            <a:ext cx="4278392" cy="699849"/>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Merriweather" pitchFamily="34" charset="0"/>
                <a:ea typeface="Merriweather" pitchFamily="34" charset="-122"/>
                <a:cs typeface="Merriweather" pitchFamily="34" charset="-120"/>
              </a:rPr>
              <a:t>Nilai-nilai sosial dan moral mengalami pergeseran yang memicu ketegangan.</a:t>
            </a:r>
            <a:endParaRPr lang="en-US" sz="1700" dirty="0"/>
          </a:p>
        </p:txBody>
      </p:sp>
      <p:pic>
        <p:nvPicPr>
          <p:cNvPr id="15" name="Image 4" descr="preencoded.png"/>
          <p:cNvPicPr>
            <a:picLocks noChangeAspect="1"/>
          </p:cNvPicPr>
          <p:nvPr/>
        </p:nvPicPr>
        <p:blipFill>
          <a:blip r:embed="rId7"/>
          <a:stretch>
            <a:fillRect/>
          </a:stretch>
        </p:blipFill>
        <p:spPr>
          <a:xfrm>
            <a:off x="5481280" y="3183136"/>
            <a:ext cx="3667720" cy="3667720"/>
          </a:xfrm>
          <a:prstGeom prst="rect">
            <a:avLst/>
          </a:prstGeom>
        </p:spPr>
      </p:pic>
      <p:sp>
        <p:nvSpPr>
          <p:cNvPr id="16" name="Shape 9"/>
          <p:cNvSpPr/>
          <p:nvPr/>
        </p:nvSpPr>
        <p:spPr>
          <a:xfrm>
            <a:off x="8806755" y="4743510"/>
            <a:ext cx="546854" cy="546854"/>
          </a:xfrm>
          <a:prstGeom prst="roundRect">
            <a:avLst>
              <a:gd name="adj" fmla="val 1670438"/>
            </a:avLst>
          </a:prstGeom>
          <a:solidFill>
            <a:srgbClr val="003180"/>
          </a:solidFill>
          <a:ln w="7620">
            <a:solidFill>
              <a:srgbClr val="194A99"/>
            </a:solidFill>
            <a:prstDash val="solid"/>
          </a:ln>
        </p:spPr>
        <p:txBody>
          <a:bodyPr/>
          <a:p/>
        </p:txBody>
      </p:sp>
      <p:pic>
        <p:nvPicPr>
          <p:cNvPr id="17" name="Image 5" descr="preencoded.png"/>
          <p:cNvPicPr>
            <a:picLocks noChangeAspect="1"/>
          </p:cNvPicPr>
          <p:nvPr/>
        </p:nvPicPr>
        <p:blipFill>
          <a:blip r:embed="rId8"/>
          <a:stretch>
            <a:fillRect/>
          </a:stretch>
        </p:blipFill>
        <p:spPr>
          <a:xfrm>
            <a:off x="8957131" y="4863167"/>
            <a:ext cx="245983" cy="307538"/>
          </a:xfrm>
          <a:prstGeom prst="rect">
            <a:avLst/>
          </a:prstGeom>
        </p:spPr>
      </p:pic>
      <p:sp>
        <p:nvSpPr>
          <p:cNvPr id="18" name="Text 10"/>
          <p:cNvSpPr/>
          <p:nvPr/>
        </p:nvSpPr>
        <p:spPr>
          <a:xfrm>
            <a:off x="9477018" y="5931456"/>
            <a:ext cx="2734270" cy="341828"/>
          </a:xfrm>
          <a:prstGeom prst="rect">
            <a:avLst/>
          </a:prstGeom>
          <a:noFill/>
          <a:ln/>
        </p:spPr>
        <p:txBody>
          <a:bodyPr wrap="none" lIns="0" tIns="0" rIns="0" bIns="0" rtlCol="0" anchor="t"/>
          <a:lstStyle/>
          <a:p>
            <a:pPr marL="0" indent="0" algn="l">
              <a:lnSpc>
                <a:spcPts val="2650"/>
              </a:lnSpc>
              <a:buNone/>
            </a:pPr>
            <a:r>
              <a:rPr lang="en-US" sz="2150" dirty="0">
                <a:solidFill>
                  <a:srgbClr val="E2E6E9"/>
                </a:solidFill>
                <a:latin typeface="Merriweather" pitchFamily="34" charset="0"/>
                <a:ea typeface="Merriweather" pitchFamily="34" charset="-122"/>
                <a:cs typeface="Merriweather" pitchFamily="34" charset="-120"/>
              </a:rPr>
              <a:t>Tokoh Baru</a:t>
            </a:r>
            <a:endParaRPr lang="en-US" sz="2150" dirty="0"/>
          </a:p>
        </p:txBody>
      </p:sp>
      <p:sp>
        <p:nvSpPr>
          <p:cNvPr id="19" name="Text 11"/>
          <p:cNvSpPr/>
          <p:nvPr/>
        </p:nvSpPr>
        <p:spPr>
          <a:xfrm>
            <a:off x="9477018" y="6404491"/>
            <a:ext cx="4387810" cy="1049774"/>
          </a:xfrm>
          <a:prstGeom prst="rect">
            <a:avLst/>
          </a:prstGeom>
          <a:noFill/>
          <a:ln/>
        </p:spPr>
        <p:txBody>
          <a:bodyPr wrap="square" lIns="0" tIns="0" rIns="0" bIns="0" rtlCol="0" anchor="t"/>
          <a:lstStyle/>
          <a:p>
            <a:pPr marL="0" indent="0" algn="l">
              <a:lnSpc>
                <a:spcPts val="2750"/>
              </a:lnSpc>
              <a:buNone/>
            </a:pPr>
            <a:r>
              <a:rPr lang="en-US" sz="1700" dirty="0">
                <a:solidFill>
                  <a:srgbClr val="E2E6E9"/>
                </a:solidFill>
                <a:latin typeface="Merriweather" pitchFamily="34" charset="0"/>
                <a:ea typeface="Merriweather" pitchFamily="34" charset="-122"/>
                <a:cs typeface="Merriweather" pitchFamily="34" charset="-120"/>
              </a:rPr>
              <a:t>Kemunculan tokoh yang tidak memahami perubahan sosial budaya bisa memicu konflik.</a:t>
            </a:r>
            <a:endParaRPr lang="en-US" sz="1700" dirty="0"/>
          </a:p>
        </p:txBody>
      </p:sp>
      <p:pic>
        <p:nvPicPr>
          <p:cNvPr id="20" name="Image 6" descr="preencoded.png"/>
          <p:cNvPicPr>
            <a:picLocks noChangeAspect="1"/>
          </p:cNvPicPr>
          <p:nvPr/>
        </p:nvPicPr>
        <p:blipFill>
          <a:blip r:embed="rId9"/>
          <a:stretch>
            <a:fillRect/>
          </a:stretch>
        </p:blipFill>
        <p:spPr>
          <a:xfrm>
            <a:off x="5481280" y="3183136"/>
            <a:ext cx="3667720" cy="3667720"/>
          </a:xfrm>
          <a:prstGeom prst="rect">
            <a:avLst/>
          </a:prstGeom>
        </p:spPr>
      </p:pic>
      <p:sp>
        <p:nvSpPr>
          <p:cNvPr id="21" name="Shape 12"/>
          <p:cNvSpPr/>
          <p:nvPr/>
        </p:nvSpPr>
        <p:spPr>
          <a:xfrm>
            <a:off x="7587079" y="6422172"/>
            <a:ext cx="546854" cy="546854"/>
          </a:xfrm>
          <a:prstGeom prst="roundRect">
            <a:avLst>
              <a:gd name="adj" fmla="val 1670438"/>
            </a:avLst>
          </a:prstGeom>
          <a:solidFill>
            <a:srgbClr val="003180"/>
          </a:solidFill>
          <a:ln w="7620">
            <a:solidFill>
              <a:srgbClr val="194A99"/>
            </a:solidFill>
            <a:prstDash val="solid"/>
          </a:ln>
        </p:spPr>
        <p:txBody>
          <a:bodyPr/>
          <a:p/>
        </p:txBody>
      </p:sp>
      <p:pic>
        <p:nvPicPr>
          <p:cNvPr id="22" name="Image 7" descr="preencoded.png"/>
          <p:cNvPicPr>
            <a:picLocks noChangeAspect="1"/>
          </p:cNvPicPr>
          <p:nvPr/>
        </p:nvPicPr>
        <p:blipFill>
          <a:blip r:embed="rId10"/>
          <a:stretch>
            <a:fillRect/>
          </a:stretch>
        </p:blipFill>
        <p:spPr>
          <a:xfrm>
            <a:off x="7737455" y="6541830"/>
            <a:ext cx="245983" cy="307538"/>
          </a:xfrm>
          <a:prstGeom prst="rect">
            <a:avLst/>
          </a:prstGeom>
        </p:spPr>
      </p:pic>
      <p:sp>
        <p:nvSpPr>
          <p:cNvPr id="23" name="Text 13"/>
          <p:cNvSpPr/>
          <p:nvPr/>
        </p:nvSpPr>
        <p:spPr>
          <a:xfrm>
            <a:off x="2418993" y="5556171"/>
            <a:ext cx="2734270" cy="341828"/>
          </a:xfrm>
          <a:prstGeom prst="rect">
            <a:avLst/>
          </a:prstGeom>
          <a:noFill/>
          <a:ln/>
        </p:spPr>
        <p:txBody>
          <a:bodyPr wrap="none" lIns="0" tIns="0" rIns="0" bIns="0" rtlCol="0" anchor="t"/>
          <a:lstStyle/>
          <a:p>
            <a:pPr marL="0" indent="0" algn="r">
              <a:lnSpc>
                <a:spcPts val="2650"/>
              </a:lnSpc>
              <a:buNone/>
            </a:pPr>
            <a:r>
              <a:rPr lang="en-US" sz="2150" dirty="0">
                <a:solidFill>
                  <a:srgbClr val="E2E6E9"/>
                </a:solidFill>
                <a:latin typeface="Merriweather" pitchFamily="34" charset="0"/>
                <a:ea typeface="Merriweather" pitchFamily="34" charset="-122"/>
                <a:cs typeface="Merriweather" pitchFamily="34" charset="-120"/>
              </a:rPr>
              <a:t>Paradox Agama</a:t>
            </a:r>
            <a:endParaRPr lang="en-US" sz="2150" dirty="0"/>
          </a:p>
        </p:txBody>
      </p:sp>
      <p:sp>
        <p:nvSpPr>
          <p:cNvPr id="24" name="Text 14"/>
          <p:cNvSpPr/>
          <p:nvPr/>
        </p:nvSpPr>
        <p:spPr>
          <a:xfrm>
            <a:off x="765572" y="6029206"/>
            <a:ext cx="4387691" cy="1049774"/>
          </a:xfrm>
          <a:prstGeom prst="rect">
            <a:avLst/>
          </a:prstGeom>
          <a:noFill/>
          <a:ln/>
        </p:spPr>
        <p:txBody>
          <a:bodyPr wrap="square" lIns="0" tIns="0" rIns="0" bIns="0" rtlCol="0" anchor="t"/>
          <a:lstStyle/>
          <a:p>
            <a:pPr marL="0" indent="0" algn="r">
              <a:lnSpc>
                <a:spcPts val="2750"/>
              </a:lnSpc>
              <a:buNone/>
            </a:pPr>
            <a:r>
              <a:rPr lang="en-US" sz="1700" dirty="0">
                <a:solidFill>
                  <a:srgbClr val="E2E6E9"/>
                </a:solidFill>
                <a:latin typeface="Merriweather" pitchFamily="34" charset="0"/>
                <a:ea typeface="Merriweather" pitchFamily="34" charset="-122"/>
                <a:cs typeface="Merriweather" pitchFamily="34" charset="-120"/>
              </a:rPr>
              <a:t>Semakin sering agama dibicarakan, tetapi implementasinya semakin ditinggalkan.</a:t>
            </a:r>
            <a:endParaRPr lang="en-US" sz="1700" dirty="0"/>
          </a:p>
        </p:txBody>
      </p:sp>
      <p:pic>
        <p:nvPicPr>
          <p:cNvPr id="25" name="Image 8" descr="preencoded.png"/>
          <p:cNvPicPr>
            <a:picLocks noChangeAspect="1"/>
          </p:cNvPicPr>
          <p:nvPr/>
        </p:nvPicPr>
        <p:blipFill>
          <a:blip r:embed="rId11"/>
          <a:stretch>
            <a:fillRect/>
          </a:stretch>
        </p:blipFill>
        <p:spPr>
          <a:xfrm>
            <a:off x="5481280" y="3183136"/>
            <a:ext cx="3667720" cy="3667720"/>
          </a:xfrm>
          <a:prstGeom prst="rect">
            <a:avLst/>
          </a:prstGeom>
        </p:spPr>
      </p:pic>
      <p:sp>
        <p:nvSpPr>
          <p:cNvPr id="26" name="Shape 15"/>
          <p:cNvSpPr/>
          <p:nvPr/>
        </p:nvSpPr>
        <p:spPr>
          <a:xfrm>
            <a:off x="5613618" y="5781020"/>
            <a:ext cx="546854" cy="546854"/>
          </a:xfrm>
          <a:prstGeom prst="roundRect">
            <a:avLst>
              <a:gd name="adj" fmla="val 1670438"/>
            </a:avLst>
          </a:prstGeom>
          <a:solidFill>
            <a:srgbClr val="003180"/>
          </a:solidFill>
          <a:ln w="7620">
            <a:solidFill>
              <a:srgbClr val="194A99"/>
            </a:solidFill>
            <a:prstDash val="solid"/>
          </a:ln>
        </p:spPr>
        <p:txBody>
          <a:bodyPr/>
          <a:p/>
        </p:txBody>
      </p:sp>
      <p:pic>
        <p:nvPicPr>
          <p:cNvPr id="27" name="Image 9" descr="preencoded.png"/>
          <p:cNvPicPr>
            <a:picLocks noChangeAspect="1"/>
          </p:cNvPicPr>
          <p:nvPr/>
        </p:nvPicPr>
        <p:blipFill>
          <a:blip r:embed="rId12"/>
          <a:stretch>
            <a:fillRect/>
          </a:stretch>
        </p:blipFill>
        <p:spPr>
          <a:xfrm>
            <a:off x="5763994" y="5900678"/>
            <a:ext cx="245983" cy="30753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45200" y="507087"/>
            <a:ext cx="12530733" cy="576024"/>
          </a:xfrm>
          <a:prstGeom prst="rect">
            <a:avLst/>
          </a:prstGeom>
          <a:noFill/>
          <a:ln/>
        </p:spPr>
        <p:txBody>
          <a:bodyPr wrap="none" lIns="0" tIns="0" rIns="0" bIns="0" rtlCol="0" anchor="t"/>
          <a:lstStyle/>
          <a:p>
            <a:pPr marL="0" indent="0" algn="l">
              <a:lnSpc>
                <a:spcPts val="4500"/>
              </a:lnSpc>
              <a:buNone/>
            </a:pPr>
            <a:r>
              <a:rPr lang="en-US" sz="3600" dirty="0">
                <a:solidFill>
                  <a:srgbClr val="F5F0F0"/>
                </a:solidFill>
                <a:latin typeface="Merriweather" pitchFamily="34" charset="0"/>
                <a:ea typeface="Merriweather" pitchFamily="34" charset="-122"/>
                <a:cs typeface="Merriweather" pitchFamily="34" charset="-120"/>
              </a:rPr>
              <a:t>Arah Baru Perkembangan Sosial dan Budaya Masyarakat</a:t>
            </a:r>
            <a:endParaRPr lang="en-US" sz="3600" dirty="0"/>
          </a:p>
        </p:txBody>
      </p:sp>
      <p:sp>
        <p:nvSpPr>
          <p:cNvPr id="3" name="Shape 1"/>
          <p:cNvSpPr/>
          <p:nvPr/>
        </p:nvSpPr>
        <p:spPr>
          <a:xfrm>
            <a:off x="645200" y="1451848"/>
            <a:ext cx="1333976" cy="1062395"/>
          </a:xfrm>
          <a:prstGeom prst="roundRect">
            <a:avLst>
              <a:gd name="adj" fmla="val 7289"/>
            </a:avLst>
          </a:prstGeom>
          <a:solidFill>
            <a:srgbClr val="003180"/>
          </a:solidFill>
          <a:ln w="7620">
            <a:solidFill>
              <a:srgbClr val="194A99"/>
            </a:solidFill>
            <a:prstDash val="solid"/>
          </a:ln>
        </p:spPr>
        <p:txBody>
          <a:bodyPr/>
          <a:p/>
        </p:txBody>
      </p:sp>
      <p:sp>
        <p:nvSpPr>
          <p:cNvPr id="4" name="Text 2"/>
          <p:cNvSpPr/>
          <p:nvPr/>
        </p:nvSpPr>
        <p:spPr>
          <a:xfrm>
            <a:off x="1182529" y="1820942"/>
            <a:ext cx="259199" cy="324088"/>
          </a:xfrm>
          <a:prstGeom prst="rect">
            <a:avLst/>
          </a:prstGeom>
          <a:noFill/>
          <a:ln/>
        </p:spPr>
        <p:txBody>
          <a:bodyPr wrap="none" lIns="0" tIns="0" rIns="0" bIns="0" rtlCol="0" anchor="t"/>
          <a:lstStyle/>
          <a:p>
            <a:pPr marL="0" indent="0" algn="ctr">
              <a:lnSpc>
                <a:spcPts val="3250"/>
              </a:lnSpc>
              <a:buNone/>
            </a:pPr>
            <a:r>
              <a:rPr lang="en-US" sz="2000" dirty="0">
                <a:solidFill>
                  <a:srgbClr val="E2E6E9"/>
                </a:solidFill>
                <a:latin typeface="Merriweather" pitchFamily="34" charset="0"/>
                <a:ea typeface="Merriweather" pitchFamily="34" charset="-122"/>
                <a:cs typeface="Merriweather" pitchFamily="34" charset="-120"/>
              </a:rPr>
              <a:t>1</a:t>
            </a:r>
            <a:endParaRPr lang="en-US" sz="2000" dirty="0"/>
          </a:p>
        </p:txBody>
      </p:sp>
      <p:sp>
        <p:nvSpPr>
          <p:cNvPr id="5" name="Text 3"/>
          <p:cNvSpPr/>
          <p:nvPr/>
        </p:nvSpPr>
        <p:spPr>
          <a:xfrm>
            <a:off x="2163485" y="1636157"/>
            <a:ext cx="3391614" cy="288131"/>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Merriweather" pitchFamily="34" charset="0"/>
                <a:ea typeface="Merriweather" pitchFamily="34" charset="-122"/>
                <a:cs typeface="Merriweather" pitchFamily="34" charset="-120"/>
              </a:rPr>
              <a:t>Produksi Kesadaran Beragama</a:t>
            </a:r>
            <a:endParaRPr lang="en-US" sz="1800" dirty="0"/>
          </a:p>
        </p:txBody>
      </p:sp>
      <p:sp>
        <p:nvSpPr>
          <p:cNvPr id="6" name="Text 4"/>
          <p:cNvSpPr/>
          <p:nvPr/>
        </p:nvSpPr>
        <p:spPr>
          <a:xfrm>
            <a:off x="2163485" y="2034897"/>
            <a:ext cx="5667970" cy="295037"/>
          </a:xfrm>
          <a:prstGeom prst="rect">
            <a:avLst/>
          </a:prstGeom>
          <a:noFill/>
          <a:ln/>
        </p:spPr>
        <p:txBody>
          <a:bodyPr wrap="none" lIns="0" tIns="0" rIns="0" bIns="0" rtlCol="0" anchor="t"/>
          <a:lstStyle/>
          <a:p>
            <a:pPr marL="0" indent="0" algn="l">
              <a:lnSpc>
                <a:spcPts val="2300"/>
              </a:lnSpc>
              <a:buNone/>
            </a:pPr>
            <a:r>
              <a:rPr lang="en-US" sz="1450" dirty="0">
                <a:solidFill>
                  <a:srgbClr val="E2E6E9"/>
                </a:solidFill>
                <a:latin typeface="Merriweather" pitchFamily="34" charset="0"/>
                <a:ea typeface="Merriweather" pitchFamily="34" charset="-122"/>
                <a:cs typeface="Merriweather" pitchFamily="34" charset="-120"/>
              </a:rPr>
              <a:t>Berevolusi melalui ranah maya yang membentuk identitas baru.</a:t>
            </a:r>
            <a:endParaRPr lang="en-US" sz="1450" dirty="0"/>
          </a:p>
        </p:txBody>
      </p:sp>
      <p:sp>
        <p:nvSpPr>
          <p:cNvPr id="7" name="Shape 5"/>
          <p:cNvSpPr/>
          <p:nvPr/>
        </p:nvSpPr>
        <p:spPr>
          <a:xfrm>
            <a:off x="2071330" y="2504718"/>
            <a:ext cx="11821716" cy="11430"/>
          </a:xfrm>
          <a:prstGeom prst="roundRect">
            <a:avLst>
              <a:gd name="adj" fmla="val 677486"/>
            </a:avLst>
          </a:prstGeom>
          <a:solidFill>
            <a:srgbClr val="194A99"/>
          </a:solidFill>
          <a:ln/>
        </p:spPr>
        <p:txBody>
          <a:bodyPr/>
          <a:p/>
        </p:txBody>
      </p:sp>
      <p:sp>
        <p:nvSpPr>
          <p:cNvPr id="8" name="Shape 6"/>
          <p:cNvSpPr/>
          <p:nvPr/>
        </p:nvSpPr>
        <p:spPr>
          <a:xfrm>
            <a:off x="645200" y="2606397"/>
            <a:ext cx="2667953" cy="1062395"/>
          </a:xfrm>
          <a:prstGeom prst="roundRect">
            <a:avLst>
              <a:gd name="adj" fmla="val 7289"/>
            </a:avLst>
          </a:prstGeom>
          <a:solidFill>
            <a:srgbClr val="003180"/>
          </a:solidFill>
          <a:ln w="7620">
            <a:solidFill>
              <a:srgbClr val="194A99"/>
            </a:solidFill>
            <a:prstDash val="solid"/>
          </a:ln>
        </p:spPr>
        <p:txBody>
          <a:bodyPr/>
          <a:p/>
        </p:txBody>
      </p:sp>
      <p:sp>
        <p:nvSpPr>
          <p:cNvPr id="9" name="Text 7"/>
          <p:cNvSpPr/>
          <p:nvPr/>
        </p:nvSpPr>
        <p:spPr>
          <a:xfrm>
            <a:off x="1849517" y="2975491"/>
            <a:ext cx="259199" cy="324088"/>
          </a:xfrm>
          <a:prstGeom prst="rect">
            <a:avLst/>
          </a:prstGeom>
          <a:noFill/>
          <a:ln/>
        </p:spPr>
        <p:txBody>
          <a:bodyPr wrap="none" lIns="0" tIns="0" rIns="0" bIns="0" rtlCol="0" anchor="t"/>
          <a:lstStyle/>
          <a:p>
            <a:pPr marL="0" indent="0" algn="ctr">
              <a:lnSpc>
                <a:spcPts val="3250"/>
              </a:lnSpc>
              <a:buNone/>
            </a:pPr>
            <a:r>
              <a:rPr lang="en-US" sz="2000" dirty="0">
                <a:solidFill>
                  <a:srgbClr val="E2E6E9"/>
                </a:solidFill>
                <a:latin typeface="Merriweather" pitchFamily="34" charset="0"/>
                <a:ea typeface="Merriweather" pitchFamily="34" charset="-122"/>
                <a:cs typeface="Merriweather" pitchFamily="34" charset="-120"/>
              </a:rPr>
              <a:t>2</a:t>
            </a:r>
            <a:endParaRPr lang="en-US" sz="2000" dirty="0"/>
          </a:p>
        </p:txBody>
      </p:sp>
      <p:sp>
        <p:nvSpPr>
          <p:cNvPr id="10" name="Text 8"/>
          <p:cNvSpPr/>
          <p:nvPr/>
        </p:nvSpPr>
        <p:spPr>
          <a:xfrm>
            <a:off x="3497461" y="2790706"/>
            <a:ext cx="2304574" cy="288131"/>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Merriweather" pitchFamily="34" charset="0"/>
                <a:ea typeface="Merriweather" pitchFamily="34" charset="-122"/>
                <a:cs typeface="Merriweather" pitchFamily="34" charset="-120"/>
              </a:rPr>
              <a:t>Kehidupan Planetari</a:t>
            </a:r>
            <a:endParaRPr lang="en-US" sz="1800" dirty="0"/>
          </a:p>
        </p:txBody>
      </p:sp>
      <p:sp>
        <p:nvSpPr>
          <p:cNvPr id="11" name="Text 9"/>
          <p:cNvSpPr/>
          <p:nvPr/>
        </p:nvSpPr>
        <p:spPr>
          <a:xfrm>
            <a:off x="3497461" y="3189446"/>
            <a:ext cx="7261860" cy="295037"/>
          </a:xfrm>
          <a:prstGeom prst="rect">
            <a:avLst/>
          </a:prstGeom>
          <a:noFill/>
          <a:ln/>
        </p:spPr>
        <p:txBody>
          <a:bodyPr wrap="none" lIns="0" tIns="0" rIns="0" bIns="0" rtlCol="0" anchor="t"/>
          <a:lstStyle/>
          <a:p>
            <a:pPr marL="0" indent="0" algn="l">
              <a:lnSpc>
                <a:spcPts val="2300"/>
              </a:lnSpc>
              <a:buNone/>
            </a:pPr>
            <a:r>
              <a:rPr lang="en-US" sz="1450" dirty="0">
                <a:solidFill>
                  <a:srgbClr val="E2E6E9"/>
                </a:solidFill>
                <a:latin typeface="Merriweather" pitchFamily="34" charset="0"/>
                <a:ea typeface="Merriweather" pitchFamily="34" charset="-122"/>
                <a:cs typeface="Merriweather" pitchFamily="34" charset="-120"/>
              </a:rPr>
              <a:t>Kecenderungan homogenisasi pola pikir global namun tetap ada pergeseran lokal.</a:t>
            </a:r>
            <a:endParaRPr lang="en-US" sz="1450" dirty="0"/>
          </a:p>
        </p:txBody>
      </p:sp>
      <p:sp>
        <p:nvSpPr>
          <p:cNvPr id="12" name="Shape 10"/>
          <p:cNvSpPr/>
          <p:nvPr/>
        </p:nvSpPr>
        <p:spPr>
          <a:xfrm>
            <a:off x="3405307" y="3659267"/>
            <a:ext cx="10487739" cy="11430"/>
          </a:xfrm>
          <a:prstGeom prst="roundRect">
            <a:avLst>
              <a:gd name="adj" fmla="val 677486"/>
            </a:avLst>
          </a:prstGeom>
          <a:solidFill>
            <a:srgbClr val="194A99"/>
          </a:solidFill>
          <a:ln/>
        </p:spPr>
        <p:txBody>
          <a:bodyPr/>
          <a:p/>
        </p:txBody>
      </p:sp>
      <p:sp>
        <p:nvSpPr>
          <p:cNvPr id="13" name="Shape 11"/>
          <p:cNvSpPr/>
          <p:nvPr/>
        </p:nvSpPr>
        <p:spPr>
          <a:xfrm>
            <a:off x="645200" y="3760946"/>
            <a:ext cx="4001929" cy="1062395"/>
          </a:xfrm>
          <a:prstGeom prst="roundRect">
            <a:avLst>
              <a:gd name="adj" fmla="val 7289"/>
            </a:avLst>
          </a:prstGeom>
          <a:solidFill>
            <a:srgbClr val="003180"/>
          </a:solidFill>
          <a:ln w="7620">
            <a:solidFill>
              <a:srgbClr val="194A99"/>
            </a:solidFill>
            <a:prstDash val="solid"/>
          </a:ln>
        </p:spPr>
        <p:txBody>
          <a:bodyPr/>
          <a:p/>
        </p:txBody>
      </p:sp>
      <p:sp>
        <p:nvSpPr>
          <p:cNvPr id="14" name="Text 12"/>
          <p:cNvSpPr/>
          <p:nvPr/>
        </p:nvSpPr>
        <p:spPr>
          <a:xfrm>
            <a:off x="2516505" y="4130040"/>
            <a:ext cx="259199" cy="324088"/>
          </a:xfrm>
          <a:prstGeom prst="rect">
            <a:avLst/>
          </a:prstGeom>
          <a:noFill/>
          <a:ln/>
        </p:spPr>
        <p:txBody>
          <a:bodyPr wrap="none" lIns="0" tIns="0" rIns="0" bIns="0" rtlCol="0" anchor="t"/>
          <a:lstStyle/>
          <a:p>
            <a:pPr marL="0" indent="0" algn="ctr">
              <a:lnSpc>
                <a:spcPts val="3250"/>
              </a:lnSpc>
              <a:buNone/>
            </a:pPr>
            <a:r>
              <a:rPr lang="en-US" sz="2000" dirty="0">
                <a:solidFill>
                  <a:srgbClr val="E2E6E9"/>
                </a:solidFill>
                <a:latin typeface="Merriweather" pitchFamily="34" charset="0"/>
                <a:ea typeface="Merriweather" pitchFamily="34" charset="-122"/>
                <a:cs typeface="Merriweather" pitchFamily="34" charset="-120"/>
              </a:rPr>
              <a:t>3</a:t>
            </a:r>
            <a:endParaRPr lang="en-US" sz="2000" dirty="0"/>
          </a:p>
        </p:txBody>
      </p:sp>
      <p:sp>
        <p:nvSpPr>
          <p:cNvPr id="15" name="Text 13"/>
          <p:cNvSpPr/>
          <p:nvPr/>
        </p:nvSpPr>
        <p:spPr>
          <a:xfrm>
            <a:off x="4831437" y="3945255"/>
            <a:ext cx="2778919" cy="288131"/>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Merriweather" pitchFamily="34" charset="0"/>
                <a:ea typeface="Merriweather" pitchFamily="34" charset="-122"/>
                <a:cs typeface="Merriweather" pitchFamily="34" charset="-120"/>
              </a:rPr>
              <a:t>Perubahan Sosial Budaya</a:t>
            </a:r>
            <a:endParaRPr lang="en-US" sz="1800" dirty="0"/>
          </a:p>
        </p:txBody>
      </p:sp>
      <p:sp>
        <p:nvSpPr>
          <p:cNvPr id="16" name="Text 14"/>
          <p:cNvSpPr/>
          <p:nvPr/>
        </p:nvSpPr>
        <p:spPr>
          <a:xfrm>
            <a:off x="4831437" y="4343995"/>
            <a:ext cx="8382238" cy="295037"/>
          </a:xfrm>
          <a:prstGeom prst="rect">
            <a:avLst/>
          </a:prstGeom>
          <a:noFill/>
          <a:ln/>
        </p:spPr>
        <p:txBody>
          <a:bodyPr wrap="none" lIns="0" tIns="0" rIns="0" bIns="0" rtlCol="0" anchor="t"/>
          <a:lstStyle/>
          <a:p>
            <a:pPr marL="0" indent="0" algn="l">
              <a:lnSpc>
                <a:spcPts val="2300"/>
              </a:lnSpc>
              <a:buNone/>
            </a:pPr>
            <a:r>
              <a:rPr lang="en-US" sz="1450" dirty="0">
                <a:solidFill>
                  <a:srgbClr val="E2E6E9"/>
                </a:solidFill>
                <a:latin typeface="Merriweather" pitchFamily="34" charset="0"/>
                <a:ea typeface="Merriweather" pitchFamily="34" charset="-122"/>
                <a:cs typeface="Merriweather" pitchFamily="34" charset="-120"/>
              </a:rPr>
              <a:t>Lintas ruang dan waktu menghasilkan pola masyarakat yang dinamis dan terkadang terpuruk.</a:t>
            </a:r>
            <a:endParaRPr lang="en-US" sz="1450" dirty="0"/>
          </a:p>
        </p:txBody>
      </p:sp>
      <p:sp>
        <p:nvSpPr>
          <p:cNvPr id="17" name="Shape 15"/>
          <p:cNvSpPr/>
          <p:nvPr/>
        </p:nvSpPr>
        <p:spPr>
          <a:xfrm>
            <a:off x="4739283" y="4813816"/>
            <a:ext cx="9153763" cy="11430"/>
          </a:xfrm>
          <a:prstGeom prst="roundRect">
            <a:avLst>
              <a:gd name="adj" fmla="val 677486"/>
            </a:avLst>
          </a:prstGeom>
          <a:solidFill>
            <a:srgbClr val="194A99"/>
          </a:solidFill>
          <a:ln/>
        </p:spPr>
        <p:txBody>
          <a:bodyPr/>
          <a:p/>
        </p:txBody>
      </p:sp>
      <p:sp>
        <p:nvSpPr>
          <p:cNvPr id="18" name="Shape 16"/>
          <p:cNvSpPr/>
          <p:nvPr/>
        </p:nvSpPr>
        <p:spPr>
          <a:xfrm>
            <a:off x="645200" y="4915495"/>
            <a:ext cx="5335905" cy="1357432"/>
          </a:xfrm>
          <a:prstGeom prst="roundRect">
            <a:avLst>
              <a:gd name="adj" fmla="val 5705"/>
            </a:avLst>
          </a:prstGeom>
          <a:solidFill>
            <a:srgbClr val="003180"/>
          </a:solidFill>
          <a:ln w="7620">
            <a:solidFill>
              <a:srgbClr val="194A99"/>
            </a:solidFill>
            <a:prstDash val="solid"/>
          </a:ln>
        </p:spPr>
        <p:txBody>
          <a:bodyPr/>
          <a:p/>
        </p:txBody>
      </p:sp>
      <p:sp>
        <p:nvSpPr>
          <p:cNvPr id="19" name="Text 17"/>
          <p:cNvSpPr/>
          <p:nvPr/>
        </p:nvSpPr>
        <p:spPr>
          <a:xfrm>
            <a:off x="3183493" y="5432107"/>
            <a:ext cx="259199" cy="324088"/>
          </a:xfrm>
          <a:prstGeom prst="rect">
            <a:avLst/>
          </a:prstGeom>
          <a:noFill/>
          <a:ln/>
        </p:spPr>
        <p:txBody>
          <a:bodyPr wrap="none" lIns="0" tIns="0" rIns="0" bIns="0" rtlCol="0" anchor="t"/>
          <a:lstStyle/>
          <a:p>
            <a:pPr marL="0" indent="0" algn="ctr">
              <a:lnSpc>
                <a:spcPts val="3250"/>
              </a:lnSpc>
              <a:buNone/>
            </a:pPr>
            <a:r>
              <a:rPr lang="en-US" sz="2000" dirty="0">
                <a:solidFill>
                  <a:srgbClr val="E2E6E9"/>
                </a:solidFill>
                <a:latin typeface="Merriweather" pitchFamily="34" charset="0"/>
                <a:ea typeface="Merriweather" pitchFamily="34" charset="-122"/>
                <a:cs typeface="Merriweather" pitchFamily="34" charset="-120"/>
              </a:rPr>
              <a:t>4</a:t>
            </a:r>
            <a:endParaRPr lang="en-US" sz="2000" dirty="0"/>
          </a:p>
        </p:txBody>
      </p:sp>
      <p:sp>
        <p:nvSpPr>
          <p:cNvPr id="20" name="Text 18"/>
          <p:cNvSpPr/>
          <p:nvPr/>
        </p:nvSpPr>
        <p:spPr>
          <a:xfrm>
            <a:off x="6165413" y="5099804"/>
            <a:ext cx="2304574" cy="288131"/>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Merriweather" pitchFamily="34" charset="0"/>
                <a:ea typeface="Merriweather" pitchFamily="34" charset="-122"/>
                <a:cs typeface="Merriweather" pitchFamily="34" charset="-120"/>
              </a:rPr>
              <a:t>Respons Kebijakan</a:t>
            </a:r>
            <a:endParaRPr lang="en-US" sz="1800" dirty="0"/>
          </a:p>
        </p:txBody>
      </p:sp>
      <p:sp>
        <p:nvSpPr>
          <p:cNvPr id="21" name="Text 19"/>
          <p:cNvSpPr/>
          <p:nvPr/>
        </p:nvSpPr>
        <p:spPr>
          <a:xfrm>
            <a:off x="6165413" y="5498544"/>
            <a:ext cx="7635478" cy="590074"/>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Merriweather" pitchFamily="34" charset="0"/>
                <a:ea typeface="Merriweather" pitchFamily="34" charset="-122"/>
                <a:cs typeface="Merriweather" pitchFamily="34" charset="-120"/>
              </a:rPr>
              <a:t>Pengambil kebijakan hanya merespon tanpa mampu memproduksi inovasi sosial budaya.</a:t>
            </a:r>
            <a:endParaRPr lang="en-US" sz="1450" dirty="0"/>
          </a:p>
        </p:txBody>
      </p:sp>
      <p:sp>
        <p:nvSpPr>
          <p:cNvPr id="22" name="Shape 20"/>
          <p:cNvSpPr/>
          <p:nvPr/>
        </p:nvSpPr>
        <p:spPr>
          <a:xfrm>
            <a:off x="6073259" y="6263402"/>
            <a:ext cx="7819787" cy="11430"/>
          </a:xfrm>
          <a:prstGeom prst="roundRect">
            <a:avLst>
              <a:gd name="adj" fmla="val 677486"/>
            </a:avLst>
          </a:prstGeom>
          <a:solidFill>
            <a:srgbClr val="194A99"/>
          </a:solidFill>
          <a:ln/>
        </p:spPr>
        <p:txBody>
          <a:bodyPr/>
          <a:p/>
        </p:txBody>
      </p:sp>
      <p:sp>
        <p:nvSpPr>
          <p:cNvPr id="23" name="Shape 21"/>
          <p:cNvSpPr/>
          <p:nvPr/>
        </p:nvSpPr>
        <p:spPr>
          <a:xfrm>
            <a:off x="645200" y="6365081"/>
            <a:ext cx="6670000" cy="1357432"/>
          </a:xfrm>
          <a:prstGeom prst="roundRect">
            <a:avLst>
              <a:gd name="adj" fmla="val 5705"/>
            </a:avLst>
          </a:prstGeom>
          <a:solidFill>
            <a:srgbClr val="003180"/>
          </a:solidFill>
          <a:ln w="7620">
            <a:solidFill>
              <a:srgbClr val="194A99"/>
            </a:solidFill>
            <a:prstDash val="solid"/>
          </a:ln>
        </p:spPr>
        <p:txBody>
          <a:bodyPr/>
          <a:p/>
        </p:txBody>
      </p:sp>
      <p:sp>
        <p:nvSpPr>
          <p:cNvPr id="24" name="Text 22"/>
          <p:cNvSpPr/>
          <p:nvPr/>
        </p:nvSpPr>
        <p:spPr>
          <a:xfrm>
            <a:off x="3850600" y="6881693"/>
            <a:ext cx="259199" cy="324088"/>
          </a:xfrm>
          <a:prstGeom prst="rect">
            <a:avLst/>
          </a:prstGeom>
          <a:noFill/>
          <a:ln/>
        </p:spPr>
        <p:txBody>
          <a:bodyPr wrap="none" lIns="0" tIns="0" rIns="0" bIns="0" rtlCol="0" anchor="t"/>
          <a:lstStyle/>
          <a:p>
            <a:pPr marL="0" indent="0" algn="ctr">
              <a:lnSpc>
                <a:spcPts val="3250"/>
              </a:lnSpc>
              <a:buNone/>
            </a:pPr>
            <a:r>
              <a:rPr lang="en-US" sz="2000" dirty="0">
                <a:solidFill>
                  <a:srgbClr val="E2E6E9"/>
                </a:solidFill>
                <a:latin typeface="Merriweather" pitchFamily="34" charset="0"/>
                <a:ea typeface="Merriweather" pitchFamily="34" charset="-122"/>
                <a:cs typeface="Merriweather" pitchFamily="34" charset="-120"/>
              </a:rPr>
              <a:t>5</a:t>
            </a:r>
            <a:endParaRPr lang="en-US" sz="2000" dirty="0"/>
          </a:p>
        </p:txBody>
      </p:sp>
      <p:sp>
        <p:nvSpPr>
          <p:cNvPr id="25" name="Text 23"/>
          <p:cNvSpPr/>
          <p:nvPr/>
        </p:nvSpPr>
        <p:spPr>
          <a:xfrm>
            <a:off x="7499509" y="6549390"/>
            <a:ext cx="2304574" cy="288131"/>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Merriweather" pitchFamily="34" charset="0"/>
                <a:ea typeface="Merriweather" pitchFamily="34" charset="-122"/>
                <a:cs typeface="Merriweather" pitchFamily="34" charset="-120"/>
              </a:rPr>
              <a:t>Generasi 2000-an</a:t>
            </a:r>
            <a:endParaRPr lang="en-US" sz="1800" dirty="0"/>
          </a:p>
        </p:txBody>
      </p:sp>
      <p:sp>
        <p:nvSpPr>
          <p:cNvPr id="26" name="Text 24"/>
          <p:cNvSpPr/>
          <p:nvPr/>
        </p:nvSpPr>
        <p:spPr>
          <a:xfrm>
            <a:off x="7499509" y="6948130"/>
            <a:ext cx="6301383" cy="590074"/>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Merriweather" pitchFamily="34" charset="0"/>
                <a:ea typeface="Merriweather" pitchFamily="34" charset="-122"/>
                <a:cs typeface="Merriweather" pitchFamily="34" charset="-120"/>
              </a:rPr>
              <a:t>Anak-anak yang lahir pada milenium baru berpotensi menjadi aktor perubahan.</a:t>
            </a:r>
            <a:endParaRPr lang="en-US" sz="14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09136" y="557213"/>
            <a:ext cx="10652879" cy="633174"/>
          </a:xfrm>
          <a:prstGeom prst="rect">
            <a:avLst/>
          </a:prstGeom>
          <a:noFill/>
          <a:ln/>
        </p:spPr>
        <p:txBody>
          <a:bodyPr wrap="none" lIns="0" tIns="0" rIns="0" bIns="0" rtlCol="0" anchor="t"/>
          <a:lstStyle/>
          <a:p>
            <a:pPr marL="0" indent="0" algn="l">
              <a:lnSpc>
                <a:spcPts val="4950"/>
              </a:lnSpc>
              <a:buNone/>
            </a:pPr>
            <a:r>
              <a:rPr lang="en-US" sz="3950" dirty="0">
                <a:solidFill>
                  <a:srgbClr val="F5F0F0"/>
                </a:solidFill>
                <a:latin typeface="Merriweather" pitchFamily="34" charset="0"/>
                <a:ea typeface="Merriweather" pitchFamily="34" charset="-122"/>
                <a:cs typeface="Merriweather" pitchFamily="34" charset="-120"/>
              </a:rPr>
              <a:t>Masa Depan Kehidupan Keagamaan di Aceh</a:t>
            </a:r>
            <a:endParaRPr lang="en-US" sz="3950" dirty="0"/>
          </a:p>
        </p:txBody>
      </p:sp>
      <p:pic>
        <p:nvPicPr>
          <p:cNvPr id="3" name="Image 0" descr="preencoded.png"/>
          <p:cNvPicPr>
            <a:picLocks noChangeAspect="1"/>
          </p:cNvPicPr>
          <p:nvPr/>
        </p:nvPicPr>
        <p:blipFill>
          <a:blip r:embed="rId3"/>
          <a:stretch>
            <a:fillRect/>
          </a:stretch>
        </p:blipFill>
        <p:spPr>
          <a:xfrm>
            <a:off x="709136" y="1595557"/>
            <a:ext cx="1013103" cy="1215747"/>
          </a:xfrm>
          <a:prstGeom prst="rect">
            <a:avLst/>
          </a:prstGeom>
        </p:spPr>
      </p:pic>
      <p:sp>
        <p:nvSpPr>
          <p:cNvPr id="4" name="Text 1"/>
          <p:cNvSpPr/>
          <p:nvPr/>
        </p:nvSpPr>
        <p:spPr>
          <a:xfrm>
            <a:off x="2026087" y="1798082"/>
            <a:ext cx="2532817" cy="316468"/>
          </a:xfrm>
          <a:prstGeom prst="rect">
            <a:avLst/>
          </a:prstGeom>
          <a:noFill/>
          <a:ln/>
        </p:spPr>
        <p:txBody>
          <a:bodyPr wrap="none" lIns="0" tIns="0" rIns="0" bIns="0" rtlCol="0" anchor="t"/>
          <a:lstStyle/>
          <a:p>
            <a:pPr marL="0" indent="0" algn="l">
              <a:lnSpc>
                <a:spcPts val="2450"/>
              </a:lnSpc>
              <a:buNone/>
            </a:pPr>
            <a:r>
              <a:rPr lang="en-US" sz="1950" dirty="0">
                <a:solidFill>
                  <a:srgbClr val="E2E6E9"/>
                </a:solidFill>
                <a:latin typeface="Merriweather" pitchFamily="34" charset="0"/>
                <a:ea typeface="Merriweather" pitchFamily="34" charset="-122"/>
                <a:cs typeface="Merriweather" pitchFamily="34" charset="-120"/>
              </a:rPr>
              <a:t>Blenderisasi Agama</a:t>
            </a:r>
            <a:endParaRPr lang="en-US" sz="1950" dirty="0"/>
          </a:p>
        </p:txBody>
      </p:sp>
      <p:sp>
        <p:nvSpPr>
          <p:cNvPr id="5" name="Text 2"/>
          <p:cNvSpPr/>
          <p:nvPr/>
        </p:nvSpPr>
        <p:spPr>
          <a:xfrm>
            <a:off x="2026087" y="2236113"/>
            <a:ext cx="11895177" cy="324207"/>
          </a:xfrm>
          <a:prstGeom prst="rect">
            <a:avLst/>
          </a:prstGeom>
          <a:noFill/>
          <a:ln/>
        </p:spPr>
        <p:txBody>
          <a:bodyPr wrap="none" lIns="0" tIns="0" rIns="0" bIns="0" rtlCol="0" anchor="t"/>
          <a:lstStyle/>
          <a:p>
            <a:pPr marL="0" indent="0" algn="l">
              <a:lnSpc>
                <a:spcPts val="2550"/>
              </a:lnSpc>
              <a:buNone/>
            </a:pPr>
            <a:r>
              <a:rPr lang="en-US" sz="1550" dirty="0">
                <a:solidFill>
                  <a:srgbClr val="E2E6E9"/>
                </a:solidFill>
                <a:latin typeface="Merriweather" pitchFamily="34" charset="0"/>
                <a:ea typeface="Merriweather" pitchFamily="34" charset="-122"/>
                <a:cs typeface="Merriweather" pitchFamily="34" charset="-120"/>
              </a:rPr>
              <a:t>Proses pencampuran elemen agama dalam budaya baru yang multifaset.</a:t>
            </a:r>
            <a:endParaRPr lang="en-US" sz="1550" dirty="0"/>
          </a:p>
        </p:txBody>
      </p:sp>
      <p:pic>
        <p:nvPicPr>
          <p:cNvPr id="6" name="Image 1" descr="preencoded.png"/>
          <p:cNvPicPr>
            <a:picLocks noChangeAspect="1"/>
          </p:cNvPicPr>
          <p:nvPr/>
        </p:nvPicPr>
        <p:blipFill>
          <a:blip r:embed="rId4"/>
          <a:stretch>
            <a:fillRect/>
          </a:stretch>
        </p:blipFill>
        <p:spPr>
          <a:xfrm>
            <a:off x="709136" y="2811304"/>
            <a:ext cx="1013103" cy="1215747"/>
          </a:xfrm>
          <a:prstGeom prst="rect">
            <a:avLst/>
          </a:prstGeom>
        </p:spPr>
      </p:pic>
      <p:sp>
        <p:nvSpPr>
          <p:cNvPr id="7" name="Text 3"/>
          <p:cNvSpPr/>
          <p:nvPr/>
        </p:nvSpPr>
        <p:spPr>
          <a:xfrm>
            <a:off x="2026087" y="3013829"/>
            <a:ext cx="2759512" cy="316468"/>
          </a:xfrm>
          <a:prstGeom prst="rect">
            <a:avLst/>
          </a:prstGeom>
          <a:noFill/>
          <a:ln/>
        </p:spPr>
        <p:txBody>
          <a:bodyPr wrap="none" lIns="0" tIns="0" rIns="0" bIns="0" rtlCol="0" anchor="t"/>
          <a:lstStyle/>
          <a:p>
            <a:pPr marL="0" indent="0" algn="l">
              <a:lnSpc>
                <a:spcPts val="2450"/>
              </a:lnSpc>
              <a:buNone/>
            </a:pPr>
            <a:r>
              <a:rPr lang="en-US" sz="1950" dirty="0">
                <a:solidFill>
                  <a:srgbClr val="E2E6E9"/>
                </a:solidFill>
                <a:latin typeface="Merriweather" pitchFamily="34" charset="0"/>
                <a:ea typeface="Merriweather" pitchFamily="34" charset="-122"/>
                <a:cs typeface="Merriweather" pitchFamily="34" charset="-120"/>
              </a:rPr>
              <a:t>Generasi Baru Pemikir</a:t>
            </a:r>
            <a:endParaRPr lang="en-US" sz="1950" dirty="0"/>
          </a:p>
        </p:txBody>
      </p:sp>
      <p:sp>
        <p:nvSpPr>
          <p:cNvPr id="8" name="Text 4"/>
          <p:cNvSpPr/>
          <p:nvPr/>
        </p:nvSpPr>
        <p:spPr>
          <a:xfrm>
            <a:off x="2026087" y="3451860"/>
            <a:ext cx="11895177" cy="324207"/>
          </a:xfrm>
          <a:prstGeom prst="rect">
            <a:avLst/>
          </a:prstGeom>
          <a:noFill/>
          <a:ln/>
        </p:spPr>
        <p:txBody>
          <a:bodyPr wrap="none" lIns="0" tIns="0" rIns="0" bIns="0" rtlCol="0" anchor="t"/>
          <a:lstStyle/>
          <a:p>
            <a:pPr marL="0" indent="0" algn="l">
              <a:lnSpc>
                <a:spcPts val="2550"/>
              </a:lnSpc>
              <a:buNone/>
            </a:pPr>
            <a:r>
              <a:rPr lang="en-US" sz="1550" dirty="0">
                <a:solidFill>
                  <a:srgbClr val="E2E6E9"/>
                </a:solidFill>
                <a:latin typeface="Merriweather" pitchFamily="34" charset="0"/>
                <a:ea typeface="Merriweather" pitchFamily="34" charset="-122"/>
                <a:cs typeface="Merriweather" pitchFamily="34" charset="-120"/>
              </a:rPr>
              <a:t>Kemunculan aktor sosial yang mengarahkan pemikiran umat dengan pendekatan berbeda.</a:t>
            </a:r>
            <a:endParaRPr lang="en-US" sz="1550" dirty="0"/>
          </a:p>
        </p:txBody>
      </p:sp>
      <p:pic>
        <p:nvPicPr>
          <p:cNvPr id="9" name="Image 2" descr="preencoded.png"/>
          <p:cNvPicPr>
            <a:picLocks noChangeAspect="1"/>
          </p:cNvPicPr>
          <p:nvPr/>
        </p:nvPicPr>
        <p:blipFill>
          <a:blip r:embed="rId5"/>
          <a:stretch>
            <a:fillRect/>
          </a:stretch>
        </p:blipFill>
        <p:spPr>
          <a:xfrm>
            <a:off x="709136" y="4027051"/>
            <a:ext cx="1013103" cy="1215747"/>
          </a:xfrm>
          <a:prstGeom prst="rect">
            <a:avLst/>
          </a:prstGeom>
        </p:spPr>
      </p:pic>
      <p:sp>
        <p:nvSpPr>
          <p:cNvPr id="10" name="Text 5"/>
          <p:cNvSpPr/>
          <p:nvPr/>
        </p:nvSpPr>
        <p:spPr>
          <a:xfrm>
            <a:off x="2026087" y="4229576"/>
            <a:ext cx="3442335" cy="316468"/>
          </a:xfrm>
          <a:prstGeom prst="rect">
            <a:avLst/>
          </a:prstGeom>
          <a:noFill/>
          <a:ln/>
        </p:spPr>
        <p:txBody>
          <a:bodyPr wrap="none" lIns="0" tIns="0" rIns="0" bIns="0" rtlCol="0" anchor="t"/>
          <a:lstStyle/>
          <a:p>
            <a:pPr marL="0" indent="0" algn="l">
              <a:lnSpc>
                <a:spcPts val="2450"/>
              </a:lnSpc>
              <a:buNone/>
            </a:pPr>
            <a:r>
              <a:rPr lang="en-US" sz="1950" dirty="0">
                <a:solidFill>
                  <a:srgbClr val="E2E6E9"/>
                </a:solidFill>
                <a:latin typeface="Merriweather" pitchFamily="34" charset="0"/>
                <a:ea typeface="Merriweather" pitchFamily="34" charset="-122"/>
                <a:cs typeface="Merriweather" pitchFamily="34" charset="-120"/>
              </a:rPr>
              <a:t>Popularitas sebagai Panutan</a:t>
            </a:r>
            <a:endParaRPr lang="en-US" sz="1950" dirty="0"/>
          </a:p>
        </p:txBody>
      </p:sp>
      <p:sp>
        <p:nvSpPr>
          <p:cNvPr id="11" name="Text 6"/>
          <p:cNvSpPr/>
          <p:nvPr/>
        </p:nvSpPr>
        <p:spPr>
          <a:xfrm>
            <a:off x="2026087" y="4667607"/>
            <a:ext cx="11895177" cy="324207"/>
          </a:xfrm>
          <a:prstGeom prst="rect">
            <a:avLst/>
          </a:prstGeom>
          <a:noFill/>
          <a:ln/>
        </p:spPr>
        <p:txBody>
          <a:bodyPr wrap="none" lIns="0" tIns="0" rIns="0" bIns="0" rtlCol="0" anchor="t"/>
          <a:lstStyle/>
          <a:p>
            <a:pPr marL="0" indent="0" algn="l">
              <a:lnSpc>
                <a:spcPts val="2550"/>
              </a:lnSpc>
              <a:buNone/>
            </a:pPr>
            <a:r>
              <a:rPr lang="en-US" sz="1550" dirty="0">
                <a:solidFill>
                  <a:srgbClr val="E2E6E9"/>
                </a:solidFill>
                <a:latin typeface="Merriweather" pitchFamily="34" charset="0"/>
                <a:ea typeface="Merriweather" pitchFamily="34" charset="-122"/>
                <a:cs typeface="Merriweather" pitchFamily="34" charset="-120"/>
              </a:rPr>
              <a:t>Mereka yang memiliki banyak pengikut menjadi pemimpin opini.</a:t>
            </a:r>
            <a:endParaRPr lang="en-US" sz="1550" dirty="0"/>
          </a:p>
        </p:txBody>
      </p:sp>
      <p:pic>
        <p:nvPicPr>
          <p:cNvPr id="12" name="Image 3" descr="preencoded.png"/>
          <p:cNvPicPr>
            <a:picLocks noChangeAspect="1"/>
          </p:cNvPicPr>
          <p:nvPr/>
        </p:nvPicPr>
        <p:blipFill>
          <a:blip r:embed="rId6"/>
          <a:stretch>
            <a:fillRect/>
          </a:stretch>
        </p:blipFill>
        <p:spPr>
          <a:xfrm>
            <a:off x="709136" y="5242798"/>
            <a:ext cx="1013103" cy="1215747"/>
          </a:xfrm>
          <a:prstGeom prst="rect">
            <a:avLst/>
          </a:prstGeom>
        </p:spPr>
      </p:pic>
      <p:sp>
        <p:nvSpPr>
          <p:cNvPr id="13" name="Text 7"/>
          <p:cNvSpPr/>
          <p:nvPr/>
        </p:nvSpPr>
        <p:spPr>
          <a:xfrm>
            <a:off x="2026087" y="5445323"/>
            <a:ext cx="3390900" cy="316468"/>
          </a:xfrm>
          <a:prstGeom prst="rect">
            <a:avLst/>
          </a:prstGeom>
          <a:noFill/>
          <a:ln/>
        </p:spPr>
        <p:txBody>
          <a:bodyPr wrap="none" lIns="0" tIns="0" rIns="0" bIns="0" rtlCol="0" anchor="t"/>
          <a:lstStyle/>
          <a:p>
            <a:pPr marL="0" indent="0" algn="l">
              <a:lnSpc>
                <a:spcPts val="2450"/>
              </a:lnSpc>
              <a:buNone/>
            </a:pPr>
            <a:r>
              <a:rPr lang="en-US" sz="1950" dirty="0">
                <a:solidFill>
                  <a:srgbClr val="E2E6E9"/>
                </a:solidFill>
                <a:latin typeface="Merriweather" pitchFamily="34" charset="0"/>
                <a:ea typeface="Merriweather" pitchFamily="34" charset="-122"/>
                <a:cs typeface="Merriweather" pitchFamily="34" charset="-120"/>
              </a:rPr>
              <a:t>Konflik Berbasis Kata Kunci</a:t>
            </a:r>
            <a:endParaRPr lang="en-US" sz="1950" dirty="0"/>
          </a:p>
        </p:txBody>
      </p:sp>
      <p:sp>
        <p:nvSpPr>
          <p:cNvPr id="14" name="Text 8"/>
          <p:cNvSpPr/>
          <p:nvPr/>
        </p:nvSpPr>
        <p:spPr>
          <a:xfrm>
            <a:off x="2026087" y="5883354"/>
            <a:ext cx="11895177" cy="324207"/>
          </a:xfrm>
          <a:prstGeom prst="rect">
            <a:avLst/>
          </a:prstGeom>
          <a:noFill/>
          <a:ln/>
        </p:spPr>
        <p:txBody>
          <a:bodyPr wrap="none" lIns="0" tIns="0" rIns="0" bIns="0" rtlCol="0" anchor="t"/>
          <a:lstStyle/>
          <a:p>
            <a:pPr marL="0" indent="0" algn="l">
              <a:lnSpc>
                <a:spcPts val="2550"/>
              </a:lnSpc>
              <a:buNone/>
            </a:pPr>
            <a:r>
              <a:rPr lang="en-US" sz="1550" dirty="0">
                <a:solidFill>
                  <a:srgbClr val="E2E6E9"/>
                </a:solidFill>
                <a:latin typeface="Merriweather" pitchFamily="34" charset="0"/>
                <a:ea typeface="Merriweather" pitchFamily="34" charset="-122"/>
                <a:cs typeface="Merriweather" pitchFamily="34" charset="-120"/>
              </a:rPr>
              <a:t>Konflik agama semakin didasarkan pada istilah dan simbol yang disebarkan secara digital.</a:t>
            </a:r>
            <a:endParaRPr lang="en-US" sz="1550" dirty="0"/>
          </a:p>
        </p:txBody>
      </p:sp>
      <p:pic>
        <p:nvPicPr>
          <p:cNvPr id="15" name="Image 4" descr="preencoded.png"/>
          <p:cNvPicPr>
            <a:picLocks noChangeAspect="1"/>
          </p:cNvPicPr>
          <p:nvPr/>
        </p:nvPicPr>
        <p:blipFill>
          <a:blip r:embed="rId7"/>
          <a:stretch>
            <a:fillRect/>
          </a:stretch>
        </p:blipFill>
        <p:spPr>
          <a:xfrm>
            <a:off x="709136" y="6458545"/>
            <a:ext cx="1013103" cy="1215747"/>
          </a:xfrm>
          <a:prstGeom prst="rect">
            <a:avLst/>
          </a:prstGeom>
        </p:spPr>
      </p:pic>
      <p:sp>
        <p:nvSpPr>
          <p:cNvPr id="16" name="Text 9"/>
          <p:cNvSpPr/>
          <p:nvPr/>
        </p:nvSpPr>
        <p:spPr>
          <a:xfrm>
            <a:off x="2026087" y="6661071"/>
            <a:ext cx="2532817" cy="316468"/>
          </a:xfrm>
          <a:prstGeom prst="rect">
            <a:avLst/>
          </a:prstGeom>
          <a:noFill/>
          <a:ln/>
        </p:spPr>
        <p:txBody>
          <a:bodyPr wrap="none" lIns="0" tIns="0" rIns="0" bIns="0" rtlCol="0" anchor="t"/>
          <a:lstStyle/>
          <a:p>
            <a:pPr marL="0" indent="0" algn="l">
              <a:lnSpc>
                <a:spcPts val="2450"/>
              </a:lnSpc>
              <a:buNone/>
            </a:pPr>
            <a:r>
              <a:rPr lang="en-US" sz="1950" dirty="0">
                <a:solidFill>
                  <a:srgbClr val="E2E6E9"/>
                </a:solidFill>
                <a:latin typeface="Merriweather" pitchFamily="34" charset="0"/>
                <a:ea typeface="Merriweather" pitchFamily="34" charset="-122"/>
                <a:cs typeface="Merriweather" pitchFamily="34" charset="-120"/>
              </a:rPr>
              <a:t>Peran Humanoid</a:t>
            </a:r>
            <a:endParaRPr lang="en-US" sz="1950" dirty="0"/>
          </a:p>
        </p:txBody>
      </p:sp>
      <p:sp>
        <p:nvSpPr>
          <p:cNvPr id="17" name="Text 10"/>
          <p:cNvSpPr/>
          <p:nvPr/>
        </p:nvSpPr>
        <p:spPr>
          <a:xfrm>
            <a:off x="2026087" y="7099102"/>
            <a:ext cx="11895177" cy="324207"/>
          </a:xfrm>
          <a:prstGeom prst="rect">
            <a:avLst/>
          </a:prstGeom>
          <a:noFill/>
          <a:ln/>
        </p:spPr>
        <p:txBody>
          <a:bodyPr wrap="none" lIns="0" tIns="0" rIns="0" bIns="0" rtlCol="0" anchor="t"/>
          <a:lstStyle/>
          <a:p>
            <a:pPr marL="0" indent="0" algn="l">
              <a:lnSpc>
                <a:spcPts val="2550"/>
              </a:lnSpc>
              <a:buNone/>
            </a:pPr>
            <a:r>
              <a:rPr lang="en-US" sz="1550" dirty="0">
                <a:solidFill>
                  <a:srgbClr val="E2E6E9"/>
                </a:solidFill>
                <a:latin typeface="Merriweather" pitchFamily="34" charset="0"/>
                <a:ea typeface="Merriweather" pitchFamily="34" charset="-122"/>
                <a:cs typeface="Merriweather" pitchFamily="34" charset="-120"/>
              </a:rPr>
              <a:t>Peranan teknologi humanoid yang mulai merambah kehidupan keagamaan.</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63798" y="854393"/>
            <a:ext cx="12902803" cy="1542574"/>
          </a:xfrm>
          <a:prstGeom prst="rect">
            <a:avLst/>
          </a:prstGeom>
          <a:noFill/>
          <a:ln/>
        </p:spPr>
        <p:txBody>
          <a:bodyPr wrap="square" lIns="0" tIns="0" rIns="0" bIns="0" rtlCol="0" anchor="t"/>
          <a:lstStyle/>
          <a:p>
            <a:pPr marL="0" indent="0" algn="l">
              <a:lnSpc>
                <a:spcPts val="6050"/>
              </a:lnSpc>
              <a:buNone/>
            </a:pPr>
            <a:r>
              <a:rPr lang="en-US" sz="4850" dirty="0">
                <a:solidFill>
                  <a:srgbClr val="F5F0F0"/>
                </a:solidFill>
                <a:latin typeface="Merriweather" pitchFamily="34" charset="0"/>
                <a:ea typeface="Merriweather" pitchFamily="34" charset="-122"/>
                <a:cs typeface="Merriweather" pitchFamily="34" charset="-120"/>
              </a:rPr>
              <a:t>Strategi Baru dalam Kehidupan Keagamaan di Aceh</a:t>
            </a:r>
            <a:endParaRPr lang="en-US" sz="4850" dirty="0"/>
          </a:p>
        </p:txBody>
      </p:sp>
      <p:sp>
        <p:nvSpPr>
          <p:cNvPr id="3" name="Shape 1"/>
          <p:cNvSpPr/>
          <p:nvPr/>
        </p:nvSpPr>
        <p:spPr>
          <a:xfrm>
            <a:off x="863798" y="2890599"/>
            <a:ext cx="555308" cy="555308"/>
          </a:xfrm>
          <a:prstGeom prst="roundRect">
            <a:avLst>
              <a:gd name="adj" fmla="val 18669"/>
            </a:avLst>
          </a:prstGeom>
          <a:solidFill>
            <a:srgbClr val="003180"/>
          </a:solidFill>
          <a:ln w="15240">
            <a:solidFill>
              <a:srgbClr val="194A99"/>
            </a:solidFill>
            <a:prstDash val="solid"/>
          </a:ln>
        </p:spPr>
        <p:txBody>
          <a:bodyPr/>
          <a:p/>
        </p:txBody>
      </p:sp>
      <p:sp>
        <p:nvSpPr>
          <p:cNvPr id="4" name="Text 2"/>
          <p:cNvSpPr/>
          <p:nvPr/>
        </p:nvSpPr>
        <p:spPr>
          <a:xfrm>
            <a:off x="956370" y="2936855"/>
            <a:ext cx="370165" cy="462796"/>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Merriweather" pitchFamily="34" charset="0"/>
                <a:ea typeface="Merriweather" pitchFamily="34" charset="-122"/>
                <a:cs typeface="Merriweather" pitchFamily="34" charset="-120"/>
              </a:rPr>
              <a:t>1</a:t>
            </a:r>
            <a:endParaRPr lang="en-US" sz="2900" dirty="0"/>
          </a:p>
        </p:txBody>
      </p:sp>
      <p:sp>
        <p:nvSpPr>
          <p:cNvPr id="5" name="Text 3"/>
          <p:cNvSpPr/>
          <p:nvPr/>
        </p:nvSpPr>
        <p:spPr>
          <a:xfrm>
            <a:off x="1665923" y="2975372"/>
            <a:ext cx="3293150" cy="771049"/>
          </a:xfrm>
          <a:prstGeom prst="rect">
            <a:avLst/>
          </a:prstGeom>
          <a:noFill/>
          <a:ln/>
        </p:spPr>
        <p:txBody>
          <a:bodyPr wrap="square" lIns="0" tIns="0" rIns="0" bIns="0" rtlCol="0" anchor="t"/>
          <a:lstStyle/>
          <a:p>
            <a:pPr marL="0" indent="0" algn="l">
              <a:lnSpc>
                <a:spcPts val="3000"/>
              </a:lnSpc>
              <a:buNone/>
            </a:pPr>
            <a:r>
              <a:rPr lang="en-US" sz="2400" dirty="0">
                <a:solidFill>
                  <a:srgbClr val="E2E6E9"/>
                </a:solidFill>
                <a:latin typeface="Merriweather" pitchFamily="34" charset="0"/>
                <a:ea typeface="Merriweather" pitchFamily="34" charset="-122"/>
                <a:cs typeface="Merriweather" pitchFamily="34" charset="-120"/>
              </a:rPr>
              <a:t>Visi Baru Kehidupan Keagamaan</a:t>
            </a:r>
            <a:endParaRPr lang="en-US" sz="2400" dirty="0"/>
          </a:p>
        </p:txBody>
      </p:sp>
      <p:sp>
        <p:nvSpPr>
          <p:cNvPr id="6" name="Text 4"/>
          <p:cNvSpPr/>
          <p:nvPr/>
        </p:nvSpPr>
        <p:spPr>
          <a:xfrm>
            <a:off x="1665923" y="3894415"/>
            <a:ext cx="3293150" cy="1579245"/>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Merriweather" pitchFamily="34" charset="0"/>
                <a:ea typeface="Merriweather" pitchFamily="34" charset="-122"/>
                <a:cs typeface="Merriweather" pitchFamily="34" charset="-120"/>
              </a:rPr>
              <a:t>Merumuskan paradigma baru yang disesuaikan dengan dinamika sosial budaya modern.</a:t>
            </a:r>
            <a:endParaRPr lang="en-US" sz="1900" dirty="0"/>
          </a:p>
        </p:txBody>
      </p:sp>
      <p:sp>
        <p:nvSpPr>
          <p:cNvPr id="7" name="Shape 5"/>
          <p:cNvSpPr/>
          <p:nvPr/>
        </p:nvSpPr>
        <p:spPr>
          <a:xfrm>
            <a:off x="5267563" y="2890599"/>
            <a:ext cx="555308" cy="555308"/>
          </a:xfrm>
          <a:prstGeom prst="roundRect">
            <a:avLst>
              <a:gd name="adj" fmla="val 18669"/>
            </a:avLst>
          </a:prstGeom>
          <a:solidFill>
            <a:srgbClr val="003180"/>
          </a:solidFill>
          <a:ln w="15240">
            <a:solidFill>
              <a:srgbClr val="194A99"/>
            </a:solidFill>
            <a:prstDash val="solid"/>
          </a:ln>
        </p:spPr>
        <p:txBody>
          <a:bodyPr/>
          <a:p/>
        </p:txBody>
      </p:sp>
      <p:sp>
        <p:nvSpPr>
          <p:cNvPr id="8" name="Text 6"/>
          <p:cNvSpPr/>
          <p:nvPr/>
        </p:nvSpPr>
        <p:spPr>
          <a:xfrm>
            <a:off x="5360134" y="2936855"/>
            <a:ext cx="370165" cy="462796"/>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Merriweather" pitchFamily="34" charset="0"/>
                <a:ea typeface="Merriweather" pitchFamily="34" charset="-122"/>
                <a:cs typeface="Merriweather" pitchFamily="34" charset="-120"/>
              </a:rPr>
              <a:t>2</a:t>
            </a:r>
            <a:endParaRPr lang="en-US" sz="2900" dirty="0"/>
          </a:p>
        </p:txBody>
      </p:sp>
      <p:sp>
        <p:nvSpPr>
          <p:cNvPr id="9" name="Text 7"/>
          <p:cNvSpPr/>
          <p:nvPr/>
        </p:nvSpPr>
        <p:spPr>
          <a:xfrm>
            <a:off x="6069687" y="2975372"/>
            <a:ext cx="3293150" cy="771049"/>
          </a:xfrm>
          <a:prstGeom prst="rect">
            <a:avLst/>
          </a:prstGeom>
          <a:noFill/>
          <a:ln/>
        </p:spPr>
        <p:txBody>
          <a:bodyPr wrap="square" lIns="0" tIns="0" rIns="0" bIns="0" rtlCol="0" anchor="t"/>
          <a:lstStyle/>
          <a:p>
            <a:pPr marL="0" indent="0" algn="l">
              <a:lnSpc>
                <a:spcPts val="3000"/>
              </a:lnSpc>
              <a:buNone/>
            </a:pPr>
            <a:r>
              <a:rPr lang="en-US" sz="2400" dirty="0">
                <a:solidFill>
                  <a:srgbClr val="E2E6E9"/>
                </a:solidFill>
                <a:latin typeface="Merriweather" pitchFamily="34" charset="0"/>
                <a:ea typeface="Merriweather" pitchFamily="34" charset="-122"/>
                <a:cs typeface="Merriweather" pitchFamily="34" charset="-120"/>
              </a:rPr>
              <a:t>Rekayasa Sosial dan Pikiran</a:t>
            </a:r>
            <a:endParaRPr lang="en-US" sz="2400" dirty="0"/>
          </a:p>
        </p:txBody>
      </p:sp>
      <p:sp>
        <p:nvSpPr>
          <p:cNvPr id="10" name="Text 8"/>
          <p:cNvSpPr/>
          <p:nvPr/>
        </p:nvSpPr>
        <p:spPr>
          <a:xfrm>
            <a:off x="6069687" y="3894415"/>
            <a:ext cx="3293150" cy="1579245"/>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Merriweather" pitchFamily="34" charset="0"/>
                <a:ea typeface="Merriweather" pitchFamily="34" charset="-122"/>
                <a:cs typeface="Merriweather" pitchFamily="34" charset="-120"/>
              </a:rPr>
              <a:t>Menuntun generasi baru melalui program pembelajaran dan adaptasi sosial budaya.</a:t>
            </a:r>
            <a:endParaRPr lang="en-US" sz="1900" dirty="0"/>
          </a:p>
        </p:txBody>
      </p:sp>
      <p:sp>
        <p:nvSpPr>
          <p:cNvPr id="11" name="Shape 9"/>
          <p:cNvSpPr/>
          <p:nvPr/>
        </p:nvSpPr>
        <p:spPr>
          <a:xfrm>
            <a:off x="9671328" y="2890599"/>
            <a:ext cx="555308" cy="555308"/>
          </a:xfrm>
          <a:prstGeom prst="roundRect">
            <a:avLst>
              <a:gd name="adj" fmla="val 18669"/>
            </a:avLst>
          </a:prstGeom>
          <a:solidFill>
            <a:srgbClr val="003180"/>
          </a:solidFill>
          <a:ln w="15240">
            <a:solidFill>
              <a:srgbClr val="194A99"/>
            </a:solidFill>
            <a:prstDash val="solid"/>
          </a:ln>
        </p:spPr>
        <p:txBody>
          <a:bodyPr/>
          <a:p/>
        </p:txBody>
      </p:sp>
      <p:sp>
        <p:nvSpPr>
          <p:cNvPr id="12" name="Text 10"/>
          <p:cNvSpPr/>
          <p:nvPr/>
        </p:nvSpPr>
        <p:spPr>
          <a:xfrm>
            <a:off x="9763899" y="2936855"/>
            <a:ext cx="370165" cy="462796"/>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Merriweather" pitchFamily="34" charset="0"/>
                <a:ea typeface="Merriweather" pitchFamily="34" charset="-122"/>
                <a:cs typeface="Merriweather" pitchFamily="34" charset="-120"/>
              </a:rPr>
              <a:t>3</a:t>
            </a:r>
            <a:endParaRPr lang="en-US" sz="2900" dirty="0"/>
          </a:p>
        </p:txBody>
      </p:sp>
      <p:sp>
        <p:nvSpPr>
          <p:cNvPr id="13" name="Text 11"/>
          <p:cNvSpPr/>
          <p:nvPr/>
        </p:nvSpPr>
        <p:spPr>
          <a:xfrm>
            <a:off x="10473452" y="2975372"/>
            <a:ext cx="3293150" cy="771049"/>
          </a:xfrm>
          <a:prstGeom prst="rect">
            <a:avLst/>
          </a:prstGeom>
          <a:noFill/>
          <a:ln/>
        </p:spPr>
        <p:txBody>
          <a:bodyPr wrap="square" lIns="0" tIns="0" rIns="0" bIns="0" rtlCol="0" anchor="t"/>
          <a:lstStyle/>
          <a:p>
            <a:pPr marL="0" indent="0" algn="l">
              <a:lnSpc>
                <a:spcPts val="3000"/>
              </a:lnSpc>
              <a:buNone/>
            </a:pPr>
            <a:r>
              <a:rPr lang="en-US" sz="2400" dirty="0">
                <a:solidFill>
                  <a:srgbClr val="E2E6E9"/>
                </a:solidFill>
                <a:latin typeface="Merriweather" pitchFamily="34" charset="0"/>
                <a:ea typeface="Merriweather" pitchFamily="34" charset="-122"/>
                <a:cs typeface="Merriweather" pitchFamily="34" charset="-120"/>
              </a:rPr>
              <a:t>Pemaknaan Ulang Konflik</a:t>
            </a:r>
            <a:endParaRPr lang="en-US" sz="2400" dirty="0"/>
          </a:p>
        </p:txBody>
      </p:sp>
      <p:sp>
        <p:nvSpPr>
          <p:cNvPr id="14" name="Text 12"/>
          <p:cNvSpPr/>
          <p:nvPr/>
        </p:nvSpPr>
        <p:spPr>
          <a:xfrm>
            <a:off x="10473452" y="3894415"/>
            <a:ext cx="3293150" cy="1184434"/>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Merriweather" pitchFamily="34" charset="0"/>
                <a:ea typeface="Merriweather" pitchFamily="34" charset="-122"/>
                <a:cs typeface="Merriweather" pitchFamily="34" charset="-120"/>
              </a:rPr>
              <a:t>Memandang konflik keagamaan dari perspektif global mind dan one world.</a:t>
            </a:r>
            <a:endParaRPr lang="en-US" sz="1900" dirty="0"/>
          </a:p>
        </p:txBody>
      </p:sp>
      <p:sp>
        <p:nvSpPr>
          <p:cNvPr id="15" name="Shape 13"/>
          <p:cNvSpPr/>
          <p:nvPr/>
        </p:nvSpPr>
        <p:spPr>
          <a:xfrm>
            <a:off x="863798" y="5967293"/>
            <a:ext cx="555308" cy="555308"/>
          </a:xfrm>
          <a:prstGeom prst="roundRect">
            <a:avLst>
              <a:gd name="adj" fmla="val 18669"/>
            </a:avLst>
          </a:prstGeom>
          <a:solidFill>
            <a:srgbClr val="003180"/>
          </a:solidFill>
          <a:ln w="15240">
            <a:solidFill>
              <a:srgbClr val="194A99"/>
            </a:solidFill>
            <a:prstDash val="solid"/>
          </a:ln>
        </p:spPr>
        <p:txBody>
          <a:bodyPr/>
          <a:p/>
        </p:txBody>
      </p:sp>
      <p:sp>
        <p:nvSpPr>
          <p:cNvPr id="16" name="Text 14"/>
          <p:cNvSpPr/>
          <p:nvPr/>
        </p:nvSpPr>
        <p:spPr>
          <a:xfrm>
            <a:off x="956370" y="6013549"/>
            <a:ext cx="370165" cy="462796"/>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Merriweather" pitchFamily="34" charset="0"/>
                <a:ea typeface="Merriweather" pitchFamily="34" charset="-122"/>
                <a:cs typeface="Merriweather" pitchFamily="34" charset="-120"/>
              </a:rPr>
              <a:t>4</a:t>
            </a:r>
            <a:endParaRPr lang="en-US" sz="2900" dirty="0"/>
          </a:p>
        </p:txBody>
      </p:sp>
      <p:sp>
        <p:nvSpPr>
          <p:cNvPr id="17" name="Text 15"/>
          <p:cNvSpPr/>
          <p:nvPr/>
        </p:nvSpPr>
        <p:spPr>
          <a:xfrm>
            <a:off x="1665923" y="6052066"/>
            <a:ext cx="4233029" cy="385524"/>
          </a:xfrm>
          <a:prstGeom prst="rect">
            <a:avLst/>
          </a:prstGeom>
          <a:noFill/>
          <a:ln/>
        </p:spPr>
        <p:txBody>
          <a:bodyPr wrap="none" lIns="0" tIns="0" rIns="0" bIns="0" rtlCol="0" anchor="t"/>
          <a:lstStyle/>
          <a:p>
            <a:pPr marL="0" indent="0" algn="l">
              <a:lnSpc>
                <a:spcPts val="3000"/>
              </a:lnSpc>
              <a:buNone/>
            </a:pPr>
            <a:r>
              <a:rPr lang="en-US" sz="2400" dirty="0">
                <a:solidFill>
                  <a:srgbClr val="E2E6E9"/>
                </a:solidFill>
                <a:latin typeface="Merriweather" pitchFamily="34" charset="0"/>
                <a:ea typeface="Merriweather" pitchFamily="34" charset="-122"/>
                <a:cs typeface="Merriweather" pitchFamily="34" charset="-120"/>
              </a:rPr>
              <a:t>Strategi Pengelolaan Konflik</a:t>
            </a:r>
            <a:endParaRPr lang="en-US" sz="2400" dirty="0"/>
          </a:p>
        </p:txBody>
      </p:sp>
      <p:sp>
        <p:nvSpPr>
          <p:cNvPr id="18" name="Text 16"/>
          <p:cNvSpPr/>
          <p:nvPr/>
        </p:nvSpPr>
        <p:spPr>
          <a:xfrm>
            <a:off x="1665923" y="6585585"/>
            <a:ext cx="5495092" cy="789622"/>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Merriweather" pitchFamily="34" charset="0"/>
                <a:ea typeface="Merriweather" pitchFamily="34" charset="-122"/>
                <a:cs typeface="Merriweather" pitchFamily="34" charset="-120"/>
              </a:rPr>
              <a:t>Dasar etika, nilai, dan moralitas baru sebagai fondasi penyelesaian konflik jangka panjang.</a:t>
            </a:r>
            <a:endParaRPr lang="en-US" sz="1900" dirty="0"/>
          </a:p>
        </p:txBody>
      </p:sp>
      <p:sp>
        <p:nvSpPr>
          <p:cNvPr id="19" name="Shape 17"/>
          <p:cNvSpPr/>
          <p:nvPr/>
        </p:nvSpPr>
        <p:spPr>
          <a:xfrm>
            <a:off x="7469505" y="5967293"/>
            <a:ext cx="555308" cy="555308"/>
          </a:xfrm>
          <a:prstGeom prst="roundRect">
            <a:avLst>
              <a:gd name="adj" fmla="val 18669"/>
            </a:avLst>
          </a:prstGeom>
          <a:solidFill>
            <a:srgbClr val="003180"/>
          </a:solidFill>
          <a:ln w="15240">
            <a:solidFill>
              <a:srgbClr val="194A99"/>
            </a:solidFill>
            <a:prstDash val="solid"/>
          </a:ln>
        </p:spPr>
        <p:txBody>
          <a:bodyPr/>
          <a:p/>
        </p:txBody>
      </p:sp>
      <p:sp>
        <p:nvSpPr>
          <p:cNvPr id="20" name="Text 18"/>
          <p:cNvSpPr/>
          <p:nvPr/>
        </p:nvSpPr>
        <p:spPr>
          <a:xfrm>
            <a:off x="7562076" y="6013549"/>
            <a:ext cx="370165" cy="462796"/>
          </a:xfrm>
          <a:prstGeom prst="rect">
            <a:avLst/>
          </a:prstGeom>
          <a:noFill/>
          <a:ln/>
        </p:spPr>
        <p:txBody>
          <a:bodyPr wrap="none" lIns="0" tIns="0" rIns="0" bIns="0" rtlCol="0" anchor="t"/>
          <a:lstStyle/>
          <a:p>
            <a:pPr marL="0" indent="0" algn="ctr">
              <a:lnSpc>
                <a:spcPts val="2900"/>
              </a:lnSpc>
              <a:buNone/>
            </a:pPr>
            <a:r>
              <a:rPr lang="en-US" sz="2900" dirty="0">
                <a:solidFill>
                  <a:srgbClr val="E2E6E9"/>
                </a:solidFill>
                <a:latin typeface="Merriweather" pitchFamily="34" charset="0"/>
                <a:ea typeface="Merriweather" pitchFamily="34" charset="-122"/>
                <a:cs typeface="Merriweather" pitchFamily="34" charset="-120"/>
              </a:rPr>
              <a:t>5</a:t>
            </a:r>
            <a:endParaRPr lang="en-US" sz="2900" dirty="0"/>
          </a:p>
        </p:txBody>
      </p:sp>
      <p:sp>
        <p:nvSpPr>
          <p:cNvPr id="21" name="Text 19"/>
          <p:cNvSpPr/>
          <p:nvPr/>
        </p:nvSpPr>
        <p:spPr>
          <a:xfrm>
            <a:off x="8271629" y="6052066"/>
            <a:ext cx="4069318" cy="385524"/>
          </a:xfrm>
          <a:prstGeom prst="rect">
            <a:avLst/>
          </a:prstGeom>
          <a:noFill/>
          <a:ln/>
        </p:spPr>
        <p:txBody>
          <a:bodyPr wrap="none" lIns="0" tIns="0" rIns="0" bIns="0" rtlCol="0" anchor="t"/>
          <a:lstStyle/>
          <a:p>
            <a:pPr marL="0" indent="0" algn="l">
              <a:lnSpc>
                <a:spcPts val="3000"/>
              </a:lnSpc>
              <a:buNone/>
            </a:pPr>
            <a:r>
              <a:rPr lang="en-US" sz="2400" dirty="0">
                <a:solidFill>
                  <a:srgbClr val="E2E6E9"/>
                </a:solidFill>
                <a:latin typeface="Merriweather" pitchFamily="34" charset="0"/>
                <a:ea typeface="Merriweather" pitchFamily="34" charset="-122"/>
                <a:cs typeface="Merriweather" pitchFamily="34" charset="-120"/>
              </a:rPr>
              <a:t>Peran Pengambil Kebijakan</a:t>
            </a:r>
            <a:endParaRPr lang="en-US" sz="2400" dirty="0"/>
          </a:p>
        </p:txBody>
      </p:sp>
      <p:sp>
        <p:nvSpPr>
          <p:cNvPr id="22" name="Text 20"/>
          <p:cNvSpPr/>
          <p:nvPr/>
        </p:nvSpPr>
        <p:spPr>
          <a:xfrm>
            <a:off x="8271629" y="6585585"/>
            <a:ext cx="5495092" cy="789622"/>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Merriweather" pitchFamily="34" charset="0"/>
                <a:ea typeface="Merriweather" pitchFamily="34" charset="-122"/>
                <a:cs typeface="Merriweather" pitchFamily="34" charset="-120"/>
              </a:rPr>
              <a:t>Berpikir strategis untuk solusi yang berkelanjutan dan berorientasi masa depan.</a:t>
            </a:r>
            <a:endParaRPr lang="en-US" sz="1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63798" y="1477447"/>
            <a:ext cx="11059478" cy="771287"/>
          </a:xfrm>
          <a:prstGeom prst="rect">
            <a:avLst/>
          </a:prstGeom>
          <a:noFill/>
          <a:ln/>
        </p:spPr>
        <p:txBody>
          <a:bodyPr wrap="none" lIns="0" tIns="0" rIns="0" bIns="0" rtlCol="0" anchor="t"/>
          <a:lstStyle/>
          <a:p>
            <a:pPr marL="0" indent="0" algn="l">
              <a:lnSpc>
                <a:spcPts val="6050"/>
              </a:lnSpc>
              <a:buNone/>
            </a:pPr>
            <a:r>
              <a:rPr lang="en-US" sz="4850" dirty="0">
                <a:solidFill>
                  <a:srgbClr val="F5F0F0"/>
                </a:solidFill>
                <a:latin typeface="Merriweather" pitchFamily="34" charset="0"/>
                <a:ea typeface="Merriweather" pitchFamily="34" charset="-122"/>
                <a:cs typeface="Merriweather" pitchFamily="34" charset="-120"/>
              </a:rPr>
              <a:t>Kesimpulan dan Langkah Berikutnya</a:t>
            </a:r>
            <a:endParaRPr lang="en-US" sz="4850" dirty="0"/>
          </a:p>
        </p:txBody>
      </p:sp>
      <p:sp>
        <p:nvSpPr>
          <p:cNvPr id="3" name="Text 1"/>
          <p:cNvSpPr/>
          <p:nvPr/>
        </p:nvSpPr>
        <p:spPr>
          <a:xfrm>
            <a:off x="863798" y="2865715"/>
            <a:ext cx="3898940" cy="771049"/>
          </a:xfrm>
          <a:prstGeom prst="rect">
            <a:avLst/>
          </a:prstGeom>
          <a:noFill/>
          <a:ln/>
        </p:spPr>
        <p:txBody>
          <a:bodyPr wrap="square" lIns="0" tIns="0" rIns="0" bIns="0" rtlCol="0" anchor="t"/>
          <a:lstStyle/>
          <a:p>
            <a:pPr marL="0" indent="0" algn="l">
              <a:lnSpc>
                <a:spcPts val="3000"/>
              </a:lnSpc>
              <a:buNone/>
            </a:pPr>
            <a:r>
              <a:rPr lang="en-US" sz="2400" dirty="0">
                <a:solidFill>
                  <a:srgbClr val="F5F0F0"/>
                </a:solidFill>
                <a:latin typeface="Merriweather" pitchFamily="34" charset="0"/>
                <a:ea typeface="Merriweather" pitchFamily="34" charset="-122"/>
                <a:cs typeface="Merriweather" pitchFamily="34" charset="-120"/>
              </a:rPr>
              <a:t>Kesadaran Sosial dan Digital</a:t>
            </a:r>
            <a:endParaRPr lang="en-US" sz="2400" dirty="0"/>
          </a:p>
        </p:txBody>
      </p:sp>
      <p:sp>
        <p:nvSpPr>
          <p:cNvPr id="4" name="Text 2"/>
          <p:cNvSpPr/>
          <p:nvPr/>
        </p:nvSpPr>
        <p:spPr>
          <a:xfrm>
            <a:off x="863798" y="3883581"/>
            <a:ext cx="3898940" cy="1579245"/>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Merriweather" pitchFamily="34" charset="0"/>
                <a:ea typeface="Merriweather" pitchFamily="34" charset="-122"/>
                <a:cs typeface="Merriweather" pitchFamily="34" charset="-120"/>
              </a:rPr>
              <a:t>Pentingnya memahami peran digital dalam transformasi konflik dan kehidupan keagamaan.</a:t>
            </a:r>
            <a:endParaRPr lang="en-US" sz="1900" dirty="0"/>
          </a:p>
        </p:txBody>
      </p:sp>
      <p:sp>
        <p:nvSpPr>
          <p:cNvPr id="5" name="Text 3"/>
          <p:cNvSpPr/>
          <p:nvPr/>
        </p:nvSpPr>
        <p:spPr>
          <a:xfrm>
            <a:off x="5372576" y="2865715"/>
            <a:ext cx="3261003" cy="385524"/>
          </a:xfrm>
          <a:prstGeom prst="rect">
            <a:avLst/>
          </a:prstGeom>
          <a:noFill/>
          <a:ln/>
        </p:spPr>
        <p:txBody>
          <a:bodyPr wrap="none" lIns="0" tIns="0" rIns="0" bIns="0" rtlCol="0" anchor="t"/>
          <a:lstStyle/>
          <a:p>
            <a:pPr marL="0" indent="0" algn="l">
              <a:lnSpc>
                <a:spcPts val="3000"/>
              </a:lnSpc>
              <a:buNone/>
            </a:pPr>
            <a:r>
              <a:rPr lang="en-US" sz="2400" dirty="0">
                <a:solidFill>
                  <a:srgbClr val="F5F0F0"/>
                </a:solidFill>
                <a:latin typeface="Merriweather" pitchFamily="34" charset="0"/>
                <a:ea typeface="Merriweather" pitchFamily="34" charset="-122"/>
                <a:cs typeface="Merriweather" pitchFamily="34" charset="-120"/>
              </a:rPr>
              <a:t>Inovasi dan Kebijakan</a:t>
            </a:r>
            <a:endParaRPr lang="en-US" sz="2400" dirty="0"/>
          </a:p>
        </p:txBody>
      </p:sp>
      <p:sp>
        <p:nvSpPr>
          <p:cNvPr id="6" name="Text 4"/>
          <p:cNvSpPr/>
          <p:nvPr/>
        </p:nvSpPr>
        <p:spPr>
          <a:xfrm>
            <a:off x="5372576" y="3498056"/>
            <a:ext cx="3898940" cy="1579245"/>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Merriweather" pitchFamily="34" charset="0"/>
                <a:ea typeface="Merriweather" pitchFamily="34" charset="-122"/>
                <a:cs typeface="Merriweather" pitchFamily="34" charset="-120"/>
              </a:rPr>
              <a:t>Butuh kebijakan yang inovatif dan sensitif terhadap dinamika sosial budaya baru untuk menekan konflik.</a:t>
            </a:r>
            <a:endParaRPr lang="en-US" sz="1900" dirty="0"/>
          </a:p>
        </p:txBody>
      </p:sp>
      <p:sp>
        <p:nvSpPr>
          <p:cNvPr id="7" name="Text 5"/>
          <p:cNvSpPr/>
          <p:nvPr/>
        </p:nvSpPr>
        <p:spPr>
          <a:xfrm>
            <a:off x="9881354" y="2865715"/>
            <a:ext cx="3898940" cy="771049"/>
          </a:xfrm>
          <a:prstGeom prst="rect">
            <a:avLst/>
          </a:prstGeom>
          <a:noFill/>
          <a:ln/>
        </p:spPr>
        <p:txBody>
          <a:bodyPr wrap="square" lIns="0" tIns="0" rIns="0" bIns="0" rtlCol="0" anchor="t"/>
          <a:lstStyle/>
          <a:p>
            <a:pPr marL="0" indent="0" algn="l">
              <a:lnSpc>
                <a:spcPts val="3000"/>
              </a:lnSpc>
              <a:buNone/>
            </a:pPr>
            <a:r>
              <a:rPr lang="en-US" sz="2400" dirty="0">
                <a:solidFill>
                  <a:srgbClr val="F5F0F0"/>
                </a:solidFill>
                <a:latin typeface="Merriweather" pitchFamily="34" charset="0"/>
                <a:ea typeface="Merriweather" pitchFamily="34" charset="-122"/>
                <a:cs typeface="Merriweather" pitchFamily="34" charset="-120"/>
              </a:rPr>
              <a:t>Peran Akademisi dan Tokoh</a:t>
            </a:r>
            <a:endParaRPr lang="en-US" sz="2400" dirty="0"/>
          </a:p>
        </p:txBody>
      </p:sp>
      <p:sp>
        <p:nvSpPr>
          <p:cNvPr id="8" name="Text 6"/>
          <p:cNvSpPr/>
          <p:nvPr/>
        </p:nvSpPr>
        <p:spPr>
          <a:xfrm>
            <a:off x="9881354" y="3883581"/>
            <a:ext cx="3898940" cy="1579245"/>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Merriweather" pitchFamily="34" charset="0"/>
                <a:ea typeface="Merriweather" pitchFamily="34" charset="-122"/>
                <a:cs typeface="Merriweather" pitchFamily="34" charset="-120"/>
              </a:rPr>
              <a:t>Sinergi antara akademisi, tokoh agama, dan birokrat sangat krusial dalam deteksi dini dan solusi.</a:t>
            </a:r>
            <a:endParaRPr lang="en-US" sz="1900" dirty="0"/>
          </a:p>
        </p:txBody>
      </p:sp>
      <p:sp>
        <p:nvSpPr>
          <p:cNvPr id="9" name="Text 7"/>
          <p:cNvSpPr/>
          <p:nvPr/>
        </p:nvSpPr>
        <p:spPr>
          <a:xfrm>
            <a:off x="863798" y="5962531"/>
            <a:ext cx="12902803" cy="789622"/>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Merriweather" pitchFamily="34" charset="0"/>
                <a:ea typeface="Merriweather" pitchFamily="34" charset="-122"/>
                <a:cs typeface="Merriweather" pitchFamily="34" charset="-120"/>
              </a:rPr>
              <a:t>Langkah berikutnya adalah merangkul perubahan dengan strategi visioner agar konflik keagamaan tidak menjadi penghambat pembangunan Indonesia menuju 2045.</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776</TotalTime>
  <Words>736</Words>
  <Application>Microsoft Macintosh PowerPoint</Application>
  <PresentationFormat>Custom</PresentationFormat>
  <Paragraphs>113</Paragraphs>
  <Slides>11</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Merriweather</vt:lpstr>
      <vt:lpstr>Katari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Kamaruzzaman Bustamam Ahmad</cp:lastModifiedBy>
  <cp:revision>3</cp:revision>
  <dcterms:created xsi:type="dcterms:W3CDTF">2025-05-07T22:33:23Z</dcterms:created>
  <dcterms:modified xsi:type="dcterms:W3CDTF">2025-05-08T11:29:54Z</dcterms:modified>
</cp:coreProperties>
</file>