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iew from inside a stone structure, looking out toward stairs and a clear, blue sky"/>
          <p:cNvSpPr/>
          <p:nvPr>
            <p:ph type="pic" idx="21"/>
          </p:nvPr>
        </p:nvSpPr>
        <p:spPr>
          <a:xfrm>
            <a:off x="0" y="-1270000"/>
            <a:ext cx="24384000" cy="1627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 modern white building with glass panels against a clear, blue sky"/>
          <p:cNvSpPr/>
          <p:nvPr>
            <p:ph type="pic" idx="21"/>
          </p:nvPr>
        </p:nvSpPr>
        <p:spPr>
          <a:xfrm>
            <a:off x="92710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Small section of a modern shell bridge in Qingdao, Shandong, China with a partly cloudy sky above"/>
          <p:cNvSpPr/>
          <p:nvPr>
            <p:ph type="pic" idx="22"/>
          </p:nvPr>
        </p:nvSpPr>
        <p:spPr>
          <a:xfrm>
            <a:off x="9271000" y="1263848"/>
            <a:ext cx="16773843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ow angle exterior view of a modern building facade covered with aluminum discs under a clear, blue sky"/>
          <p:cNvSpPr/>
          <p:nvPr>
            <p:ph type="pic" sz="quarter" idx="21"/>
          </p:nvPr>
        </p:nvSpPr>
        <p:spPr>
          <a:xfrm>
            <a:off x="15417800" y="1270000"/>
            <a:ext cx="8144934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Low angle view of a modern, curved building under a cloudy sky"/>
          <p:cNvSpPr/>
          <p:nvPr>
            <p:ph type="pic" sz="quarter" idx="22"/>
          </p:nvPr>
        </p:nvSpPr>
        <p:spPr>
          <a:xfrm>
            <a:off x="15443200" y="7086600"/>
            <a:ext cx="8138580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View from inside a modern white building with glass panels, looking up to a bright, partly cloudy sky"/>
          <p:cNvSpPr/>
          <p:nvPr>
            <p:ph type="pic" idx="23"/>
          </p:nvPr>
        </p:nvSpPr>
        <p:spPr>
          <a:xfrm>
            <a:off x="-124635" y="1270000"/>
            <a:ext cx="16840169" cy="112437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ow angle view of the Azadi Tower in Tehran, Iran against a clear, bright sky"/>
          <p:cNvSpPr/>
          <p:nvPr>
            <p:ph type="pic" idx="21"/>
          </p:nvPr>
        </p:nvSpPr>
        <p:spPr>
          <a:xfrm>
            <a:off x="0" y="-1282700"/>
            <a:ext cx="24384000" cy="16281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Author and Dat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defTabSz="734694">
              <a:defRPr b="0" sz="3204">
                <a:latin typeface="Luminari"/>
                <a:ea typeface="Luminari"/>
                <a:cs typeface="Luminari"/>
                <a:sym typeface="Luminari"/>
              </a:defRPr>
            </a:pPr>
          </a:p>
        </p:txBody>
      </p:sp>
      <p:sp>
        <p:nvSpPr>
          <p:cNvPr id="152" name="Grand Desain Syariah Islam di Aceh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b="0">
                <a:latin typeface="Luminari"/>
                <a:ea typeface="Luminari"/>
                <a:cs typeface="Luminari"/>
                <a:sym typeface="Luminari"/>
              </a:defRPr>
            </a:lvl1pPr>
          </a:lstStyle>
          <a:p>
            <a:pPr/>
            <a:r>
              <a:t>Grand Desain Syariah Islam di Aceh</a:t>
            </a:r>
          </a:p>
        </p:txBody>
      </p:sp>
      <p:sp>
        <p:nvSpPr>
          <p:cNvPr id="153" name="Presentation Subtitl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0">
                <a:latin typeface="Luminari"/>
                <a:ea typeface="Luminari"/>
                <a:cs typeface="Luminari"/>
                <a:sym typeface="Lumina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rand Desain Syariah Isl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803275" indent="-203200" algn="just" defTabSz="457200">
              <a:lnSpc>
                <a:spcPts val="9000"/>
              </a:lnSpc>
              <a:buSzPct val="123000"/>
              <a:buChar char="•"/>
              <a:defRPr b="0" spc="0" sz="6000">
                <a:latin typeface="Luminari"/>
                <a:ea typeface="Luminari"/>
                <a:cs typeface="Luminari"/>
                <a:sym typeface="Luminari"/>
              </a:defRPr>
            </a:pPr>
            <a:r>
              <a:t>Grand Desain </a:t>
            </a:r>
            <a:r>
              <a:t>Syariah Islam </a:t>
            </a:r>
          </a:p>
        </p:txBody>
      </p:sp>
      <p:sp>
        <p:nvSpPr>
          <p:cNvPr id="156" name="Pertama, berupa dokumen mengenai kerangka kerja dan peta jalan (roadmap) pelaksanaan Syari’at Islam di Aceh.…"/>
          <p:cNvSpPr txBox="1"/>
          <p:nvPr>
            <p:ph type="body" idx="1"/>
          </p:nvPr>
        </p:nvSpPr>
        <p:spPr>
          <a:xfrm>
            <a:off x="1206500" y="2523082"/>
            <a:ext cx="21971000" cy="9981434"/>
          </a:xfrm>
          <a:prstGeom prst="rect">
            <a:avLst/>
          </a:prstGeom>
        </p:spPr>
        <p:txBody>
          <a:bodyPr/>
          <a:lstStyle/>
          <a:p>
            <a:pPr marL="803275" indent="-203200" algn="just" defTabSz="457200">
              <a:lnSpc>
                <a:spcPts val="9000"/>
              </a:lnSpc>
              <a:spcBef>
                <a:spcPts val="0"/>
              </a:spcBef>
              <a:defRPr sz="6000">
                <a:latin typeface="Hoefler Text"/>
                <a:ea typeface="Hoefler Text"/>
                <a:cs typeface="Hoefler Text"/>
                <a:sym typeface="Hoefler Text"/>
              </a:defRPr>
            </a:pPr>
          </a:p>
          <a:p>
            <a:pPr marL="803275" indent="-203200" algn="just" defTabSz="457200">
              <a:lnSpc>
                <a:spcPts val="9000"/>
              </a:lnSpc>
              <a:spcBef>
                <a:spcPts val="0"/>
              </a:spcBef>
              <a:defRPr sz="60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rPr i="1"/>
              <a:t>Pertama</a:t>
            </a:r>
            <a:r>
              <a:t>, berupa dokumen mengenai kerangka kerja dan peta jalan (</a:t>
            </a:r>
            <a:r>
              <a:rPr i="1"/>
              <a:t>roadmap</a:t>
            </a:r>
            <a:r>
              <a:t>) pelaksanaan Syari’at Islam di Aceh. </a:t>
            </a:r>
          </a:p>
          <a:p>
            <a:pPr marL="803275" indent="-203200" algn="just" defTabSz="457200">
              <a:lnSpc>
                <a:spcPts val="9000"/>
              </a:lnSpc>
              <a:spcBef>
                <a:spcPts val="0"/>
              </a:spcBef>
              <a:defRPr sz="60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rPr i="1"/>
              <a:t>Kedua</a:t>
            </a:r>
            <a:r>
              <a:t>, substansi </a:t>
            </a:r>
            <a:r>
              <a:rPr i="1"/>
              <a:t>Grand design</a:t>
            </a:r>
            <a:r>
              <a:t> meliputi bidang-bidang pembangunan Aceh yang disusun atas dalil dan nilai syari’ah, yang digali dari al-Qur’an, as-Sunnah, fiqh mazhab dan realitas sosial (adat-budaya) Aceh. </a:t>
            </a:r>
          </a:p>
          <a:p>
            <a:pPr marL="803275" indent="-203200" algn="just" defTabSz="457200">
              <a:lnSpc>
                <a:spcPts val="9000"/>
              </a:lnSpc>
              <a:spcBef>
                <a:spcPts val="0"/>
              </a:spcBef>
              <a:defRPr sz="60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rPr i="1"/>
              <a:t>Ketiga</a:t>
            </a:r>
            <a:r>
              <a:t>, </a:t>
            </a:r>
            <a:r>
              <a:rPr i="1"/>
              <a:t>Grand design</a:t>
            </a:r>
            <a:r>
              <a:t> memuat; rancangan strategis kebijakan pemerintah Provinsi dan Kab/Kota, indikator dan alat ukur  pelaksanaan Syari’at Islam.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ujuan Grand Desain Syariah Isl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243271">
              <a:defRPr b="0" spc="-156" sz="7820">
                <a:latin typeface="Luminari"/>
                <a:ea typeface="Luminari"/>
                <a:cs typeface="Luminari"/>
                <a:sym typeface="Luminari"/>
              </a:defRPr>
            </a:lvl1pPr>
          </a:lstStyle>
          <a:p>
            <a:pPr/>
            <a:r>
              <a:t>Tujuan Grand Desain Syariah Islam</a:t>
            </a:r>
          </a:p>
        </p:txBody>
      </p:sp>
      <p:sp>
        <p:nvSpPr>
          <p:cNvPr id="159" name="Grand Design Syari’at Islam Aceh harus menjadi referensi atau pedoman dinas/badan serta kabupaten/kota dalam merancang program pembangunan yang berbasis syari’ah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indent="600075" algn="just" defTabSz="457200">
              <a:lnSpc>
                <a:spcPts val="8500"/>
              </a:lnSpc>
              <a:spcBef>
                <a:spcPts val="0"/>
              </a:spcBef>
              <a:defRPr spc="0" sz="56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rPr i="1"/>
              <a:t>Grand Design</a:t>
            </a:r>
            <a:r>
              <a:t> Syari’at Islam Aceh harus menjadi referensi atau pedoman dinas/badan serta kabupaten/kota dalam merancang program pembangunan yang berbasis syari’ah. </a:t>
            </a:r>
          </a:p>
          <a:p>
            <a:pPr indent="600075" algn="just" defTabSz="457200">
              <a:lnSpc>
                <a:spcPts val="8500"/>
              </a:lnSpc>
              <a:spcBef>
                <a:spcPts val="0"/>
              </a:spcBef>
              <a:defRPr spc="0" sz="56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Sebagai upaya menyamakan persepsi (</a:t>
            </a:r>
            <a:r>
              <a:rPr i="1"/>
              <a:t>common understanding</a:t>
            </a:r>
            <a:r>
              <a:t>) antara pemerintah dan masyarakat demi mewujudkan Syari’at Islam secara kaffah di Aceh dalam bingkai Negara Kesatuan Republik Indonesia, </a:t>
            </a:r>
          </a:p>
          <a:p>
            <a:pPr indent="600075" algn="just" defTabSz="457200">
              <a:lnSpc>
                <a:spcPts val="8500"/>
              </a:lnSpc>
              <a:spcBef>
                <a:spcPts val="0"/>
              </a:spcBef>
              <a:defRPr spc="0" sz="56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Dokumen evaluasi terhadap pelaksanaan Syari’at Islam yang sudah berjalan selama ini.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Metode Penyusunan Grand Desai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lnSpc>
                <a:spcPts val="7200"/>
              </a:lnSpc>
              <a:defRPr b="0" spc="0" sz="4500">
                <a:latin typeface="Luminari"/>
                <a:ea typeface="Luminari"/>
                <a:cs typeface="Luminari"/>
                <a:sym typeface="Luminari"/>
              </a:defRPr>
            </a:pPr>
            <a:r>
              <a:t>Metode Penyusunan </a:t>
            </a:r>
            <a:r>
              <a:t>Grand Desain</a:t>
            </a:r>
          </a:p>
        </p:txBody>
      </p:sp>
      <p:sp>
        <p:nvSpPr>
          <p:cNvPr id="162" name="Tahapan-Tahapan Penyusunan:…"/>
          <p:cNvSpPr txBox="1"/>
          <p:nvPr>
            <p:ph type="body" idx="1"/>
          </p:nvPr>
        </p:nvSpPr>
        <p:spPr>
          <a:xfrm>
            <a:off x="1206499" y="2748201"/>
            <a:ext cx="21971001" cy="9756315"/>
          </a:xfrm>
          <a:prstGeom prst="rect">
            <a:avLst/>
          </a:prstGeom>
        </p:spPr>
        <p:txBody>
          <a:bodyPr/>
          <a:lstStyle/>
          <a:p>
            <a:pPr marL="0" indent="0" algn="just" defTabSz="457200">
              <a:lnSpc>
                <a:spcPts val="6800"/>
              </a:lnSpc>
              <a:spcBef>
                <a:spcPts val="0"/>
              </a:spcBef>
              <a:buSzTx/>
              <a:buNone/>
              <a:defRPr sz="42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Tahapan-Tahapan Penyusunan:</a:t>
            </a:r>
          </a:p>
          <a:p>
            <a:pPr marL="0" indent="0" algn="just" defTabSz="457200">
              <a:lnSpc>
                <a:spcPts val="6800"/>
              </a:lnSpc>
              <a:spcBef>
                <a:spcPts val="0"/>
              </a:spcBef>
              <a:buSzTx/>
              <a:buNone/>
              <a:defRPr sz="4200">
                <a:latin typeface="Hoefler Text"/>
                <a:ea typeface="Hoefler Text"/>
                <a:cs typeface="Hoefler Text"/>
                <a:sym typeface="Hoefler Text"/>
              </a:defRPr>
            </a:pPr>
          </a:p>
          <a:p>
            <a:pPr marL="648229" indent="-648229" algn="just" defTabSz="457200">
              <a:lnSpc>
                <a:spcPts val="6800"/>
              </a:lnSpc>
              <a:spcBef>
                <a:spcPts val="0"/>
              </a:spcBef>
              <a:buSzPct val="100000"/>
              <a:buAutoNum type="arabicPeriod" startAt="1"/>
              <a:defRPr sz="42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Inventarisasi tulisan-tulisan tentang Syari’at Islam.</a:t>
            </a:r>
          </a:p>
          <a:p>
            <a:pPr marL="648229" indent="-648229" algn="just" defTabSz="457200">
              <a:lnSpc>
                <a:spcPts val="6800"/>
              </a:lnSpc>
              <a:spcBef>
                <a:spcPts val="0"/>
              </a:spcBef>
              <a:buSzPct val="100000"/>
              <a:buAutoNum type="arabicPeriod" startAt="1"/>
              <a:defRPr sz="42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Kajian sehingga tersusun landasan filosofis, sosiologis dan yuridis dari bahan tulisan yang ada.</a:t>
            </a:r>
          </a:p>
          <a:p>
            <a:pPr marL="648229" indent="-648229" algn="just" defTabSz="457200">
              <a:lnSpc>
                <a:spcPts val="6800"/>
              </a:lnSpc>
              <a:spcBef>
                <a:spcPts val="0"/>
              </a:spcBef>
              <a:buSzPct val="100000"/>
              <a:buAutoNum type="arabicPeriod" startAt="1"/>
              <a:defRPr sz="42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Menjaring informasi tentang </a:t>
            </a:r>
            <a:r>
              <a:rPr i="1"/>
              <a:t>Grand Design</a:t>
            </a:r>
            <a:r>
              <a:t> di sejumlah daerah di Provinsi Aceh.</a:t>
            </a:r>
          </a:p>
          <a:p>
            <a:pPr marL="648229" indent="-648229" algn="just" defTabSz="457200">
              <a:lnSpc>
                <a:spcPts val="6800"/>
              </a:lnSpc>
              <a:spcBef>
                <a:spcPts val="0"/>
              </a:spcBef>
              <a:buSzPct val="100000"/>
              <a:buAutoNum type="arabicPeriod" startAt="1"/>
              <a:defRPr sz="42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Melakukan FGD di beberapa daerah sampel dan  wawancara mendalam.</a:t>
            </a:r>
          </a:p>
          <a:p>
            <a:pPr marL="648229" indent="-648229" algn="just" defTabSz="457200">
              <a:lnSpc>
                <a:spcPts val="6800"/>
              </a:lnSpc>
              <a:spcBef>
                <a:spcPts val="0"/>
              </a:spcBef>
              <a:buSzPct val="100000"/>
              <a:buAutoNum type="arabicPeriod" startAt="1"/>
              <a:defRPr sz="42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Perumusan </a:t>
            </a:r>
            <a:r>
              <a:rPr i="1"/>
              <a:t>Grand Design</a:t>
            </a:r>
            <a:r>
              <a:t> akan diuji melalui FGD di tingkat Provinsi dengan menghadirkan para pakar dari semua sektor.</a:t>
            </a:r>
          </a:p>
          <a:p>
            <a:pPr marL="648229" indent="-648229" algn="just" defTabSz="457200">
              <a:lnSpc>
                <a:spcPts val="6800"/>
              </a:lnSpc>
              <a:spcBef>
                <a:spcPts val="0"/>
              </a:spcBef>
              <a:buSzPct val="100000"/>
              <a:buAutoNum type="arabicPeriod" startAt="1"/>
              <a:defRPr sz="42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Dokumen </a:t>
            </a:r>
            <a:r>
              <a:rPr i="1"/>
              <a:t>Grand Design</a:t>
            </a:r>
            <a:r>
              <a:t> Pelaksanaan Syari’at Islam.</a:t>
            </a:r>
          </a:p>
          <a:p>
            <a:pPr marL="648229" indent="-648229" algn="just" defTabSz="457200">
              <a:lnSpc>
                <a:spcPts val="6800"/>
              </a:lnSpc>
              <a:spcBef>
                <a:spcPts val="0"/>
              </a:spcBef>
              <a:buSzPct val="100000"/>
              <a:buAutoNum type="arabicPeriod" startAt="1"/>
              <a:defRPr sz="42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Melakukan Seminar Dokumen </a:t>
            </a:r>
            <a:r>
              <a:rPr i="1"/>
              <a:t>Grand Design</a:t>
            </a:r>
            <a:r>
              <a:t> kepada SKPA dan masyarakat.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ahapan Pertama (2025-2030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227228" indent="-227228" algn="just" defTabSz="288036">
              <a:lnSpc>
                <a:spcPts val="5800"/>
              </a:lnSpc>
              <a:defRPr b="0" spc="0" sz="3906">
                <a:latin typeface="Luminari"/>
                <a:ea typeface="Luminari"/>
                <a:cs typeface="Luminari"/>
                <a:sym typeface="Luminari"/>
              </a:defRPr>
            </a:lvl1pPr>
          </a:lstStyle>
          <a:p>
            <a:pPr/>
            <a:r>
              <a:t>Tahapan Pertama (2025-2030)</a:t>
            </a:r>
          </a:p>
        </p:txBody>
      </p:sp>
      <p:sp>
        <p:nvSpPr>
          <p:cNvPr id="165" name="Fase ini diusahakan adanya perubahan paradigma di dalam masyarakat, aparatur dan masyarakat internasional tentang makna pelaksanaan Syari’at Islam di Aceh.…"/>
          <p:cNvSpPr txBox="1"/>
          <p:nvPr>
            <p:ph type="body" idx="1"/>
          </p:nvPr>
        </p:nvSpPr>
        <p:spPr>
          <a:xfrm>
            <a:off x="1206500" y="3158544"/>
            <a:ext cx="21971000" cy="9345972"/>
          </a:xfrm>
          <a:prstGeom prst="rect">
            <a:avLst/>
          </a:prstGeom>
        </p:spPr>
        <p:txBody>
          <a:bodyPr/>
          <a:lstStyle/>
          <a:p>
            <a:pPr marL="421349" indent="-421349" defTabSz="416052">
              <a:lnSpc>
                <a:spcPts val="5800"/>
              </a:lnSpc>
              <a:spcBef>
                <a:spcPts val="0"/>
              </a:spcBef>
              <a:buSzPct val="100000"/>
              <a:buAutoNum type="arabicPeriod" startAt="1"/>
              <a:defRPr sz="3549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Fase ini diusahakan adanya perubahan paradigma di dalam masyarakat, aparatur dan masyarakat internasional tentang makna pelaksanaan Syari’at Islam di Aceh.</a:t>
            </a:r>
          </a:p>
          <a:p>
            <a:pPr marL="421349" indent="-421349" defTabSz="416052">
              <a:lnSpc>
                <a:spcPts val="5800"/>
              </a:lnSpc>
              <a:spcBef>
                <a:spcPts val="0"/>
              </a:spcBef>
              <a:buSzPct val="100000"/>
              <a:buAutoNum type="arabicPeriod" startAt="1"/>
              <a:defRPr sz="3549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Upaya daya guna atau tindakan untuk mewujudkan pembangunan pemahaman yang dinamis terhadap keberadaan </a:t>
            </a:r>
            <a:r>
              <a:rPr i="1"/>
              <a:t>‘adat</a:t>
            </a:r>
            <a:r>
              <a:t> dan Syari’at Islam sebagai sendi kehidupan masyarakat Aceh.</a:t>
            </a:r>
          </a:p>
          <a:p>
            <a:pPr marL="421349" indent="-421349" defTabSz="416052">
              <a:lnSpc>
                <a:spcPts val="5800"/>
              </a:lnSpc>
              <a:spcBef>
                <a:spcPts val="0"/>
              </a:spcBef>
              <a:buSzPct val="100000"/>
              <a:buAutoNum type="arabicPeriod" startAt="1"/>
              <a:defRPr sz="3549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Perlu dilaksanakan secara sistematik perubahan makna Syari’at Islam dalam segala bidang kehidupan masyarakat.</a:t>
            </a:r>
          </a:p>
          <a:p>
            <a:pPr marL="421349" indent="-421349" defTabSz="416052">
              <a:lnSpc>
                <a:spcPts val="5800"/>
              </a:lnSpc>
              <a:spcBef>
                <a:spcPts val="0"/>
              </a:spcBef>
              <a:buSzPct val="100000"/>
              <a:buAutoNum type="arabicPeriod" startAt="1"/>
              <a:defRPr sz="3549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Aparatur perlu melakukan rekonseptualisasi dan restrukturisasi tentang pemaknaan Syari’at Islam sebagai spirit masyarakat Aceh.</a:t>
            </a:r>
          </a:p>
          <a:p>
            <a:pPr marL="421349" indent="-421349" defTabSz="416052">
              <a:lnSpc>
                <a:spcPts val="5800"/>
              </a:lnSpc>
              <a:spcBef>
                <a:spcPts val="0"/>
              </a:spcBef>
              <a:buSzPct val="100000"/>
              <a:buAutoNum type="arabicPeriod" startAt="1"/>
              <a:defRPr sz="3549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Terdapat program atau skenario  adanya usaha-usaha yang membangkitkan aspek pemikiran, kebatinan, dan jiwa yang berlandaskan pada </a:t>
            </a:r>
            <a:r>
              <a:rPr i="1"/>
              <a:t>Dín al-Islám</a:t>
            </a:r>
            <a:endParaRPr i="1"/>
          </a:p>
          <a:p>
            <a:pPr marL="421349" indent="-421349" defTabSz="416052">
              <a:lnSpc>
                <a:spcPts val="5800"/>
              </a:lnSpc>
              <a:spcBef>
                <a:spcPts val="0"/>
              </a:spcBef>
              <a:buSzPct val="100000"/>
              <a:buAutoNum type="arabicPeriod" startAt="1"/>
              <a:defRPr sz="3549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Aparatur mengeluarkan kebijakan-kebijakan yang berlandaskan </a:t>
            </a:r>
            <a:r>
              <a:rPr i="1"/>
              <a:t>Dín al-Islám</a:t>
            </a:r>
            <a:r>
              <a:t>. </a:t>
            </a:r>
          </a:p>
          <a:p>
            <a:pPr marL="421349" indent="-421349" defTabSz="416052">
              <a:lnSpc>
                <a:spcPts val="5800"/>
              </a:lnSpc>
              <a:spcBef>
                <a:spcPts val="0"/>
              </a:spcBef>
              <a:buSzPct val="100000"/>
              <a:buAutoNum type="arabicPeriod" startAt="1"/>
              <a:defRPr sz="3549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Pelaksanaan </a:t>
            </a:r>
            <a:r>
              <a:rPr i="1"/>
              <a:t>Dín al-Islám </a:t>
            </a:r>
            <a:r>
              <a:t>merupakan pelaksanaan Syari’at (praktik), spiritual (mental/batin), hakikat (transenden). </a:t>
            </a:r>
            <a:endParaRPr i="1"/>
          </a:p>
          <a:p>
            <a:pPr marL="421349" indent="-421349" defTabSz="416052">
              <a:lnSpc>
                <a:spcPts val="5800"/>
              </a:lnSpc>
              <a:spcBef>
                <a:spcPts val="0"/>
              </a:spcBef>
              <a:buSzPct val="100000"/>
              <a:buAutoNum type="arabicPeriod" startAt="1"/>
              <a:defRPr sz="3549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Pemerintah Aceh harus memiliki kerangka pikir yang berlandaskan Islam untuk menghadapi isu-isu global dalam bidang energi, geopolitik, </a:t>
            </a:r>
            <a:r>
              <a:rPr i="1"/>
              <a:t>food security</a:t>
            </a:r>
            <a:r>
              <a:t>, dan </a:t>
            </a:r>
            <a:r>
              <a:rPr i="1"/>
              <a:t>human security.</a:t>
            </a:r>
            <a:endParaRPr i="1"/>
          </a:p>
          <a:p>
            <a:pPr marL="421349" indent="-421349" defTabSz="416052">
              <a:lnSpc>
                <a:spcPts val="5800"/>
              </a:lnSpc>
              <a:spcBef>
                <a:spcPts val="0"/>
              </a:spcBef>
              <a:buSzPct val="100000"/>
              <a:buAutoNum type="arabicPeriod" startAt="1"/>
              <a:defRPr sz="3549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Perlu adanya karya, kajian, seminar dan dialog dengan para ahli untuk menurunkan </a:t>
            </a:r>
            <a:r>
              <a:rPr i="1"/>
              <a:t>Dín al-Islám</a:t>
            </a:r>
            <a:r>
              <a:t> menjadi sipirit global dari Aceh.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ahapan Kedua (2030-2035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306578" indent="-306578" algn="just" defTabSz="388620">
              <a:lnSpc>
                <a:spcPts val="6200"/>
              </a:lnSpc>
              <a:defRPr b="0" spc="0" sz="3910">
                <a:latin typeface="Luminari"/>
                <a:ea typeface="Luminari"/>
                <a:cs typeface="Luminari"/>
                <a:sym typeface="Luminari"/>
              </a:defRPr>
            </a:lvl1pPr>
          </a:lstStyle>
          <a:p>
            <a:pPr/>
            <a:r>
              <a:t>Tahapan Kedua (2030-2035)</a:t>
            </a:r>
          </a:p>
        </p:txBody>
      </p:sp>
      <p:sp>
        <p:nvSpPr>
          <p:cNvPr id="168" name="Identitas dan konektivitas manusia secara global.…"/>
          <p:cNvSpPr txBox="1"/>
          <p:nvPr>
            <p:ph type="body" idx="1"/>
          </p:nvPr>
        </p:nvSpPr>
        <p:spPr>
          <a:xfrm>
            <a:off x="1206500" y="2697290"/>
            <a:ext cx="21971000" cy="9807226"/>
          </a:xfrm>
          <a:prstGeom prst="rect">
            <a:avLst/>
          </a:prstGeom>
        </p:spPr>
        <p:txBody>
          <a:bodyPr/>
          <a:lstStyle/>
          <a:p>
            <a:pPr marL="854799" indent="-533585" algn="just" defTabSz="306324">
              <a:lnSpc>
                <a:spcPts val="6100"/>
              </a:lnSpc>
              <a:spcBef>
                <a:spcPts val="700"/>
              </a:spcBef>
              <a:buSzPct val="100000"/>
              <a:buAutoNum type="arabicPeriod" startAt="1"/>
              <a:defRPr sz="4087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Identitas dan konektivitas manusia secara global. </a:t>
            </a:r>
          </a:p>
          <a:p>
            <a:pPr marL="854799" indent="-533585" algn="just" defTabSz="306324">
              <a:lnSpc>
                <a:spcPts val="6100"/>
              </a:lnSpc>
              <a:spcBef>
                <a:spcPts val="700"/>
              </a:spcBef>
              <a:buSzPct val="100000"/>
              <a:buAutoNum type="arabicPeriod" startAt="1"/>
              <a:defRPr sz="4087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Pada tahun 2030-an, konektivitas manusia akan cenderung menuju identitas yang satu sebagai bagian penduduk dunia (</a:t>
            </a:r>
            <a:r>
              <a:rPr i="1"/>
              <a:t>global citizen</a:t>
            </a:r>
            <a:r>
              <a:t>)</a:t>
            </a:r>
            <a:r>
              <a:rPr baseline="31999" u="sng">
                <a:solidFill>
                  <a:srgbClr val="0000EE"/>
                </a:solidFill>
                <a:uFill>
                  <a:solidFill>
                    <a:srgbClr val="0000EE"/>
                  </a:solidFill>
                </a:uFill>
              </a:rPr>
              <a:t>[ </a:t>
            </a:r>
            <a:r>
              <a:rPr>
                <a:uFill>
                  <a:solidFill>
                    <a:srgbClr val="0000EE"/>
                  </a:solidFill>
                </a:uFill>
              </a:rPr>
              <a:t>atau kosmopolitan.</a:t>
            </a:r>
            <a:endParaRPr>
              <a:uFill>
                <a:solidFill>
                  <a:srgbClr val="0000EE"/>
                </a:solidFill>
              </a:uFill>
            </a:endParaRPr>
          </a:p>
          <a:p>
            <a:pPr marL="854799" indent="-533585" algn="just" defTabSz="306324">
              <a:lnSpc>
                <a:spcPts val="6100"/>
              </a:lnSpc>
              <a:spcBef>
                <a:spcPts val="700"/>
              </a:spcBef>
              <a:buSzPct val="100000"/>
              <a:buAutoNum type="arabicPeriod" startAt="1"/>
              <a:defRPr sz="4087">
                <a:uFill>
                  <a:solidFill>
                    <a:srgbClr val="0000EE"/>
                  </a:solidFill>
                </a:uFill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Nilai-nilai, etika, dan moral rakyat Aceh yang dihidupkan di dalam </a:t>
            </a:r>
            <a:r>
              <a:rPr i="1"/>
              <a:t>Dín al-Islám </a:t>
            </a:r>
            <a:r>
              <a:t>melalui proses rekonseptualisasi pendidikan Aceh di bawah sistem gagasan-gagasan yang  akan memayungi nilai, etika dan moral rakyat Aceh.</a:t>
            </a:r>
          </a:p>
          <a:p>
            <a:pPr marL="854799" indent="-533585" algn="just" defTabSz="306324">
              <a:lnSpc>
                <a:spcPts val="6100"/>
              </a:lnSpc>
              <a:spcBef>
                <a:spcPts val="700"/>
              </a:spcBef>
              <a:buSzPct val="100000"/>
              <a:buAutoNum type="arabicPeriod" startAt="1"/>
              <a:defRPr sz="4087">
                <a:uFill>
                  <a:solidFill>
                    <a:srgbClr val="0000EE"/>
                  </a:solidFill>
                </a:uFill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Sistem rekruitmen aparatur pemerintah perlu dikaji ulang dengan melihat aspek reproduksi generasi Aceh pada masa yang akan dating.</a:t>
            </a:r>
          </a:p>
          <a:p>
            <a:pPr marL="854799" indent="-533585" algn="just" defTabSz="306324">
              <a:lnSpc>
                <a:spcPts val="6100"/>
              </a:lnSpc>
              <a:spcBef>
                <a:spcPts val="700"/>
              </a:spcBef>
              <a:buSzPct val="100000"/>
              <a:buAutoNum type="arabicPeriod" startAt="1"/>
              <a:defRPr sz="4087">
                <a:uFill>
                  <a:solidFill>
                    <a:srgbClr val="0000EE"/>
                  </a:solidFill>
                </a:uFill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Melakukan proses re-</a:t>
            </a:r>
            <a:r>
              <a:rPr i="1"/>
              <a:t>grouping</a:t>
            </a:r>
            <a:r>
              <a:t> masyarakat Aceh dengan mempertimbangkan sistem kewilayahan dan kosmologi lokal dengan memetakan resiko dan kesempatan bagi masa depan masyarakat tersebut.</a:t>
            </a:r>
          </a:p>
          <a:p>
            <a:pPr marL="854799" indent="-533585" algn="just" defTabSz="306324">
              <a:lnSpc>
                <a:spcPts val="6100"/>
              </a:lnSpc>
              <a:spcBef>
                <a:spcPts val="700"/>
              </a:spcBef>
              <a:buSzPct val="100000"/>
              <a:buAutoNum type="arabicPeriod" startAt="1"/>
              <a:defRPr sz="4087">
                <a:uFill>
                  <a:solidFill>
                    <a:srgbClr val="0000EE"/>
                  </a:solidFill>
                </a:uFill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Pendirian lembaga khusus yang memonitor dampak dari ICT, perkembangan ideologi baru dari luar.</a:t>
            </a:r>
          </a:p>
          <a:p>
            <a:pPr marL="854799" indent="-533585" algn="just" defTabSz="306324">
              <a:lnSpc>
                <a:spcPts val="6100"/>
              </a:lnSpc>
              <a:spcBef>
                <a:spcPts val="700"/>
              </a:spcBef>
              <a:buSzPct val="100000"/>
              <a:buAutoNum type="arabicPeriod" startAt="1"/>
              <a:defRPr sz="4087">
                <a:uFill>
                  <a:solidFill>
                    <a:srgbClr val="0000EE"/>
                  </a:solidFill>
                </a:uFill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Adapun diwilayah publik seperti pasar, perkantoran, dan wisata, kebijakan yang ditempuh haruslah di bawah prinsip-prinsip keislaman. 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ahapan ketiga (2035-2040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306578" indent="-306578" algn="just" defTabSz="388620">
              <a:lnSpc>
                <a:spcPts val="6200"/>
              </a:lnSpc>
              <a:defRPr b="0" spc="0" sz="3910">
                <a:latin typeface="Luminari"/>
                <a:ea typeface="Luminari"/>
                <a:cs typeface="Luminari"/>
                <a:sym typeface="Luminari"/>
              </a:defRPr>
            </a:lvl1pPr>
          </a:lstStyle>
          <a:p>
            <a:pPr/>
            <a:r>
              <a:t>Tahapan ketiga (2035-2040)</a:t>
            </a:r>
          </a:p>
        </p:txBody>
      </p:sp>
      <p:sp>
        <p:nvSpPr>
          <p:cNvPr id="171" name="Ekonomi yang mapan, terutama mereka yang memiliki keahlian dan mampu memanfaatkan peluang usaha karena hubungan antara manusia sudah terkoneksi secara global.…"/>
          <p:cNvSpPr txBox="1"/>
          <p:nvPr>
            <p:ph type="body" idx="1"/>
          </p:nvPr>
        </p:nvSpPr>
        <p:spPr>
          <a:xfrm>
            <a:off x="1206500" y="4018016"/>
            <a:ext cx="21971000" cy="8486500"/>
          </a:xfrm>
          <a:prstGeom prst="rect">
            <a:avLst/>
          </a:prstGeom>
        </p:spPr>
        <p:txBody>
          <a:bodyPr/>
          <a:lstStyle/>
          <a:p>
            <a:pPr marL="535728" indent="-296333" algn="just" defTabSz="457200">
              <a:lnSpc>
                <a:spcPts val="7100"/>
              </a:lnSpc>
              <a:spcBef>
                <a:spcPts val="0"/>
              </a:spcBef>
              <a:buSzPct val="100000"/>
              <a:buAutoNum type="arabicPeriod" startAt="1"/>
              <a:defRPr sz="44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Ekonomi yang mapan, terutama mereka yang memiliki keahlian dan mampu memanfaatkan peluang usaha karena hubungan antara manusia sudah terkoneksi secara global. </a:t>
            </a:r>
          </a:p>
          <a:p>
            <a:pPr marL="535728" indent="-296333" algn="just" defTabSz="457200">
              <a:lnSpc>
                <a:spcPts val="7100"/>
              </a:lnSpc>
              <a:spcBef>
                <a:spcPts val="0"/>
              </a:spcBef>
              <a:buSzPct val="100000"/>
              <a:buAutoNum type="arabicPeriod" startAt="1"/>
              <a:defRPr sz="44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Untuk itu, kebijakan untuk kehidupan rakyat Aceh perlu memikirkan aspek-aspek kesiapan untuk bukan lagi mampu bersaing, tetapi terlibat secara aktif dalam perkonomian global.</a:t>
            </a:r>
          </a:p>
          <a:p>
            <a:pPr marL="535728" indent="-296333" algn="just" defTabSz="457200">
              <a:lnSpc>
                <a:spcPts val="7100"/>
              </a:lnSpc>
              <a:spcBef>
                <a:spcPts val="0"/>
              </a:spcBef>
              <a:buSzPct val="100000"/>
              <a:buAutoNum type="arabicPeriod" startAt="1"/>
              <a:defRPr sz="44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 Harapan hidup masyarakat Aceh lebih panjang.</a:t>
            </a:r>
          </a:p>
          <a:p>
            <a:pPr marL="535728" indent="-296333" algn="just" defTabSz="457200">
              <a:lnSpc>
                <a:spcPts val="7100"/>
              </a:lnSpc>
              <a:spcBef>
                <a:spcPts val="0"/>
              </a:spcBef>
              <a:buSzPct val="100000"/>
              <a:buAutoNum type="arabicPeriod" startAt="1"/>
              <a:defRPr sz="44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Pola keagamannya adalah masyarakat yang berlandaskan pada ideologi </a:t>
            </a:r>
            <a:r>
              <a:rPr i="1"/>
              <a:t>Dín al-Islám</a:t>
            </a:r>
            <a:r>
              <a:t>.</a:t>
            </a:r>
          </a:p>
          <a:p>
            <a:pPr marL="535728" indent="-296333" algn="just" defTabSz="457200">
              <a:lnSpc>
                <a:spcPts val="7100"/>
              </a:lnSpc>
              <a:spcBef>
                <a:spcPts val="0"/>
              </a:spcBef>
              <a:buSzPct val="100000"/>
              <a:buAutoNum type="arabicPeriod" startAt="1"/>
              <a:defRPr sz="44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Falsafah dan paradigma masyarakat selalu mengedepankan </a:t>
            </a:r>
            <a:r>
              <a:rPr i="1"/>
              <a:t>Dín al-Islám </a:t>
            </a:r>
            <a:r>
              <a:t>dimana pola pengambilan dasar pijakan untuk pemikiran mengenai konsep-konsep arah pembangunan di Aceh harus memikirkan kerangka berpikir sebagaimana telah ditumbuhkan pada tahapan pertama.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ahapan Keempat (2040-2045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223621" indent="-223621" algn="just" defTabSz="283463">
              <a:lnSpc>
                <a:spcPts val="5700"/>
              </a:lnSpc>
              <a:defRPr b="0" spc="0" sz="3864">
                <a:latin typeface="Luminari"/>
                <a:ea typeface="Luminari"/>
                <a:cs typeface="Luminari"/>
                <a:sym typeface="Luminari"/>
              </a:defRPr>
            </a:pPr>
            <a:r>
              <a:t> </a:t>
            </a:r>
            <a:r>
              <a:t>Tahapan Keempat (2040-2045)</a:t>
            </a:r>
          </a:p>
        </p:txBody>
      </p:sp>
      <p:sp>
        <p:nvSpPr>
          <p:cNvPr id="174" name="Dîn al-Islâm yang sudah menjadi ideologi dan protokol masyarakat Aceh akan berhadapan dengan perubahan masyarakat.…"/>
          <p:cNvSpPr txBox="1"/>
          <p:nvPr>
            <p:ph type="body" idx="1"/>
          </p:nvPr>
        </p:nvSpPr>
        <p:spPr>
          <a:xfrm>
            <a:off x="1206500" y="2906858"/>
            <a:ext cx="21971000" cy="9597658"/>
          </a:xfrm>
          <a:prstGeom prst="rect">
            <a:avLst/>
          </a:prstGeom>
        </p:spPr>
        <p:txBody>
          <a:bodyPr/>
          <a:lstStyle/>
          <a:p>
            <a:pPr marL="1202478" indent="-963083" defTabSz="457200">
              <a:lnSpc>
                <a:spcPts val="8000"/>
              </a:lnSpc>
              <a:spcBef>
                <a:spcPts val="0"/>
              </a:spcBef>
              <a:buSzPct val="100000"/>
              <a:buAutoNum type="arabicPeriod" startAt="1"/>
              <a:defRPr sz="52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rPr i="1"/>
              <a:t>Dîn al-Islâm</a:t>
            </a:r>
            <a:r>
              <a:t> yang sudah menjadi ideologi dan protokol masyarakat Aceh akan berhadapan dengan perubahan masyarakat.</a:t>
            </a:r>
          </a:p>
          <a:p>
            <a:pPr marL="1202478" indent="-963083" defTabSz="457200">
              <a:lnSpc>
                <a:spcPts val="8000"/>
              </a:lnSpc>
              <a:spcBef>
                <a:spcPts val="0"/>
              </a:spcBef>
              <a:buSzPct val="100000"/>
              <a:buAutoNum type="arabicPeriod" startAt="1"/>
              <a:defRPr sz="52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Konsep pendidikan yang berbasikan </a:t>
            </a:r>
            <a:r>
              <a:rPr i="1"/>
              <a:t>Dîn al-Islam</a:t>
            </a:r>
            <a:r>
              <a:t> di dalam era </a:t>
            </a:r>
            <a:r>
              <a:rPr i="1"/>
              <a:t>digital</a:t>
            </a:r>
            <a:r>
              <a:t> </a:t>
            </a:r>
            <a:r>
              <a:rPr i="1"/>
              <a:t>state</a:t>
            </a:r>
            <a:r>
              <a:t>.</a:t>
            </a:r>
          </a:p>
          <a:p>
            <a:pPr marL="1202478" indent="-963083" defTabSz="457200">
              <a:lnSpc>
                <a:spcPts val="8000"/>
              </a:lnSpc>
              <a:spcBef>
                <a:spcPts val="0"/>
              </a:spcBef>
              <a:buSzPct val="100000"/>
              <a:buAutoNum type="arabicPeriod" startAt="1"/>
              <a:defRPr sz="52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Konsep kewilayahan Aceh yang akan telah mengalami </a:t>
            </a:r>
            <a:r>
              <a:rPr i="1"/>
              <a:t>re-grouping</a:t>
            </a:r>
            <a:r>
              <a:t> dan rebalancing untuk bisa bertahan dibawah karakter ke-Aceh-an.</a:t>
            </a:r>
          </a:p>
          <a:p>
            <a:pPr marL="1202478" indent="-963083" defTabSz="457200">
              <a:lnSpc>
                <a:spcPts val="8000"/>
              </a:lnSpc>
              <a:spcBef>
                <a:spcPts val="0"/>
              </a:spcBef>
              <a:buSzPct val="100000"/>
              <a:buAutoNum type="arabicPeriod" startAt="1"/>
              <a:defRPr sz="52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Konsep pembangunan yang mengamankan “norma, etika, dan nilai” di dalam masyarakat Aceh dalam era keberkurangan fungsi manusia yang digantikan oleh mesin atau ICT.</a:t>
            </a:r>
          </a:p>
          <a:p>
            <a:pPr marL="1202478" indent="-963083" defTabSz="457200">
              <a:lnSpc>
                <a:spcPts val="8000"/>
              </a:lnSpc>
              <a:spcBef>
                <a:spcPts val="0"/>
              </a:spcBef>
              <a:buSzPct val="100000"/>
              <a:buAutoNum type="arabicPeriod" startAt="1"/>
              <a:defRPr sz="52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Pendirian lembaga-lembaga think tank yang lebih terspesifik untuk memikirkan bagaimana rekayas pembentukan manusia Aceh.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