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 snapToGrid="0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4/17/25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4/17/25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06B8D-208D-77B5-16B8-CED8600D5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Hamzah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Fansuri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,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Geopolitik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, dan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E4A19-252F-705C-409C-A7439475BD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Kamaruzzaman</a:t>
            </a:r>
            <a:r>
              <a:rPr lang="en-US" dirty="0"/>
              <a:t> </a:t>
            </a:r>
            <a:r>
              <a:rPr lang="en-US" dirty="0" err="1"/>
              <a:t>Bustamam</a:t>
            </a:r>
            <a:r>
              <a:rPr lang="en-US" dirty="0"/>
              <a:t>-Ahmad</a:t>
            </a:r>
          </a:p>
          <a:p>
            <a:r>
              <a:rPr lang="en-US" dirty="0"/>
              <a:t>UIN </a:t>
            </a:r>
            <a:r>
              <a:rPr lang="en-US" dirty="0" err="1"/>
              <a:t>Ar-Raniry</a:t>
            </a:r>
            <a:r>
              <a:rPr lang="en-US" dirty="0"/>
              <a:t>, Darussalam Banda Aceh</a:t>
            </a:r>
          </a:p>
        </p:txBody>
      </p:sp>
    </p:spTree>
    <p:extLst>
      <p:ext uri="{BB962C8B-B14F-4D97-AF65-F5344CB8AC3E}">
        <p14:creationId xmlns:p14="http://schemas.microsoft.com/office/powerpoint/2010/main" val="1244614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83760-BED2-0E75-6CB0-5E1C0E41B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2349925"/>
            <a:ext cx="3752603" cy="2456442"/>
          </a:xfrm>
        </p:spPr>
        <p:txBody>
          <a:bodyPr>
            <a:noAutofit/>
          </a:bodyPr>
          <a:lstStyle/>
          <a:p>
            <a:pPr algn="l"/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Mengapa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Geopolitik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?</a:t>
            </a:r>
            <a:b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</a:b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1.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Pengaruh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Wilayah</a:t>
            </a:r>
            <a:b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</a:b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2.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Pengaruh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Budaya</a:t>
            </a:r>
            <a:b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</a:b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3.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Pengaruh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Lingkungan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Sekitar</a:t>
            </a:r>
            <a:b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</a:b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4.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Kekuatan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untuk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memengaruhi</a:t>
            </a:r>
            <a:r>
              <a:rPr lang="en-US" sz="2400" dirty="0">
                <a:solidFill>
                  <a:schemeClr val="bg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CCC5C0-3D9B-C989-AE82-D90103224A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4977" y="215490"/>
            <a:ext cx="6828478" cy="3140869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20E4F8-004F-4623-CCBD-F9ACAEA40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977" y="3534574"/>
            <a:ext cx="6507369" cy="291427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DA5025-0360-C3D8-3ED2-D692118B4C13}"/>
              </a:ext>
            </a:extLst>
          </p:cNvPr>
          <p:cNvSpPr txBox="1"/>
          <p:nvPr/>
        </p:nvSpPr>
        <p:spPr>
          <a:xfrm>
            <a:off x="783771" y="1752992"/>
            <a:ext cx="3603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Pendahuluan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937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8F9B2-FE0D-17A5-0D4A-98B33266E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531" y="2393890"/>
            <a:ext cx="3701059" cy="2470065"/>
          </a:xfrm>
        </p:spPr>
        <p:txBody>
          <a:bodyPr>
            <a:normAutofit/>
          </a:bodyPr>
          <a:lstStyle/>
          <a:p>
            <a:pPr algn="l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Pengaruh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Hamzah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Fansuri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dan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1DA18-1230-3A77-BB36-8230AE64B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4616" y="166255"/>
            <a:ext cx="6269591" cy="2900830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Syeikh</a:t>
            </a:r>
            <a:r>
              <a:rPr lang="en-US" sz="2000" b="1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Hamzah </a:t>
            </a:r>
            <a:r>
              <a:rPr lang="en-US" sz="2000" b="1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Fansuri</a:t>
            </a:r>
            <a:endParaRPr lang="en-US" sz="2000" b="1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Bapak Sastra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Melayu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di Asia Tenggara;</a:t>
            </a:r>
          </a:p>
          <a:p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Ulama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Penting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dalam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Sejarah Asia Tenggara</a:t>
            </a:r>
          </a:p>
          <a:p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Karyanya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masih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dipelajari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;</a:t>
            </a:r>
          </a:p>
          <a:p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Dari Ide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ke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Realitas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;</a:t>
            </a:r>
          </a:p>
          <a:p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Kekuatan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Pemikiran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Sufisme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dalam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Sosial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Budaya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;</a:t>
            </a:r>
          </a:p>
          <a:p>
            <a:endParaRPr lang="en-US" sz="20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endParaRPr lang="en-US" sz="20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2A31E9F-2E1B-F86A-B6CF-DCE35992882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0062194" y="874424"/>
            <a:ext cx="1892300" cy="1519465"/>
          </a:xfr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66E80A5-61B7-D865-6A55-E459C9D97AE2}"/>
              </a:ext>
            </a:extLst>
          </p:cNvPr>
          <p:cNvSpPr txBox="1">
            <a:spLocks/>
          </p:cNvSpPr>
          <p:nvPr/>
        </p:nvSpPr>
        <p:spPr>
          <a:xfrm>
            <a:off x="4554616" y="3761400"/>
            <a:ext cx="7132559" cy="2900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1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sz="2000" b="1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  <a:p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Pintu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Gerbung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Kebudayaan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di Aceh;</a:t>
            </a:r>
          </a:p>
          <a:p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Ikatan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Historis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Jalur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Peradaban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Islam di Asia Tenggara;</a:t>
            </a:r>
          </a:p>
          <a:p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Segitiga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Historiografi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Pesisir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Sumatra: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Minang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,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Barus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, dan Aceh;</a:t>
            </a:r>
          </a:p>
          <a:p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Buffer City </a:t>
            </a:r>
          </a:p>
          <a:p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Potensi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Kekinian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000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sz="2000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  <a:p>
            <a:endParaRPr lang="en-US" sz="20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  <a:p>
            <a:endParaRPr lang="en-US" sz="2000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421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F967DA-E6A5-CD54-487A-03CE258AB38B}"/>
              </a:ext>
            </a:extLst>
          </p:cNvPr>
          <p:cNvSpPr txBox="1"/>
          <p:nvPr/>
        </p:nvSpPr>
        <p:spPr>
          <a:xfrm>
            <a:off x="1615819" y="92956"/>
            <a:ext cx="8182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Integrasi </a:t>
            </a:r>
            <a:r>
              <a:rPr lang="en-US" sz="2400" dirty="0" err="1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Syeikh</a:t>
            </a:r>
            <a:r>
              <a:rPr lang="en-US" sz="2400" dirty="0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Hamzah </a:t>
            </a:r>
            <a:r>
              <a:rPr lang="en-US" sz="2400" dirty="0" err="1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Fansuri</a:t>
            </a:r>
            <a:r>
              <a:rPr lang="en-US" sz="2400" dirty="0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dalam</a:t>
            </a:r>
            <a:r>
              <a:rPr lang="en-US" sz="2400" dirty="0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Geopolitik</a:t>
            </a:r>
            <a:r>
              <a:rPr lang="en-US" sz="2400" dirty="0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endParaRPr lang="en-US" sz="2400" dirty="0">
              <a:solidFill>
                <a:schemeClr val="accent1"/>
              </a:solidFill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41B3892-A326-5B11-0AC3-AAE4D2AA13B1}"/>
              </a:ext>
            </a:extLst>
          </p:cNvPr>
          <p:cNvSpPr/>
          <p:nvPr/>
        </p:nvSpPr>
        <p:spPr>
          <a:xfrm>
            <a:off x="4435506" y="3037237"/>
            <a:ext cx="2078182" cy="11519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Rancangan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Strategi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41E413-F3A2-EA66-E8F1-CBA6FA2B42CC}"/>
              </a:ext>
            </a:extLst>
          </p:cNvPr>
          <p:cNvSpPr txBox="1"/>
          <p:nvPr/>
        </p:nvSpPr>
        <p:spPr>
          <a:xfrm>
            <a:off x="4469216" y="892490"/>
            <a:ext cx="1766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Berpikir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Masyarakat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440EA6-DFBD-5C5C-774B-97D79DCDC50C}"/>
              </a:ext>
            </a:extLst>
          </p:cNvPr>
          <p:cNvSpPr txBox="1"/>
          <p:nvPr/>
        </p:nvSpPr>
        <p:spPr>
          <a:xfrm>
            <a:off x="45108" y="3245558"/>
            <a:ext cx="20781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Memaknai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Spiritualitas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Masyarakat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0AA05F-28E3-F363-3D50-C816228D774C}"/>
              </a:ext>
            </a:extLst>
          </p:cNvPr>
          <p:cNvSpPr txBox="1"/>
          <p:nvPr/>
        </p:nvSpPr>
        <p:spPr>
          <a:xfrm>
            <a:off x="9961085" y="892490"/>
            <a:ext cx="2088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Membangun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Masyarakat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Etik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45E853-BEC5-95CE-7F77-2CA8149AA230}"/>
              </a:ext>
            </a:extLst>
          </p:cNvPr>
          <p:cNvSpPr txBox="1"/>
          <p:nvPr/>
        </p:nvSpPr>
        <p:spPr>
          <a:xfrm>
            <a:off x="10236503" y="3044548"/>
            <a:ext cx="1907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Membangun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Keilmuan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Khas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839A94-E7F6-5DEE-10E5-067899048ED5}"/>
              </a:ext>
            </a:extLst>
          </p:cNvPr>
          <p:cNvSpPr txBox="1"/>
          <p:nvPr/>
        </p:nvSpPr>
        <p:spPr>
          <a:xfrm>
            <a:off x="10175965" y="5769749"/>
            <a:ext cx="1907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Cara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Rekayasa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Sosial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Masyarakat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BFA508-4F77-720F-7BDC-F44CEEB728A9}"/>
              </a:ext>
            </a:extLst>
          </p:cNvPr>
          <p:cNvSpPr txBox="1"/>
          <p:nvPr/>
        </p:nvSpPr>
        <p:spPr>
          <a:xfrm>
            <a:off x="4611722" y="5769935"/>
            <a:ext cx="1385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Re-Branding Kota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99E85-E107-10F9-B406-094384E76653}"/>
              </a:ext>
            </a:extLst>
          </p:cNvPr>
          <p:cNvSpPr txBox="1"/>
          <p:nvPr/>
        </p:nvSpPr>
        <p:spPr>
          <a:xfrm>
            <a:off x="0" y="5557652"/>
            <a:ext cx="1706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Posisi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Geopolitik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885B78-E621-D0CA-9E11-F1E9A16A65CB}"/>
              </a:ext>
            </a:extLst>
          </p:cNvPr>
          <p:cNvSpPr txBox="1"/>
          <p:nvPr/>
        </p:nvSpPr>
        <p:spPr>
          <a:xfrm>
            <a:off x="61517" y="988352"/>
            <a:ext cx="1862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Konstruksi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Teologi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Masyarakat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C0342E64-7D42-197C-7D36-474A838DEDC9}"/>
              </a:ext>
            </a:extLst>
          </p:cNvPr>
          <p:cNvSpPr/>
          <p:nvPr/>
        </p:nvSpPr>
        <p:spPr>
          <a:xfrm>
            <a:off x="2263091" y="1107220"/>
            <a:ext cx="1766924" cy="3084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43890DEE-4D84-2167-082C-BCD5EA6A3F1E}"/>
              </a:ext>
            </a:extLst>
          </p:cNvPr>
          <p:cNvSpPr/>
          <p:nvPr/>
        </p:nvSpPr>
        <p:spPr>
          <a:xfrm>
            <a:off x="7215150" y="1092483"/>
            <a:ext cx="1766924" cy="2219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Up-Down Arrow 17">
            <a:extLst>
              <a:ext uri="{FF2B5EF4-FFF2-40B4-BE49-F238E27FC236}">
                <a16:creationId xmlns:a16="http://schemas.microsoft.com/office/drawing/2014/main" id="{A66D29E7-59BC-D404-AE0B-364D763FC960}"/>
              </a:ext>
            </a:extLst>
          </p:cNvPr>
          <p:cNvSpPr/>
          <p:nvPr/>
        </p:nvSpPr>
        <p:spPr>
          <a:xfrm>
            <a:off x="11129963" y="1631154"/>
            <a:ext cx="128587" cy="1212059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Up-Down Arrow 18">
            <a:extLst>
              <a:ext uri="{FF2B5EF4-FFF2-40B4-BE49-F238E27FC236}">
                <a16:creationId xmlns:a16="http://schemas.microsoft.com/office/drawing/2014/main" id="{7825A635-66E2-AE1F-4165-14D4805A1807}"/>
              </a:ext>
            </a:extLst>
          </p:cNvPr>
          <p:cNvSpPr/>
          <p:nvPr/>
        </p:nvSpPr>
        <p:spPr>
          <a:xfrm>
            <a:off x="11232356" y="4052159"/>
            <a:ext cx="128587" cy="1212059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>
            <a:extLst>
              <a:ext uri="{FF2B5EF4-FFF2-40B4-BE49-F238E27FC236}">
                <a16:creationId xmlns:a16="http://schemas.microsoft.com/office/drawing/2014/main" id="{BFD4B8A5-4B11-F0B3-F990-5CE59FB8B28F}"/>
              </a:ext>
            </a:extLst>
          </p:cNvPr>
          <p:cNvSpPr/>
          <p:nvPr/>
        </p:nvSpPr>
        <p:spPr>
          <a:xfrm>
            <a:off x="7415213" y="6080872"/>
            <a:ext cx="1914525" cy="2199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Arrow 20">
            <a:extLst>
              <a:ext uri="{FF2B5EF4-FFF2-40B4-BE49-F238E27FC236}">
                <a16:creationId xmlns:a16="http://schemas.microsoft.com/office/drawing/2014/main" id="{2BE820FF-D39D-B944-B047-64C57B2571D8}"/>
              </a:ext>
            </a:extLst>
          </p:cNvPr>
          <p:cNvSpPr/>
          <p:nvPr/>
        </p:nvSpPr>
        <p:spPr>
          <a:xfrm>
            <a:off x="1881293" y="5827946"/>
            <a:ext cx="1914525" cy="219916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Up-Down Arrow 21">
            <a:extLst>
              <a:ext uri="{FF2B5EF4-FFF2-40B4-BE49-F238E27FC236}">
                <a16:creationId xmlns:a16="http://schemas.microsoft.com/office/drawing/2014/main" id="{93673A5C-868E-3F79-BD2A-96B1C17B6906}"/>
              </a:ext>
            </a:extLst>
          </p:cNvPr>
          <p:cNvSpPr/>
          <p:nvPr/>
        </p:nvSpPr>
        <p:spPr>
          <a:xfrm>
            <a:off x="542918" y="4206097"/>
            <a:ext cx="128587" cy="1212059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Up-Down Arrow 22">
            <a:extLst>
              <a:ext uri="{FF2B5EF4-FFF2-40B4-BE49-F238E27FC236}">
                <a16:creationId xmlns:a16="http://schemas.microsoft.com/office/drawing/2014/main" id="{2CE06D2E-E618-95BB-F2B0-E4310A02EE43}"/>
              </a:ext>
            </a:extLst>
          </p:cNvPr>
          <p:cNvSpPr/>
          <p:nvPr/>
        </p:nvSpPr>
        <p:spPr>
          <a:xfrm>
            <a:off x="623883" y="1841747"/>
            <a:ext cx="128587" cy="1212059"/>
          </a:xfrm>
          <a:prstGeom prst="up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E2FFE0-5ED8-5BC6-751E-58F575D772A2}"/>
              </a:ext>
            </a:extLst>
          </p:cNvPr>
          <p:cNvSpPr txBox="1"/>
          <p:nvPr/>
        </p:nvSpPr>
        <p:spPr>
          <a:xfrm>
            <a:off x="7251919" y="3105834"/>
            <a:ext cx="2078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Karya-Karya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Hamzah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Fansuri</a:t>
            </a:r>
            <a:endParaRPr lang="en-US" dirty="0">
              <a:latin typeface="BM YEONSUNG OTF" panose="020B0600000101010101" pitchFamily="34" charset="-127"/>
              <a:ea typeface="BM YEONSUNG OTF" panose="020B0600000101010101" pitchFamily="34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4C4C86-84BF-CFBD-C2AE-3E0F868066D4}"/>
              </a:ext>
            </a:extLst>
          </p:cNvPr>
          <p:cNvSpPr txBox="1"/>
          <p:nvPr/>
        </p:nvSpPr>
        <p:spPr>
          <a:xfrm>
            <a:off x="4391284" y="4658188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Arah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Pembangunan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4A193A-5310-FA4A-39D0-31094593266A}"/>
              </a:ext>
            </a:extLst>
          </p:cNvPr>
          <p:cNvSpPr txBox="1"/>
          <p:nvPr/>
        </p:nvSpPr>
        <p:spPr>
          <a:xfrm>
            <a:off x="2115490" y="3310329"/>
            <a:ext cx="19145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Religiusitas</a:t>
            </a:r>
            <a:r>
              <a:rPr lang="en-US" dirty="0"/>
              <a:t> Masyarakat </a:t>
            </a:r>
            <a:r>
              <a:rPr lang="en-US" dirty="0" err="1"/>
              <a:t>Subulussalam</a:t>
            </a:r>
            <a:r>
              <a:rPr lang="en-US" dirty="0"/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D940D1-5269-E6A8-45EE-D943F4B6A5CB}"/>
              </a:ext>
            </a:extLst>
          </p:cNvPr>
          <p:cNvSpPr txBox="1"/>
          <p:nvPr/>
        </p:nvSpPr>
        <p:spPr>
          <a:xfrm>
            <a:off x="4391284" y="2089087"/>
            <a:ext cx="2466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Nilai dan Budi Masyarakat </a:t>
            </a:r>
            <a:r>
              <a:rPr lang="en-US" dirty="0" err="1">
                <a:latin typeface="BM YEONSUNG OTF" panose="020B0600000101010101" pitchFamily="34" charset="-127"/>
                <a:ea typeface="BM YEONSUNG OTF" panose="020B0600000101010101" pitchFamily="34" charset="-127"/>
              </a:rPr>
              <a:t>Subulussalam</a:t>
            </a:r>
            <a:r>
              <a:rPr lang="en-US" dirty="0">
                <a:latin typeface="BM YEONSUNG OTF" panose="020B0600000101010101" pitchFamily="34" charset="-127"/>
                <a:ea typeface="BM YEONSUNG OTF" panose="020B0600000101010101" pitchFamily="34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0404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B912E-4D95-E8C3-FB6B-6EAE1A64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1E526-5F71-6746-F0DC-9CBF167DA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Wahdatul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 – </a:t>
            </a:r>
            <a:r>
              <a:rPr lang="en-US" dirty="0" err="1"/>
              <a:t>Latarbelakang</a:t>
            </a:r>
            <a:r>
              <a:rPr lang="en-US" dirty="0"/>
              <a:t> </a:t>
            </a:r>
            <a:r>
              <a:rPr lang="en-US" dirty="0" err="1"/>
              <a:t>Perdebatan</a:t>
            </a:r>
            <a:r>
              <a:rPr lang="en-US" dirty="0"/>
              <a:t>;</a:t>
            </a:r>
          </a:p>
          <a:p>
            <a:r>
              <a:rPr lang="en-US" dirty="0" err="1"/>
              <a:t>Syi’ir</a:t>
            </a:r>
            <a:r>
              <a:rPr lang="en-US" dirty="0"/>
              <a:t> – </a:t>
            </a:r>
            <a:r>
              <a:rPr lang="en-US" dirty="0" err="1"/>
              <a:t>Pengetahuan</a:t>
            </a:r>
            <a:r>
              <a:rPr lang="en-US" dirty="0"/>
              <a:t>;</a:t>
            </a:r>
          </a:p>
          <a:p>
            <a:r>
              <a:rPr lang="en-US" dirty="0" err="1"/>
              <a:t>Tasawuf</a:t>
            </a:r>
            <a:r>
              <a:rPr lang="en-US" dirty="0"/>
              <a:t> Modern – Return to Mountain;</a:t>
            </a:r>
          </a:p>
          <a:p>
            <a:r>
              <a:rPr lang="en-US" dirty="0" err="1"/>
              <a:t>Anharuddin</a:t>
            </a:r>
            <a:r>
              <a:rPr lang="en-US" dirty="0"/>
              <a:t> – </a:t>
            </a:r>
            <a:r>
              <a:rPr lang="en-US" dirty="0" err="1"/>
              <a:t>Imajinasi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Hamzah </a:t>
            </a:r>
            <a:r>
              <a:rPr lang="en-US" dirty="0" err="1"/>
              <a:t>Fansuri</a:t>
            </a:r>
            <a:r>
              <a:rPr lang="en-US" dirty="0"/>
              <a:t>;</a:t>
            </a:r>
          </a:p>
          <a:p>
            <a:r>
              <a:rPr lang="en-US" dirty="0"/>
              <a:t>Masjid </a:t>
            </a:r>
            <a:r>
              <a:rPr lang="en-US" dirty="0" err="1"/>
              <a:t>Oboh</a:t>
            </a:r>
            <a:r>
              <a:rPr lang="en-US" dirty="0"/>
              <a:t> – </a:t>
            </a:r>
            <a:r>
              <a:rPr lang="en-US" dirty="0" err="1"/>
              <a:t>Cagar</a:t>
            </a:r>
            <a:r>
              <a:rPr lang="en-US" dirty="0"/>
              <a:t> </a:t>
            </a:r>
            <a:r>
              <a:rPr lang="en-US" dirty="0" err="1"/>
              <a:t>Budaya</a:t>
            </a:r>
            <a:r>
              <a:rPr lang="en-US" dirty="0"/>
              <a:t>;</a:t>
            </a:r>
          </a:p>
          <a:p>
            <a:r>
              <a:rPr lang="en-US" dirty="0" err="1"/>
              <a:t>Nurdin</a:t>
            </a:r>
            <a:r>
              <a:rPr lang="en-US" dirty="0"/>
              <a:t> – </a:t>
            </a:r>
            <a:r>
              <a:rPr lang="en-US" dirty="0" err="1"/>
              <a:t>Naskah</a:t>
            </a:r>
            <a:r>
              <a:rPr lang="en-US" dirty="0"/>
              <a:t> – Hindu </a:t>
            </a:r>
          </a:p>
          <a:p>
            <a:r>
              <a:rPr lang="en-US" dirty="0" err="1"/>
              <a:t>Khalidin</a:t>
            </a:r>
            <a:r>
              <a:rPr lang="en-US" dirty="0"/>
              <a:t> – River based culture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673822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19323</TotalTime>
  <Words>206</Words>
  <Application>Microsoft Macintosh PowerPoint</Application>
  <PresentationFormat>Widescreen</PresentationFormat>
  <Paragraphs>40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BM YEONSUNG OTF</vt:lpstr>
      <vt:lpstr>Calibri Light</vt:lpstr>
      <vt:lpstr>Rockwell</vt:lpstr>
      <vt:lpstr>Wingdings</vt:lpstr>
      <vt:lpstr>Atlas</vt:lpstr>
      <vt:lpstr>Hamzah Fansuri, Geopolitik, dan Subulussalam</vt:lpstr>
      <vt:lpstr>Mengapa Geopolitik? 1. Pengaruh Wilayah 2. Pengaruh Budaya 3. Pengaruh Lingkungan Sekitar 4. Kekuatan untuk memengaruhi </vt:lpstr>
      <vt:lpstr>Pengaruh Hamzah Fansuri dan Subulussalam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Hamzah Fansuri, Geopolitik, dan Subulussalam</dc:title>
  <dc:creator>Kamaruzzaman Bustamam Ahmad</dc:creator>
  <cp:lastModifiedBy>Kamaruzzaman Bustamam Ahmad</cp:lastModifiedBy>
  <cp:revision>7</cp:revision>
  <dcterms:created xsi:type="dcterms:W3CDTF">2025-04-16T22:42:22Z</dcterms:created>
  <dcterms:modified xsi:type="dcterms:W3CDTF">2025-04-30T08:45:27Z</dcterms:modified>
</cp:coreProperties>
</file>