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thumbnail" Target="docProps/thumbnail.jpeg"/><Relationship Id="rId4" Type="http://schemas.openxmlformats.org/package/2006/relationships/metadata/core-properties" Target="docProps/core.xml"/><Relationship Id="rId5"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92"/>
  </p:normalViewPr>
  <p:slideViewPr>
    <p:cSldViewPr snapToGrid="0">
      <p:cViewPr varScale="1">
        <p:scale>
          <a:sx n="82" d="100"/>
          <a:sy n="82" d="100"/>
        </p:scale>
        <p:origin x="192" y="6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 Id="rId4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B0C83D82-EBAA-2A42-BA77-44A83E2E8EA6}"/>
              </a:ext>
            </a:extLst>
          </p:cNvPr>
          <p:cNvSpPr/>
          <p:nvPr userDrawn="1"/>
        </p:nvSpPr>
        <p:spPr>
          <a:xfrm>
            <a:off x="-25400" y="0"/>
            <a:ext cx="12242800" cy="215900"/>
          </a:xfrm>
          <a:prstGeom prst="rect">
            <a:avLst/>
          </a:prstGeom>
          <a:solidFill>
            <a:srgbClr val="1B154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4" name="Rectangle 73">
            <a:extLst>
              <a:ext uri="{FF2B5EF4-FFF2-40B4-BE49-F238E27FC236}">
                <a16:creationId xmlns:a16="http://schemas.microsoft.com/office/drawing/2014/main" id="{66C2F901-9C0F-B945-8CA1-749918F6DD52}"/>
              </a:ext>
            </a:extLst>
          </p:cNvPr>
          <p:cNvSpPr/>
          <p:nvPr userDrawn="1"/>
        </p:nvSpPr>
        <p:spPr>
          <a:xfrm>
            <a:off x="-25400" y="190500"/>
            <a:ext cx="12242800" cy="215900"/>
          </a:xfrm>
          <a:prstGeom prst="rect">
            <a:avLst/>
          </a:prstGeom>
          <a:solidFill>
            <a:srgbClr val="1A144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5" name="Rectangle 74">
            <a:extLst>
              <a:ext uri="{FF2B5EF4-FFF2-40B4-BE49-F238E27FC236}">
                <a16:creationId xmlns:a16="http://schemas.microsoft.com/office/drawing/2014/main" id="{90304AAB-645A-484D-B4DA-08CE1CC01016}"/>
              </a:ext>
            </a:extLst>
          </p:cNvPr>
          <p:cNvSpPr/>
          <p:nvPr userDrawn="1"/>
        </p:nvSpPr>
        <p:spPr>
          <a:xfrm>
            <a:off x="-25400" y="393700"/>
            <a:ext cx="12242800" cy="215900"/>
          </a:xfrm>
          <a:prstGeom prst="rect">
            <a:avLst/>
          </a:prstGeom>
          <a:solidFill>
            <a:srgbClr val="19143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6" name="Rectangle 75">
            <a:extLst>
              <a:ext uri="{FF2B5EF4-FFF2-40B4-BE49-F238E27FC236}">
                <a16:creationId xmlns:a16="http://schemas.microsoft.com/office/drawing/2014/main" id="{941D5E0C-A31B-AE49-A72A-2E76476F4DA1}"/>
              </a:ext>
            </a:extLst>
          </p:cNvPr>
          <p:cNvSpPr/>
          <p:nvPr userDrawn="1"/>
        </p:nvSpPr>
        <p:spPr>
          <a:xfrm>
            <a:off x="-25400" y="596900"/>
            <a:ext cx="12242800" cy="215900"/>
          </a:xfrm>
          <a:prstGeom prst="rect">
            <a:avLst/>
          </a:prstGeom>
          <a:solidFill>
            <a:srgbClr val="19133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7" name="Rectangle 76">
            <a:extLst>
              <a:ext uri="{FF2B5EF4-FFF2-40B4-BE49-F238E27FC236}">
                <a16:creationId xmlns:a16="http://schemas.microsoft.com/office/drawing/2014/main" id="{71575FFE-745B-6D46-9C8E-8803E4BF3636}"/>
              </a:ext>
            </a:extLst>
          </p:cNvPr>
          <p:cNvSpPr/>
          <p:nvPr userDrawn="1"/>
        </p:nvSpPr>
        <p:spPr>
          <a:xfrm>
            <a:off x="-25400" y="800100"/>
            <a:ext cx="12242800" cy="215900"/>
          </a:xfrm>
          <a:prstGeom prst="rect">
            <a:avLst/>
          </a:prstGeom>
          <a:solidFill>
            <a:srgbClr val="18133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8" name="Rectangle 77">
            <a:extLst>
              <a:ext uri="{FF2B5EF4-FFF2-40B4-BE49-F238E27FC236}">
                <a16:creationId xmlns:a16="http://schemas.microsoft.com/office/drawing/2014/main" id="{6C1CECAF-0BB4-114A-A6D4-7554654B12A7}"/>
              </a:ext>
            </a:extLst>
          </p:cNvPr>
          <p:cNvSpPr/>
          <p:nvPr userDrawn="1"/>
        </p:nvSpPr>
        <p:spPr>
          <a:xfrm>
            <a:off x="-25400" y="990600"/>
            <a:ext cx="12242800" cy="215900"/>
          </a:xfrm>
          <a:prstGeom prst="rect">
            <a:avLst/>
          </a:prstGeom>
          <a:solidFill>
            <a:srgbClr val="17123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9" name="Rectangle 78">
            <a:extLst>
              <a:ext uri="{FF2B5EF4-FFF2-40B4-BE49-F238E27FC236}">
                <a16:creationId xmlns:a16="http://schemas.microsoft.com/office/drawing/2014/main" id="{C55E2AD6-CFCD-964A-9969-2B47B173ED3D}"/>
              </a:ext>
            </a:extLst>
          </p:cNvPr>
          <p:cNvSpPr/>
          <p:nvPr userDrawn="1"/>
        </p:nvSpPr>
        <p:spPr>
          <a:xfrm>
            <a:off x="-25400" y="1193800"/>
            <a:ext cx="12242800" cy="215900"/>
          </a:xfrm>
          <a:prstGeom prst="rect">
            <a:avLst/>
          </a:prstGeom>
          <a:solidFill>
            <a:srgbClr val="16113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0" name="Rectangle 79">
            <a:extLst>
              <a:ext uri="{FF2B5EF4-FFF2-40B4-BE49-F238E27FC236}">
                <a16:creationId xmlns:a16="http://schemas.microsoft.com/office/drawing/2014/main" id="{8626D84D-6843-3C46-A295-EE675A114E47}"/>
              </a:ext>
            </a:extLst>
          </p:cNvPr>
          <p:cNvSpPr/>
          <p:nvPr userDrawn="1"/>
        </p:nvSpPr>
        <p:spPr>
          <a:xfrm>
            <a:off x="-25400" y="1397000"/>
            <a:ext cx="12242800" cy="215900"/>
          </a:xfrm>
          <a:prstGeom prst="rect">
            <a:avLst/>
          </a:prstGeom>
          <a:solidFill>
            <a:srgbClr val="16113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1" name="Rectangle 80">
            <a:extLst>
              <a:ext uri="{FF2B5EF4-FFF2-40B4-BE49-F238E27FC236}">
                <a16:creationId xmlns:a16="http://schemas.microsoft.com/office/drawing/2014/main" id="{7A7D59C5-A492-484B-ADAB-A0C72B79D3C7}"/>
              </a:ext>
            </a:extLst>
          </p:cNvPr>
          <p:cNvSpPr/>
          <p:nvPr userDrawn="1"/>
        </p:nvSpPr>
        <p:spPr>
          <a:xfrm>
            <a:off x="-25400" y="1600200"/>
            <a:ext cx="12242800" cy="215900"/>
          </a:xfrm>
          <a:prstGeom prst="rect">
            <a:avLst/>
          </a:prstGeom>
          <a:solidFill>
            <a:srgbClr val="15103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2" name="Rectangle 81">
            <a:extLst>
              <a:ext uri="{FF2B5EF4-FFF2-40B4-BE49-F238E27FC236}">
                <a16:creationId xmlns:a16="http://schemas.microsoft.com/office/drawing/2014/main" id="{6D5B25C2-D545-164E-A3C3-C76D7B540265}"/>
              </a:ext>
            </a:extLst>
          </p:cNvPr>
          <p:cNvSpPr/>
          <p:nvPr userDrawn="1"/>
        </p:nvSpPr>
        <p:spPr>
          <a:xfrm>
            <a:off x="-25400" y="1803400"/>
            <a:ext cx="12242800" cy="215900"/>
          </a:xfrm>
          <a:prstGeom prst="rect">
            <a:avLst/>
          </a:prstGeom>
          <a:solidFill>
            <a:srgbClr val="14103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3" name="Rectangle 82">
            <a:extLst>
              <a:ext uri="{FF2B5EF4-FFF2-40B4-BE49-F238E27FC236}">
                <a16:creationId xmlns:a16="http://schemas.microsoft.com/office/drawing/2014/main" id="{B71481E4-42E9-DB40-A88D-84F8986D3E0E}"/>
              </a:ext>
            </a:extLst>
          </p:cNvPr>
          <p:cNvSpPr/>
          <p:nvPr userDrawn="1"/>
        </p:nvSpPr>
        <p:spPr>
          <a:xfrm>
            <a:off x="-25400" y="2006600"/>
            <a:ext cx="12242800" cy="215900"/>
          </a:xfrm>
          <a:prstGeom prst="rect">
            <a:avLst/>
          </a:prstGeom>
          <a:solidFill>
            <a:srgbClr val="130F3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4" name="Rectangle 83">
            <a:extLst>
              <a:ext uri="{FF2B5EF4-FFF2-40B4-BE49-F238E27FC236}">
                <a16:creationId xmlns:a16="http://schemas.microsoft.com/office/drawing/2014/main" id="{158F6F0A-1716-B840-BF03-68EF84D4B4B3}"/>
              </a:ext>
            </a:extLst>
          </p:cNvPr>
          <p:cNvSpPr/>
          <p:nvPr userDrawn="1"/>
        </p:nvSpPr>
        <p:spPr>
          <a:xfrm>
            <a:off x="-25400" y="2209800"/>
            <a:ext cx="12242800" cy="215900"/>
          </a:xfrm>
          <a:prstGeom prst="rect">
            <a:avLst/>
          </a:prstGeom>
          <a:solidFill>
            <a:srgbClr val="130E3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5" name="Rectangle 84">
            <a:extLst>
              <a:ext uri="{FF2B5EF4-FFF2-40B4-BE49-F238E27FC236}">
                <a16:creationId xmlns:a16="http://schemas.microsoft.com/office/drawing/2014/main" id="{E837F20F-A6AE-3E47-B335-DA36AC1D2A85}"/>
              </a:ext>
            </a:extLst>
          </p:cNvPr>
          <p:cNvSpPr/>
          <p:nvPr userDrawn="1"/>
        </p:nvSpPr>
        <p:spPr>
          <a:xfrm>
            <a:off x="-25400" y="2413000"/>
            <a:ext cx="12242800" cy="215900"/>
          </a:xfrm>
          <a:prstGeom prst="rect">
            <a:avLst/>
          </a:prstGeom>
          <a:solidFill>
            <a:srgbClr val="120E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6" name="Rectangle 85">
            <a:extLst>
              <a:ext uri="{FF2B5EF4-FFF2-40B4-BE49-F238E27FC236}">
                <a16:creationId xmlns:a16="http://schemas.microsoft.com/office/drawing/2014/main" id="{63F700E3-8BF9-E046-8689-D77F8D527B18}"/>
              </a:ext>
            </a:extLst>
          </p:cNvPr>
          <p:cNvSpPr/>
          <p:nvPr userDrawn="1"/>
        </p:nvSpPr>
        <p:spPr>
          <a:xfrm>
            <a:off x="-25400" y="2603500"/>
            <a:ext cx="12242800" cy="215900"/>
          </a:xfrm>
          <a:prstGeom prst="rect">
            <a:avLst/>
          </a:prstGeom>
          <a:solidFill>
            <a:srgbClr val="110D2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7" name="Rectangle 86">
            <a:extLst>
              <a:ext uri="{FF2B5EF4-FFF2-40B4-BE49-F238E27FC236}">
                <a16:creationId xmlns:a16="http://schemas.microsoft.com/office/drawing/2014/main" id="{520F5002-85AC-6944-BE42-0D4FAA54CD22}"/>
              </a:ext>
            </a:extLst>
          </p:cNvPr>
          <p:cNvSpPr/>
          <p:nvPr userDrawn="1"/>
        </p:nvSpPr>
        <p:spPr>
          <a:xfrm>
            <a:off x="-25400" y="2806700"/>
            <a:ext cx="12242800" cy="215900"/>
          </a:xfrm>
          <a:prstGeom prst="rect">
            <a:avLst/>
          </a:prstGeom>
          <a:solidFill>
            <a:srgbClr val="110D2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8" name="Rectangle 87">
            <a:extLst>
              <a:ext uri="{FF2B5EF4-FFF2-40B4-BE49-F238E27FC236}">
                <a16:creationId xmlns:a16="http://schemas.microsoft.com/office/drawing/2014/main" id="{8DD6FED3-E7A5-3E43-A1CE-C51D8C4925A1}"/>
              </a:ext>
            </a:extLst>
          </p:cNvPr>
          <p:cNvSpPr/>
          <p:nvPr userDrawn="1"/>
        </p:nvSpPr>
        <p:spPr>
          <a:xfrm>
            <a:off x="-25400" y="3009900"/>
            <a:ext cx="12242800" cy="215900"/>
          </a:xfrm>
          <a:prstGeom prst="rect">
            <a:avLst/>
          </a:prstGeom>
          <a:solidFill>
            <a:srgbClr val="100C2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9" name="Rectangle 88">
            <a:extLst>
              <a:ext uri="{FF2B5EF4-FFF2-40B4-BE49-F238E27FC236}">
                <a16:creationId xmlns:a16="http://schemas.microsoft.com/office/drawing/2014/main" id="{4654764E-7E9D-464F-B48B-7ADF9073493B}"/>
              </a:ext>
            </a:extLst>
          </p:cNvPr>
          <p:cNvSpPr/>
          <p:nvPr userDrawn="1"/>
        </p:nvSpPr>
        <p:spPr>
          <a:xfrm>
            <a:off x="-25400" y="3213100"/>
            <a:ext cx="12242800" cy="215900"/>
          </a:xfrm>
          <a:prstGeom prst="rect">
            <a:avLst/>
          </a:prstGeom>
          <a:solidFill>
            <a:srgbClr val="100C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0" name="Rectangle 89">
            <a:extLst>
              <a:ext uri="{FF2B5EF4-FFF2-40B4-BE49-F238E27FC236}">
                <a16:creationId xmlns:a16="http://schemas.microsoft.com/office/drawing/2014/main" id="{9FB29BE6-E9E3-6E42-AEF3-2E740617DE76}"/>
              </a:ext>
            </a:extLst>
          </p:cNvPr>
          <p:cNvSpPr/>
          <p:nvPr userDrawn="1"/>
        </p:nvSpPr>
        <p:spPr>
          <a:xfrm>
            <a:off x="-25400" y="3416300"/>
            <a:ext cx="12242800" cy="215900"/>
          </a:xfrm>
          <a:prstGeom prst="rect">
            <a:avLst/>
          </a:prstGeom>
          <a:solidFill>
            <a:srgbClr val="0F0C2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1" name="Rectangle 90">
            <a:extLst>
              <a:ext uri="{FF2B5EF4-FFF2-40B4-BE49-F238E27FC236}">
                <a16:creationId xmlns:a16="http://schemas.microsoft.com/office/drawing/2014/main" id="{C5A5EC7A-3690-F843-A05D-20FA8B5ED3EB}"/>
              </a:ext>
            </a:extLst>
          </p:cNvPr>
          <p:cNvSpPr/>
          <p:nvPr userDrawn="1"/>
        </p:nvSpPr>
        <p:spPr>
          <a:xfrm>
            <a:off x="-25400" y="3619500"/>
            <a:ext cx="12242800" cy="215900"/>
          </a:xfrm>
          <a:prstGeom prst="rect">
            <a:avLst/>
          </a:prstGeom>
          <a:solidFill>
            <a:srgbClr val="0F0B2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2" name="Rectangle 91">
            <a:extLst>
              <a:ext uri="{FF2B5EF4-FFF2-40B4-BE49-F238E27FC236}">
                <a16:creationId xmlns:a16="http://schemas.microsoft.com/office/drawing/2014/main" id="{963A7F4A-A888-674E-9A61-6275FD11D00A}"/>
              </a:ext>
            </a:extLst>
          </p:cNvPr>
          <p:cNvSpPr/>
          <p:nvPr userDrawn="1"/>
        </p:nvSpPr>
        <p:spPr>
          <a:xfrm>
            <a:off x="-25400" y="3822700"/>
            <a:ext cx="12242800" cy="215900"/>
          </a:xfrm>
          <a:prstGeom prst="rect">
            <a:avLst/>
          </a:prstGeom>
          <a:solidFill>
            <a:srgbClr val="0E0B2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3" name="Rectangle 92">
            <a:extLst>
              <a:ext uri="{FF2B5EF4-FFF2-40B4-BE49-F238E27FC236}">
                <a16:creationId xmlns:a16="http://schemas.microsoft.com/office/drawing/2014/main" id="{F5C12045-F3EE-7542-A4B4-0F0646D97EE0}"/>
              </a:ext>
            </a:extLst>
          </p:cNvPr>
          <p:cNvSpPr/>
          <p:nvPr userDrawn="1"/>
        </p:nvSpPr>
        <p:spPr>
          <a:xfrm>
            <a:off x="-25400" y="4025900"/>
            <a:ext cx="12242800" cy="215900"/>
          </a:xfrm>
          <a:prstGeom prst="rect">
            <a:avLst/>
          </a:prstGeom>
          <a:solidFill>
            <a:srgbClr val="0E0B2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4" name="Rectangle 93">
            <a:extLst>
              <a:ext uri="{FF2B5EF4-FFF2-40B4-BE49-F238E27FC236}">
                <a16:creationId xmlns:a16="http://schemas.microsoft.com/office/drawing/2014/main" id="{1436595F-5796-814C-B9A9-A6AC5FFD2ECA}"/>
              </a:ext>
            </a:extLst>
          </p:cNvPr>
          <p:cNvSpPr/>
          <p:nvPr userDrawn="1"/>
        </p:nvSpPr>
        <p:spPr>
          <a:xfrm>
            <a:off x="-25400" y="4229100"/>
            <a:ext cx="12242800" cy="215900"/>
          </a:xfrm>
          <a:prstGeom prst="rect">
            <a:avLst/>
          </a:prstGeom>
          <a:solidFill>
            <a:srgbClr val="0D0A2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5" name="Rectangle 94">
            <a:extLst>
              <a:ext uri="{FF2B5EF4-FFF2-40B4-BE49-F238E27FC236}">
                <a16:creationId xmlns:a16="http://schemas.microsoft.com/office/drawing/2014/main" id="{A22BD873-487B-9A43-98B5-802B575CDEBB}"/>
              </a:ext>
            </a:extLst>
          </p:cNvPr>
          <p:cNvSpPr/>
          <p:nvPr userDrawn="1"/>
        </p:nvSpPr>
        <p:spPr>
          <a:xfrm>
            <a:off x="-25400" y="4419600"/>
            <a:ext cx="12242800" cy="215900"/>
          </a:xfrm>
          <a:prstGeom prst="rect">
            <a:avLst/>
          </a:prstGeom>
          <a:solidFill>
            <a:srgbClr val="0D0A2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6" name="Rectangle 95">
            <a:extLst>
              <a:ext uri="{FF2B5EF4-FFF2-40B4-BE49-F238E27FC236}">
                <a16:creationId xmlns:a16="http://schemas.microsoft.com/office/drawing/2014/main" id="{44F99220-2E7A-DB44-B497-4FA2DB4E7AD0}"/>
              </a:ext>
            </a:extLst>
          </p:cNvPr>
          <p:cNvSpPr/>
          <p:nvPr userDrawn="1"/>
        </p:nvSpPr>
        <p:spPr>
          <a:xfrm>
            <a:off x="-25400" y="4622800"/>
            <a:ext cx="12242800" cy="215900"/>
          </a:xfrm>
          <a:prstGeom prst="rect">
            <a:avLst/>
          </a:prstGeom>
          <a:solidFill>
            <a:srgbClr val="0D0A2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7" name="Rectangle 96">
            <a:extLst>
              <a:ext uri="{FF2B5EF4-FFF2-40B4-BE49-F238E27FC236}">
                <a16:creationId xmlns:a16="http://schemas.microsoft.com/office/drawing/2014/main" id="{793BC433-021C-B742-B4E3-CE13FE95EF4F}"/>
              </a:ext>
            </a:extLst>
          </p:cNvPr>
          <p:cNvSpPr/>
          <p:nvPr userDrawn="1"/>
        </p:nvSpPr>
        <p:spPr>
          <a:xfrm>
            <a:off x="-25400" y="4826000"/>
            <a:ext cx="12242800" cy="215900"/>
          </a:xfrm>
          <a:prstGeom prst="rect">
            <a:avLst/>
          </a:prstGeom>
          <a:solidFill>
            <a:srgbClr val="0C092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8" name="Rectangle 97">
            <a:extLst>
              <a:ext uri="{FF2B5EF4-FFF2-40B4-BE49-F238E27FC236}">
                <a16:creationId xmlns:a16="http://schemas.microsoft.com/office/drawing/2014/main" id="{7E78D4D9-4772-8740-BD9B-11449EBDB539}"/>
              </a:ext>
            </a:extLst>
          </p:cNvPr>
          <p:cNvSpPr/>
          <p:nvPr userDrawn="1"/>
        </p:nvSpPr>
        <p:spPr>
          <a:xfrm>
            <a:off x="-25400" y="5029200"/>
            <a:ext cx="12242800" cy="215900"/>
          </a:xfrm>
          <a:prstGeom prst="rect">
            <a:avLst/>
          </a:prstGeom>
          <a:solidFill>
            <a:srgbClr val="0C092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9" name="Rectangle 98">
            <a:extLst>
              <a:ext uri="{FF2B5EF4-FFF2-40B4-BE49-F238E27FC236}">
                <a16:creationId xmlns:a16="http://schemas.microsoft.com/office/drawing/2014/main" id="{2FBADA37-5656-AC4A-A0CF-41AB83A5F0B8}"/>
              </a:ext>
            </a:extLst>
          </p:cNvPr>
          <p:cNvSpPr/>
          <p:nvPr userDrawn="1"/>
        </p:nvSpPr>
        <p:spPr>
          <a:xfrm>
            <a:off x="-25400" y="5232400"/>
            <a:ext cx="12242800" cy="215900"/>
          </a:xfrm>
          <a:prstGeom prst="rect">
            <a:avLst/>
          </a:prstGeom>
          <a:solidFill>
            <a:srgbClr val="0B081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0" name="Rectangle 99">
            <a:extLst>
              <a:ext uri="{FF2B5EF4-FFF2-40B4-BE49-F238E27FC236}">
                <a16:creationId xmlns:a16="http://schemas.microsoft.com/office/drawing/2014/main" id="{06300C65-C8B4-2449-9A66-99957C4C708E}"/>
              </a:ext>
            </a:extLst>
          </p:cNvPr>
          <p:cNvSpPr/>
          <p:nvPr userDrawn="1"/>
        </p:nvSpPr>
        <p:spPr>
          <a:xfrm>
            <a:off x="-25400" y="5435600"/>
            <a:ext cx="12242800" cy="215900"/>
          </a:xfrm>
          <a:prstGeom prst="rect">
            <a:avLst/>
          </a:prstGeom>
          <a:solidFill>
            <a:srgbClr val="0B081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1" name="Rectangle 100">
            <a:extLst>
              <a:ext uri="{FF2B5EF4-FFF2-40B4-BE49-F238E27FC236}">
                <a16:creationId xmlns:a16="http://schemas.microsoft.com/office/drawing/2014/main" id="{FE0EC9FF-C57F-D845-B9D7-6C17B68722D0}"/>
              </a:ext>
            </a:extLst>
          </p:cNvPr>
          <p:cNvSpPr/>
          <p:nvPr userDrawn="1"/>
        </p:nvSpPr>
        <p:spPr>
          <a:xfrm>
            <a:off x="-25400" y="5638800"/>
            <a:ext cx="12242800" cy="215900"/>
          </a:xfrm>
          <a:prstGeom prst="rect">
            <a:avLst/>
          </a:prstGeom>
          <a:solidFill>
            <a:srgbClr val="0A081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2" name="Rectangle 101">
            <a:extLst>
              <a:ext uri="{FF2B5EF4-FFF2-40B4-BE49-F238E27FC236}">
                <a16:creationId xmlns:a16="http://schemas.microsoft.com/office/drawing/2014/main" id="{BA5C46DF-D79B-394D-90A9-B2F393B00E22}"/>
              </a:ext>
            </a:extLst>
          </p:cNvPr>
          <p:cNvSpPr/>
          <p:nvPr userDrawn="1"/>
        </p:nvSpPr>
        <p:spPr>
          <a:xfrm>
            <a:off x="-25400" y="5842000"/>
            <a:ext cx="12242800" cy="215900"/>
          </a:xfrm>
          <a:prstGeom prst="rect">
            <a:avLst/>
          </a:prstGeom>
          <a:solidFill>
            <a:srgbClr val="0A071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3" name="Rectangle 102">
            <a:extLst>
              <a:ext uri="{FF2B5EF4-FFF2-40B4-BE49-F238E27FC236}">
                <a16:creationId xmlns:a16="http://schemas.microsoft.com/office/drawing/2014/main" id="{4FDEF467-C8CF-EB4D-B892-0B684FB3E8A8}"/>
              </a:ext>
            </a:extLst>
          </p:cNvPr>
          <p:cNvSpPr/>
          <p:nvPr userDrawn="1"/>
        </p:nvSpPr>
        <p:spPr>
          <a:xfrm>
            <a:off x="-25400" y="6032500"/>
            <a:ext cx="12242800" cy="215900"/>
          </a:xfrm>
          <a:prstGeom prst="rect">
            <a:avLst/>
          </a:prstGeom>
          <a:solidFill>
            <a:srgbClr val="09071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4" name="Rectangle 103">
            <a:extLst>
              <a:ext uri="{FF2B5EF4-FFF2-40B4-BE49-F238E27FC236}">
                <a16:creationId xmlns:a16="http://schemas.microsoft.com/office/drawing/2014/main" id="{6DB49337-FF8E-BC45-BC8F-B13247EFA830}"/>
              </a:ext>
            </a:extLst>
          </p:cNvPr>
          <p:cNvSpPr/>
          <p:nvPr userDrawn="1"/>
        </p:nvSpPr>
        <p:spPr>
          <a:xfrm>
            <a:off x="-25400" y="6235700"/>
            <a:ext cx="12242800" cy="215900"/>
          </a:xfrm>
          <a:prstGeom prst="rect">
            <a:avLst/>
          </a:prstGeom>
          <a:solidFill>
            <a:srgbClr val="09071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5" name="Rectangle 104">
            <a:extLst>
              <a:ext uri="{FF2B5EF4-FFF2-40B4-BE49-F238E27FC236}">
                <a16:creationId xmlns:a16="http://schemas.microsoft.com/office/drawing/2014/main" id="{DBB9F643-1DE8-084D-B202-440024EC43CF}"/>
              </a:ext>
            </a:extLst>
          </p:cNvPr>
          <p:cNvSpPr/>
          <p:nvPr userDrawn="1"/>
        </p:nvSpPr>
        <p:spPr>
          <a:xfrm>
            <a:off x="-25400" y="6438900"/>
            <a:ext cx="12242800" cy="215900"/>
          </a:xfrm>
          <a:prstGeom prst="rect">
            <a:avLst/>
          </a:prstGeom>
          <a:solidFill>
            <a:srgbClr val="08061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6" name="Rectangle 105">
            <a:extLst>
              <a:ext uri="{FF2B5EF4-FFF2-40B4-BE49-F238E27FC236}">
                <a16:creationId xmlns:a16="http://schemas.microsoft.com/office/drawing/2014/main" id="{2F533D05-0352-FD4F-BA04-5BECFFE5CEB3}"/>
              </a:ext>
            </a:extLst>
          </p:cNvPr>
          <p:cNvSpPr/>
          <p:nvPr userDrawn="1"/>
        </p:nvSpPr>
        <p:spPr>
          <a:xfrm>
            <a:off x="-25400" y="6642100"/>
            <a:ext cx="12242800" cy="215900"/>
          </a:xfrm>
          <a:prstGeom prst="rect">
            <a:avLst/>
          </a:prstGeom>
          <a:solidFill>
            <a:srgbClr val="08061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7" name="Rectangle 106">
            <a:extLst>
              <a:ext uri="{FF2B5EF4-FFF2-40B4-BE49-F238E27FC236}">
                <a16:creationId xmlns:a16="http://schemas.microsoft.com/office/drawing/2014/main" id="{87855A9F-172B-8C4B-8292-EF4BF478C806}"/>
              </a:ext>
            </a:extLst>
          </p:cNvPr>
          <p:cNvSpPr/>
          <p:nvPr userDrawn="1"/>
        </p:nvSpPr>
        <p:spPr>
          <a:xfrm>
            <a:off x="1066800" y="6553200"/>
            <a:ext cx="1524000" cy="12700"/>
          </a:xfrm>
          <a:prstGeom prst="rect">
            <a:avLst/>
          </a:prstGeom>
          <a:solidFill>
            <a:srgbClr val="E8B04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extLst>
      <p:ext uri="{BB962C8B-B14F-4D97-AF65-F5344CB8AC3E}">
        <p14:creationId xmlns:p14="http://schemas.microsoft.com/office/powerpoint/2010/main" val="2848786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C72C2CDE-D5D5-3F47-BAA7-1E21B3E4EC7E}"/>
              </a:ext>
            </a:extLst>
          </p:cNvPr>
          <p:cNvSpPr/>
          <p:nvPr userDrawn="1"/>
        </p:nvSpPr>
        <p:spPr>
          <a:xfrm>
            <a:off x="-25400" y="0"/>
            <a:ext cx="12242800" cy="215900"/>
          </a:xfrm>
          <a:prstGeom prst="rect">
            <a:avLst/>
          </a:prstGeom>
          <a:solidFill>
            <a:srgbClr val="1B154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5" name="Rectangle 74">
            <a:extLst>
              <a:ext uri="{FF2B5EF4-FFF2-40B4-BE49-F238E27FC236}">
                <a16:creationId xmlns:a16="http://schemas.microsoft.com/office/drawing/2014/main" id="{D6765C64-7639-064B-8421-D85FDD2BDC82}"/>
              </a:ext>
            </a:extLst>
          </p:cNvPr>
          <p:cNvSpPr/>
          <p:nvPr userDrawn="1"/>
        </p:nvSpPr>
        <p:spPr>
          <a:xfrm>
            <a:off x="-25400" y="190500"/>
            <a:ext cx="12242800" cy="215900"/>
          </a:xfrm>
          <a:prstGeom prst="rect">
            <a:avLst/>
          </a:prstGeom>
          <a:solidFill>
            <a:srgbClr val="1A144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6" name="Rectangle 75">
            <a:extLst>
              <a:ext uri="{FF2B5EF4-FFF2-40B4-BE49-F238E27FC236}">
                <a16:creationId xmlns:a16="http://schemas.microsoft.com/office/drawing/2014/main" id="{69AE3B6E-EBFF-DE42-B40B-9899ADA7FE88}"/>
              </a:ext>
            </a:extLst>
          </p:cNvPr>
          <p:cNvSpPr/>
          <p:nvPr userDrawn="1"/>
        </p:nvSpPr>
        <p:spPr>
          <a:xfrm>
            <a:off x="-25400" y="393700"/>
            <a:ext cx="12242800" cy="215900"/>
          </a:xfrm>
          <a:prstGeom prst="rect">
            <a:avLst/>
          </a:prstGeom>
          <a:solidFill>
            <a:srgbClr val="19143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7" name="Rectangle 76">
            <a:extLst>
              <a:ext uri="{FF2B5EF4-FFF2-40B4-BE49-F238E27FC236}">
                <a16:creationId xmlns:a16="http://schemas.microsoft.com/office/drawing/2014/main" id="{79A838C8-9D14-C545-BFDB-02EC55351916}"/>
              </a:ext>
            </a:extLst>
          </p:cNvPr>
          <p:cNvSpPr/>
          <p:nvPr userDrawn="1"/>
        </p:nvSpPr>
        <p:spPr>
          <a:xfrm>
            <a:off x="-25400" y="596900"/>
            <a:ext cx="12242800" cy="215900"/>
          </a:xfrm>
          <a:prstGeom prst="rect">
            <a:avLst/>
          </a:prstGeom>
          <a:solidFill>
            <a:srgbClr val="19133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8" name="Rectangle 77">
            <a:extLst>
              <a:ext uri="{FF2B5EF4-FFF2-40B4-BE49-F238E27FC236}">
                <a16:creationId xmlns:a16="http://schemas.microsoft.com/office/drawing/2014/main" id="{0A5CC0E0-F164-A14F-B872-3F4C4ACCFDA9}"/>
              </a:ext>
            </a:extLst>
          </p:cNvPr>
          <p:cNvSpPr/>
          <p:nvPr userDrawn="1"/>
        </p:nvSpPr>
        <p:spPr>
          <a:xfrm>
            <a:off x="-25400" y="800100"/>
            <a:ext cx="12242800" cy="215900"/>
          </a:xfrm>
          <a:prstGeom prst="rect">
            <a:avLst/>
          </a:prstGeom>
          <a:solidFill>
            <a:srgbClr val="18133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9" name="Rectangle 78">
            <a:extLst>
              <a:ext uri="{FF2B5EF4-FFF2-40B4-BE49-F238E27FC236}">
                <a16:creationId xmlns:a16="http://schemas.microsoft.com/office/drawing/2014/main" id="{FFE5E962-DA68-374A-838B-36F9B0CB86AF}"/>
              </a:ext>
            </a:extLst>
          </p:cNvPr>
          <p:cNvSpPr/>
          <p:nvPr userDrawn="1"/>
        </p:nvSpPr>
        <p:spPr>
          <a:xfrm>
            <a:off x="-25400" y="990600"/>
            <a:ext cx="12242800" cy="215900"/>
          </a:xfrm>
          <a:prstGeom prst="rect">
            <a:avLst/>
          </a:prstGeom>
          <a:solidFill>
            <a:srgbClr val="17123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0" name="Rectangle 79">
            <a:extLst>
              <a:ext uri="{FF2B5EF4-FFF2-40B4-BE49-F238E27FC236}">
                <a16:creationId xmlns:a16="http://schemas.microsoft.com/office/drawing/2014/main" id="{545F8DC6-9587-0242-9DE2-5D2FB556E1B8}"/>
              </a:ext>
            </a:extLst>
          </p:cNvPr>
          <p:cNvSpPr/>
          <p:nvPr userDrawn="1"/>
        </p:nvSpPr>
        <p:spPr>
          <a:xfrm>
            <a:off x="-25400" y="1193800"/>
            <a:ext cx="12242800" cy="215900"/>
          </a:xfrm>
          <a:prstGeom prst="rect">
            <a:avLst/>
          </a:prstGeom>
          <a:solidFill>
            <a:srgbClr val="16113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1" name="Rectangle 80">
            <a:extLst>
              <a:ext uri="{FF2B5EF4-FFF2-40B4-BE49-F238E27FC236}">
                <a16:creationId xmlns:a16="http://schemas.microsoft.com/office/drawing/2014/main" id="{2D77F290-BA1C-1249-A4EC-1263888FA301}"/>
              </a:ext>
            </a:extLst>
          </p:cNvPr>
          <p:cNvSpPr/>
          <p:nvPr userDrawn="1"/>
        </p:nvSpPr>
        <p:spPr>
          <a:xfrm>
            <a:off x="-25400" y="1397000"/>
            <a:ext cx="12242800" cy="215900"/>
          </a:xfrm>
          <a:prstGeom prst="rect">
            <a:avLst/>
          </a:prstGeom>
          <a:solidFill>
            <a:srgbClr val="16113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2" name="Rectangle 81">
            <a:extLst>
              <a:ext uri="{FF2B5EF4-FFF2-40B4-BE49-F238E27FC236}">
                <a16:creationId xmlns:a16="http://schemas.microsoft.com/office/drawing/2014/main" id="{DC168E22-91D1-4441-B1A9-5D530A7F1283}"/>
              </a:ext>
            </a:extLst>
          </p:cNvPr>
          <p:cNvSpPr/>
          <p:nvPr userDrawn="1"/>
        </p:nvSpPr>
        <p:spPr>
          <a:xfrm>
            <a:off x="-25400" y="1600200"/>
            <a:ext cx="12242800" cy="215900"/>
          </a:xfrm>
          <a:prstGeom prst="rect">
            <a:avLst/>
          </a:prstGeom>
          <a:solidFill>
            <a:srgbClr val="15103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3" name="Rectangle 82">
            <a:extLst>
              <a:ext uri="{FF2B5EF4-FFF2-40B4-BE49-F238E27FC236}">
                <a16:creationId xmlns:a16="http://schemas.microsoft.com/office/drawing/2014/main" id="{331FFBB0-5EC1-EA4E-BF79-CFA11E1D728F}"/>
              </a:ext>
            </a:extLst>
          </p:cNvPr>
          <p:cNvSpPr/>
          <p:nvPr userDrawn="1"/>
        </p:nvSpPr>
        <p:spPr>
          <a:xfrm>
            <a:off x="-25400" y="1803400"/>
            <a:ext cx="12242800" cy="215900"/>
          </a:xfrm>
          <a:prstGeom prst="rect">
            <a:avLst/>
          </a:prstGeom>
          <a:solidFill>
            <a:srgbClr val="14103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4" name="Rectangle 83">
            <a:extLst>
              <a:ext uri="{FF2B5EF4-FFF2-40B4-BE49-F238E27FC236}">
                <a16:creationId xmlns:a16="http://schemas.microsoft.com/office/drawing/2014/main" id="{EB8B3025-30EC-0849-BAC7-D0C50C6845FC}"/>
              </a:ext>
            </a:extLst>
          </p:cNvPr>
          <p:cNvSpPr/>
          <p:nvPr userDrawn="1"/>
        </p:nvSpPr>
        <p:spPr>
          <a:xfrm>
            <a:off x="-25400" y="2006600"/>
            <a:ext cx="12242800" cy="215900"/>
          </a:xfrm>
          <a:prstGeom prst="rect">
            <a:avLst/>
          </a:prstGeom>
          <a:solidFill>
            <a:srgbClr val="130F3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5" name="Rectangle 84">
            <a:extLst>
              <a:ext uri="{FF2B5EF4-FFF2-40B4-BE49-F238E27FC236}">
                <a16:creationId xmlns:a16="http://schemas.microsoft.com/office/drawing/2014/main" id="{26A52295-5140-534E-BCF3-4EA7DAC5A6BD}"/>
              </a:ext>
            </a:extLst>
          </p:cNvPr>
          <p:cNvSpPr/>
          <p:nvPr userDrawn="1"/>
        </p:nvSpPr>
        <p:spPr>
          <a:xfrm>
            <a:off x="-25400" y="2209800"/>
            <a:ext cx="12242800" cy="215900"/>
          </a:xfrm>
          <a:prstGeom prst="rect">
            <a:avLst/>
          </a:prstGeom>
          <a:solidFill>
            <a:srgbClr val="130E3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6" name="Rectangle 85">
            <a:extLst>
              <a:ext uri="{FF2B5EF4-FFF2-40B4-BE49-F238E27FC236}">
                <a16:creationId xmlns:a16="http://schemas.microsoft.com/office/drawing/2014/main" id="{AB7A7EDF-211B-E94B-B509-FB526B25E74D}"/>
              </a:ext>
            </a:extLst>
          </p:cNvPr>
          <p:cNvSpPr/>
          <p:nvPr userDrawn="1"/>
        </p:nvSpPr>
        <p:spPr>
          <a:xfrm>
            <a:off x="-25400" y="2413000"/>
            <a:ext cx="12242800" cy="215900"/>
          </a:xfrm>
          <a:prstGeom prst="rect">
            <a:avLst/>
          </a:prstGeom>
          <a:solidFill>
            <a:srgbClr val="120E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7" name="Rectangle 86">
            <a:extLst>
              <a:ext uri="{FF2B5EF4-FFF2-40B4-BE49-F238E27FC236}">
                <a16:creationId xmlns:a16="http://schemas.microsoft.com/office/drawing/2014/main" id="{73A6FEAA-B085-0B44-A33E-588AB8C1AD72}"/>
              </a:ext>
            </a:extLst>
          </p:cNvPr>
          <p:cNvSpPr/>
          <p:nvPr userDrawn="1"/>
        </p:nvSpPr>
        <p:spPr>
          <a:xfrm>
            <a:off x="-25400" y="2603500"/>
            <a:ext cx="12242800" cy="215900"/>
          </a:xfrm>
          <a:prstGeom prst="rect">
            <a:avLst/>
          </a:prstGeom>
          <a:solidFill>
            <a:srgbClr val="110D2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8" name="Rectangle 87">
            <a:extLst>
              <a:ext uri="{FF2B5EF4-FFF2-40B4-BE49-F238E27FC236}">
                <a16:creationId xmlns:a16="http://schemas.microsoft.com/office/drawing/2014/main" id="{45AD17E6-17F4-BB4A-AC83-FD177441B199}"/>
              </a:ext>
            </a:extLst>
          </p:cNvPr>
          <p:cNvSpPr/>
          <p:nvPr userDrawn="1"/>
        </p:nvSpPr>
        <p:spPr>
          <a:xfrm>
            <a:off x="-25400" y="2806700"/>
            <a:ext cx="12242800" cy="215900"/>
          </a:xfrm>
          <a:prstGeom prst="rect">
            <a:avLst/>
          </a:prstGeom>
          <a:solidFill>
            <a:srgbClr val="110D2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9" name="Rectangle 88">
            <a:extLst>
              <a:ext uri="{FF2B5EF4-FFF2-40B4-BE49-F238E27FC236}">
                <a16:creationId xmlns:a16="http://schemas.microsoft.com/office/drawing/2014/main" id="{3AA96F21-FCE3-4A4A-9089-F9CCF94D9778}"/>
              </a:ext>
            </a:extLst>
          </p:cNvPr>
          <p:cNvSpPr/>
          <p:nvPr userDrawn="1"/>
        </p:nvSpPr>
        <p:spPr>
          <a:xfrm>
            <a:off x="-25400" y="3009900"/>
            <a:ext cx="12242800" cy="215900"/>
          </a:xfrm>
          <a:prstGeom prst="rect">
            <a:avLst/>
          </a:prstGeom>
          <a:solidFill>
            <a:srgbClr val="100C2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0" name="Rectangle 89">
            <a:extLst>
              <a:ext uri="{FF2B5EF4-FFF2-40B4-BE49-F238E27FC236}">
                <a16:creationId xmlns:a16="http://schemas.microsoft.com/office/drawing/2014/main" id="{C1E443FC-2272-0941-89FC-C01B6AF00B3F}"/>
              </a:ext>
            </a:extLst>
          </p:cNvPr>
          <p:cNvSpPr/>
          <p:nvPr userDrawn="1"/>
        </p:nvSpPr>
        <p:spPr>
          <a:xfrm>
            <a:off x="-25400" y="3213100"/>
            <a:ext cx="12242800" cy="215900"/>
          </a:xfrm>
          <a:prstGeom prst="rect">
            <a:avLst/>
          </a:prstGeom>
          <a:solidFill>
            <a:srgbClr val="100C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1" name="Rectangle 90">
            <a:extLst>
              <a:ext uri="{FF2B5EF4-FFF2-40B4-BE49-F238E27FC236}">
                <a16:creationId xmlns:a16="http://schemas.microsoft.com/office/drawing/2014/main" id="{686A6193-EFAF-C942-A140-959B172A51F8}"/>
              </a:ext>
            </a:extLst>
          </p:cNvPr>
          <p:cNvSpPr/>
          <p:nvPr userDrawn="1"/>
        </p:nvSpPr>
        <p:spPr>
          <a:xfrm>
            <a:off x="-25400" y="3416300"/>
            <a:ext cx="12242800" cy="215900"/>
          </a:xfrm>
          <a:prstGeom prst="rect">
            <a:avLst/>
          </a:prstGeom>
          <a:solidFill>
            <a:srgbClr val="0F0C2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2" name="Rectangle 91">
            <a:extLst>
              <a:ext uri="{FF2B5EF4-FFF2-40B4-BE49-F238E27FC236}">
                <a16:creationId xmlns:a16="http://schemas.microsoft.com/office/drawing/2014/main" id="{F78CD14C-BD0D-1545-8EFF-BDD658400B81}"/>
              </a:ext>
            </a:extLst>
          </p:cNvPr>
          <p:cNvSpPr/>
          <p:nvPr userDrawn="1"/>
        </p:nvSpPr>
        <p:spPr>
          <a:xfrm>
            <a:off x="-25400" y="3619500"/>
            <a:ext cx="12242800" cy="215900"/>
          </a:xfrm>
          <a:prstGeom prst="rect">
            <a:avLst/>
          </a:prstGeom>
          <a:solidFill>
            <a:srgbClr val="0F0B2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3" name="Rectangle 92">
            <a:extLst>
              <a:ext uri="{FF2B5EF4-FFF2-40B4-BE49-F238E27FC236}">
                <a16:creationId xmlns:a16="http://schemas.microsoft.com/office/drawing/2014/main" id="{DDFF82E0-B7E2-0944-A639-0A34F7E53211}"/>
              </a:ext>
            </a:extLst>
          </p:cNvPr>
          <p:cNvSpPr/>
          <p:nvPr userDrawn="1"/>
        </p:nvSpPr>
        <p:spPr>
          <a:xfrm>
            <a:off x="-25400" y="3822700"/>
            <a:ext cx="12242800" cy="215900"/>
          </a:xfrm>
          <a:prstGeom prst="rect">
            <a:avLst/>
          </a:prstGeom>
          <a:solidFill>
            <a:srgbClr val="0E0B2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4" name="Rectangle 93">
            <a:extLst>
              <a:ext uri="{FF2B5EF4-FFF2-40B4-BE49-F238E27FC236}">
                <a16:creationId xmlns:a16="http://schemas.microsoft.com/office/drawing/2014/main" id="{B904E25F-8BFB-7245-823A-21AF32EED1C7}"/>
              </a:ext>
            </a:extLst>
          </p:cNvPr>
          <p:cNvSpPr/>
          <p:nvPr userDrawn="1"/>
        </p:nvSpPr>
        <p:spPr>
          <a:xfrm>
            <a:off x="-25400" y="4025900"/>
            <a:ext cx="12242800" cy="215900"/>
          </a:xfrm>
          <a:prstGeom prst="rect">
            <a:avLst/>
          </a:prstGeom>
          <a:solidFill>
            <a:srgbClr val="0E0B2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5" name="Rectangle 94">
            <a:extLst>
              <a:ext uri="{FF2B5EF4-FFF2-40B4-BE49-F238E27FC236}">
                <a16:creationId xmlns:a16="http://schemas.microsoft.com/office/drawing/2014/main" id="{779576F3-8FAB-6C4B-BE3D-39A9BA339E21}"/>
              </a:ext>
            </a:extLst>
          </p:cNvPr>
          <p:cNvSpPr/>
          <p:nvPr userDrawn="1"/>
        </p:nvSpPr>
        <p:spPr>
          <a:xfrm>
            <a:off x="-25400" y="4229100"/>
            <a:ext cx="12242800" cy="215900"/>
          </a:xfrm>
          <a:prstGeom prst="rect">
            <a:avLst/>
          </a:prstGeom>
          <a:solidFill>
            <a:srgbClr val="0D0A2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6" name="Rectangle 95">
            <a:extLst>
              <a:ext uri="{FF2B5EF4-FFF2-40B4-BE49-F238E27FC236}">
                <a16:creationId xmlns:a16="http://schemas.microsoft.com/office/drawing/2014/main" id="{B41BAD99-2F6B-874E-B4EE-BCAB69A6F25C}"/>
              </a:ext>
            </a:extLst>
          </p:cNvPr>
          <p:cNvSpPr/>
          <p:nvPr userDrawn="1"/>
        </p:nvSpPr>
        <p:spPr>
          <a:xfrm>
            <a:off x="-25400" y="4419600"/>
            <a:ext cx="12242800" cy="215900"/>
          </a:xfrm>
          <a:prstGeom prst="rect">
            <a:avLst/>
          </a:prstGeom>
          <a:solidFill>
            <a:srgbClr val="0D0A2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7" name="Rectangle 96">
            <a:extLst>
              <a:ext uri="{FF2B5EF4-FFF2-40B4-BE49-F238E27FC236}">
                <a16:creationId xmlns:a16="http://schemas.microsoft.com/office/drawing/2014/main" id="{C04B43FB-F1AF-F146-BC55-81200228DC22}"/>
              </a:ext>
            </a:extLst>
          </p:cNvPr>
          <p:cNvSpPr/>
          <p:nvPr userDrawn="1"/>
        </p:nvSpPr>
        <p:spPr>
          <a:xfrm>
            <a:off x="-25400" y="4622800"/>
            <a:ext cx="12242800" cy="215900"/>
          </a:xfrm>
          <a:prstGeom prst="rect">
            <a:avLst/>
          </a:prstGeom>
          <a:solidFill>
            <a:srgbClr val="0D0A2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8" name="Rectangle 97">
            <a:extLst>
              <a:ext uri="{FF2B5EF4-FFF2-40B4-BE49-F238E27FC236}">
                <a16:creationId xmlns:a16="http://schemas.microsoft.com/office/drawing/2014/main" id="{AAB3852B-2ECE-054D-A3BA-0BFE141DD869}"/>
              </a:ext>
            </a:extLst>
          </p:cNvPr>
          <p:cNvSpPr/>
          <p:nvPr userDrawn="1"/>
        </p:nvSpPr>
        <p:spPr>
          <a:xfrm>
            <a:off x="-25400" y="4826000"/>
            <a:ext cx="12242800" cy="215900"/>
          </a:xfrm>
          <a:prstGeom prst="rect">
            <a:avLst/>
          </a:prstGeom>
          <a:solidFill>
            <a:srgbClr val="0C092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9" name="Rectangle 98">
            <a:extLst>
              <a:ext uri="{FF2B5EF4-FFF2-40B4-BE49-F238E27FC236}">
                <a16:creationId xmlns:a16="http://schemas.microsoft.com/office/drawing/2014/main" id="{917C569B-44D4-A24C-AE93-B2B0F82EC0C0}"/>
              </a:ext>
            </a:extLst>
          </p:cNvPr>
          <p:cNvSpPr/>
          <p:nvPr userDrawn="1"/>
        </p:nvSpPr>
        <p:spPr>
          <a:xfrm>
            <a:off x="-25400" y="5029200"/>
            <a:ext cx="12242800" cy="215900"/>
          </a:xfrm>
          <a:prstGeom prst="rect">
            <a:avLst/>
          </a:prstGeom>
          <a:solidFill>
            <a:srgbClr val="0C092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0" name="Rectangle 99">
            <a:extLst>
              <a:ext uri="{FF2B5EF4-FFF2-40B4-BE49-F238E27FC236}">
                <a16:creationId xmlns:a16="http://schemas.microsoft.com/office/drawing/2014/main" id="{56DBE2EA-AC13-6743-B3D1-B930B86AC1B8}"/>
              </a:ext>
            </a:extLst>
          </p:cNvPr>
          <p:cNvSpPr/>
          <p:nvPr userDrawn="1"/>
        </p:nvSpPr>
        <p:spPr>
          <a:xfrm>
            <a:off x="-25400" y="5232400"/>
            <a:ext cx="12242800" cy="215900"/>
          </a:xfrm>
          <a:prstGeom prst="rect">
            <a:avLst/>
          </a:prstGeom>
          <a:solidFill>
            <a:srgbClr val="0B081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1" name="Rectangle 100">
            <a:extLst>
              <a:ext uri="{FF2B5EF4-FFF2-40B4-BE49-F238E27FC236}">
                <a16:creationId xmlns:a16="http://schemas.microsoft.com/office/drawing/2014/main" id="{071EADFC-4333-D84C-BBB4-34710FAABFB2}"/>
              </a:ext>
            </a:extLst>
          </p:cNvPr>
          <p:cNvSpPr/>
          <p:nvPr userDrawn="1"/>
        </p:nvSpPr>
        <p:spPr>
          <a:xfrm>
            <a:off x="-25400" y="5435600"/>
            <a:ext cx="12242800" cy="215900"/>
          </a:xfrm>
          <a:prstGeom prst="rect">
            <a:avLst/>
          </a:prstGeom>
          <a:solidFill>
            <a:srgbClr val="0B081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2" name="Rectangle 101">
            <a:extLst>
              <a:ext uri="{FF2B5EF4-FFF2-40B4-BE49-F238E27FC236}">
                <a16:creationId xmlns:a16="http://schemas.microsoft.com/office/drawing/2014/main" id="{887453D8-DE80-EA4F-B8BD-00C504B42FDD}"/>
              </a:ext>
            </a:extLst>
          </p:cNvPr>
          <p:cNvSpPr/>
          <p:nvPr userDrawn="1"/>
        </p:nvSpPr>
        <p:spPr>
          <a:xfrm>
            <a:off x="-25400" y="5638800"/>
            <a:ext cx="12242800" cy="215900"/>
          </a:xfrm>
          <a:prstGeom prst="rect">
            <a:avLst/>
          </a:prstGeom>
          <a:solidFill>
            <a:srgbClr val="0A081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3" name="Rectangle 102">
            <a:extLst>
              <a:ext uri="{FF2B5EF4-FFF2-40B4-BE49-F238E27FC236}">
                <a16:creationId xmlns:a16="http://schemas.microsoft.com/office/drawing/2014/main" id="{62CEBE6F-9171-4A46-8E02-FFB1A731CA23}"/>
              </a:ext>
            </a:extLst>
          </p:cNvPr>
          <p:cNvSpPr/>
          <p:nvPr userDrawn="1"/>
        </p:nvSpPr>
        <p:spPr>
          <a:xfrm>
            <a:off x="-25400" y="5842000"/>
            <a:ext cx="12242800" cy="215900"/>
          </a:xfrm>
          <a:prstGeom prst="rect">
            <a:avLst/>
          </a:prstGeom>
          <a:solidFill>
            <a:srgbClr val="0A071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4" name="Rectangle 103">
            <a:extLst>
              <a:ext uri="{FF2B5EF4-FFF2-40B4-BE49-F238E27FC236}">
                <a16:creationId xmlns:a16="http://schemas.microsoft.com/office/drawing/2014/main" id="{979C7108-BE96-9449-A7B4-4EA4A28C975C}"/>
              </a:ext>
            </a:extLst>
          </p:cNvPr>
          <p:cNvSpPr/>
          <p:nvPr userDrawn="1"/>
        </p:nvSpPr>
        <p:spPr>
          <a:xfrm>
            <a:off x="-25400" y="6032500"/>
            <a:ext cx="12242800" cy="215900"/>
          </a:xfrm>
          <a:prstGeom prst="rect">
            <a:avLst/>
          </a:prstGeom>
          <a:solidFill>
            <a:srgbClr val="09071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5" name="Rectangle 104">
            <a:extLst>
              <a:ext uri="{FF2B5EF4-FFF2-40B4-BE49-F238E27FC236}">
                <a16:creationId xmlns:a16="http://schemas.microsoft.com/office/drawing/2014/main" id="{220DF532-681E-604E-9049-C3FA3F1CCA12}"/>
              </a:ext>
            </a:extLst>
          </p:cNvPr>
          <p:cNvSpPr/>
          <p:nvPr userDrawn="1"/>
        </p:nvSpPr>
        <p:spPr>
          <a:xfrm>
            <a:off x="-25400" y="6235700"/>
            <a:ext cx="12242800" cy="215900"/>
          </a:xfrm>
          <a:prstGeom prst="rect">
            <a:avLst/>
          </a:prstGeom>
          <a:solidFill>
            <a:srgbClr val="09071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6" name="Rectangle 105">
            <a:extLst>
              <a:ext uri="{FF2B5EF4-FFF2-40B4-BE49-F238E27FC236}">
                <a16:creationId xmlns:a16="http://schemas.microsoft.com/office/drawing/2014/main" id="{5FFFA19F-1D52-194A-AC6C-D8CC8502DE31}"/>
              </a:ext>
            </a:extLst>
          </p:cNvPr>
          <p:cNvSpPr/>
          <p:nvPr userDrawn="1"/>
        </p:nvSpPr>
        <p:spPr>
          <a:xfrm>
            <a:off x="-25400" y="6438900"/>
            <a:ext cx="12242800" cy="215900"/>
          </a:xfrm>
          <a:prstGeom prst="rect">
            <a:avLst/>
          </a:prstGeom>
          <a:solidFill>
            <a:srgbClr val="08061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7" name="Rectangle 106">
            <a:extLst>
              <a:ext uri="{FF2B5EF4-FFF2-40B4-BE49-F238E27FC236}">
                <a16:creationId xmlns:a16="http://schemas.microsoft.com/office/drawing/2014/main" id="{3900210E-8678-0046-92B8-B8C10DDF9122}"/>
              </a:ext>
            </a:extLst>
          </p:cNvPr>
          <p:cNvSpPr/>
          <p:nvPr userDrawn="1"/>
        </p:nvSpPr>
        <p:spPr>
          <a:xfrm>
            <a:off x="-25400" y="6642100"/>
            <a:ext cx="12242800" cy="215900"/>
          </a:xfrm>
          <a:prstGeom prst="rect">
            <a:avLst/>
          </a:prstGeom>
          <a:solidFill>
            <a:srgbClr val="08061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8" name="Rectangle 107">
            <a:extLst>
              <a:ext uri="{FF2B5EF4-FFF2-40B4-BE49-F238E27FC236}">
                <a16:creationId xmlns:a16="http://schemas.microsoft.com/office/drawing/2014/main" id="{7B5D1246-C6BF-5E46-B5B6-A3FAA673FFBB}"/>
              </a:ext>
            </a:extLst>
          </p:cNvPr>
          <p:cNvSpPr/>
          <p:nvPr userDrawn="1"/>
        </p:nvSpPr>
        <p:spPr>
          <a:xfrm>
            <a:off x="1066800" y="6553200"/>
            <a:ext cx="1524000" cy="12700"/>
          </a:xfrm>
          <a:prstGeom prst="rect">
            <a:avLst/>
          </a:prstGeom>
          <a:solidFill>
            <a:srgbClr val="E8B04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extLst>
      <p:ext uri="{BB962C8B-B14F-4D97-AF65-F5344CB8AC3E}">
        <p14:creationId xmlns:p14="http://schemas.microsoft.com/office/powerpoint/2010/main" val="500069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3DB15504-C890-DE47-AA00-3F4794A6E259}"/>
              </a:ext>
            </a:extLst>
          </p:cNvPr>
          <p:cNvSpPr/>
          <p:nvPr userDrawn="1"/>
        </p:nvSpPr>
        <p:spPr>
          <a:xfrm>
            <a:off x="-25400" y="0"/>
            <a:ext cx="12242800" cy="215900"/>
          </a:xfrm>
          <a:prstGeom prst="rect">
            <a:avLst/>
          </a:prstGeom>
          <a:solidFill>
            <a:srgbClr val="1B154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4" name="Rectangle 73">
            <a:extLst>
              <a:ext uri="{FF2B5EF4-FFF2-40B4-BE49-F238E27FC236}">
                <a16:creationId xmlns:a16="http://schemas.microsoft.com/office/drawing/2014/main" id="{ED334601-4445-F44F-9396-90EB56B8E393}"/>
              </a:ext>
            </a:extLst>
          </p:cNvPr>
          <p:cNvSpPr/>
          <p:nvPr userDrawn="1"/>
        </p:nvSpPr>
        <p:spPr>
          <a:xfrm>
            <a:off x="-25400" y="190500"/>
            <a:ext cx="12242800" cy="215900"/>
          </a:xfrm>
          <a:prstGeom prst="rect">
            <a:avLst/>
          </a:prstGeom>
          <a:solidFill>
            <a:srgbClr val="1A144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5" name="Rectangle 74">
            <a:extLst>
              <a:ext uri="{FF2B5EF4-FFF2-40B4-BE49-F238E27FC236}">
                <a16:creationId xmlns:a16="http://schemas.microsoft.com/office/drawing/2014/main" id="{92E7461F-A17C-7D4F-8B3A-8C0DA2A6FA77}"/>
              </a:ext>
            </a:extLst>
          </p:cNvPr>
          <p:cNvSpPr/>
          <p:nvPr userDrawn="1"/>
        </p:nvSpPr>
        <p:spPr>
          <a:xfrm>
            <a:off x="-25400" y="393700"/>
            <a:ext cx="12242800" cy="215900"/>
          </a:xfrm>
          <a:prstGeom prst="rect">
            <a:avLst/>
          </a:prstGeom>
          <a:solidFill>
            <a:srgbClr val="19143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6" name="Rectangle 75">
            <a:extLst>
              <a:ext uri="{FF2B5EF4-FFF2-40B4-BE49-F238E27FC236}">
                <a16:creationId xmlns:a16="http://schemas.microsoft.com/office/drawing/2014/main" id="{58B55FD2-17DB-8445-8C73-71834BACDD42}"/>
              </a:ext>
            </a:extLst>
          </p:cNvPr>
          <p:cNvSpPr/>
          <p:nvPr userDrawn="1"/>
        </p:nvSpPr>
        <p:spPr>
          <a:xfrm>
            <a:off x="-25400" y="596900"/>
            <a:ext cx="12242800" cy="215900"/>
          </a:xfrm>
          <a:prstGeom prst="rect">
            <a:avLst/>
          </a:prstGeom>
          <a:solidFill>
            <a:srgbClr val="19133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7" name="Rectangle 76">
            <a:extLst>
              <a:ext uri="{FF2B5EF4-FFF2-40B4-BE49-F238E27FC236}">
                <a16:creationId xmlns:a16="http://schemas.microsoft.com/office/drawing/2014/main" id="{F5D57D91-222B-8A47-83FE-C03AA3EC2618}"/>
              </a:ext>
            </a:extLst>
          </p:cNvPr>
          <p:cNvSpPr/>
          <p:nvPr userDrawn="1"/>
        </p:nvSpPr>
        <p:spPr>
          <a:xfrm>
            <a:off x="-25400" y="800100"/>
            <a:ext cx="12242800" cy="215900"/>
          </a:xfrm>
          <a:prstGeom prst="rect">
            <a:avLst/>
          </a:prstGeom>
          <a:solidFill>
            <a:srgbClr val="18133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8" name="Rectangle 77">
            <a:extLst>
              <a:ext uri="{FF2B5EF4-FFF2-40B4-BE49-F238E27FC236}">
                <a16:creationId xmlns:a16="http://schemas.microsoft.com/office/drawing/2014/main" id="{50DE0838-7458-7647-83B1-86CDC7AEBF5F}"/>
              </a:ext>
            </a:extLst>
          </p:cNvPr>
          <p:cNvSpPr/>
          <p:nvPr userDrawn="1"/>
        </p:nvSpPr>
        <p:spPr>
          <a:xfrm>
            <a:off x="-25400" y="990600"/>
            <a:ext cx="12242800" cy="215900"/>
          </a:xfrm>
          <a:prstGeom prst="rect">
            <a:avLst/>
          </a:prstGeom>
          <a:solidFill>
            <a:srgbClr val="17123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9" name="Rectangle 78">
            <a:extLst>
              <a:ext uri="{FF2B5EF4-FFF2-40B4-BE49-F238E27FC236}">
                <a16:creationId xmlns:a16="http://schemas.microsoft.com/office/drawing/2014/main" id="{657B3E9F-BB63-5E40-9813-E2AC770BB39D}"/>
              </a:ext>
            </a:extLst>
          </p:cNvPr>
          <p:cNvSpPr/>
          <p:nvPr userDrawn="1"/>
        </p:nvSpPr>
        <p:spPr>
          <a:xfrm>
            <a:off x="-25400" y="1193800"/>
            <a:ext cx="12242800" cy="215900"/>
          </a:xfrm>
          <a:prstGeom prst="rect">
            <a:avLst/>
          </a:prstGeom>
          <a:solidFill>
            <a:srgbClr val="16113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0" name="Rectangle 79">
            <a:extLst>
              <a:ext uri="{FF2B5EF4-FFF2-40B4-BE49-F238E27FC236}">
                <a16:creationId xmlns:a16="http://schemas.microsoft.com/office/drawing/2014/main" id="{C87AA663-6C16-E04A-971A-E1381E7BE68C}"/>
              </a:ext>
            </a:extLst>
          </p:cNvPr>
          <p:cNvSpPr/>
          <p:nvPr userDrawn="1"/>
        </p:nvSpPr>
        <p:spPr>
          <a:xfrm>
            <a:off x="-25400" y="1397000"/>
            <a:ext cx="12242800" cy="215900"/>
          </a:xfrm>
          <a:prstGeom prst="rect">
            <a:avLst/>
          </a:prstGeom>
          <a:solidFill>
            <a:srgbClr val="16113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1" name="Rectangle 80">
            <a:extLst>
              <a:ext uri="{FF2B5EF4-FFF2-40B4-BE49-F238E27FC236}">
                <a16:creationId xmlns:a16="http://schemas.microsoft.com/office/drawing/2014/main" id="{AA1B38C7-ED3F-B74A-9109-E53C7D86B14E}"/>
              </a:ext>
            </a:extLst>
          </p:cNvPr>
          <p:cNvSpPr/>
          <p:nvPr userDrawn="1"/>
        </p:nvSpPr>
        <p:spPr>
          <a:xfrm>
            <a:off x="-25400" y="1600200"/>
            <a:ext cx="12242800" cy="215900"/>
          </a:xfrm>
          <a:prstGeom prst="rect">
            <a:avLst/>
          </a:prstGeom>
          <a:solidFill>
            <a:srgbClr val="15103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2" name="Rectangle 81">
            <a:extLst>
              <a:ext uri="{FF2B5EF4-FFF2-40B4-BE49-F238E27FC236}">
                <a16:creationId xmlns:a16="http://schemas.microsoft.com/office/drawing/2014/main" id="{BD640043-387F-A945-AAEE-6132F7A595DD}"/>
              </a:ext>
            </a:extLst>
          </p:cNvPr>
          <p:cNvSpPr/>
          <p:nvPr userDrawn="1"/>
        </p:nvSpPr>
        <p:spPr>
          <a:xfrm>
            <a:off x="-25400" y="1803400"/>
            <a:ext cx="12242800" cy="215900"/>
          </a:xfrm>
          <a:prstGeom prst="rect">
            <a:avLst/>
          </a:prstGeom>
          <a:solidFill>
            <a:srgbClr val="14103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3" name="Rectangle 82">
            <a:extLst>
              <a:ext uri="{FF2B5EF4-FFF2-40B4-BE49-F238E27FC236}">
                <a16:creationId xmlns:a16="http://schemas.microsoft.com/office/drawing/2014/main" id="{91778395-4512-F546-8131-2692793DAC99}"/>
              </a:ext>
            </a:extLst>
          </p:cNvPr>
          <p:cNvSpPr/>
          <p:nvPr userDrawn="1"/>
        </p:nvSpPr>
        <p:spPr>
          <a:xfrm>
            <a:off x="-25400" y="2006600"/>
            <a:ext cx="12242800" cy="215900"/>
          </a:xfrm>
          <a:prstGeom prst="rect">
            <a:avLst/>
          </a:prstGeom>
          <a:solidFill>
            <a:srgbClr val="130F3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4" name="Rectangle 83">
            <a:extLst>
              <a:ext uri="{FF2B5EF4-FFF2-40B4-BE49-F238E27FC236}">
                <a16:creationId xmlns:a16="http://schemas.microsoft.com/office/drawing/2014/main" id="{4CC7FD70-3823-DF4F-A48C-F2C363AE3A9B}"/>
              </a:ext>
            </a:extLst>
          </p:cNvPr>
          <p:cNvSpPr/>
          <p:nvPr userDrawn="1"/>
        </p:nvSpPr>
        <p:spPr>
          <a:xfrm>
            <a:off x="-25400" y="2209800"/>
            <a:ext cx="12242800" cy="215900"/>
          </a:xfrm>
          <a:prstGeom prst="rect">
            <a:avLst/>
          </a:prstGeom>
          <a:solidFill>
            <a:srgbClr val="130E3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5" name="Rectangle 84">
            <a:extLst>
              <a:ext uri="{FF2B5EF4-FFF2-40B4-BE49-F238E27FC236}">
                <a16:creationId xmlns:a16="http://schemas.microsoft.com/office/drawing/2014/main" id="{5F952F56-3E2A-2E46-B768-CCC18412E405}"/>
              </a:ext>
            </a:extLst>
          </p:cNvPr>
          <p:cNvSpPr/>
          <p:nvPr userDrawn="1"/>
        </p:nvSpPr>
        <p:spPr>
          <a:xfrm>
            <a:off x="-25400" y="2413000"/>
            <a:ext cx="12242800" cy="215900"/>
          </a:xfrm>
          <a:prstGeom prst="rect">
            <a:avLst/>
          </a:prstGeom>
          <a:solidFill>
            <a:srgbClr val="120E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6" name="Rectangle 85">
            <a:extLst>
              <a:ext uri="{FF2B5EF4-FFF2-40B4-BE49-F238E27FC236}">
                <a16:creationId xmlns:a16="http://schemas.microsoft.com/office/drawing/2014/main" id="{BDEA9AE9-107C-D446-88E9-74B0EE4FEF13}"/>
              </a:ext>
            </a:extLst>
          </p:cNvPr>
          <p:cNvSpPr/>
          <p:nvPr userDrawn="1"/>
        </p:nvSpPr>
        <p:spPr>
          <a:xfrm>
            <a:off x="-25400" y="2603500"/>
            <a:ext cx="12242800" cy="215900"/>
          </a:xfrm>
          <a:prstGeom prst="rect">
            <a:avLst/>
          </a:prstGeom>
          <a:solidFill>
            <a:srgbClr val="110D2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7" name="Rectangle 86">
            <a:extLst>
              <a:ext uri="{FF2B5EF4-FFF2-40B4-BE49-F238E27FC236}">
                <a16:creationId xmlns:a16="http://schemas.microsoft.com/office/drawing/2014/main" id="{7A79FF65-7896-DA4C-B955-1681A4A88CFC}"/>
              </a:ext>
            </a:extLst>
          </p:cNvPr>
          <p:cNvSpPr/>
          <p:nvPr userDrawn="1"/>
        </p:nvSpPr>
        <p:spPr>
          <a:xfrm>
            <a:off x="-25400" y="2806700"/>
            <a:ext cx="12242800" cy="215900"/>
          </a:xfrm>
          <a:prstGeom prst="rect">
            <a:avLst/>
          </a:prstGeom>
          <a:solidFill>
            <a:srgbClr val="110D2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8" name="Rectangle 87">
            <a:extLst>
              <a:ext uri="{FF2B5EF4-FFF2-40B4-BE49-F238E27FC236}">
                <a16:creationId xmlns:a16="http://schemas.microsoft.com/office/drawing/2014/main" id="{B6E3BD75-88B3-1349-AE49-4341D735BBA3}"/>
              </a:ext>
            </a:extLst>
          </p:cNvPr>
          <p:cNvSpPr/>
          <p:nvPr userDrawn="1"/>
        </p:nvSpPr>
        <p:spPr>
          <a:xfrm>
            <a:off x="-25400" y="3009900"/>
            <a:ext cx="12242800" cy="215900"/>
          </a:xfrm>
          <a:prstGeom prst="rect">
            <a:avLst/>
          </a:prstGeom>
          <a:solidFill>
            <a:srgbClr val="100C2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9" name="Rectangle 88">
            <a:extLst>
              <a:ext uri="{FF2B5EF4-FFF2-40B4-BE49-F238E27FC236}">
                <a16:creationId xmlns:a16="http://schemas.microsoft.com/office/drawing/2014/main" id="{E61163F5-2874-F048-A931-27912A6D19A7}"/>
              </a:ext>
            </a:extLst>
          </p:cNvPr>
          <p:cNvSpPr/>
          <p:nvPr userDrawn="1"/>
        </p:nvSpPr>
        <p:spPr>
          <a:xfrm>
            <a:off x="-25400" y="3213100"/>
            <a:ext cx="12242800" cy="215900"/>
          </a:xfrm>
          <a:prstGeom prst="rect">
            <a:avLst/>
          </a:prstGeom>
          <a:solidFill>
            <a:srgbClr val="100C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0" name="Rectangle 89">
            <a:extLst>
              <a:ext uri="{FF2B5EF4-FFF2-40B4-BE49-F238E27FC236}">
                <a16:creationId xmlns:a16="http://schemas.microsoft.com/office/drawing/2014/main" id="{1B398860-B094-3A43-9E16-4A3C891D9ED8}"/>
              </a:ext>
            </a:extLst>
          </p:cNvPr>
          <p:cNvSpPr/>
          <p:nvPr userDrawn="1"/>
        </p:nvSpPr>
        <p:spPr>
          <a:xfrm>
            <a:off x="-25400" y="3416300"/>
            <a:ext cx="12242800" cy="215900"/>
          </a:xfrm>
          <a:prstGeom prst="rect">
            <a:avLst/>
          </a:prstGeom>
          <a:solidFill>
            <a:srgbClr val="0F0C2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1" name="Rectangle 90">
            <a:extLst>
              <a:ext uri="{FF2B5EF4-FFF2-40B4-BE49-F238E27FC236}">
                <a16:creationId xmlns:a16="http://schemas.microsoft.com/office/drawing/2014/main" id="{C7F1D296-C3AF-A84A-9CB3-B423E1F477F5}"/>
              </a:ext>
            </a:extLst>
          </p:cNvPr>
          <p:cNvSpPr/>
          <p:nvPr userDrawn="1"/>
        </p:nvSpPr>
        <p:spPr>
          <a:xfrm>
            <a:off x="-25400" y="3619500"/>
            <a:ext cx="12242800" cy="215900"/>
          </a:xfrm>
          <a:prstGeom prst="rect">
            <a:avLst/>
          </a:prstGeom>
          <a:solidFill>
            <a:srgbClr val="0F0B2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2" name="Rectangle 91">
            <a:extLst>
              <a:ext uri="{FF2B5EF4-FFF2-40B4-BE49-F238E27FC236}">
                <a16:creationId xmlns:a16="http://schemas.microsoft.com/office/drawing/2014/main" id="{50EDA4CA-67F5-C24E-89DA-39CA0E366CE2}"/>
              </a:ext>
            </a:extLst>
          </p:cNvPr>
          <p:cNvSpPr/>
          <p:nvPr userDrawn="1"/>
        </p:nvSpPr>
        <p:spPr>
          <a:xfrm>
            <a:off x="-25400" y="3822700"/>
            <a:ext cx="12242800" cy="215900"/>
          </a:xfrm>
          <a:prstGeom prst="rect">
            <a:avLst/>
          </a:prstGeom>
          <a:solidFill>
            <a:srgbClr val="0E0B2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3" name="Rectangle 92">
            <a:extLst>
              <a:ext uri="{FF2B5EF4-FFF2-40B4-BE49-F238E27FC236}">
                <a16:creationId xmlns:a16="http://schemas.microsoft.com/office/drawing/2014/main" id="{97FEF0B9-EB30-AB46-B708-D3383BEEBEE4}"/>
              </a:ext>
            </a:extLst>
          </p:cNvPr>
          <p:cNvSpPr/>
          <p:nvPr userDrawn="1"/>
        </p:nvSpPr>
        <p:spPr>
          <a:xfrm>
            <a:off x="-25400" y="4025900"/>
            <a:ext cx="12242800" cy="215900"/>
          </a:xfrm>
          <a:prstGeom prst="rect">
            <a:avLst/>
          </a:prstGeom>
          <a:solidFill>
            <a:srgbClr val="0E0B2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4" name="Rectangle 93">
            <a:extLst>
              <a:ext uri="{FF2B5EF4-FFF2-40B4-BE49-F238E27FC236}">
                <a16:creationId xmlns:a16="http://schemas.microsoft.com/office/drawing/2014/main" id="{63787136-D822-B848-AA49-A6B88C118B75}"/>
              </a:ext>
            </a:extLst>
          </p:cNvPr>
          <p:cNvSpPr/>
          <p:nvPr userDrawn="1"/>
        </p:nvSpPr>
        <p:spPr>
          <a:xfrm>
            <a:off x="-25400" y="4229100"/>
            <a:ext cx="12242800" cy="215900"/>
          </a:xfrm>
          <a:prstGeom prst="rect">
            <a:avLst/>
          </a:prstGeom>
          <a:solidFill>
            <a:srgbClr val="0D0A2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5" name="Rectangle 94">
            <a:extLst>
              <a:ext uri="{FF2B5EF4-FFF2-40B4-BE49-F238E27FC236}">
                <a16:creationId xmlns:a16="http://schemas.microsoft.com/office/drawing/2014/main" id="{46B147CB-E5F6-534F-8483-5118D9BE7EE8}"/>
              </a:ext>
            </a:extLst>
          </p:cNvPr>
          <p:cNvSpPr/>
          <p:nvPr userDrawn="1"/>
        </p:nvSpPr>
        <p:spPr>
          <a:xfrm>
            <a:off x="-25400" y="4419600"/>
            <a:ext cx="12242800" cy="215900"/>
          </a:xfrm>
          <a:prstGeom prst="rect">
            <a:avLst/>
          </a:prstGeom>
          <a:solidFill>
            <a:srgbClr val="0D0A2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6" name="Rectangle 95">
            <a:extLst>
              <a:ext uri="{FF2B5EF4-FFF2-40B4-BE49-F238E27FC236}">
                <a16:creationId xmlns:a16="http://schemas.microsoft.com/office/drawing/2014/main" id="{58425265-E842-FE4A-8839-4ACF20E7E173}"/>
              </a:ext>
            </a:extLst>
          </p:cNvPr>
          <p:cNvSpPr/>
          <p:nvPr userDrawn="1"/>
        </p:nvSpPr>
        <p:spPr>
          <a:xfrm>
            <a:off x="-25400" y="4622800"/>
            <a:ext cx="12242800" cy="215900"/>
          </a:xfrm>
          <a:prstGeom prst="rect">
            <a:avLst/>
          </a:prstGeom>
          <a:solidFill>
            <a:srgbClr val="0D0A2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7" name="Rectangle 96">
            <a:extLst>
              <a:ext uri="{FF2B5EF4-FFF2-40B4-BE49-F238E27FC236}">
                <a16:creationId xmlns:a16="http://schemas.microsoft.com/office/drawing/2014/main" id="{22E2DFB3-9F8F-5949-8A00-41BEE3F355EA}"/>
              </a:ext>
            </a:extLst>
          </p:cNvPr>
          <p:cNvSpPr/>
          <p:nvPr userDrawn="1"/>
        </p:nvSpPr>
        <p:spPr>
          <a:xfrm>
            <a:off x="-25400" y="4826000"/>
            <a:ext cx="12242800" cy="215900"/>
          </a:xfrm>
          <a:prstGeom prst="rect">
            <a:avLst/>
          </a:prstGeom>
          <a:solidFill>
            <a:srgbClr val="0C092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8" name="Rectangle 97">
            <a:extLst>
              <a:ext uri="{FF2B5EF4-FFF2-40B4-BE49-F238E27FC236}">
                <a16:creationId xmlns:a16="http://schemas.microsoft.com/office/drawing/2014/main" id="{7D15E357-0D4D-AA49-80F2-12882F13FE44}"/>
              </a:ext>
            </a:extLst>
          </p:cNvPr>
          <p:cNvSpPr/>
          <p:nvPr userDrawn="1"/>
        </p:nvSpPr>
        <p:spPr>
          <a:xfrm>
            <a:off x="-25400" y="5029200"/>
            <a:ext cx="12242800" cy="215900"/>
          </a:xfrm>
          <a:prstGeom prst="rect">
            <a:avLst/>
          </a:prstGeom>
          <a:solidFill>
            <a:srgbClr val="0C092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9" name="Rectangle 98">
            <a:extLst>
              <a:ext uri="{FF2B5EF4-FFF2-40B4-BE49-F238E27FC236}">
                <a16:creationId xmlns:a16="http://schemas.microsoft.com/office/drawing/2014/main" id="{FED7EA2B-7107-8A40-8E7A-47BDB4097280}"/>
              </a:ext>
            </a:extLst>
          </p:cNvPr>
          <p:cNvSpPr/>
          <p:nvPr userDrawn="1"/>
        </p:nvSpPr>
        <p:spPr>
          <a:xfrm>
            <a:off x="-25400" y="5232400"/>
            <a:ext cx="12242800" cy="215900"/>
          </a:xfrm>
          <a:prstGeom prst="rect">
            <a:avLst/>
          </a:prstGeom>
          <a:solidFill>
            <a:srgbClr val="0B081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0" name="Rectangle 99">
            <a:extLst>
              <a:ext uri="{FF2B5EF4-FFF2-40B4-BE49-F238E27FC236}">
                <a16:creationId xmlns:a16="http://schemas.microsoft.com/office/drawing/2014/main" id="{D5C8DAF5-B712-8647-B999-6F3D2D634D34}"/>
              </a:ext>
            </a:extLst>
          </p:cNvPr>
          <p:cNvSpPr/>
          <p:nvPr userDrawn="1"/>
        </p:nvSpPr>
        <p:spPr>
          <a:xfrm>
            <a:off x="-25400" y="5435600"/>
            <a:ext cx="12242800" cy="215900"/>
          </a:xfrm>
          <a:prstGeom prst="rect">
            <a:avLst/>
          </a:prstGeom>
          <a:solidFill>
            <a:srgbClr val="0B081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1" name="Rectangle 100">
            <a:extLst>
              <a:ext uri="{FF2B5EF4-FFF2-40B4-BE49-F238E27FC236}">
                <a16:creationId xmlns:a16="http://schemas.microsoft.com/office/drawing/2014/main" id="{6ECC2095-D12A-7640-A6C0-0DB1925CEAA2}"/>
              </a:ext>
            </a:extLst>
          </p:cNvPr>
          <p:cNvSpPr/>
          <p:nvPr userDrawn="1"/>
        </p:nvSpPr>
        <p:spPr>
          <a:xfrm>
            <a:off x="-25400" y="5638800"/>
            <a:ext cx="12242800" cy="215900"/>
          </a:xfrm>
          <a:prstGeom prst="rect">
            <a:avLst/>
          </a:prstGeom>
          <a:solidFill>
            <a:srgbClr val="0A081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2" name="Rectangle 101">
            <a:extLst>
              <a:ext uri="{FF2B5EF4-FFF2-40B4-BE49-F238E27FC236}">
                <a16:creationId xmlns:a16="http://schemas.microsoft.com/office/drawing/2014/main" id="{98DE498D-CA21-0343-88E7-AE75A330A45E}"/>
              </a:ext>
            </a:extLst>
          </p:cNvPr>
          <p:cNvSpPr/>
          <p:nvPr userDrawn="1"/>
        </p:nvSpPr>
        <p:spPr>
          <a:xfrm>
            <a:off x="-25400" y="5842000"/>
            <a:ext cx="12242800" cy="215900"/>
          </a:xfrm>
          <a:prstGeom prst="rect">
            <a:avLst/>
          </a:prstGeom>
          <a:solidFill>
            <a:srgbClr val="0A071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3" name="Rectangle 102">
            <a:extLst>
              <a:ext uri="{FF2B5EF4-FFF2-40B4-BE49-F238E27FC236}">
                <a16:creationId xmlns:a16="http://schemas.microsoft.com/office/drawing/2014/main" id="{508BADF3-5521-1845-BD92-60A3FF32ECE6}"/>
              </a:ext>
            </a:extLst>
          </p:cNvPr>
          <p:cNvSpPr/>
          <p:nvPr userDrawn="1"/>
        </p:nvSpPr>
        <p:spPr>
          <a:xfrm>
            <a:off x="-25400" y="6032500"/>
            <a:ext cx="12242800" cy="215900"/>
          </a:xfrm>
          <a:prstGeom prst="rect">
            <a:avLst/>
          </a:prstGeom>
          <a:solidFill>
            <a:srgbClr val="09071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4" name="Rectangle 103">
            <a:extLst>
              <a:ext uri="{FF2B5EF4-FFF2-40B4-BE49-F238E27FC236}">
                <a16:creationId xmlns:a16="http://schemas.microsoft.com/office/drawing/2014/main" id="{A3E12BBD-0D5A-0A45-A419-6052056E1387}"/>
              </a:ext>
            </a:extLst>
          </p:cNvPr>
          <p:cNvSpPr/>
          <p:nvPr userDrawn="1"/>
        </p:nvSpPr>
        <p:spPr>
          <a:xfrm>
            <a:off x="-25400" y="6235700"/>
            <a:ext cx="12242800" cy="215900"/>
          </a:xfrm>
          <a:prstGeom prst="rect">
            <a:avLst/>
          </a:prstGeom>
          <a:solidFill>
            <a:srgbClr val="09071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5" name="Rectangle 104">
            <a:extLst>
              <a:ext uri="{FF2B5EF4-FFF2-40B4-BE49-F238E27FC236}">
                <a16:creationId xmlns:a16="http://schemas.microsoft.com/office/drawing/2014/main" id="{79D8CF21-5511-BE4F-9BA6-32B520E7E230}"/>
              </a:ext>
            </a:extLst>
          </p:cNvPr>
          <p:cNvSpPr/>
          <p:nvPr userDrawn="1"/>
        </p:nvSpPr>
        <p:spPr>
          <a:xfrm>
            <a:off x="-25400" y="6438900"/>
            <a:ext cx="12242800" cy="215900"/>
          </a:xfrm>
          <a:prstGeom prst="rect">
            <a:avLst/>
          </a:prstGeom>
          <a:solidFill>
            <a:srgbClr val="08061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6" name="Rectangle 105">
            <a:extLst>
              <a:ext uri="{FF2B5EF4-FFF2-40B4-BE49-F238E27FC236}">
                <a16:creationId xmlns:a16="http://schemas.microsoft.com/office/drawing/2014/main" id="{2556CF04-7628-5842-9528-B9ABE9C6FD71}"/>
              </a:ext>
            </a:extLst>
          </p:cNvPr>
          <p:cNvSpPr/>
          <p:nvPr userDrawn="1"/>
        </p:nvSpPr>
        <p:spPr>
          <a:xfrm>
            <a:off x="-25400" y="6642100"/>
            <a:ext cx="12242800" cy="215900"/>
          </a:xfrm>
          <a:prstGeom prst="rect">
            <a:avLst/>
          </a:prstGeom>
          <a:solidFill>
            <a:srgbClr val="08061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7" name="Rectangle 106">
            <a:extLst>
              <a:ext uri="{FF2B5EF4-FFF2-40B4-BE49-F238E27FC236}">
                <a16:creationId xmlns:a16="http://schemas.microsoft.com/office/drawing/2014/main" id="{6C373632-4B05-484C-A555-507EBE2913A4}"/>
              </a:ext>
            </a:extLst>
          </p:cNvPr>
          <p:cNvSpPr/>
          <p:nvPr userDrawn="1"/>
        </p:nvSpPr>
        <p:spPr>
          <a:xfrm>
            <a:off x="1066800" y="6553200"/>
            <a:ext cx="1524000" cy="12700"/>
          </a:xfrm>
          <a:prstGeom prst="rect">
            <a:avLst/>
          </a:prstGeom>
          <a:solidFill>
            <a:srgbClr val="E8B04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extLst>
      <p:ext uri="{BB962C8B-B14F-4D97-AF65-F5344CB8AC3E}">
        <p14:creationId xmlns:p14="http://schemas.microsoft.com/office/powerpoint/2010/main" val="2004101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DF89B625-C419-9641-ABBA-09430421EA93}"/>
              </a:ext>
            </a:extLst>
          </p:cNvPr>
          <p:cNvSpPr/>
          <p:nvPr userDrawn="1"/>
        </p:nvSpPr>
        <p:spPr>
          <a:xfrm>
            <a:off x="-25400" y="0"/>
            <a:ext cx="12242800" cy="215900"/>
          </a:xfrm>
          <a:prstGeom prst="rect">
            <a:avLst/>
          </a:prstGeom>
          <a:solidFill>
            <a:srgbClr val="1B154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5" name="Rectangle 74">
            <a:extLst>
              <a:ext uri="{FF2B5EF4-FFF2-40B4-BE49-F238E27FC236}">
                <a16:creationId xmlns:a16="http://schemas.microsoft.com/office/drawing/2014/main" id="{AE7F3E6B-7B39-944A-A358-D309D466B881}"/>
              </a:ext>
            </a:extLst>
          </p:cNvPr>
          <p:cNvSpPr/>
          <p:nvPr userDrawn="1"/>
        </p:nvSpPr>
        <p:spPr>
          <a:xfrm>
            <a:off x="-25400" y="190500"/>
            <a:ext cx="12242800" cy="215900"/>
          </a:xfrm>
          <a:prstGeom prst="rect">
            <a:avLst/>
          </a:prstGeom>
          <a:solidFill>
            <a:srgbClr val="1A144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6" name="Rectangle 75">
            <a:extLst>
              <a:ext uri="{FF2B5EF4-FFF2-40B4-BE49-F238E27FC236}">
                <a16:creationId xmlns:a16="http://schemas.microsoft.com/office/drawing/2014/main" id="{307E5CE3-CA22-384A-8004-68838B007F7A}"/>
              </a:ext>
            </a:extLst>
          </p:cNvPr>
          <p:cNvSpPr/>
          <p:nvPr userDrawn="1"/>
        </p:nvSpPr>
        <p:spPr>
          <a:xfrm>
            <a:off x="-25400" y="393700"/>
            <a:ext cx="12242800" cy="215900"/>
          </a:xfrm>
          <a:prstGeom prst="rect">
            <a:avLst/>
          </a:prstGeom>
          <a:solidFill>
            <a:srgbClr val="19143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7" name="Rectangle 76">
            <a:extLst>
              <a:ext uri="{FF2B5EF4-FFF2-40B4-BE49-F238E27FC236}">
                <a16:creationId xmlns:a16="http://schemas.microsoft.com/office/drawing/2014/main" id="{A538AC2A-4863-0043-A8E9-AA6933FF5A8A}"/>
              </a:ext>
            </a:extLst>
          </p:cNvPr>
          <p:cNvSpPr/>
          <p:nvPr userDrawn="1"/>
        </p:nvSpPr>
        <p:spPr>
          <a:xfrm>
            <a:off x="-25400" y="596900"/>
            <a:ext cx="12242800" cy="215900"/>
          </a:xfrm>
          <a:prstGeom prst="rect">
            <a:avLst/>
          </a:prstGeom>
          <a:solidFill>
            <a:srgbClr val="19133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8" name="Rectangle 77">
            <a:extLst>
              <a:ext uri="{FF2B5EF4-FFF2-40B4-BE49-F238E27FC236}">
                <a16:creationId xmlns:a16="http://schemas.microsoft.com/office/drawing/2014/main" id="{EA09D236-7881-D54D-9B36-1B658DF5267A}"/>
              </a:ext>
            </a:extLst>
          </p:cNvPr>
          <p:cNvSpPr/>
          <p:nvPr userDrawn="1"/>
        </p:nvSpPr>
        <p:spPr>
          <a:xfrm>
            <a:off x="-25400" y="800100"/>
            <a:ext cx="12242800" cy="215900"/>
          </a:xfrm>
          <a:prstGeom prst="rect">
            <a:avLst/>
          </a:prstGeom>
          <a:solidFill>
            <a:srgbClr val="18133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9" name="Rectangle 78">
            <a:extLst>
              <a:ext uri="{FF2B5EF4-FFF2-40B4-BE49-F238E27FC236}">
                <a16:creationId xmlns:a16="http://schemas.microsoft.com/office/drawing/2014/main" id="{CB70C360-559B-A34D-AD8B-A8E6A7C4DC9F}"/>
              </a:ext>
            </a:extLst>
          </p:cNvPr>
          <p:cNvSpPr/>
          <p:nvPr userDrawn="1"/>
        </p:nvSpPr>
        <p:spPr>
          <a:xfrm>
            <a:off x="-25400" y="990600"/>
            <a:ext cx="12242800" cy="215900"/>
          </a:xfrm>
          <a:prstGeom prst="rect">
            <a:avLst/>
          </a:prstGeom>
          <a:solidFill>
            <a:srgbClr val="17123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0" name="Rectangle 79">
            <a:extLst>
              <a:ext uri="{FF2B5EF4-FFF2-40B4-BE49-F238E27FC236}">
                <a16:creationId xmlns:a16="http://schemas.microsoft.com/office/drawing/2014/main" id="{FDE9192B-2036-6C45-A1F1-2B674EC13F79}"/>
              </a:ext>
            </a:extLst>
          </p:cNvPr>
          <p:cNvSpPr/>
          <p:nvPr userDrawn="1"/>
        </p:nvSpPr>
        <p:spPr>
          <a:xfrm>
            <a:off x="-25400" y="1193800"/>
            <a:ext cx="12242800" cy="215900"/>
          </a:xfrm>
          <a:prstGeom prst="rect">
            <a:avLst/>
          </a:prstGeom>
          <a:solidFill>
            <a:srgbClr val="16113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1" name="Rectangle 80">
            <a:extLst>
              <a:ext uri="{FF2B5EF4-FFF2-40B4-BE49-F238E27FC236}">
                <a16:creationId xmlns:a16="http://schemas.microsoft.com/office/drawing/2014/main" id="{EBA72B0A-90BE-5F44-8044-904E1C5DE852}"/>
              </a:ext>
            </a:extLst>
          </p:cNvPr>
          <p:cNvSpPr/>
          <p:nvPr userDrawn="1"/>
        </p:nvSpPr>
        <p:spPr>
          <a:xfrm>
            <a:off x="-25400" y="1397000"/>
            <a:ext cx="12242800" cy="215900"/>
          </a:xfrm>
          <a:prstGeom prst="rect">
            <a:avLst/>
          </a:prstGeom>
          <a:solidFill>
            <a:srgbClr val="16113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2" name="Rectangle 81">
            <a:extLst>
              <a:ext uri="{FF2B5EF4-FFF2-40B4-BE49-F238E27FC236}">
                <a16:creationId xmlns:a16="http://schemas.microsoft.com/office/drawing/2014/main" id="{778634D9-E7DC-4E48-88E3-AA51BC0EF532}"/>
              </a:ext>
            </a:extLst>
          </p:cNvPr>
          <p:cNvSpPr/>
          <p:nvPr userDrawn="1"/>
        </p:nvSpPr>
        <p:spPr>
          <a:xfrm>
            <a:off x="-25400" y="1600200"/>
            <a:ext cx="12242800" cy="215900"/>
          </a:xfrm>
          <a:prstGeom prst="rect">
            <a:avLst/>
          </a:prstGeom>
          <a:solidFill>
            <a:srgbClr val="15103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3" name="Rectangle 82">
            <a:extLst>
              <a:ext uri="{FF2B5EF4-FFF2-40B4-BE49-F238E27FC236}">
                <a16:creationId xmlns:a16="http://schemas.microsoft.com/office/drawing/2014/main" id="{44EAAC80-060B-C445-BC54-6DA560CE9247}"/>
              </a:ext>
            </a:extLst>
          </p:cNvPr>
          <p:cNvSpPr/>
          <p:nvPr userDrawn="1"/>
        </p:nvSpPr>
        <p:spPr>
          <a:xfrm>
            <a:off x="-25400" y="1803400"/>
            <a:ext cx="12242800" cy="215900"/>
          </a:xfrm>
          <a:prstGeom prst="rect">
            <a:avLst/>
          </a:prstGeom>
          <a:solidFill>
            <a:srgbClr val="14103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4" name="Rectangle 83">
            <a:extLst>
              <a:ext uri="{FF2B5EF4-FFF2-40B4-BE49-F238E27FC236}">
                <a16:creationId xmlns:a16="http://schemas.microsoft.com/office/drawing/2014/main" id="{42B5E4DA-03F6-1B49-A98F-463B06993D3D}"/>
              </a:ext>
            </a:extLst>
          </p:cNvPr>
          <p:cNvSpPr/>
          <p:nvPr userDrawn="1"/>
        </p:nvSpPr>
        <p:spPr>
          <a:xfrm>
            <a:off x="-25400" y="2006600"/>
            <a:ext cx="12242800" cy="215900"/>
          </a:xfrm>
          <a:prstGeom prst="rect">
            <a:avLst/>
          </a:prstGeom>
          <a:solidFill>
            <a:srgbClr val="130F3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5" name="Rectangle 84">
            <a:extLst>
              <a:ext uri="{FF2B5EF4-FFF2-40B4-BE49-F238E27FC236}">
                <a16:creationId xmlns:a16="http://schemas.microsoft.com/office/drawing/2014/main" id="{4D8EE463-6239-3245-82D6-7D555067D0BC}"/>
              </a:ext>
            </a:extLst>
          </p:cNvPr>
          <p:cNvSpPr/>
          <p:nvPr userDrawn="1"/>
        </p:nvSpPr>
        <p:spPr>
          <a:xfrm>
            <a:off x="-25400" y="2209800"/>
            <a:ext cx="12242800" cy="215900"/>
          </a:xfrm>
          <a:prstGeom prst="rect">
            <a:avLst/>
          </a:prstGeom>
          <a:solidFill>
            <a:srgbClr val="130E3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6" name="Rectangle 85">
            <a:extLst>
              <a:ext uri="{FF2B5EF4-FFF2-40B4-BE49-F238E27FC236}">
                <a16:creationId xmlns:a16="http://schemas.microsoft.com/office/drawing/2014/main" id="{3FE8B0C3-AF43-5A49-97B6-D4BB79A91615}"/>
              </a:ext>
            </a:extLst>
          </p:cNvPr>
          <p:cNvSpPr/>
          <p:nvPr userDrawn="1"/>
        </p:nvSpPr>
        <p:spPr>
          <a:xfrm>
            <a:off x="-25400" y="2413000"/>
            <a:ext cx="12242800" cy="215900"/>
          </a:xfrm>
          <a:prstGeom prst="rect">
            <a:avLst/>
          </a:prstGeom>
          <a:solidFill>
            <a:srgbClr val="120E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7" name="Rectangle 86">
            <a:extLst>
              <a:ext uri="{FF2B5EF4-FFF2-40B4-BE49-F238E27FC236}">
                <a16:creationId xmlns:a16="http://schemas.microsoft.com/office/drawing/2014/main" id="{4F35D5BA-4F97-654A-BDF1-8D2527C07345}"/>
              </a:ext>
            </a:extLst>
          </p:cNvPr>
          <p:cNvSpPr/>
          <p:nvPr userDrawn="1"/>
        </p:nvSpPr>
        <p:spPr>
          <a:xfrm>
            <a:off x="-25400" y="2603500"/>
            <a:ext cx="12242800" cy="215900"/>
          </a:xfrm>
          <a:prstGeom prst="rect">
            <a:avLst/>
          </a:prstGeom>
          <a:solidFill>
            <a:srgbClr val="110D2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8" name="Rectangle 87">
            <a:extLst>
              <a:ext uri="{FF2B5EF4-FFF2-40B4-BE49-F238E27FC236}">
                <a16:creationId xmlns:a16="http://schemas.microsoft.com/office/drawing/2014/main" id="{FD96842B-3208-C047-96A9-481F5DE46052}"/>
              </a:ext>
            </a:extLst>
          </p:cNvPr>
          <p:cNvSpPr/>
          <p:nvPr userDrawn="1"/>
        </p:nvSpPr>
        <p:spPr>
          <a:xfrm>
            <a:off x="-25400" y="2806700"/>
            <a:ext cx="12242800" cy="215900"/>
          </a:xfrm>
          <a:prstGeom prst="rect">
            <a:avLst/>
          </a:prstGeom>
          <a:solidFill>
            <a:srgbClr val="110D2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9" name="Rectangle 88">
            <a:extLst>
              <a:ext uri="{FF2B5EF4-FFF2-40B4-BE49-F238E27FC236}">
                <a16:creationId xmlns:a16="http://schemas.microsoft.com/office/drawing/2014/main" id="{8C0AFFC5-3BF7-2F42-A393-2BE823B9EA22}"/>
              </a:ext>
            </a:extLst>
          </p:cNvPr>
          <p:cNvSpPr/>
          <p:nvPr userDrawn="1"/>
        </p:nvSpPr>
        <p:spPr>
          <a:xfrm>
            <a:off x="-25400" y="3009900"/>
            <a:ext cx="12242800" cy="215900"/>
          </a:xfrm>
          <a:prstGeom prst="rect">
            <a:avLst/>
          </a:prstGeom>
          <a:solidFill>
            <a:srgbClr val="100C2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0" name="Rectangle 89">
            <a:extLst>
              <a:ext uri="{FF2B5EF4-FFF2-40B4-BE49-F238E27FC236}">
                <a16:creationId xmlns:a16="http://schemas.microsoft.com/office/drawing/2014/main" id="{1FF53438-E822-6B49-8885-469A352A4C76}"/>
              </a:ext>
            </a:extLst>
          </p:cNvPr>
          <p:cNvSpPr/>
          <p:nvPr userDrawn="1"/>
        </p:nvSpPr>
        <p:spPr>
          <a:xfrm>
            <a:off x="-25400" y="3213100"/>
            <a:ext cx="12242800" cy="215900"/>
          </a:xfrm>
          <a:prstGeom prst="rect">
            <a:avLst/>
          </a:prstGeom>
          <a:solidFill>
            <a:srgbClr val="100C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1" name="Rectangle 90">
            <a:extLst>
              <a:ext uri="{FF2B5EF4-FFF2-40B4-BE49-F238E27FC236}">
                <a16:creationId xmlns:a16="http://schemas.microsoft.com/office/drawing/2014/main" id="{255481E7-2EBC-234D-9EBB-CACA87769289}"/>
              </a:ext>
            </a:extLst>
          </p:cNvPr>
          <p:cNvSpPr/>
          <p:nvPr userDrawn="1"/>
        </p:nvSpPr>
        <p:spPr>
          <a:xfrm>
            <a:off x="-25400" y="3416300"/>
            <a:ext cx="12242800" cy="215900"/>
          </a:xfrm>
          <a:prstGeom prst="rect">
            <a:avLst/>
          </a:prstGeom>
          <a:solidFill>
            <a:srgbClr val="0F0C2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2" name="Rectangle 91">
            <a:extLst>
              <a:ext uri="{FF2B5EF4-FFF2-40B4-BE49-F238E27FC236}">
                <a16:creationId xmlns:a16="http://schemas.microsoft.com/office/drawing/2014/main" id="{DF5FE2DF-78C2-AD42-9204-2FC737179E29}"/>
              </a:ext>
            </a:extLst>
          </p:cNvPr>
          <p:cNvSpPr/>
          <p:nvPr userDrawn="1"/>
        </p:nvSpPr>
        <p:spPr>
          <a:xfrm>
            <a:off x="-25400" y="3619500"/>
            <a:ext cx="12242800" cy="215900"/>
          </a:xfrm>
          <a:prstGeom prst="rect">
            <a:avLst/>
          </a:prstGeom>
          <a:solidFill>
            <a:srgbClr val="0F0B2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3" name="Rectangle 92">
            <a:extLst>
              <a:ext uri="{FF2B5EF4-FFF2-40B4-BE49-F238E27FC236}">
                <a16:creationId xmlns:a16="http://schemas.microsoft.com/office/drawing/2014/main" id="{08A72369-B846-944A-9831-AC3BF9DB9128}"/>
              </a:ext>
            </a:extLst>
          </p:cNvPr>
          <p:cNvSpPr/>
          <p:nvPr userDrawn="1"/>
        </p:nvSpPr>
        <p:spPr>
          <a:xfrm>
            <a:off x="-25400" y="3822700"/>
            <a:ext cx="12242800" cy="215900"/>
          </a:xfrm>
          <a:prstGeom prst="rect">
            <a:avLst/>
          </a:prstGeom>
          <a:solidFill>
            <a:srgbClr val="0E0B2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4" name="Rectangle 93">
            <a:extLst>
              <a:ext uri="{FF2B5EF4-FFF2-40B4-BE49-F238E27FC236}">
                <a16:creationId xmlns:a16="http://schemas.microsoft.com/office/drawing/2014/main" id="{306C6AFB-5B23-7243-BCD4-F55762284EAE}"/>
              </a:ext>
            </a:extLst>
          </p:cNvPr>
          <p:cNvSpPr/>
          <p:nvPr userDrawn="1"/>
        </p:nvSpPr>
        <p:spPr>
          <a:xfrm>
            <a:off x="-25400" y="4025900"/>
            <a:ext cx="12242800" cy="215900"/>
          </a:xfrm>
          <a:prstGeom prst="rect">
            <a:avLst/>
          </a:prstGeom>
          <a:solidFill>
            <a:srgbClr val="0E0B2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5" name="Rectangle 94">
            <a:extLst>
              <a:ext uri="{FF2B5EF4-FFF2-40B4-BE49-F238E27FC236}">
                <a16:creationId xmlns:a16="http://schemas.microsoft.com/office/drawing/2014/main" id="{3AB20DD3-A941-664B-B144-50739AB02549}"/>
              </a:ext>
            </a:extLst>
          </p:cNvPr>
          <p:cNvSpPr/>
          <p:nvPr userDrawn="1"/>
        </p:nvSpPr>
        <p:spPr>
          <a:xfrm>
            <a:off x="-25400" y="4229100"/>
            <a:ext cx="12242800" cy="215900"/>
          </a:xfrm>
          <a:prstGeom prst="rect">
            <a:avLst/>
          </a:prstGeom>
          <a:solidFill>
            <a:srgbClr val="0D0A2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6" name="Rectangle 95">
            <a:extLst>
              <a:ext uri="{FF2B5EF4-FFF2-40B4-BE49-F238E27FC236}">
                <a16:creationId xmlns:a16="http://schemas.microsoft.com/office/drawing/2014/main" id="{24B00FD4-32E3-0943-8274-07BB080BC2A9}"/>
              </a:ext>
            </a:extLst>
          </p:cNvPr>
          <p:cNvSpPr/>
          <p:nvPr userDrawn="1"/>
        </p:nvSpPr>
        <p:spPr>
          <a:xfrm>
            <a:off x="-25400" y="4419600"/>
            <a:ext cx="12242800" cy="215900"/>
          </a:xfrm>
          <a:prstGeom prst="rect">
            <a:avLst/>
          </a:prstGeom>
          <a:solidFill>
            <a:srgbClr val="0D0A2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7" name="Rectangle 96">
            <a:extLst>
              <a:ext uri="{FF2B5EF4-FFF2-40B4-BE49-F238E27FC236}">
                <a16:creationId xmlns:a16="http://schemas.microsoft.com/office/drawing/2014/main" id="{1C2B87D1-0CFC-A449-9710-7D68451E8218}"/>
              </a:ext>
            </a:extLst>
          </p:cNvPr>
          <p:cNvSpPr/>
          <p:nvPr userDrawn="1"/>
        </p:nvSpPr>
        <p:spPr>
          <a:xfrm>
            <a:off x="-25400" y="4622800"/>
            <a:ext cx="12242800" cy="215900"/>
          </a:xfrm>
          <a:prstGeom prst="rect">
            <a:avLst/>
          </a:prstGeom>
          <a:solidFill>
            <a:srgbClr val="0D0A2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8" name="Rectangle 97">
            <a:extLst>
              <a:ext uri="{FF2B5EF4-FFF2-40B4-BE49-F238E27FC236}">
                <a16:creationId xmlns:a16="http://schemas.microsoft.com/office/drawing/2014/main" id="{04B552E0-131E-6244-9BA6-E7B0D4BF7BF6}"/>
              </a:ext>
            </a:extLst>
          </p:cNvPr>
          <p:cNvSpPr/>
          <p:nvPr userDrawn="1"/>
        </p:nvSpPr>
        <p:spPr>
          <a:xfrm>
            <a:off x="-25400" y="4826000"/>
            <a:ext cx="12242800" cy="215900"/>
          </a:xfrm>
          <a:prstGeom prst="rect">
            <a:avLst/>
          </a:prstGeom>
          <a:solidFill>
            <a:srgbClr val="0C092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9" name="Rectangle 98">
            <a:extLst>
              <a:ext uri="{FF2B5EF4-FFF2-40B4-BE49-F238E27FC236}">
                <a16:creationId xmlns:a16="http://schemas.microsoft.com/office/drawing/2014/main" id="{2AAEE09F-B642-514A-B80B-4EC533EB5029}"/>
              </a:ext>
            </a:extLst>
          </p:cNvPr>
          <p:cNvSpPr/>
          <p:nvPr userDrawn="1"/>
        </p:nvSpPr>
        <p:spPr>
          <a:xfrm>
            <a:off x="-25400" y="5029200"/>
            <a:ext cx="12242800" cy="215900"/>
          </a:xfrm>
          <a:prstGeom prst="rect">
            <a:avLst/>
          </a:prstGeom>
          <a:solidFill>
            <a:srgbClr val="0C092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0" name="Rectangle 99">
            <a:extLst>
              <a:ext uri="{FF2B5EF4-FFF2-40B4-BE49-F238E27FC236}">
                <a16:creationId xmlns:a16="http://schemas.microsoft.com/office/drawing/2014/main" id="{53DAA055-9E6F-A042-84B1-4C77A96B3143}"/>
              </a:ext>
            </a:extLst>
          </p:cNvPr>
          <p:cNvSpPr/>
          <p:nvPr userDrawn="1"/>
        </p:nvSpPr>
        <p:spPr>
          <a:xfrm>
            <a:off x="-25400" y="5232400"/>
            <a:ext cx="12242800" cy="215900"/>
          </a:xfrm>
          <a:prstGeom prst="rect">
            <a:avLst/>
          </a:prstGeom>
          <a:solidFill>
            <a:srgbClr val="0B081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1" name="Rectangle 100">
            <a:extLst>
              <a:ext uri="{FF2B5EF4-FFF2-40B4-BE49-F238E27FC236}">
                <a16:creationId xmlns:a16="http://schemas.microsoft.com/office/drawing/2014/main" id="{B674051E-D0C2-9C4A-B722-838DF034FC54}"/>
              </a:ext>
            </a:extLst>
          </p:cNvPr>
          <p:cNvSpPr/>
          <p:nvPr userDrawn="1"/>
        </p:nvSpPr>
        <p:spPr>
          <a:xfrm>
            <a:off x="-25400" y="5435600"/>
            <a:ext cx="12242800" cy="215900"/>
          </a:xfrm>
          <a:prstGeom prst="rect">
            <a:avLst/>
          </a:prstGeom>
          <a:solidFill>
            <a:srgbClr val="0B081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2" name="Rectangle 101">
            <a:extLst>
              <a:ext uri="{FF2B5EF4-FFF2-40B4-BE49-F238E27FC236}">
                <a16:creationId xmlns:a16="http://schemas.microsoft.com/office/drawing/2014/main" id="{47D67ADC-686E-004A-BE70-0D8D10ACBE08}"/>
              </a:ext>
            </a:extLst>
          </p:cNvPr>
          <p:cNvSpPr/>
          <p:nvPr userDrawn="1"/>
        </p:nvSpPr>
        <p:spPr>
          <a:xfrm>
            <a:off x="-25400" y="5638800"/>
            <a:ext cx="12242800" cy="215900"/>
          </a:xfrm>
          <a:prstGeom prst="rect">
            <a:avLst/>
          </a:prstGeom>
          <a:solidFill>
            <a:srgbClr val="0A081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3" name="Rectangle 102">
            <a:extLst>
              <a:ext uri="{FF2B5EF4-FFF2-40B4-BE49-F238E27FC236}">
                <a16:creationId xmlns:a16="http://schemas.microsoft.com/office/drawing/2014/main" id="{4A8C6B62-E7EE-0C46-A8E6-492DE2185CCF}"/>
              </a:ext>
            </a:extLst>
          </p:cNvPr>
          <p:cNvSpPr/>
          <p:nvPr userDrawn="1"/>
        </p:nvSpPr>
        <p:spPr>
          <a:xfrm>
            <a:off x="-25400" y="5842000"/>
            <a:ext cx="12242800" cy="215900"/>
          </a:xfrm>
          <a:prstGeom prst="rect">
            <a:avLst/>
          </a:prstGeom>
          <a:solidFill>
            <a:srgbClr val="0A071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4" name="Rectangle 103">
            <a:extLst>
              <a:ext uri="{FF2B5EF4-FFF2-40B4-BE49-F238E27FC236}">
                <a16:creationId xmlns:a16="http://schemas.microsoft.com/office/drawing/2014/main" id="{6BBF5841-7031-4640-9516-62394027A2D1}"/>
              </a:ext>
            </a:extLst>
          </p:cNvPr>
          <p:cNvSpPr/>
          <p:nvPr userDrawn="1"/>
        </p:nvSpPr>
        <p:spPr>
          <a:xfrm>
            <a:off x="-25400" y="6032500"/>
            <a:ext cx="12242800" cy="215900"/>
          </a:xfrm>
          <a:prstGeom prst="rect">
            <a:avLst/>
          </a:prstGeom>
          <a:solidFill>
            <a:srgbClr val="09071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5" name="Rectangle 104">
            <a:extLst>
              <a:ext uri="{FF2B5EF4-FFF2-40B4-BE49-F238E27FC236}">
                <a16:creationId xmlns:a16="http://schemas.microsoft.com/office/drawing/2014/main" id="{F10B6240-1846-1D44-842E-F523E853F040}"/>
              </a:ext>
            </a:extLst>
          </p:cNvPr>
          <p:cNvSpPr/>
          <p:nvPr userDrawn="1"/>
        </p:nvSpPr>
        <p:spPr>
          <a:xfrm>
            <a:off x="-25400" y="6235700"/>
            <a:ext cx="12242800" cy="215900"/>
          </a:xfrm>
          <a:prstGeom prst="rect">
            <a:avLst/>
          </a:prstGeom>
          <a:solidFill>
            <a:srgbClr val="09071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6" name="Rectangle 105">
            <a:extLst>
              <a:ext uri="{FF2B5EF4-FFF2-40B4-BE49-F238E27FC236}">
                <a16:creationId xmlns:a16="http://schemas.microsoft.com/office/drawing/2014/main" id="{45E1DA1F-84FC-C948-BB0C-C3474D7B25DC}"/>
              </a:ext>
            </a:extLst>
          </p:cNvPr>
          <p:cNvSpPr/>
          <p:nvPr userDrawn="1"/>
        </p:nvSpPr>
        <p:spPr>
          <a:xfrm>
            <a:off x="-25400" y="6438900"/>
            <a:ext cx="12242800" cy="215900"/>
          </a:xfrm>
          <a:prstGeom prst="rect">
            <a:avLst/>
          </a:prstGeom>
          <a:solidFill>
            <a:srgbClr val="08061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7" name="Rectangle 106">
            <a:extLst>
              <a:ext uri="{FF2B5EF4-FFF2-40B4-BE49-F238E27FC236}">
                <a16:creationId xmlns:a16="http://schemas.microsoft.com/office/drawing/2014/main" id="{C06050B4-5009-E646-B7EA-6D43264E3AB9}"/>
              </a:ext>
            </a:extLst>
          </p:cNvPr>
          <p:cNvSpPr/>
          <p:nvPr userDrawn="1"/>
        </p:nvSpPr>
        <p:spPr>
          <a:xfrm>
            <a:off x="-25400" y="6642100"/>
            <a:ext cx="12242800" cy="215900"/>
          </a:xfrm>
          <a:prstGeom prst="rect">
            <a:avLst/>
          </a:prstGeom>
          <a:solidFill>
            <a:srgbClr val="08061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8" name="Rectangle 107">
            <a:extLst>
              <a:ext uri="{FF2B5EF4-FFF2-40B4-BE49-F238E27FC236}">
                <a16:creationId xmlns:a16="http://schemas.microsoft.com/office/drawing/2014/main" id="{D7FEC91D-F0CA-B340-8A43-6324A9D063D7}"/>
              </a:ext>
            </a:extLst>
          </p:cNvPr>
          <p:cNvSpPr/>
          <p:nvPr userDrawn="1"/>
        </p:nvSpPr>
        <p:spPr>
          <a:xfrm>
            <a:off x="1066800" y="6553200"/>
            <a:ext cx="1524000" cy="12700"/>
          </a:xfrm>
          <a:prstGeom prst="rect">
            <a:avLst/>
          </a:prstGeom>
          <a:solidFill>
            <a:srgbClr val="E8B04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extLst>
      <p:ext uri="{BB962C8B-B14F-4D97-AF65-F5344CB8AC3E}">
        <p14:creationId xmlns:p14="http://schemas.microsoft.com/office/powerpoint/2010/main" val="2553001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50031-466A-680B-B1F9-B10F577A69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9F4B58-3BA1-5931-708D-DFE1AE16DC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CEA2B7-F0D2-2E4B-E3E3-3E3A835925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89FAC2-1DDD-4954-5AC8-013588F83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827199-FD6C-E05D-3B13-3157007848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E6049E-0216-61F1-9E68-F5E22E8A3237}"/>
              </a:ext>
            </a:extLst>
          </p:cNvPr>
          <p:cNvSpPr>
            <a:spLocks noGrp="1"/>
          </p:cNvSpPr>
          <p:nvPr>
            <p:ph type="dt" sz="half" idx="10"/>
          </p:nvPr>
        </p:nvSpPr>
        <p:spPr/>
        <p:txBody>
          <a:bodyPr/>
          <a:lstStyle/>
          <a:p>
            <a:fld id="{C29B6C0D-FC45-554A-8D32-C65ACD3E7881}" type="datetimeFigureOut">
              <a:rPr lang="en-US" smtClean="0"/>
              <a:t>9/1/26</a:t>
            </a:fld>
            <a:endParaRPr lang="en-US"/>
          </a:p>
        </p:txBody>
      </p:sp>
      <p:sp>
        <p:nvSpPr>
          <p:cNvPr id="8" name="Footer Placeholder 7">
            <a:extLst>
              <a:ext uri="{FF2B5EF4-FFF2-40B4-BE49-F238E27FC236}">
                <a16:creationId xmlns:a16="http://schemas.microsoft.com/office/drawing/2014/main" id="{CE024046-650D-FABF-9B45-0F704C41CB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0358D64-504C-A46F-5CA8-C2757D3C5A49}"/>
              </a:ext>
            </a:extLst>
          </p:cNvPr>
          <p:cNvSpPr>
            <a:spLocks noGrp="1"/>
          </p:cNvSpPr>
          <p:nvPr>
            <p:ph type="sldNum" sz="quarter" idx="12"/>
          </p:nvPr>
        </p:nvSpPr>
        <p:spPr/>
        <p:txBody>
          <a:bodyPr/>
          <a:lstStyle/>
          <a:p>
            <a:fld id="{B0055492-3A03-1142-B7FA-267DB9FAF5E5}" type="slidenum">
              <a:rPr lang="en-US" smtClean="0"/>
              <a:t>‹#›</a:t>
            </a:fld>
            <a:endParaRPr lang="en-US"/>
          </a:p>
        </p:txBody>
      </p:sp>
    </p:spTree>
    <p:extLst>
      <p:ext uri="{BB962C8B-B14F-4D97-AF65-F5344CB8AC3E}">
        <p14:creationId xmlns:p14="http://schemas.microsoft.com/office/powerpoint/2010/main" val="752028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EDF2BDCF-42F4-D743-939E-DCF2E9071EFC}"/>
              </a:ext>
            </a:extLst>
          </p:cNvPr>
          <p:cNvSpPr/>
          <p:nvPr userDrawn="1"/>
        </p:nvSpPr>
        <p:spPr>
          <a:xfrm>
            <a:off x="-25400" y="0"/>
            <a:ext cx="12242800" cy="215900"/>
          </a:xfrm>
          <a:prstGeom prst="rect">
            <a:avLst/>
          </a:prstGeom>
          <a:solidFill>
            <a:srgbClr val="1B154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3" name="Rectangle 72">
            <a:extLst>
              <a:ext uri="{FF2B5EF4-FFF2-40B4-BE49-F238E27FC236}">
                <a16:creationId xmlns:a16="http://schemas.microsoft.com/office/drawing/2014/main" id="{CE972DBB-C05F-2D45-AB75-A062455DA4A4}"/>
              </a:ext>
            </a:extLst>
          </p:cNvPr>
          <p:cNvSpPr/>
          <p:nvPr userDrawn="1"/>
        </p:nvSpPr>
        <p:spPr>
          <a:xfrm>
            <a:off x="-25400" y="190500"/>
            <a:ext cx="12242800" cy="215900"/>
          </a:xfrm>
          <a:prstGeom prst="rect">
            <a:avLst/>
          </a:prstGeom>
          <a:solidFill>
            <a:srgbClr val="1A144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4" name="Rectangle 73">
            <a:extLst>
              <a:ext uri="{FF2B5EF4-FFF2-40B4-BE49-F238E27FC236}">
                <a16:creationId xmlns:a16="http://schemas.microsoft.com/office/drawing/2014/main" id="{180AF505-B0F1-6A4F-8027-4E498C206EA5}"/>
              </a:ext>
            </a:extLst>
          </p:cNvPr>
          <p:cNvSpPr/>
          <p:nvPr userDrawn="1"/>
        </p:nvSpPr>
        <p:spPr>
          <a:xfrm>
            <a:off x="-25400" y="393700"/>
            <a:ext cx="12242800" cy="215900"/>
          </a:xfrm>
          <a:prstGeom prst="rect">
            <a:avLst/>
          </a:prstGeom>
          <a:solidFill>
            <a:srgbClr val="19143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5" name="Rectangle 74">
            <a:extLst>
              <a:ext uri="{FF2B5EF4-FFF2-40B4-BE49-F238E27FC236}">
                <a16:creationId xmlns:a16="http://schemas.microsoft.com/office/drawing/2014/main" id="{0FD91B73-ACD5-464F-9918-3782656FA812}"/>
              </a:ext>
            </a:extLst>
          </p:cNvPr>
          <p:cNvSpPr/>
          <p:nvPr userDrawn="1"/>
        </p:nvSpPr>
        <p:spPr>
          <a:xfrm>
            <a:off x="-25400" y="596900"/>
            <a:ext cx="12242800" cy="215900"/>
          </a:xfrm>
          <a:prstGeom prst="rect">
            <a:avLst/>
          </a:prstGeom>
          <a:solidFill>
            <a:srgbClr val="19133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6" name="Rectangle 75">
            <a:extLst>
              <a:ext uri="{FF2B5EF4-FFF2-40B4-BE49-F238E27FC236}">
                <a16:creationId xmlns:a16="http://schemas.microsoft.com/office/drawing/2014/main" id="{5DE8533D-690F-8D4F-9276-1319C636A9BA}"/>
              </a:ext>
            </a:extLst>
          </p:cNvPr>
          <p:cNvSpPr/>
          <p:nvPr userDrawn="1"/>
        </p:nvSpPr>
        <p:spPr>
          <a:xfrm>
            <a:off x="-25400" y="800100"/>
            <a:ext cx="12242800" cy="215900"/>
          </a:xfrm>
          <a:prstGeom prst="rect">
            <a:avLst/>
          </a:prstGeom>
          <a:solidFill>
            <a:srgbClr val="18133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7" name="Rectangle 76">
            <a:extLst>
              <a:ext uri="{FF2B5EF4-FFF2-40B4-BE49-F238E27FC236}">
                <a16:creationId xmlns:a16="http://schemas.microsoft.com/office/drawing/2014/main" id="{83C035BA-ACE9-A44E-852F-A5C52AB297CC}"/>
              </a:ext>
            </a:extLst>
          </p:cNvPr>
          <p:cNvSpPr/>
          <p:nvPr userDrawn="1"/>
        </p:nvSpPr>
        <p:spPr>
          <a:xfrm>
            <a:off x="-25400" y="990600"/>
            <a:ext cx="12242800" cy="215900"/>
          </a:xfrm>
          <a:prstGeom prst="rect">
            <a:avLst/>
          </a:prstGeom>
          <a:solidFill>
            <a:srgbClr val="17123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8" name="Rectangle 77">
            <a:extLst>
              <a:ext uri="{FF2B5EF4-FFF2-40B4-BE49-F238E27FC236}">
                <a16:creationId xmlns:a16="http://schemas.microsoft.com/office/drawing/2014/main" id="{87E78B7A-E42E-5741-92DD-2A4B165A3D39}"/>
              </a:ext>
            </a:extLst>
          </p:cNvPr>
          <p:cNvSpPr/>
          <p:nvPr userDrawn="1"/>
        </p:nvSpPr>
        <p:spPr>
          <a:xfrm>
            <a:off x="-25400" y="1193800"/>
            <a:ext cx="12242800" cy="215900"/>
          </a:xfrm>
          <a:prstGeom prst="rect">
            <a:avLst/>
          </a:prstGeom>
          <a:solidFill>
            <a:srgbClr val="16113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9" name="Rectangle 78">
            <a:extLst>
              <a:ext uri="{FF2B5EF4-FFF2-40B4-BE49-F238E27FC236}">
                <a16:creationId xmlns:a16="http://schemas.microsoft.com/office/drawing/2014/main" id="{030AD76F-FB51-4542-93AB-4AD56714E2B7}"/>
              </a:ext>
            </a:extLst>
          </p:cNvPr>
          <p:cNvSpPr/>
          <p:nvPr userDrawn="1"/>
        </p:nvSpPr>
        <p:spPr>
          <a:xfrm>
            <a:off x="-25400" y="1397000"/>
            <a:ext cx="12242800" cy="215900"/>
          </a:xfrm>
          <a:prstGeom prst="rect">
            <a:avLst/>
          </a:prstGeom>
          <a:solidFill>
            <a:srgbClr val="16113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0" name="Rectangle 79">
            <a:extLst>
              <a:ext uri="{FF2B5EF4-FFF2-40B4-BE49-F238E27FC236}">
                <a16:creationId xmlns:a16="http://schemas.microsoft.com/office/drawing/2014/main" id="{0E910242-E0B5-C142-ABAF-D4CDD190CCB7}"/>
              </a:ext>
            </a:extLst>
          </p:cNvPr>
          <p:cNvSpPr/>
          <p:nvPr userDrawn="1"/>
        </p:nvSpPr>
        <p:spPr>
          <a:xfrm>
            <a:off x="-25400" y="1600200"/>
            <a:ext cx="12242800" cy="215900"/>
          </a:xfrm>
          <a:prstGeom prst="rect">
            <a:avLst/>
          </a:prstGeom>
          <a:solidFill>
            <a:srgbClr val="15103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1" name="Rectangle 80">
            <a:extLst>
              <a:ext uri="{FF2B5EF4-FFF2-40B4-BE49-F238E27FC236}">
                <a16:creationId xmlns:a16="http://schemas.microsoft.com/office/drawing/2014/main" id="{297445E6-E13C-7946-82AF-7C19614D8D5B}"/>
              </a:ext>
            </a:extLst>
          </p:cNvPr>
          <p:cNvSpPr/>
          <p:nvPr userDrawn="1"/>
        </p:nvSpPr>
        <p:spPr>
          <a:xfrm>
            <a:off x="-25400" y="1803400"/>
            <a:ext cx="12242800" cy="215900"/>
          </a:xfrm>
          <a:prstGeom prst="rect">
            <a:avLst/>
          </a:prstGeom>
          <a:solidFill>
            <a:srgbClr val="14103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2" name="Rectangle 81">
            <a:extLst>
              <a:ext uri="{FF2B5EF4-FFF2-40B4-BE49-F238E27FC236}">
                <a16:creationId xmlns:a16="http://schemas.microsoft.com/office/drawing/2014/main" id="{21E999F8-0F9C-0A4A-BB02-94764BB25DFD}"/>
              </a:ext>
            </a:extLst>
          </p:cNvPr>
          <p:cNvSpPr/>
          <p:nvPr userDrawn="1"/>
        </p:nvSpPr>
        <p:spPr>
          <a:xfrm>
            <a:off x="-25400" y="2006600"/>
            <a:ext cx="12242800" cy="215900"/>
          </a:xfrm>
          <a:prstGeom prst="rect">
            <a:avLst/>
          </a:prstGeom>
          <a:solidFill>
            <a:srgbClr val="130F3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3" name="Rectangle 82">
            <a:extLst>
              <a:ext uri="{FF2B5EF4-FFF2-40B4-BE49-F238E27FC236}">
                <a16:creationId xmlns:a16="http://schemas.microsoft.com/office/drawing/2014/main" id="{D0D5984B-1D67-744E-8D62-D2F101D5F25B}"/>
              </a:ext>
            </a:extLst>
          </p:cNvPr>
          <p:cNvSpPr/>
          <p:nvPr userDrawn="1"/>
        </p:nvSpPr>
        <p:spPr>
          <a:xfrm>
            <a:off x="-25400" y="2209800"/>
            <a:ext cx="12242800" cy="215900"/>
          </a:xfrm>
          <a:prstGeom prst="rect">
            <a:avLst/>
          </a:prstGeom>
          <a:solidFill>
            <a:srgbClr val="130E3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4" name="Rectangle 83">
            <a:extLst>
              <a:ext uri="{FF2B5EF4-FFF2-40B4-BE49-F238E27FC236}">
                <a16:creationId xmlns:a16="http://schemas.microsoft.com/office/drawing/2014/main" id="{53156A45-A8E6-1745-972A-FAAD409E53CC}"/>
              </a:ext>
            </a:extLst>
          </p:cNvPr>
          <p:cNvSpPr/>
          <p:nvPr userDrawn="1"/>
        </p:nvSpPr>
        <p:spPr>
          <a:xfrm>
            <a:off x="-25400" y="2413000"/>
            <a:ext cx="12242800" cy="215900"/>
          </a:xfrm>
          <a:prstGeom prst="rect">
            <a:avLst/>
          </a:prstGeom>
          <a:solidFill>
            <a:srgbClr val="120E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5" name="Rectangle 84">
            <a:extLst>
              <a:ext uri="{FF2B5EF4-FFF2-40B4-BE49-F238E27FC236}">
                <a16:creationId xmlns:a16="http://schemas.microsoft.com/office/drawing/2014/main" id="{0F30A9DC-B408-9943-8451-320663D44057}"/>
              </a:ext>
            </a:extLst>
          </p:cNvPr>
          <p:cNvSpPr/>
          <p:nvPr userDrawn="1"/>
        </p:nvSpPr>
        <p:spPr>
          <a:xfrm>
            <a:off x="-25400" y="2603500"/>
            <a:ext cx="12242800" cy="215900"/>
          </a:xfrm>
          <a:prstGeom prst="rect">
            <a:avLst/>
          </a:prstGeom>
          <a:solidFill>
            <a:srgbClr val="110D2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6" name="Rectangle 85">
            <a:extLst>
              <a:ext uri="{FF2B5EF4-FFF2-40B4-BE49-F238E27FC236}">
                <a16:creationId xmlns:a16="http://schemas.microsoft.com/office/drawing/2014/main" id="{DDA6B132-5C4A-3349-BCB4-3E48271417CD}"/>
              </a:ext>
            </a:extLst>
          </p:cNvPr>
          <p:cNvSpPr/>
          <p:nvPr userDrawn="1"/>
        </p:nvSpPr>
        <p:spPr>
          <a:xfrm>
            <a:off x="-25400" y="2806700"/>
            <a:ext cx="12242800" cy="215900"/>
          </a:xfrm>
          <a:prstGeom prst="rect">
            <a:avLst/>
          </a:prstGeom>
          <a:solidFill>
            <a:srgbClr val="110D2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7" name="Rectangle 86">
            <a:extLst>
              <a:ext uri="{FF2B5EF4-FFF2-40B4-BE49-F238E27FC236}">
                <a16:creationId xmlns:a16="http://schemas.microsoft.com/office/drawing/2014/main" id="{388D9DD9-A840-2641-9050-20CB17A8988D}"/>
              </a:ext>
            </a:extLst>
          </p:cNvPr>
          <p:cNvSpPr/>
          <p:nvPr userDrawn="1"/>
        </p:nvSpPr>
        <p:spPr>
          <a:xfrm>
            <a:off x="-25400" y="3009900"/>
            <a:ext cx="12242800" cy="215900"/>
          </a:xfrm>
          <a:prstGeom prst="rect">
            <a:avLst/>
          </a:prstGeom>
          <a:solidFill>
            <a:srgbClr val="100C2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8" name="Rectangle 87">
            <a:extLst>
              <a:ext uri="{FF2B5EF4-FFF2-40B4-BE49-F238E27FC236}">
                <a16:creationId xmlns:a16="http://schemas.microsoft.com/office/drawing/2014/main" id="{EEED2120-53FF-1C4D-B20D-76E6AA527B29}"/>
              </a:ext>
            </a:extLst>
          </p:cNvPr>
          <p:cNvSpPr/>
          <p:nvPr userDrawn="1"/>
        </p:nvSpPr>
        <p:spPr>
          <a:xfrm>
            <a:off x="-25400" y="3213100"/>
            <a:ext cx="12242800" cy="215900"/>
          </a:xfrm>
          <a:prstGeom prst="rect">
            <a:avLst/>
          </a:prstGeom>
          <a:solidFill>
            <a:srgbClr val="100C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9" name="Rectangle 88">
            <a:extLst>
              <a:ext uri="{FF2B5EF4-FFF2-40B4-BE49-F238E27FC236}">
                <a16:creationId xmlns:a16="http://schemas.microsoft.com/office/drawing/2014/main" id="{AB5CAECA-22FC-D049-B3C3-396638406900}"/>
              </a:ext>
            </a:extLst>
          </p:cNvPr>
          <p:cNvSpPr/>
          <p:nvPr userDrawn="1"/>
        </p:nvSpPr>
        <p:spPr>
          <a:xfrm>
            <a:off x="-25400" y="3416300"/>
            <a:ext cx="12242800" cy="215900"/>
          </a:xfrm>
          <a:prstGeom prst="rect">
            <a:avLst/>
          </a:prstGeom>
          <a:solidFill>
            <a:srgbClr val="0F0C2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0" name="Rectangle 89">
            <a:extLst>
              <a:ext uri="{FF2B5EF4-FFF2-40B4-BE49-F238E27FC236}">
                <a16:creationId xmlns:a16="http://schemas.microsoft.com/office/drawing/2014/main" id="{8F9E789B-7766-A348-BF27-B5A75EB81430}"/>
              </a:ext>
            </a:extLst>
          </p:cNvPr>
          <p:cNvSpPr/>
          <p:nvPr userDrawn="1"/>
        </p:nvSpPr>
        <p:spPr>
          <a:xfrm>
            <a:off x="-25400" y="3619500"/>
            <a:ext cx="12242800" cy="215900"/>
          </a:xfrm>
          <a:prstGeom prst="rect">
            <a:avLst/>
          </a:prstGeom>
          <a:solidFill>
            <a:srgbClr val="0F0B2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1" name="Rectangle 90">
            <a:extLst>
              <a:ext uri="{FF2B5EF4-FFF2-40B4-BE49-F238E27FC236}">
                <a16:creationId xmlns:a16="http://schemas.microsoft.com/office/drawing/2014/main" id="{695BD53B-CF9B-944C-86E4-31B4111DFA67}"/>
              </a:ext>
            </a:extLst>
          </p:cNvPr>
          <p:cNvSpPr/>
          <p:nvPr userDrawn="1"/>
        </p:nvSpPr>
        <p:spPr>
          <a:xfrm>
            <a:off x="-25400" y="3822700"/>
            <a:ext cx="12242800" cy="215900"/>
          </a:xfrm>
          <a:prstGeom prst="rect">
            <a:avLst/>
          </a:prstGeom>
          <a:solidFill>
            <a:srgbClr val="0E0B2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2" name="Rectangle 91">
            <a:extLst>
              <a:ext uri="{FF2B5EF4-FFF2-40B4-BE49-F238E27FC236}">
                <a16:creationId xmlns:a16="http://schemas.microsoft.com/office/drawing/2014/main" id="{9CB56EAB-1653-8041-B692-10EC414F398D}"/>
              </a:ext>
            </a:extLst>
          </p:cNvPr>
          <p:cNvSpPr/>
          <p:nvPr userDrawn="1"/>
        </p:nvSpPr>
        <p:spPr>
          <a:xfrm>
            <a:off x="-25400" y="4025900"/>
            <a:ext cx="12242800" cy="215900"/>
          </a:xfrm>
          <a:prstGeom prst="rect">
            <a:avLst/>
          </a:prstGeom>
          <a:solidFill>
            <a:srgbClr val="0E0B2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3" name="Rectangle 92">
            <a:extLst>
              <a:ext uri="{FF2B5EF4-FFF2-40B4-BE49-F238E27FC236}">
                <a16:creationId xmlns:a16="http://schemas.microsoft.com/office/drawing/2014/main" id="{375D147E-CFCF-3E49-B232-6798579EA1E0}"/>
              </a:ext>
            </a:extLst>
          </p:cNvPr>
          <p:cNvSpPr/>
          <p:nvPr userDrawn="1"/>
        </p:nvSpPr>
        <p:spPr>
          <a:xfrm>
            <a:off x="-25400" y="4229100"/>
            <a:ext cx="12242800" cy="215900"/>
          </a:xfrm>
          <a:prstGeom prst="rect">
            <a:avLst/>
          </a:prstGeom>
          <a:solidFill>
            <a:srgbClr val="0D0A2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4" name="Rectangle 93">
            <a:extLst>
              <a:ext uri="{FF2B5EF4-FFF2-40B4-BE49-F238E27FC236}">
                <a16:creationId xmlns:a16="http://schemas.microsoft.com/office/drawing/2014/main" id="{6C0FE1EE-14E1-C544-8C14-2747C2D6CAEB}"/>
              </a:ext>
            </a:extLst>
          </p:cNvPr>
          <p:cNvSpPr/>
          <p:nvPr userDrawn="1"/>
        </p:nvSpPr>
        <p:spPr>
          <a:xfrm>
            <a:off x="-25400" y="4419600"/>
            <a:ext cx="12242800" cy="215900"/>
          </a:xfrm>
          <a:prstGeom prst="rect">
            <a:avLst/>
          </a:prstGeom>
          <a:solidFill>
            <a:srgbClr val="0D0A2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5" name="Rectangle 94">
            <a:extLst>
              <a:ext uri="{FF2B5EF4-FFF2-40B4-BE49-F238E27FC236}">
                <a16:creationId xmlns:a16="http://schemas.microsoft.com/office/drawing/2014/main" id="{E1B77446-C367-1C45-8B89-E46FED1AEB2A}"/>
              </a:ext>
            </a:extLst>
          </p:cNvPr>
          <p:cNvSpPr/>
          <p:nvPr userDrawn="1"/>
        </p:nvSpPr>
        <p:spPr>
          <a:xfrm>
            <a:off x="-25400" y="4622800"/>
            <a:ext cx="12242800" cy="215900"/>
          </a:xfrm>
          <a:prstGeom prst="rect">
            <a:avLst/>
          </a:prstGeom>
          <a:solidFill>
            <a:srgbClr val="0D0A2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6" name="Rectangle 95">
            <a:extLst>
              <a:ext uri="{FF2B5EF4-FFF2-40B4-BE49-F238E27FC236}">
                <a16:creationId xmlns:a16="http://schemas.microsoft.com/office/drawing/2014/main" id="{59FF4A73-82A3-4C47-86D8-75E4DBEC91D9}"/>
              </a:ext>
            </a:extLst>
          </p:cNvPr>
          <p:cNvSpPr/>
          <p:nvPr userDrawn="1"/>
        </p:nvSpPr>
        <p:spPr>
          <a:xfrm>
            <a:off x="-25400" y="4826000"/>
            <a:ext cx="12242800" cy="215900"/>
          </a:xfrm>
          <a:prstGeom prst="rect">
            <a:avLst/>
          </a:prstGeom>
          <a:solidFill>
            <a:srgbClr val="0C092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7" name="Rectangle 96">
            <a:extLst>
              <a:ext uri="{FF2B5EF4-FFF2-40B4-BE49-F238E27FC236}">
                <a16:creationId xmlns:a16="http://schemas.microsoft.com/office/drawing/2014/main" id="{FD5791BD-53D0-8D47-9BDE-A3ED7AD68110}"/>
              </a:ext>
            </a:extLst>
          </p:cNvPr>
          <p:cNvSpPr/>
          <p:nvPr userDrawn="1"/>
        </p:nvSpPr>
        <p:spPr>
          <a:xfrm>
            <a:off x="-25400" y="5029200"/>
            <a:ext cx="12242800" cy="215900"/>
          </a:xfrm>
          <a:prstGeom prst="rect">
            <a:avLst/>
          </a:prstGeom>
          <a:solidFill>
            <a:srgbClr val="0C092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8" name="Rectangle 97">
            <a:extLst>
              <a:ext uri="{FF2B5EF4-FFF2-40B4-BE49-F238E27FC236}">
                <a16:creationId xmlns:a16="http://schemas.microsoft.com/office/drawing/2014/main" id="{BBFDCF6F-3743-6A45-832D-CE82D345C4FF}"/>
              </a:ext>
            </a:extLst>
          </p:cNvPr>
          <p:cNvSpPr/>
          <p:nvPr userDrawn="1"/>
        </p:nvSpPr>
        <p:spPr>
          <a:xfrm>
            <a:off x="-25400" y="5232400"/>
            <a:ext cx="12242800" cy="215900"/>
          </a:xfrm>
          <a:prstGeom prst="rect">
            <a:avLst/>
          </a:prstGeom>
          <a:solidFill>
            <a:srgbClr val="0B081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9" name="Rectangle 98">
            <a:extLst>
              <a:ext uri="{FF2B5EF4-FFF2-40B4-BE49-F238E27FC236}">
                <a16:creationId xmlns:a16="http://schemas.microsoft.com/office/drawing/2014/main" id="{247A9359-6853-654A-B541-B4666A08F654}"/>
              </a:ext>
            </a:extLst>
          </p:cNvPr>
          <p:cNvSpPr/>
          <p:nvPr userDrawn="1"/>
        </p:nvSpPr>
        <p:spPr>
          <a:xfrm>
            <a:off x="-25400" y="5435600"/>
            <a:ext cx="12242800" cy="215900"/>
          </a:xfrm>
          <a:prstGeom prst="rect">
            <a:avLst/>
          </a:prstGeom>
          <a:solidFill>
            <a:srgbClr val="0B081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0" name="Rectangle 99">
            <a:extLst>
              <a:ext uri="{FF2B5EF4-FFF2-40B4-BE49-F238E27FC236}">
                <a16:creationId xmlns:a16="http://schemas.microsoft.com/office/drawing/2014/main" id="{F07E75AB-9612-DB4E-8407-F336940F1D21}"/>
              </a:ext>
            </a:extLst>
          </p:cNvPr>
          <p:cNvSpPr/>
          <p:nvPr userDrawn="1"/>
        </p:nvSpPr>
        <p:spPr>
          <a:xfrm>
            <a:off x="-25400" y="5638800"/>
            <a:ext cx="12242800" cy="215900"/>
          </a:xfrm>
          <a:prstGeom prst="rect">
            <a:avLst/>
          </a:prstGeom>
          <a:solidFill>
            <a:srgbClr val="0A081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1" name="Rectangle 100">
            <a:extLst>
              <a:ext uri="{FF2B5EF4-FFF2-40B4-BE49-F238E27FC236}">
                <a16:creationId xmlns:a16="http://schemas.microsoft.com/office/drawing/2014/main" id="{35A9B9CC-F11F-7541-BFDF-DAB3FE1E1463}"/>
              </a:ext>
            </a:extLst>
          </p:cNvPr>
          <p:cNvSpPr/>
          <p:nvPr userDrawn="1"/>
        </p:nvSpPr>
        <p:spPr>
          <a:xfrm>
            <a:off x="-25400" y="5842000"/>
            <a:ext cx="12242800" cy="215900"/>
          </a:xfrm>
          <a:prstGeom prst="rect">
            <a:avLst/>
          </a:prstGeom>
          <a:solidFill>
            <a:srgbClr val="0A071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2" name="Rectangle 101">
            <a:extLst>
              <a:ext uri="{FF2B5EF4-FFF2-40B4-BE49-F238E27FC236}">
                <a16:creationId xmlns:a16="http://schemas.microsoft.com/office/drawing/2014/main" id="{0E1F55D9-A785-4941-B2FD-1E566D3CD47D}"/>
              </a:ext>
            </a:extLst>
          </p:cNvPr>
          <p:cNvSpPr/>
          <p:nvPr userDrawn="1"/>
        </p:nvSpPr>
        <p:spPr>
          <a:xfrm>
            <a:off x="-25400" y="6032500"/>
            <a:ext cx="12242800" cy="215900"/>
          </a:xfrm>
          <a:prstGeom prst="rect">
            <a:avLst/>
          </a:prstGeom>
          <a:solidFill>
            <a:srgbClr val="09071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3" name="Rectangle 102">
            <a:extLst>
              <a:ext uri="{FF2B5EF4-FFF2-40B4-BE49-F238E27FC236}">
                <a16:creationId xmlns:a16="http://schemas.microsoft.com/office/drawing/2014/main" id="{352CF09B-1EFB-2B41-8E4E-F3BAF19DFD86}"/>
              </a:ext>
            </a:extLst>
          </p:cNvPr>
          <p:cNvSpPr/>
          <p:nvPr userDrawn="1"/>
        </p:nvSpPr>
        <p:spPr>
          <a:xfrm>
            <a:off x="-25400" y="6235700"/>
            <a:ext cx="12242800" cy="215900"/>
          </a:xfrm>
          <a:prstGeom prst="rect">
            <a:avLst/>
          </a:prstGeom>
          <a:solidFill>
            <a:srgbClr val="09071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4" name="Rectangle 103">
            <a:extLst>
              <a:ext uri="{FF2B5EF4-FFF2-40B4-BE49-F238E27FC236}">
                <a16:creationId xmlns:a16="http://schemas.microsoft.com/office/drawing/2014/main" id="{DEA0523E-FC73-4440-9D6C-AE87A187F33E}"/>
              </a:ext>
            </a:extLst>
          </p:cNvPr>
          <p:cNvSpPr/>
          <p:nvPr userDrawn="1"/>
        </p:nvSpPr>
        <p:spPr>
          <a:xfrm>
            <a:off x="-25400" y="6438900"/>
            <a:ext cx="12242800" cy="215900"/>
          </a:xfrm>
          <a:prstGeom prst="rect">
            <a:avLst/>
          </a:prstGeom>
          <a:solidFill>
            <a:srgbClr val="08061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5" name="Rectangle 104">
            <a:extLst>
              <a:ext uri="{FF2B5EF4-FFF2-40B4-BE49-F238E27FC236}">
                <a16:creationId xmlns:a16="http://schemas.microsoft.com/office/drawing/2014/main" id="{D29CE76E-8CA7-1043-A1BB-26EEE22FF4E1}"/>
              </a:ext>
            </a:extLst>
          </p:cNvPr>
          <p:cNvSpPr/>
          <p:nvPr userDrawn="1"/>
        </p:nvSpPr>
        <p:spPr>
          <a:xfrm>
            <a:off x="-25400" y="6642100"/>
            <a:ext cx="12242800" cy="215900"/>
          </a:xfrm>
          <a:prstGeom prst="rect">
            <a:avLst/>
          </a:prstGeom>
          <a:solidFill>
            <a:srgbClr val="08061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6" name="Rectangle 105">
            <a:extLst>
              <a:ext uri="{FF2B5EF4-FFF2-40B4-BE49-F238E27FC236}">
                <a16:creationId xmlns:a16="http://schemas.microsoft.com/office/drawing/2014/main" id="{D4331894-E2A1-914C-B5F2-585BB0C6C444}"/>
              </a:ext>
            </a:extLst>
          </p:cNvPr>
          <p:cNvSpPr/>
          <p:nvPr userDrawn="1"/>
        </p:nvSpPr>
        <p:spPr>
          <a:xfrm>
            <a:off x="1066800" y="6553200"/>
            <a:ext cx="1524000" cy="12700"/>
          </a:xfrm>
          <a:prstGeom prst="rect">
            <a:avLst/>
          </a:prstGeom>
          <a:solidFill>
            <a:srgbClr val="E8B04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extLst>
      <p:ext uri="{BB962C8B-B14F-4D97-AF65-F5344CB8AC3E}">
        <p14:creationId xmlns:p14="http://schemas.microsoft.com/office/powerpoint/2010/main" val="1422932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E1758FA-EA69-DD42-82C7-50D802316B73}"/>
              </a:ext>
            </a:extLst>
          </p:cNvPr>
          <p:cNvSpPr/>
          <p:nvPr userDrawn="1"/>
        </p:nvSpPr>
        <p:spPr>
          <a:xfrm>
            <a:off x="-25400" y="0"/>
            <a:ext cx="12242800" cy="215900"/>
          </a:xfrm>
          <a:prstGeom prst="rect">
            <a:avLst/>
          </a:prstGeom>
          <a:solidFill>
            <a:srgbClr val="1B154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2" name="Rectangle 71">
            <a:extLst>
              <a:ext uri="{FF2B5EF4-FFF2-40B4-BE49-F238E27FC236}">
                <a16:creationId xmlns:a16="http://schemas.microsoft.com/office/drawing/2014/main" id="{38E110A3-0AEC-034A-967D-163C50ED271D}"/>
              </a:ext>
            </a:extLst>
          </p:cNvPr>
          <p:cNvSpPr/>
          <p:nvPr userDrawn="1"/>
        </p:nvSpPr>
        <p:spPr>
          <a:xfrm>
            <a:off x="-25400" y="190500"/>
            <a:ext cx="12242800" cy="215900"/>
          </a:xfrm>
          <a:prstGeom prst="rect">
            <a:avLst/>
          </a:prstGeom>
          <a:solidFill>
            <a:srgbClr val="1A144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3" name="Rectangle 72">
            <a:extLst>
              <a:ext uri="{FF2B5EF4-FFF2-40B4-BE49-F238E27FC236}">
                <a16:creationId xmlns:a16="http://schemas.microsoft.com/office/drawing/2014/main" id="{EC34BD0A-8BC1-DE4D-AD13-33393E38931B}"/>
              </a:ext>
            </a:extLst>
          </p:cNvPr>
          <p:cNvSpPr/>
          <p:nvPr userDrawn="1"/>
        </p:nvSpPr>
        <p:spPr>
          <a:xfrm>
            <a:off x="-25400" y="393700"/>
            <a:ext cx="12242800" cy="215900"/>
          </a:xfrm>
          <a:prstGeom prst="rect">
            <a:avLst/>
          </a:prstGeom>
          <a:solidFill>
            <a:srgbClr val="19143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4" name="Rectangle 73">
            <a:extLst>
              <a:ext uri="{FF2B5EF4-FFF2-40B4-BE49-F238E27FC236}">
                <a16:creationId xmlns:a16="http://schemas.microsoft.com/office/drawing/2014/main" id="{EF6EB385-A0CB-BB40-8914-2FD13119C7E0}"/>
              </a:ext>
            </a:extLst>
          </p:cNvPr>
          <p:cNvSpPr/>
          <p:nvPr userDrawn="1"/>
        </p:nvSpPr>
        <p:spPr>
          <a:xfrm>
            <a:off x="-25400" y="596900"/>
            <a:ext cx="12242800" cy="215900"/>
          </a:xfrm>
          <a:prstGeom prst="rect">
            <a:avLst/>
          </a:prstGeom>
          <a:solidFill>
            <a:srgbClr val="19133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5" name="Rectangle 74">
            <a:extLst>
              <a:ext uri="{FF2B5EF4-FFF2-40B4-BE49-F238E27FC236}">
                <a16:creationId xmlns:a16="http://schemas.microsoft.com/office/drawing/2014/main" id="{E1327AC6-623F-394E-9681-83A3A289B8D3}"/>
              </a:ext>
            </a:extLst>
          </p:cNvPr>
          <p:cNvSpPr/>
          <p:nvPr userDrawn="1"/>
        </p:nvSpPr>
        <p:spPr>
          <a:xfrm>
            <a:off x="-25400" y="800100"/>
            <a:ext cx="12242800" cy="215900"/>
          </a:xfrm>
          <a:prstGeom prst="rect">
            <a:avLst/>
          </a:prstGeom>
          <a:solidFill>
            <a:srgbClr val="18133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6" name="Rectangle 75">
            <a:extLst>
              <a:ext uri="{FF2B5EF4-FFF2-40B4-BE49-F238E27FC236}">
                <a16:creationId xmlns:a16="http://schemas.microsoft.com/office/drawing/2014/main" id="{F5B7C3A7-F3C9-0945-BDD9-A3EB193477DF}"/>
              </a:ext>
            </a:extLst>
          </p:cNvPr>
          <p:cNvSpPr/>
          <p:nvPr userDrawn="1"/>
        </p:nvSpPr>
        <p:spPr>
          <a:xfrm>
            <a:off x="-25400" y="990600"/>
            <a:ext cx="12242800" cy="215900"/>
          </a:xfrm>
          <a:prstGeom prst="rect">
            <a:avLst/>
          </a:prstGeom>
          <a:solidFill>
            <a:srgbClr val="17123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7" name="Rectangle 76">
            <a:extLst>
              <a:ext uri="{FF2B5EF4-FFF2-40B4-BE49-F238E27FC236}">
                <a16:creationId xmlns:a16="http://schemas.microsoft.com/office/drawing/2014/main" id="{96A462EA-03D4-1241-A837-35784CCABB45}"/>
              </a:ext>
            </a:extLst>
          </p:cNvPr>
          <p:cNvSpPr/>
          <p:nvPr userDrawn="1"/>
        </p:nvSpPr>
        <p:spPr>
          <a:xfrm>
            <a:off x="-25400" y="1193800"/>
            <a:ext cx="12242800" cy="215900"/>
          </a:xfrm>
          <a:prstGeom prst="rect">
            <a:avLst/>
          </a:prstGeom>
          <a:solidFill>
            <a:srgbClr val="16113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8" name="Rectangle 77">
            <a:extLst>
              <a:ext uri="{FF2B5EF4-FFF2-40B4-BE49-F238E27FC236}">
                <a16:creationId xmlns:a16="http://schemas.microsoft.com/office/drawing/2014/main" id="{9C4F43F4-A189-554D-93A7-21301D309F83}"/>
              </a:ext>
            </a:extLst>
          </p:cNvPr>
          <p:cNvSpPr/>
          <p:nvPr userDrawn="1"/>
        </p:nvSpPr>
        <p:spPr>
          <a:xfrm>
            <a:off x="-25400" y="1397000"/>
            <a:ext cx="12242800" cy="215900"/>
          </a:xfrm>
          <a:prstGeom prst="rect">
            <a:avLst/>
          </a:prstGeom>
          <a:solidFill>
            <a:srgbClr val="16113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9" name="Rectangle 78">
            <a:extLst>
              <a:ext uri="{FF2B5EF4-FFF2-40B4-BE49-F238E27FC236}">
                <a16:creationId xmlns:a16="http://schemas.microsoft.com/office/drawing/2014/main" id="{E94B5103-29EC-9A4A-98AA-4FD90EB68A6E}"/>
              </a:ext>
            </a:extLst>
          </p:cNvPr>
          <p:cNvSpPr/>
          <p:nvPr userDrawn="1"/>
        </p:nvSpPr>
        <p:spPr>
          <a:xfrm>
            <a:off x="-25400" y="1600200"/>
            <a:ext cx="12242800" cy="215900"/>
          </a:xfrm>
          <a:prstGeom prst="rect">
            <a:avLst/>
          </a:prstGeom>
          <a:solidFill>
            <a:srgbClr val="15103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0" name="Rectangle 79">
            <a:extLst>
              <a:ext uri="{FF2B5EF4-FFF2-40B4-BE49-F238E27FC236}">
                <a16:creationId xmlns:a16="http://schemas.microsoft.com/office/drawing/2014/main" id="{6AE267B4-F660-AB45-8B85-589D62B6C308}"/>
              </a:ext>
            </a:extLst>
          </p:cNvPr>
          <p:cNvSpPr/>
          <p:nvPr userDrawn="1"/>
        </p:nvSpPr>
        <p:spPr>
          <a:xfrm>
            <a:off x="-25400" y="1803400"/>
            <a:ext cx="12242800" cy="215900"/>
          </a:xfrm>
          <a:prstGeom prst="rect">
            <a:avLst/>
          </a:prstGeom>
          <a:solidFill>
            <a:srgbClr val="14103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1" name="Rectangle 80">
            <a:extLst>
              <a:ext uri="{FF2B5EF4-FFF2-40B4-BE49-F238E27FC236}">
                <a16:creationId xmlns:a16="http://schemas.microsoft.com/office/drawing/2014/main" id="{4CA73AD6-FDED-7F43-A25E-8EB57A75FC38}"/>
              </a:ext>
            </a:extLst>
          </p:cNvPr>
          <p:cNvSpPr/>
          <p:nvPr userDrawn="1"/>
        </p:nvSpPr>
        <p:spPr>
          <a:xfrm>
            <a:off x="-25400" y="2006600"/>
            <a:ext cx="12242800" cy="215900"/>
          </a:xfrm>
          <a:prstGeom prst="rect">
            <a:avLst/>
          </a:prstGeom>
          <a:solidFill>
            <a:srgbClr val="130F3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2" name="Rectangle 81">
            <a:extLst>
              <a:ext uri="{FF2B5EF4-FFF2-40B4-BE49-F238E27FC236}">
                <a16:creationId xmlns:a16="http://schemas.microsoft.com/office/drawing/2014/main" id="{DDA22A8A-42F3-DB4B-8A41-E3E6C958F524}"/>
              </a:ext>
            </a:extLst>
          </p:cNvPr>
          <p:cNvSpPr/>
          <p:nvPr userDrawn="1"/>
        </p:nvSpPr>
        <p:spPr>
          <a:xfrm>
            <a:off x="-25400" y="2209800"/>
            <a:ext cx="12242800" cy="215900"/>
          </a:xfrm>
          <a:prstGeom prst="rect">
            <a:avLst/>
          </a:prstGeom>
          <a:solidFill>
            <a:srgbClr val="130E3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3" name="Rectangle 82">
            <a:extLst>
              <a:ext uri="{FF2B5EF4-FFF2-40B4-BE49-F238E27FC236}">
                <a16:creationId xmlns:a16="http://schemas.microsoft.com/office/drawing/2014/main" id="{B83EB401-C54D-F24B-9124-A094BE9C29FB}"/>
              </a:ext>
            </a:extLst>
          </p:cNvPr>
          <p:cNvSpPr/>
          <p:nvPr userDrawn="1"/>
        </p:nvSpPr>
        <p:spPr>
          <a:xfrm>
            <a:off x="-25400" y="2413000"/>
            <a:ext cx="12242800" cy="215900"/>
          </a:xfrm>
          <a:prstGeom prst="rect">
            <a:avLst/>
          </a:prstGeom>
          <a:solidFill>
            <a:srgbClr val="120E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4" name="Rectangle 83">
            <a:extLst>
              <a:ext uri="{FF2B5EF4-FFF2-40B4-BE49-F238E27FC236}">
                <a16:creationId xmlns:a16="http://schemas.microsoft.com/office/drawing/2014/main" id="{1D30DE17-F5A2-C446-9B0E-DA7DB08E5272}"/>
              </a:ext>
            </a:extLst>
          </p:cNvPr>
          <p:cNvSpPr/>
          <p:nvPr userDrawn="1"/>
        </p:nvSpPr>
        <p:spPr>
          <a:xfrm>
            <a:off x="-25400" y="2603500"/>
            <a:ext cx="12242800" cy="215900"/>
          </a:xfrm>
          <a:prstGeom prst="rect">
            <a:avLst/>
          </a:prstGeom>
          <a:solidFill>
            <a:srgbClr val="110D2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5" name="Rectangle 84">
            <a:extLst>
              <a:ext uri="{FF2B5EF4-FFF2-40B4-BE49-F238E27FC236}">
                <a16:creationId xmlns:a16="http://schemas.microsoft.com/office/drawing/2014/main" id="{29138F43-651F-3143-8A74-114417C93B0C}"/>
              </a:ext>
            </a:extLst>
          </p:cNvPr>
          <p:cNvSpPr/>
          <p:nvPr userDrawn="1"/>
        </p:nvSpPr>
        <p:spPr>
          <a:xfrm>
            <a:off x="-25400" y="2806700"/>
            <a:ext cx="12242800" cy="215900"/>
          </a:xfrm>
          <a:prstGeom prst="rect">
            <a:avLst/>
          </a:prstGeom>
          <a:solidFill>
            <a:srgbClr val="110D2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6" name="Rectangle 85">
            <a:extLst>
              <a:ext uri="{FF2B5EF4-FFF2-40B4-BE49-F238E27FC236}">
                <a16:creationId xmlns:a16="http://schemas.microsoft.com/office/drawing/2014/main" id="{DB27948D-4737-1343-8A28-521C2AC0531A}"/>
              </a:ext>
            </a:extLst>
          </p:cNvPr>
          <p:cNvSpPr/>
          <p:nvPr userDrawn="1"/>
        </p:nvSpPr>
        <p:spPr>
          <a:xfrm>
            <a:off x="-25400" y="3009900"/>
            <a:ext cx="12242800" cy="215900"/>
          </a:xfrm>
          <a:prstGeom prst="rect">
            <a:avLst/>
          </a:prstGeom>
          <a:solidFill>
            <a:srgbClr val="100C2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7" name="Rectangle 86">
            <a:extLst>
              <a:ext uri="{FF2B5EF4-FFF2-40B4-BE49-F238E27FC236}">
                <a16:creationId xmlns:a16="http://schemas.microsoft.com/office/drawing/2014/main" id="{04A02C6D-C5D0-464C-B90D-B98B41C7256A}"/>
              </a:ext>
            </a:extLst>
          </p:cNvPr>
          <p:cNvSpPr/>
          <p:nvPr userDrawn="1"/>
        </p:nvSpPr>
        <p:spPr>
          <a:xfrm>
            <a:off x="-25400" y="3213100"/>
            <a:ext cx="12242800" cy="215900"/>
          </a:xfrm>
          <a:prstGeom prst="rect">
            <a:avLst/>
          </a:prstGeom>
          <a:solidFill>
            <a:srgbClr val="100C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8" name="Rectangle 87">
            <a:extLst>
              <a:ext uri="{FF2B5EF4-FFF2-40B4-BE49-F238E27FC236}">
                <a16:creationId xmlns:a16="http://schemas.microsoft.com/office/drawing/2014/main" id="{551B0DB0-0363-D54B-BD19-E6F5685A4F72}"/>
              </a:ext>
            </a:extLst>
          </p:cNvPr>
          <p:cNvSpPr/>
          <p:nvPr userDrawn="1"/>
        </p:nvSpPr>
        <p:spPr>
          <a:xfrm>
            <a:off x="-25400" y="3416300"/>
            <a:ext cx="12242800" cy="215900"/>
          </a:xfrm>
          <a:prstGeom prst="rect">
            <a:avLst/>
          </a:prstGeom>
          <a:solidFill>
            <a:srgbClr val="0F0C2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9" name="Rectangle 88">
            <a:extLst>
              <a:ext uri="{FF2B5EF4-FFF2-40B4-BE49-F238E27FC236}">
                <a16:creationId xmlns:a16="http://schemas.microsoft.com/office/drawing/2014/main" id="{C657EA3A-BCF2-2D42-836F-26A39A244FB0}"/>
              </a:ext>
            </a:extLst>
          </p:cNvPr>
          <p:cNvSpPr/>
          <p:nvPr userDrawn="1"/>
        </p:nvSpPr>
        <p:spPr>
          <a:xfrm>
            <a:off x="-25400" y="3619500"/>
            <a:ext cx="12242800" cy="215900"/>
          </a:xfrm>
          <a:prstGeom prst="rect">
            <a:avLst/>
          </a:prstGeom>
          <a:solidFill>
            <a:srgbClr val="0F0B2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0" name="Rectangle 89">
            <a:extLst>
              <a:ext uri="{FF2B5EF4-FFF2-40B4-BE49-F238E27FC236}">
                <a16:creationId xmlns:a16="http://schemas.microsoft.com/office/drawing/2014/main" id="{EA64F87C-33CF-8E4C-AF64-8305BD4D34E4}"/>
              </a:ext>
            </a:extLst>
          </p:cNvPr>
          <p:cNvSpPr/>
          <p:nvPr userDrawn="1"/>
        </p:nvSpPr>
        <p:spPr>
          <a:xfrm>
            <a:off x="-25400" y="3822700"/>
            <a:ext cx="12242800" cy="215900"/>
          </a:xfrm>
          <a:prstGeom prst="rect">
            <a:avLst/>
          </a:prstGeom>
          <a:solidFill>
            <a:srgbClr val="0E0B2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1" name="Rectangle 90">
            <a:extLst>
              <a:ext uri="{FF2B5EF4-FFF2-40B4-BE49-F238E27FC236}">
                <a16:creationId xmlns:a16="http://schemas.microsoft.com/office/drawing/2014/main" id="{599ECB95-40FE-7B46-B5FE-9FBEBAC1CB7C}"/>
              </a:ext>
            </a:extLst>
          </p:cNvPr>
          <p:cNvSpPr/>
          <p:nvPr userDrawn="1"/>
        </p:nvSpPr>
        <p:spPr>
          <a:xfrm>
            <a:off x="-25400" y="4025900"/>
            <a:ext cx="12242800" cy="215900"/>
          </a:xfrm>
          <a:prstGeom prst="rect">
            <a:avLst/>
          </a:prstGeom>
          <a:solidFill>
            <a:srgbClr val="0E0B2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2" name="Rectangle 91">
            <a:extLst>
              <a:ext uri="{FF2B5EF4-FFF2-40B4-BE49-F238E27FC236}">
                <a16:creationId xmlns:a16="http://schemas.microsoft.com/office/drawing/2014/main" id="{0341AE72-73AE-624E-914C-691A2111313F}"/>
              </a:ext>
            </a:extLst>
          </p:cNvPr>
          <p:cNvSpPr/>
          <p:nvPr userDrawn="1"/>
        </p:nvSpPr>
        <p:spPr>
          <a:xfrm>
            <a:off x="-25400" y="4229100"/>
            <a:ext cx="12242800" cy="215900"/>
          </a:xfrm>
          <a:prstGeom prst="rect">
            <a:avLst/>
          </a:prstGeom>
          <a:solidFill>
            <a:srgbClr val="0D0A2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3" name="Rectangle 92">
            <a:extLst>
              <a:ext uri="{FF2B5EF4-FFF2-40B4-BE49-F238E27FC236}">
                <a16:creationId xmlns:a16="http://schemas.microsoft.com/office/drawing/2014/main" id="{6200FD4E-A724-C54C-99A8-20C038FBE913}"/>
              </a:ext>
            </a:extLst>
          </p:cNvPr>
          <p:cNvSpPr/>
          <p:nvPr userDrawn="1"/>
        </p:nvSpPr>
        <p:spPr>
          <a:xfrm>
            <a:off x="-25400" y="4419600"/>
            <a:ext cx="12242800" cy="215900"/>
          </a:xfrm>
          <a:prstGeom prst="rect">
            <a:avLst/>
          </a:prstGeom>
          <a:solidFill>
            <a:srgbClr val="0D0A2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4" name="Rectangle 93">
            <a:extLst>
              <a:ext uri="{FF2B5EF4-FFF2-40B4-BE49-F238E27FC236}">
                <a16:creationId xmlns:a16="http://schemas.microsoft.com/office/drawing/2014/main" id="{7F4F5A07-E768-E24F-BC42-D974B07838C3}"/>
              </a:ext>
            </a:extLst>
          </p:cNvPr>
          <p:cNvSpPr/>
          <p:nvPr userDrawn="1"/>
        </p:nvSpPr>
        <p:spPr>
          <a:xfrm>
            <a:off x="-25400" y="4622800"/>
            <a:ext cx="12242800" cy="215900"/>
          </a:xfrm>
          <a:prstGeom prst="rect">
            <a:avLst/>
          </a:prstGeom>
          <a:solidFill>
            <a:srgbClr val="0D0A2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5" name="Rectangle 94">
            <a:extLst>
              <a:ext uri="{FF2B5EF4-FFF2-40B4-BE49-F238E27FC236}">
                <a16:creationId xmlns:a16="http://schemas.microsoft.com/office/drawing/2014/main" id="{167A3B9F-56DE-EC44-B88E-94DFFB0FB21B}"/>
              </a:ext>
            </a:extLst>
          </p:cNvPr>
          <p:cNvSpPr/>
          <p:nvPr userDrawn="1"/>
        </p:nvSpPr>
        <p:spPr>
          <a:xfrm>
            <a:off x="-25400" y="4826000"/>
            <a:ext cx="12242800" cy="215900"/>
          </a:xfrm>
          <a:prstGeom prst="rect">
            <a:avLst/>
          </a:prstGeom>
          <a:solidFill>
            <a:srgbClr val="0C092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6" name="Rectangle 95">
            <a:extLst>
              <a:ext uri="{FF2B5EF4-FFF2-40B4-BE49-F238E27FC236}">
                <a16:creationId xmlns:a16="http://schemas.microsoft.com/office/drawing/2014/main" id="{0CCF5A54-64AD-BA4D-967D-C62A2236A460}"/>
              </a:ext>
            </a:extLst>
          </p:cNvPr>
          <p:cNvSpPr/>
          <p:nvPr userDrawn="1"/>
        </p:nvSpPr>
        <p:spPr>
          <a:xfrm>
            <a:off x="-25400" y="5029200"/>
            <a:ext cx="12242800" cy="215900"/>
          </a:xfrm>
          <a:prstGeom prst="rect">
            <a:avLst/>
          </a:prstGeom>
          <a:solidFill>
            <a:srgbClr val="0C092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7" name="Rectangle 96">
            <a:extLst>
              <a:ext uri="{FF2B5EF4-FFF2-40B4-BE49-F238E27FC236}">
                <a16:creationId xmlns:a16="http://schemas.microsoft.com/office/drawing/2014/main" id="{1DBA5CC2-D452-8A41-B04B-9D1B2D30484A}"/>
              </a:ext>
            </a:extLst>
          </p:cNvPr>
          <p:cNvSpPr/>
          <p:nvPr userDrawn="1"/>
        </p:nvSpPr>
        <p:spPr>
          <a:xfrm>
            <a:off x="-25400" y="5232400"/>
            <a:ext cx="12242800" cy="215900"/>
          </a:xfrm>
          <a:prstGeom prst="rect">
            <a:avLst/>
          </a:prstGeom>
          <a:solidFill>
            <a:srgbClr val="0B081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8" name="Rectangle 97">
            <a:extLst>
              <a:ext uri="{FF2B5EF4-FFF2-40B4-BE49-F238E27FC236}">
                <a16:creationId xmlns:a16="http://schemas.microsoft.com/office/drawing/2014/main" id="{B98F2D46-3F3B-6F4E-9EEF-35157A0E5ECA}"/>
              </a:ext>
            </a:extLst>
          </p:cNvPr>
          <p:cNvSpPr/>
          <p:nvPr userDrawn="1"/>
        </p:nvSpPr>
        <p:spPr>
          <a:xfrm>
            <a:off x="-25400" y="5435600"/>
            <a:ext cx="12242800" cy="215900"/>
          </a:xfrm>
          <a:prstGeom prst="rect">
            <a:avLst/>
          </a:prstGeom>
          <a:solidFill>
            <a:srgbClr val="0B081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9" name="Rectangle 98">
            <a:extLst>
              <a:ext uri="{FF2B5EF4-FFF2-40B4-BE49-F238E27FC236}">
                <a16:creationId xmlns:a16="http://schemas.microsoft.com/office/drawing/2014/main" id="{C8EA25AA-D1B2-6B41-AA3E-3DBA8718B195}"/>
              </a:ext>
            </a:extLst>
          </p:cNvPr>
          <p:cNvSpPr/>
          <p:nvPr userDrawn="1"/>
        </p:nvSpPr>
        <p:spPr>
          <a:xfrm>
            <a:off x="-25400" y="5638800"/>
            <a:ext cx="12242800" cy="215900"/>
          </a:xfrm>
          <a:prstGeom prst="rect">
            <a:avLst/>
          </a:prstGeom>
          <a:solidFill>
            <a:srgbClr val="0A081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0" name="Rectangle 99">
            <a:extLst>
              <a:ext uri="{FF2B5EF4-FFF2-40B4-BE49-F238E27FC236}">
                <a16:creationId xmlns:a16="http://schemas.microsoft.com/office/drawing/2014/main" id="{C7FC187D-86CC-9E41-8AA6-DF148E9F4906}"/>
              </a:ext>
            </a:extLst>
          </p:cNvPr>
          <p:cNvSpPr/>
          <p:nvPr userDrawn="1"/>
        </p:nvSpPr>
        <p:spPr>
          <a:xfrm>
            <a:off x="-25400" y="5842000"/>
            <a:ext cx="12242800" cy="215900"/>
          </a:xfrm>
          <a:prstGeom prst="rect">
            <a:avLst/>
          </a:prstGeom>
          <a:solidFill>
            <a:srgbClr val="0A071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1" name="Rectangle 100">
            <a:extLst>
              <a:ext uri="{FF2B5EF4-FFF2-40B4-BE49-F238E27FC236}">
                <a16:creationId xmlns:a16="http://schemas.microsoft.com/office/drawing/2014/main" id="{1A08C00D-C330-EC42-BD66-5ADDA26A7770}"/>
              </a:ext>
            </a:extLst>
          </p:cNvPr>
          <p:cNvSpPr/>
          <p:nvPr userDrawn="1"/>
        </p:nvSpPr>
        <p:spPr>
          <a:xfrm>
            <a:off x="-25400" y="6032500"/>
            <a:ext cx="12242800" cy="215900"/>
          </a:xfrm>
          <a:prstGeom prst="rect">
            <a:avLst/>
          </a:prstGeom>
          <a:solidFill>
            <a:srgbClr val="09071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2" name="Rectangle 101">
            <a:extLst>
              <a:ext uri="{FF2B5EF4-FFF2-40B4-BE49-F238E27FC236}">
                <a16:creationId xmlns:a16="http://schemas.microsoft.com/office/drawing/2014/main" id="{5F058AE9-2F75-3B45-A746-94EBA85807A3}"/>
              </a:ext>
            </a:extLst>
          </p:cNvPr>
          <p:cNvSpPr/>
          <p:nvPr userDrawn="1"/>
        </p:nvSpPr>
        <p:spPr>
          <a:xfrm>
            <a:off x="-25400" y="6235700"/>
            <a:ext cx="12242800" cy="215900"/>
          </a:xfrm>
          <a:prstGeom prst="rect">
            <a:avLst/>
          </a:prstGeom>
          <a:solidFill>
            <a:srgbClr val="09071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3" name="Rectangle 102">
            <a:extLst>
              <a:ext uri="{FF2B5EF4-FFF2-40B4-BE49-F238E27FC236}">
                <a16:creationId xmlns:a16="http://schemas.microsoft.com/office/drawing/2014/main" id="{3DC4040B-A925-C642-810C-899DC709D041}"/>
              </a:ext>
            </a:extLst>
          </p:cNvPr>
          <p:cNvSpPr/>
          <p:nvPr userDrawn="1"/>
        </p:nvSpPr>
        <p:spPr>
          <a:xfrm>
            <a:off x="-25400" y="6438900"/>
            <a:ext cx="12242800" cy="215900"/>
          </a:xfrm>
          <a:prstGeom prst="rect">
            <a:avLst/>
          </a:prstGeom>
          <a:solidFill>
            <a:srgbClr val="08061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4" name="Rectangle 103">
            <a:extLst>
              <a:ext uri="{FF2B5EF4-FFF2-40B4-BE49-F238E27FC236}">
                <a16:creationId xmlns:a16="http://schemas.microsoft.com/office/drawing/2014/main" id="{45D38B7A-31F0-D144-B2F1-875FF275821D}"/>
              </a:ext>
            </a:extLst>
          </p:cNvPr>
          <p:cNvSpPr/>
          <p:nvPr userDrawn="1"/>
        </p:nvSpPr>
        <p:spPr>
          <a:xfrm>
            <a:off x="-25400" y="6642100"/>
            <a:ext cx="12242800" cy="215900"/>
          </a:xfrm>
          <a:prstGeom prst="rect">
            <a:avLst/>
          </a:prstGeom>
          <a:solidFill>
            <a:srgbClr val="08061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5" name="Rectangle 104">
            <a:extLst>
              <a:ext uri="{FF2B5EF4-FFF2-40B4-BE49-F238E27FC236}">
                <a16:creationId xmlns:a16="http://schemas.microsoft.com/office/drawing/2014/main" id="{A463C838-9676-3A42-8811-1EC563D06D4F}"/>
              </a:ext>
            </a:extLst>
          </p:cNvPr>
          <p:cNvSpPr/>
          <p:nvPr userDrawn="1"/>
        </p:nvSpPr>
        <p:spPr>
          <a:xfrm>
            <a:off x="1066800" y="6553200"/>
            <a:ext cx="1524000" cy="12700"/>
          </a:xfrm>
          <a:prstGeom prst="rect">
            <a:avLst/>
          </a:prstGeom>
          <a:solidFill>
            <a:srgbClr val="E8B04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extLst>
      <p:ext uri="{BB962C8B-B14F-4D97-AF65-F5344CB8AC3E}">
        <p14:creationId xmlns:p14="http://schemas.microsoft.com/office/powerpoint/2010/main" val="2739282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AA925-D46F-EA3C-1156-78E8541C39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4FFF43-8E64-EB04-0BDD-3CD7071DB8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97C8E2-9317-E5A5-A37E-52F52E66A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BF5D29-5F38-CDA2-94D7-56B13A5BB4DA}"/>
              </a:ext>
            </a:extLst>
          </p:cNvPr>
          <p:cNvSpPr>
            <a:spLocks noGrp="1"/>
          </p:cNvSpPr>
          <p:nvPr>
            <p:ph type="dt" sz="half" idx="10"/>
          </p:nvPr>
        </p:nvSpPr>
        <p:spPr/>
        <p:txBody>
          <a:bodyPr/>
          <a:lstStyle/>
          <a:p>
            <a:fld id="{C29B6C0D-FC45-554A-8D32-C65ACD3E7881}" type="datetimeFigureOut">
              <a:rPr lang="en-US" smtClean="0"/>
              <a:t>9/1/26</a:t>
            </a:fld>
            <a:endParaRPr lang="en-US"/>
          </a:p>
        </p:txBody>
      </p:sp>
      <p:sp>
        <p:nvSpPr>
          <p:cNvPr id="6" name="Footer Placeholder 5">
            <a:extLst>
              <a:ext uri="{FF2B5EF4-FFF2-40B4-BE49-F238E27FC236}">
                <a16:creationId xmlns:a16="http://schemas.microsoft.com/office/drawing/2014/main" id="{5DA0CF8F-8B73-C711-1AAC-894D586BCC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79480C-77A1-2558-AAD5-56433818EC50}"/>
              </a:ext>
            </a:extLst>
          </p:cNvPr>
          <p:cNvSpPr>
            <a:spLocks noGrp="1"/>
          </p:cNvSpPr>
          <p:nvPr>
            <p:ph type="sldNum" sz="quarter" idx="12"/>
          </p:nvPr>
        </p:nvSpPr>
        <p:spPr/>
        <p:txBody>
          <a:bodyPr/>
          <a:lstStyle/>
          <a:p>
            <a:fld id="{B0055492-3A03-1142-B7FA-267DB9FAF5E5}" type="slidenum">
              <a:rPr lang="en-US" smtClean="0"/>
              <a:t>‹#›</a:t>
            </a:fld>
            <a:endParaRPr lang="en-US"/>
          </a:p>
        </p:txBody>
      </p:sp>
    </p:spTree>
    <p:extLst>
      <p:ext uri="{BB962C8B-B14F-4D97-AF65-F5344CB8AC3E}">
        <p14:creationId xmlns:p14="http://schemas.microsoft.com/office/powerpoint/2010/main" val="413823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49F22-EAA1-3271-BA3D-CF61458C5E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ABF84D-EFAC-3A52-EE00-03CAB13E52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E1AD03-1FF7-B2FB-1C11-C9187A5973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35488E-9420-26E9-9345-97187EDDE233}"/>
              </a:ext>
            </a:extLst>
          </p:cNvPr>
          <p:cNvSpPr>
            <a:spLocks noGrp="1"/>
          </p:cNvSpPr>
          <p:nvPr>
            <p:ph type="dt" sz="half" idx="10"/>
          </p:nvPr>
        </p:nvSpPr>
        <p:spPr/>
        <p:txBody>
          <a:bodyPr/>
          <a:lstStyle/>
          <a:p>
            <a:fld id="{C29B6C0D-FC45-554A-8D32-C65ACD3E7881}" type="datetimeFigureOut">
              <a:rPr lang="en-US" smtClean="0"/>
              <a:t>9/1/26</a:t>
            </a:fld>
            <a:endParaRPr lang="en-US"/>
          </a:p>
        </p:txBody>
      </p:sp>
      <p:sp>
        <p:nvSpPr>
          <p:cNvPr id="6" name="Footer Placeholder 5">
            <a:extLst>
              <a:ext uri="{FF2B5EF4-FFF2-40B4-BE49-F238E27FC236}">
                <a16:creationId xmlns:a16="http://schemas.microsoft.com/office/drawing/2014/main" id="{5E503BAC-8233-90E2-284A-33465F165A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C99472-78A5-CABA-F5D8-ABCA8B955B4B}"/>
              </a:ext>
            </a:extLst>
          </p:cNvPr>
          <p:cNvSpPr>
            <a:spLocks noGrp="1"/>
          </p:cNvSpPr>
          <p:nvPr>
            <p:ph type="sldNum" sz="quarter" idx="12"/>
          </p:nvPr>
        </p:nvSpPr>
        <p:spPr/>
        <p:txBody>
          <a:bodyPr/>
          <a:lstStyle/>
          <a:p>
            <a:fld id="{B0055492-3A03-1142-B7FA-267DB9FAF5E5}" type="slidenum">
              <a:rPr lang="en-US" smtClean="0"/>
              <a:t>‹#›</a:t>
            </a:fld>
            <a:endParaRPr lang="en-US"/>
          </a:p>
        </p:txBody>
      </p:sp>
    </p:spTree>
    <p:extLst>
      <p:ext uri="{BB962C8B-B14F-4D97-AF65-F5344CB8AC3E}">
        <p14:creationId xmlns:p14="http://schemas.microsoft.com/office/powerpoint/2010/main" val="2075762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0E43C-7F79-3374-064B-C649ECA8D4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BCAC8E-8161-08D0-E521-01206A68C5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7DCAC7-1D2C-8E0B-A89A-9950AB353FEE}"/>
              </a:ext>
            </a:extLst>
          </p:cNvPr>
          <p:cNvSpPr>
            <a:spLocks noGrp="1"/>
          </p:cNvSpPr>
          <p:nvPr>
            <p:ph type="dt" sz="half" idx="10"/>
          </p:nvPr>
        </p:nvSpPr>
        <p:spPr/>
        <p:txBody>
          <a:bodyPr/>
          <a:lstStyle/>
          <a:p>
            <a:fld id="{C29B6C0D-FC45-554A-8D32-C65ACD3E7881}" type="datetimeFigureOut">
              <a:rPr lang="en-US" smtClean="0"/>
              <a:t>9/1/26</a:t>
            </a:fld>
            <a:endParaRPr lang="en-US"/>
          </a:p>
        </p:txBody>
      </p:sp>
      <p:sp>
        <p:nvSpPr>
          <p:cNvPr id="5" name="Footer Placeholder 4">
            <a:extLst>
              <a:ext uri="{FF2B5EF4-FFF2-40B4-BE49-F238E27FC236}">
                <a16:creationId xmlns:a16="http://schemas.microsoft.com/office/drawing/2014/main" id="{19BCA601-1EA3-3C40-5674-875625921E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CAF6F1-F1EC-574C-838E-FCD8587B987A}"/>
              </a:ext>
            </a:extLst>
          </p:cNvPr>
          <p:cNvSpPr>
            <a:spLocks noGrp="1"/>
          </p:cNvSpPr>
          <p:nvPr>
            <p:ph type="sldNum" sz="quarter" idx="12"/>
          </p:nvPr>
        </p:nvSpPr>
        <p:spPr/>
        <p:txBody>
          <a:bodyPr/>
          <a:lstStyle/>
          <a:p>
            <a:fld id="{B0055492-3A03-1142-B7FA-267DB9FAF5E5}" type="slidenum">
              <a:rPr lang="en-US" smtClean="0"/>
              <a:t>‹#›</a:t>
            </a:fld>
            <a:endParaRPr lang="en-US"/>
          </a:p>
        </p:txBody>
      </p:sp>
    </p:spTree>
    <p:extLst>
      <p:ext uri="{BB962C8B-B14F-4D97-AF65-F5344CB8AC3E}">
        <p14:creationId xmlns:p14="http://schemas.microsoft.com/office/powerpoint/2010/main" val="275203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173398-BD90-B7AA-B303-DD9AACD5D9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20A513-7FA4-E81A-365F-B7CC5C7907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5D11C8-C333-77B4-022D-C30442D06E25}"/>
              </a:ext>
            </a:extLst>
          </p:cNvPr>
          <p:cNvSpPr>
            <a:spLocks noGrp="1"/>
          </p:cNvSpPr>
          <p:nvPr>
            <p:ph type="dt" sz="half" idx="10"/>
          </p:nvPr>
        </p:nvSpPr>
        <p:spPr/>
        <p:txBody>
          <a:bodyPr/>
          <a:lstStyle/>
          <a:p>
            <a:fld id="{C29B6C0D-FC45-554A-8D32-C65ACD3E7881}" type="datetimeFigureOut">
              <a:rPr lang="en-US" smtClean="0"/>
              <a:t>9/1/26</a:t>
            </a:fld>
            <a:endParaRPr lang="en-US"/>
          </a:p>
        </p:txBody>
      </p:sp>
      <p:sp>
        <p:nvSpPr>
          <p:cNvPr id="5" name="Footer Placeholder 4">
            <a:extLst>
              <a:ext uri="{FF2B5EF4-FFF2-40B4-BE49-F238E27FC236}">
                <a16:creationId xmlns:a16="http://schemas.microsoft.com/office/drawing/2014/main" id="{CB085057-FE03-A21F-6CB9-F47135B8F7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0B3EDB-4643-656D-EE50-046377C301B0}"/>
              </a:ext>
            </a:extLst>
          </p:cNvPr>
          <p:cNvSpPr>
            <a:spLocks noGrp="1"/>
          </p:cNvSpPr>
          <p:nvPr>
            <p:ph type="sldNum" sz="quarter" idx="12"/>
          </p:nvPr>
        </p:nvSpPr>
        <p:spPr/>
        <p:txBody>
          <a:bodyPr/>
          <a:lstStyle/>
          <a:p>
            <a:fld id="{B0055492-3A03-1142-B7FA-267DB9FAF5E5}" type="slidenum">
              <a:rPr lang="en-US" smtClean="0"/>
              <a:t>‹#›</a:t>
            </a:fld>
            <a:endParaRPr lang="en-US"/>
          </a:p>
        </p:txBody>
      </p:sp>
    </p:spTree>
    <p:extLst>
      <p:ext uri="{BB962C8B-B14F-4D97-AF65-F5344CB8AC3E}">
        <p14:creationId xmlns:p14="http://schemas.microsoft.com/office/powerpoint/2010/main" val="252207060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723293-F457-8346-CD04-37405E84A0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2F75BF-1806-8D67-B1F3-0EEF4E116E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8958A2-5DA8-8CDF-E94F-B20BFBDABF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9B6C0D-FC45-554A-8D32-C65ACD3E7881}" type="datetimeFigureOut">
              <a:rPr lang="en-US" smtClean="0"/>
              <a:t>9/1/26</a:t>
            </a:fld>
            <a:endParaRPr lang="en-US"/>
          </a:p>
        </p:txBody>
      </p:sp>
      <p:sp>
        <p:nvSpPr>
          <p:cNvPr id="5" name="Footer Placeholder 4">
            <a:extLst>
              <a:ext uri="{FF2B5EF4-FFF2-40B4-BE49-F238E27FC236}">
                <a16:creationId xmlns:a16="http://schemas.microsoft.com/office/drawing/2014/main" id="{D36EB621-C2D0-FBAC-0C7D-6DE018201E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15C421-0A05-B6B8-D140-09447E6B77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55492-3A03-1142-B7FA-267DB9FAF5E5}" type="slidenum">
              <a:rPr lang="en-US" smtClean="0"/>
              <a:t>‹#›</a:t>
            </a:fld>
            <a:endParaRPr lang="en-US"/>
          </a:p>
        </p:txBody>
      </p:sp>
    </p:spTree>
    <p:extLst>
      <p:ext uri="{BB962C8B-B14F-4D97-AF65-F5344CB8AC3E}">
        <p14:creationId xmlns:p14="http://schemas.microsoft.com/office/powerpoint/2010/main" val="1464799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88F5C5-D9F2-014D-939C-44D8EDB2D961}"/>
              </a:ext>
            </a:extLst>
          </p:cNvPr>
          <p:cNvSpPr txBox="1"/>
          <p:nvPr/>
        </p:nvSpPr>
        <p:spPr>
          <a:xfrm>
            <a:off x="914400" y="889000"/>
            <a:ext cx="10363200" cy="330200"/>
          </a:xfrm>
          <a:prstGeom prst="rect">
            <a:avLst/>
          </a:prstGeom>
          <a:noFill/>
        </p:spPr>
        <p:txBody>
          <a:bodyPr vertOverflow="overflow" vert="horz" wrap="square" rtlCol="0" anchor="t" anchorCtr="0">
            <a:noAutofit/>
          </a:bodyPr>
          <a:lstStyle/>
          <a:p>
            <a:pPr algn="l"/>
            <a:r>
              <a:rPr lang="en-US" sz="1500" b="1">
                <a:solidFill>
                  <a:srgbClr val="F0B429"/>
                </a:solidFill>
                <a:latin typeface="Segoe UI"/>
                <a:cs typeface="Segoe UI"/>
              </a:rPr>
              <a:t>THE 4TH INTERNATIONAL CONFERENCE ON ISLAMIC STUDIES  ·  ICIS 2026</a:t>
            </a:r>
          </a:p>
        </p:txBody>
      </p:sp>
      <p:sp>
        <p:nvSpPr>
          <p:cNvPr id="3" name="Rectangle 2">
            <a:extLst>
              <a:ext uri="{FF2B5EF4-FFF2-40B4-BE49-F238E27FC236}">
                <a16:creationId xmlns:a16="http://schemas.microsoft.com/office/drawing/2014/main" id="{B7CF60DB-DF86-9446-BF94-11217251E070}"/>
              </a:ext>
            </a:extLst>
          </p:cNvPr>
          <p:cNvSpPr/>
          <p:nvPr/>
        </p:nvSpPr>
        <p:spPr>
          <a:xfrm>
            <a:off x="914400" y="1371600"/>
            <a:ext cx="16510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 name="TextBox 3">
            <a:extLst>
              <a:ext uri="{FF2B5EF4-FFF2-40B4-BE49-F238E27FC236}">
                <a16:creationId xmlns:a16="http://schemas.microsoft.com/office/drawing/2014/main" id="{3D71FFD1-C942-3346-9004-C422FA6F0BC6}"/>
              </a:ext>
            </a:extLst>
          </p:cNvPr>
          <p:cNvSpPr txBox="1"/>
          <p:nvPr/>
        </p:nvSpPr>
        <p:spPr>
          <a:xfrm>
            <a:off x="914400" y="1752600"/>
            <a:ext cx="10363200" cy="1676400"/>
          </a:xfrm>
          <a:prstGeom prst="rect">
            <a:avLst/>
          </a:prstGeom>
          <a:noFill/>
        </p:spPr>
        <p:txBody>
          <a:bodyPr vertOverflow="overflow" vert="horz" wrap="square" rtlCol="0" anchor="t" anchorCtr="0">
            <a:noAutofit/>
          </a:bodyPr>
          <a:lstStyle/>
          <a:p>
            <a:pPr algn="l"/>
            <a:r>
              <a:rPr lang="en-US" sz="5000" b="1">
                <a:solidFill>
                  <a:srgbClr val="FFFFFF"/>
                </a:solidFill>
                <a:latin typeface="Cambria"/>
              </a:rPr>
              <a:t>Contemporary Discourse
in Islamic Studies</a:t>
            </a:r>
          </a:p>
        </p:txBody>
      </p:sp>
      <p:sp>
        <p:nvSpPr>
          <p:cNvPr id="5" name="TextBox 4">
            <a:extLst>
              <a:ext uri="{FF2B5EF4-FFF2-40B4-BE49-F238E27FC236}">
                <a16:creationId xmlns:a16="http://schemas.microsoft.com/office/drawing/2014/main" id="{AC76FD63-A923-4048-A71D-1E65849D01EB}"/>
              </a:ext>
            </a:extLst>
          </p:cNvPr>
          <p:cNvSpPr txBox="1"/>
          <p:nvPr/>
        </p:nvSpPr>
        <p:spPr>
          <a:xfrm>
            <a:off x="914400" y="3556000"/>
            <a:ext cx="10363200" cy="787400"/>
          </a:xfrm>
          <a:prstGeom prst="rect">
            <a:avLst/>
          </a:prstGeom>
          <a:noFill/>
        </p:spPr>
        <p:txBody>
          <a:bodyPr vertOverflow="overflow" vert="horz" wrap="square" rtlCol="0" anchor="t" anchorCtr="0">
            <a:noAutofit/>
          </a:bodyPr>
          <a:lstStyle/>
          <a:p>
            <a:pPr algn="l"/>
            <a:r>
              <a:rPr lang="en-US" sz="2100">
                <a:solidFill>
                  <a:srgbClr val="A78BFA"/>
                </a:solidFill>
                <a:latin typeface="Cambria"/>
              </a:rPr>
              <a:t>Dari Islamisasi ke Frikativisasi: Empat Paradigma yang Mengubah
Perguruan Tinggi Keagamaan Islam Negeri di Indonesia</a:t>
            </a:r>
          </a:p>
        </p:txBody>
      </p:sp>
      <p:sp>
        <p:nvSpPr>
          <p:cNvPr id="6" name="Rectangle 5">
            <a:extLst>
              <a:ext uri="{FF2B5EF4-FFF2-40B4-BE49-F238E27FC236}">
                <a16:creationId xmlns:a16="http://schemas.microsoft.com/office/drawing/2014/main" id="{57BC9F48-DCAF-4C4E-B6D9-DF35F4969613}"/>
              </a:ext>
            </a:extLst>
          </p:cNvPr>
          <p:cNvSpPr/>
          <p:nvPr/>
        </p:nvSpPr>
        <p:spPr>
          <a:xfrm>
            <a:off x="914400" y="4622800"/>
            <a:ext cx="103632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372C36E3-B084-A94B-9000-F586D3267ECA}"/>
              </a:ext>
            </a:extLst>
          </p:cNvPr>
          <p:cNvSpPr txBox="1"/>
          <p:nvPr/>
        </p:nvSpPr>
        <p:spPr>
          <a:xfrm>
            <a:off x="914400" y="4876800"/>
            <a:ext cx="6604000" cy="355600"/>
          </a:xfrm>
          <a:prstGeom prst="rect">
            <a:avLst/>
          </a:prstGeom>
          <a:noFill/>
        </p:spPr>
        <p:txBody>
          <a:bodyPr vertOverflow="overflow" vert="horz" wrap="square" rtlCol="0" anchor="t" anchorCtr="0">
            <a:noAutofit/>
          </a:bodyPr>
          <a:lstStyle/>
          <a:p>
            <a:pPr algn="l"/>
            <a:r>
              <a:rPr lang="en-US" sz="2100" b="1">
                <a:solidFill>
                  <a:srgbClr val="FFFFFF"/>
                </a:solidFill>
                <a:latin typeface="Cambria"/>
              </a:rPr>
              <a:t>Prof. Dr. Kamaruzzaman Bustamam Ahmad, MA</a:t>
            </a:r>
          </a:p>
        </p:txBody>
      </p:sp>
      <p:sp>
        <p:nvSpPr>
          <p:cNvPr id="8" name="TextBox 7">
            <a:extLst>
              <a:ext uri="{FF2B5EF4-FFF2-40B4-BE49-F238E27FC236}">
                <a16:creationId xmlns:a16="http://schemas.microsoft.com/office/drawing/2014/main" id="{AF04DC7E-64BF-F54A-A282-F5512F42ABDC}"/>
              </a:ext>
            </a:extLst>
          </p:cNvPr>
          <p:cNvSpPr txBox="1"/>
          <p:nvPr/>
        </p:nvSpPr>
        <p:spPr>
          <a:xfrm>
            <a:off x="914400" y="5257800"/>
            <a:ext cx="6604000" cy="635000"/>
          </a:xfrm>
          <a:prstGeom prst="rect">
            <a:avLst/>
          </a:prstGeom>
          <a:noFill/>
        </p:spPr>
        <p:txBody>
          <a:bodyPr vertOverflow="overflow" vert="horz" wrap="square" rtlCol="0" anchor="t" anchorCtr="0">
            <a:noAutofit/>
          </a:bodyPr>
          <a:lstStyle/>
          <a:p>
            <a:pPr algn="l"/>
            <a:r>
              <a:rPr lang="en-US" sz="1500">
                <a:solidFill>
                  <a:srgbClr val="A39CC9"/>
                </a:solidFill>
                <a:latin typeface="Segoe UI"/>
                <a:cs typeface="Segoe UI"/>
              </a:rPr>
              <a:t>Guru Besar Antropologi Agama · UIN Ar-Raniry, Banda Aceh
Pendiri KBA13 Insight  ·  www.kba13.com</a:t>
            </a:r>
          </a:p>
        </p:txBody>
      </p:sp>
      <p:sp>
        <p:nvSpPr>
          <p:cNvPr id="9" name="TextBox 8">
            <a:extLst>
              <a:ext uri="{FF2B5EF4-FFF2-40B4-BE49-F238E27FC236}">
                <a16:creationId xmlns:a16="http://schemas.microsoft.com/office/drawing/2014/main" id="{019971F5-D4D1-714E-944E-B8DE1A063CD1}"/>
              </a:ext>
            </a:extLst>
          </p:cNvPr>
          <p:cNvSpPr txBox="1"/>
          <p:nvPr/>
        </p:nvSpPr>
        <p:spPr>
          <a:xfrm>
            <a:off x="7772400" y="4876800"/>
            <a:ext cx="3505200" cy="304800"/>
          </a:xfrm>
          <a:prstGeom prst="rect">
            <a:avLst/>
          </a:prstGeom>
          <a:noFill/>
        </p:spPr>
        <p:txBody>
          <a:bodyPr vertOverflow="overflow" vert="horz" wrap="square" rtlCol="0" anchor="t" anchorCtr="0">
            <a:noAutofit/>
          </a:bodyPr>
          <a:lstStyle/>
          <a:p>
            <a:pPr algn="l"/>
            <a:r>
              <a:rPr lang="en-US" sz="1500" b="1">
                <a:solidFill>
                  <a:srgbClr val="F0B429"/>
                </a:solidFill>
                <a:latin typeface="Segoe UI"/>
                <a:cs typeface="Segoe UI"/>
              </a:rPr>
              <a:t>Keynote Speech</a:t>
            </a:r>
          </a:p>
        </p:txBody>
      </p:sp>
      <p:sp>
        <p:nvSpPr>
          <p:cNvPr id="10" name="TextBox 9">
            <a:extLst>
              <a:ext uri="{FF2B5EF4-FFF2-40B4-BE49-F238E27FC236}">
                <a16:creationId xmlns:a16="http://schemas.microsoft.com/office/drawing/2014/main" id="{52242EF9-B1AE-4143-A4C4-B9E64F4C0E5B}"/>
              </a:ext>
            </a:extLst>
          </p:cNvPr>
          <p:cNvSpPr txBox="1"/>
          <p:nvPr/>
        </p:nvSpPr>
        <p:spPr>
          <a:xfrm>
            <a:off x="7772400" y="5207000"/>
            <a:ext cx="3505200" cy="635000"/>
          </a:xfrm>
          <a:prstGeom prst="rect">
            <a:avLst/>
          </a:prstGeom>
          <a:noFill/>
        </p:spPr>
        <p:txBody>
          <a:bodyPr vertOverflow="overflow" vert="horz" wrap="square" rtlCol="0" anchor="t" anchorCtr="0">
            <a:noAutofit/>
          </a:bodyPr>
          <a:lstStyle/>
          <a:p>
            <a:pPr algn="l"/>
            <a:r>
              <a:rPr lang="en-US" sz="1500">
                <a:solidFill>
                  <a:srgbClr val="A39CC9"/>
                </a:solidFill>
                <a:latin typeface="Segoe UI"/>
                <a:cs typeface="Segoe UI"/>
              </a:rPr>
              <a:t>UIN Kiai Ageng Muhammad Besari
Ponorogo, 2026</a:t>
            </a:r>
          </a:p>
        </p:txBody>
      </p:sp>
    </p:spTree>
    <p:extLst>
      <p:ext uri="{BB962C8B-B14F-4D97-AF65-F5344CB8AC3E}">
        <p14:creationId xmlns:p14="http://schemas.microsoft.com/office/powerpoint/2010/main" val="4036775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8BD142-454E-5D4D-A30B-756F401C4540}"/>
              </a:ext>
            </a:extLst>
          </p:cNvPr>
          <p:cNvSpPr txBox="1"/>
          <p:nvPr/>
        </p:nvSpPr>
        <p:spPr>
          <a:xfrm>
            <a:off x="914400" y="660400"/>
            <a:ext cx="508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PETA JALAN</a:t>
            </a:r>
          </a:p>
        </p:txBody>
      </p:sp>
      <p:sp>
        <p:nvSpPr>
          <p:cNvPr id="3" name="TextBox 2">
            <a:extLst>
              <a:ext uri="{FF2B5EF4-FFF2-40B4-BE49-F238E27FC236}">
                <a16:creationId xmlns:a16="http://schemas.microsoft.com/office/drawing/2014/main" id="{8E870EFA-999E-9540-9449-77FAA7F1D09B}"/>
              </a:ext>
            </a:extLst>
          </p:cNvPr>
          <p:cNvSpPr txBox="1"/>
          <p:nvPr/>
        </p:nvSpPr>
        <p:spPr>
          <a:xfrm>
            <a:off x="914400" y="939800"/>
            <a:ext cx="88900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Enam Langkah Argumen</a:t>
            </a:r>
          </a:p>
        </p:txBody>
      </p:sp>
      <p:sp>
        <p:nvSpPr>
          <p:cNvPr id="4" name="Rectangle 3">
            <a:extLst>
              <a:ext uri="{FF2B5EF4-FFF2-40B4-BE49-F238E27FC236}">
                <a16:creationId xmlns:a16="http://schemas.microsoft.com/office/drawing/2014/main" id="{0A9CFEF1-53D5-8549-A523-45F7A2AB6C42}"/>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3FA5A8BD-FA4C-FB44-B201-D3A33406D7E7}"/>
              </a:ext>
            </a:extLst>
          </p:cNvPr>
          <p:cNvSpPr/>
          <p:nvPr/>
        </p:nvSpPr>
        <p:spPr>
          <a:xfrm>
            <a:off x="914400" y="1778000"/>
            <a:ext cx="3251200" cy="2184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CFDFEB8E-174B-9C48-B3B6-E8E6751AA603}"/>
              </a:ext>
            </a:extLst>
          </p:cNvPr>
          <p:cNvSpPr/>
          <p:nvPr/>
        </p:nvSpPr>
        <p:spPr>
          <a:xfrm>
            <a:off x="914400" y="1955800"/>
            <a:ext cx="50800" cy="1828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Rounded Rectangle 6">
            <a:extLst>
              <a:ext uri="{FF2B5EF4-FFF2-40B4-BE49-F238E27FC236}">
                <a16:creationId xmlns:a16="http://schemas.microsoft.com/office/drawing/2014/main" id="{4B4EEF8A-33B0-C944-9AAB-7F09130D496D}"/>
              </a:ext>
            </a:extLst>
          </p:cNvPr>
          <p:cNvSpPr/>
          <p:nvPr/>
        </p:nvSpPr>
        <p:spPr>
          <a:xfrm>
            <a:off x="1168400" y="2006600"/>
            <a:ext cx="508000" cy="3810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600" b="1">
                <a:solidFill>
                  <a:srgbClr val="140E33"/>
                </a:solidFill>
                <a:latin typeface="Cambria"/>
              </a:rPr>
              <a:t>I</a:t>
            </a:r>
          </a:p>
        </p:txBody>
      </p:sp>
      <p:sp>
        <p:nvSpPr>
          <p:cNvPr id="8" name="TextBox 7">
            <a:extLst>
              <a:ext uri="{FF2B5EF4-FFF2-40B4-BE49-F238E27FC236}">
                <a16:creationId xmlns:a16="http://schemas.microsoft.com/office/drawing/2014/main" id="{22BE518E-4D09-4346-ABF4-DA0D5B63BC1E}"/>
              </a:ext>
            </a:extLst>
          </p:cNvPr>
          <p:cNvSpPr txBox="1"/>
          <p:nvPr/>
        </p:nvSpPr>
        <p:spPr>
          <a:xfrm>
            <a:off x="1168400" y="2514600"/>
            <a:ext cx="2743200" cy="3810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Masalah</a:t>
            </a:r>
          </a:p>
        </p:txBody>
      </p:sp>
      <p:sp>
        <p:nvSpPr>
          <p:cNvPr id="9" name="TextBox 8">
            <a:extLst>
              <a:ext uri="{FF2B5EF4-FFF2-40B4-BE49-F238E27FC236}">
                <a16:creationId xmlns:a16="http://schemas.microsoft.com/office/drawing/2014/main" id="{C2D022F5-017E-CD45-9AF1-34DD4629D0B8}"/>
              </a:ext>
            </a:extLst>
          </p:cNvPr>
          <p:cNvSpPr txBox="1"/>
          <p:nvPr/>
        </p:nvSpPr>
        <p:spPr>
          <a:xfrm>
            <a:off x="1168400" y="2971800"/>
            <a:ext cx="2743200" cy="838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Dua cara mengetahui yang tidak pernah dipertemukan di ruang kuliah PTKIN</a:t>
            </a:r>
          </a:p>
        </p:txBody>
      </p:sp>
      <p:sp>
        <p:nvSpPr>
          <p:cNvPr id="10" name="Rounded Rectangle 9">
            <a:extLst>
              <a:ext uri="{FF2B5EF4-FFF2-40B4-BE49-F238E27FC236}">
                <a16:creationId xmlns:a16="http://schemas.microsoft.com/office/drawing/2014/main" id="{8A1C6978-C6C8-D844-951C-E58A5F071A9A}"/>
              </a:ext>
            </a:extLst>
          </p:cNvPr>
          <p:cNvSpPr/>
          <p:nvPr/>
        </p:nvSpPr>
        <p:spPr>
          <a:xfrm>
            <a:off x="4470400" y="1778000"/>
            <a:ext cx="3251200" cy="2184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Rectangle 10">
            <a:extLst>
              <a:ext uri="{FF2B5EF4-FFF2-40B4-BE49-F238E27FC236}">
                <a16:creationId xmlns:a16="http://schemas.microsoft.com/office/drawing/2014/main" id="{18336E5E-DA48-3E40-9D0F-782F7151FFDE}"/>
              </a:ext>
            </a:extLst>
          </p:cNvPr>
          <p:cNvSpPr/>
          <p:nvPr/>
        </p:nvSpPr>
        <p:spPr>
          <a:xfrm>
            <a:off x="4470400" y="1955800"/>
            <a:ext cx="50800" cy="1828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Rounded Rectangle 11">
            <a:extLst>
              <a:ext uri="{FF2B5EF4-FFF2-40B4-BE49-F238E27FC236}">
                <a16:creationId xmlns:a16="http://schemas.microsoft.com/office/drawing/2014/main" id="{808A3533-A5CC-4944-BEF2-0497FE4FBE06}"/>
              </a:ext>
            </a:extLst>
          </p:cNvPr>
          <p:cNvSpPr/>
          <p:nvPr/>
        </p:nvSpPr>
        <p:spPr>
          <a:xfrm>
            <a:off x="4724400" y="2006600"/>
            <a:ext cx="508000" cy="3810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600" b="1">
                <a:solidFill>
                  <a:srgbClr val="140E33"/>
                </a:solidFill>
                <a:latin typeface="Cambria"/>
              </a:rPr>
              <a:t>II</a:t>
            </a:r>
          </a:p>
        </p:txBody>
      </p:sp>
      <p:sp>
        <p:nvSpPr>
          <p:cNvPr id="13" name="TextBox 12">
            <a:extLst>
              <a:ext uri="{FF2B5EF4-FFF2-40B4-BE49-F238E27FC236}">
                <a16:creationId xmlns:a16="http://schemas.microsoft.com/office/drawing/2014/main" id="{FFECFE58-B86A-B141-A8D6-02E16DE9C201}"/>
              </a:ext>
            </a:extLst>
          </p:cNvPr>
          <p:cNvSpPr txBox="1"/>
          <p:nvPr/>
        </p:nvSpPr>
        <p:spPr>
          <a:xfrm>
            <a:off x="4724400" y="2514600"/>
            <a:ext cx="2743200" cy="3810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Ketergantungan Epistemik</a:t>
            </a:r>
          </a:p>
        </p:txBody>
      </p:sp>
      <p:sp>
        <p:nvSpPr>
          <p:cNvPr id="14" name="TextBox 13">
            <a:extLst>
              <a:ext uri="{FF2B5EF4-FFF2-40B4-BE49-F238E27FC236}">
                <a16:creationId xmlns:a16="http://schemas.microsoft.com/office/drawing/2014/main" id="{4E99167F-301F-204E-A0AC-9E4908A3CCE2}"/>
              </a:ext>
            </a:extLst>
          </p:cNvPr>
          <p:cNvSpPr txBox="1"/>
          <p:nvPr/>
        </p:nvSpPr>
        <p:spPr>
          <a:xfrm>
            <a:off x="4724400" y="2971800"/>
            <a:ext cx="2743200" cy="838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Ketika kategori untuk memahami Islam dirumuskan di tempat lain</a:t>
            </a:r>
          </a:p>
        </p:txBody>
      </p:sp>
      <p:sp>
        <p:nvSpPr>
          <p:cNvPr id="15" name="Rounded Rectangle 14">
            <a:extLst>
              <a:ext uri="{FF2B5EF4-FFF2-40B4-BE49-F238E27FC236}">
                <a16:creationId xmlns:a16="http://schemas.microsoft.com/office/drawing/2014/main" id="{A74F49CA-B9D2-2747-846E-C0D29A33BCCB}"/>
              </a:ext>
            </a:extLst>
          </p:cNvPr>
          <p:cNvSpPr/>
          <p:nvPr/>
        </p:nvSpPr>
        <p:spPr>
          <a:xfrm>
            <a:off x="8026400" y="1778000"/>
            <a:ext cx="3251200" cy="2184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Rectangle 15">
            <a:extLst>
              <a:ext uri="{FF2B5EF4-FFF2-40B4-BE49-F238E27FC236}">
                <a16:creationId xmlns:a16="http://schemas.microsoft.com/office/drawing/2014/main" id="{F3F0EEA3-8A7D-2D44-9D90-D5BFF302071B}"/>
              </a:ext>
            </a:extLst>
          </p:cNvPr>
          <p:cNvSpPr/>
          <p:nvPr/>
        </p:nvSpPr>
        <p:spPr>
          <a:xfrm>
            <a:off x="8026400" y="1955800"/>
            <a:ext cx="50800" cy="1828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Rounded Rectangle 16">
            <a:extLst>
              <a:ext uri="{FF2B5EF4-FFF2-40B4-BE49-F238E27FC236}">
                <a16:creationId xmlns:a16="http://schemas.microsoft.com/office/drawing/2014/main" id="{03EB71F6-021A-F142-99CD-5CE619042006}"/>
              </a:ext>
            </a:extLst>
          </p:cNvPr>
          <p:cNvSpPr/>
          <p:nvPr/>
        </p:nvSpPr>
        <p:spPr>
          <a:xfrm>
            <a:off x="8280400" y="2006600"/>
            <a:ext cx="508000" cy="3810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600" b="1">
                <a:solidFill>
                  <a:srgbClr val="140E33"/>
                </a:solidFill>
                <a:latin typeface="Cambria"/>
              </a:rPr>
              <a:t>III</a:t>
            </a:r>
          </a:p>
        </p:txBody>
      </p:sp>
      <p:sp>
        <p:nvSpPr>
          <p:cNvPr id="18" name="TextBox 17">
            <a:extLst>
              <a:ext uri="{FF2B5EF4-FFF2-40B4-BE49-F238E27FC236}">
                <a16:creationId xmlns:a16="http://schemas.microsoft.com/office/drawing/2014/main" id="{9B7ACD71-0415-A74F-B166-EA5AA3FEF248}"/>
              </a:ext>
            </a:extLst>
          </p:cNvPr>
          <p:cNvSpPr txBox="1"/>
          <p:nvPr/>
        </p:nvSpPr>
        <p:spPr>
          <a:xfrm>
            <a:off x="8280400" y="2514600"/>
            <a:ext cx="2743200" cy="3810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Tiga Paradigma</a:t>
            </a:r>
          </a:p>
        </p:txBody>
      </p:sp>
      <p:sp>
        <p:nvSpPr>
          <p:cNvPr id="19" name="TextBox 18">
            <a:extLst>
              <a:ext uri="{FF2B5EF4-FFF2-40B4-BE49-F238E27FC236}">
                <a16:creationId xmlns:a16="http://schemas.microsoft.com/office/drawing/2014/main" id="{1F3A13CC-C92F-1045-8E3E-36DEB4B80648}"/>
              </a:ext>
            </a:extLst>
          </p:cNvPr>
          <p:cNvSpPr txBox="1"/>
          <p:nvPr/>
        </p:nvSpPr>
        <p:spPr>
          <a:xfrm>
            <a:off x="8280400" y="2971800"/>
            <a:ext cx="2743200" cy="838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Islamisasi, integrasi, interkoneksi — dan harga dari setiap koreksi</a:t>
            </a:r>
          </a:p>
        </p:txBody>
      </p:sp>
      <p:sp>
        <p:nvSpPr>
          <p:cNvPr id="20" name="Rounded Rectangle 19">
            <a:extLst>
              <a:ext uri="{FF2B5EF4-FFF2-40B4-BE49-F238E27FC236}">
                <a16:creationId xmlns:a16="http://schemas.microsoft.com/office/drawing/2014/main" id="{4D1A0014-1009-3D40-A1C6-90D7B7C1C58E}"/>
              </a:ext>
            </a:extLst>
          </p:cNvPr>
          <p:cNvSpPr/>
          <p:nvPr/>
        </p:nvSpPr>
        <p:spPr>
          <a:xfrm>
            <a:off x="914400" y="4165600"/>
            <a:ext cx="3251200" cy="2184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Rectangle 20">
            <a:extLst>
              <a:ext uri="{FF2B5EF4-FFF2-40B4-BE49-F238E27FC236}">
                <a16:creationId xmlns:a16="http://schemas.microsoft.com/office/drawing/2014/main" id="{6C988D7F-84A0-6046-AAD0-6129978B5E3B}"/>
              </a:ext>
            </a:extLst>
          </p:cNvPr>
          <p:cNvSpPr/>
          <p:nvPr/>
        </p:nvSpPr>
        <p:spPr>
          <a:xfrm>
            <a:off x="914400" y="4343400"/>
            <a:ext cx="50800" cy="1828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Rounded Rectangle 21">
            <a:extLst>
              <a:ext uri="{FF2B5EF4-FFF2-40B4-BE49-F238E27FC236}">
                <a16:creationId xmlns:a16="http://schemas.microsoft.com/office/drawing/2014/main" id="{FF63A97C-FBA2-E640-BBB8-C45CDE450A9D}"/>
              </a:ext>
            </a:extLst>
          </p:cNvPr>
          <p:cNvSpPr/>
          <p:nvPr/>
        </p:nvSpPr>
        <p:spPr>
          <a:xfrm>
            <a:off x="1168400" y="4394200"/>
            <a:ext cx="508000" cy="3810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600" b="1">
                <a:solidFill>
                  <a:srgbClr val="140E33"/>
                </a:solidFill>
                <a:latin typeface="Cambria"/>
              </a:rPr>
              <a:t>IV</a:t>
            </a:r>
          </a:p>
        </p:txBody>
      </p:sp>
      <p:sp>
        <p:nvSpPr>
          <p:cNvPr id="23" name="TextBox 22">
            <a:extLst>
              <a:ext uri="{FF2B5EF4-FFF2-40B4-BE49-F238E27FC236}">
                <a16:creationId xmlns:a16="http://schemas.microsoft.com/office/drawing/2014/main" id="{4CE297AE-8779-C040-A897-0AC45360DBD9}"/>
              </a:ext>
            </a:extLst>
          </p:cNvPr>
          <p:cNvSpPr txBox="1"/>
          <p:nvPr/>
        </p:nvSpPr>
        <p:spPr>
          <a:xfrm>
            <a:off x="1168400" y="4902200"/>
            <a:ext cx="2743200" cy="3810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Krisis &amp; Arsitektur</a:t>
            </a:r>
          </a:p>
        </p:txBody>
      </p:sp>
      <p:sp>
        <p:nvSpPr>
          <p:cNvPr id="24" name="TextBox 23">
            <a:extLst>
              <a:ext uri="{FF2B5EF4-FFF2-40B4-BE49-F238E27FC236}">
                <a16:creationId xmlns:a16="http://schemas.microsoft.com/office/drawing/2014/main" id="{EB55E350-0EF1-6843-B52D-A059E7B07FD8}"/>
              </a:ext>
            </a:extLst>
          </p:cNvPr>
          <p:cNvSpPr txBox="1"/>
          <p:nvPr/>
        </p:nvSpPr>
        <p:spPr>
          <a:xfrm>
            <a:off x="1168400" y="5359400"/>
            <a:ext cx="2743200" cy="838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Data melimpah, teori miskin — serta arsitektur ilmu yang sudah kita miliki</a:t>
            </a:r>
          </a:p>
        </p:txBody>
      </p:sp>
      <p:sp>
        <p:nvSpPr>
          <p:cNvPr id="25" name="Rounded Rectangle 24">
            <a:extLst>
              <a:ext uri="{FF2B5EF4-FFF2-40B4-BE49-F238E27FC236}">
                <a16:creationId xmlns:a16="http://schemas.microsoft.com/office/drawing/2014/main" id="{A56160E2-42AF-E142-88D8-40843BD234D2}"/>
              </a:ext>
            </a:extLst>
          </p:cNvPr>
          <p:cNvSpPr/>
          <p:nvPr/>
        </p:nvSpPr>
        <p:spPr>
          <a:xfrm>
            <a:off x="4470400" y="4165600"/>
            <a:ext cx="3251200" cy="2184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6" name="Rectangle 25">
            <a:extLst>
              <a:ext uri="{FF2B5EF4-FFF2-40B4-BE49-F238E27FC236}">
                <a16:creationId xmlns:a16="http://schemas.microsoft.com/office/drawing/2014/main" id="{7048ACED-DFAE-4849-95DA-7D700D3E13EE}"/>
              </a:ext>
            </a:extLst>
          </p:cNvPr>
          <p:cNvSpPr/>
          <p:nvPr/>
        </p:nvSpPr>
        <p:spPr>
          <a:xfrm>
            <a:off x="4470400" y="4343400"/>
            <a:ext cx="50800" cy="1828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Rounded Rectangle 26">
            <a:extLst>
              <a:ext uri="{FF2B5EF4-FFF2-40B4-BE49-F238E27FC236}">
                <a16:creationId xmlns:a16="http://schemas.microsoft.com/office/drawing/2014/main" id="{688AC8AC-767A-AC46-AD0D-C898B3BD76D9}"/>
              </a:ext>
            </a:extLst>
          </p:cNvPr>
          <p:cNvSpPr/>
          <p:nvPr/>
        </p:nvSpPr>
        <p:spPr>
          <a:xfrm>
            <a:off x="4724400" y="4394200"/>
            <a:ext cx="508000" cy="3810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600" b="1">
                <a:solidFill>
                  <a:srgbClr val="140E33"/>
                </a:solidFill>
                <a:latin typeface="Cambria"/>
              </a:rPr>
              <a:t>V</a:t>
            </a:r>
          </a:p>
        </p:txBody>
      </p:sp>
      <p:sp>
        <p:nvSpPr>
          <p:cNvPr id="28" name="TextBox 27">
            <a:extLst>
              <a:ext uri="{FF2B5EF4-FFF2-40B4-BE49-F238E27FC236}">
                <a16:creationId xmlns:a16="http://schemas.microsoft.com/office/drawing/2014/main" id="{D307A77C-62BB-BE47-833F-0354903FE818}"/>
              </a:ext>
            </a:extLst>
          </p:cNvPr>
          <p:cNvSpPr txBox="1"/>
          <p:nvPr/>
        </p:nvSpPr>
        <p:spPr>
          <a:xfrm>
            <a:off x="4724400" y="4902200"/>
            <a:ext cx="2743200" cy="3810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Frikativisasi</a:t>
            </a:r>
          </a:p>
        </p:txBody>
      </p:sp>
      <p:sp>
        <p:nvSpPr>
          <p:cNvPr id="29" name="TextBox 28">
            <a:extLst>
              <a:ext uri="{FF2B5EF4-FFF2-40B4-BE49-F238E27FC236}">
                <a16:creationId xmlns:a16="http://schemas.microsoft.com/office/drawing/2014/main" id="{3CB4492D-EDE9-3549-8DB4-FFDA704A27BC}"/>
              </a:ext>
            </a:extLst>
          </p:cNvPr>
          <p:cNvSpPr txBox="1"/>
          <p:nvPr/>
        </p:nvSpPr>
        <p:spPr>
          <a:xfrm>
            <a:off x="4724400" y="5359400"/>
            <a:ext cx="2743200" cy="838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Friksi bukan penyakit: ia justru syarat lahirnya pengetahuan</a:t>
            </a:r>
          </a:p>
        </p:txBody>
      </p:sp>
      <p:sp>
        <p:nvSpPr>
          <p:cNvPr id="30" name="Rounded Rectangle 29">
            <a:extLst>
              <a:ext uri="{FF2B5EF4-FFF2-40B4-BE49-F238E27FC236}">
                <a16:creationId xmlns:a16="http://schemas.microsoft.com/office/drawing/2014/main" id="{335F5541-3F39-FB4F-B8D6-09AF71BA7BA8}"/>
              </a:ext>
            </a:extLst>
          </p:cNvPr>
          <p:cNvSpPr/>
          <p:nvPr/>
        </p:nvSpPr>
        <p:spPr>
          <a:xfrm>
            <a:off x="8026400" y="4165600"/>
            <a:ext cx="3251200" cy="2184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1" name="Rectangle 30">
            <a:extLst>
              <a:ext uri="{FF2B5EF4-FFF2-40B4-BE49-F238E27FC236}">
                <a16:creationId xmlns:a16="http://schemas.microsoft.com/office/drawing/2014/main" id="{DD52AF1D-CA54-EA46-9067-335E23F9C2D7}"/>
              </a:ext>
            </a:extLst>
          </p:cNvPr>
          <p:cNvSpPr/>
          <p:nvPr/>
        </p:nvSpPr>
        <p:spPr>
          <a:xfrm>
            <a:off x="8026400" y="4343400"/>
            <a:ext cx="50800" cy="1828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2" name="Rounded Rectangle 31">
            <a:extLst>
              <a:ext uri="{FF2B5EF4-FFF2-40B4-BE49-F238E27FC236}">
                <a16:creationId xmlns:a16="http://schemas.microsoft.com/office/drawing/2014/main" id="{FD162867-F157-184A-9B10-9EFE1656DCD0}"/>
              </a:ext>
            </a:extLst>
          </p:cNvPr>
          <p:cNvSpPr/>
          <p:nvPr/>
        </p:nvSpPr>
        <p:spPr>
          <a:xfrm>
            <a:off x="8280400" y="4394200"/>
            <a:ext cx="508000" cy="3810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600" b="1">
                <a:solidFill>
                  <a:srgbClr val="140E33"/>
                </a:solidFill>
                <a:latin typeface="Cambria"/>
              </a:rPr>
              <a:t>VI</a:t>
            </a:r>
          </a:p>
        </p:txBody>
      </p:sp>
      <p:sp>
        <p:nvSpPr>
          <p:cNvPr id="33" name="TextBox 32">
            <a:extLst>
              <a:ext uri="{FF2B5EF4-FFF2-40B4-BE49-F238E27FC236}">
                <a16:creationId xmlns:a16="http://schemas.microsoft.com/office/drawing/2014/main" id="{5E7DC0B7-8593-B948-A755-CAF6F799D77E}"/>
              </a:ext>
            </a:extLst>
          </p:cNvPr>
          <p:cNvSpPr txBox="1"/>
          <p:nvPr/>
        </p:nvSpPr>
        <p:spPr>
          <a:xfrm>
            <a:off x="8280400" y="4902200"/>
            <a:ext cx="2743200" cy="3810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Praktik &amp; Agenda</a:t>
            </a:r>
          </a:p>
        </p:txBody>
      </p:sp>
      <p:sp>
        <p:nvSpPr>
          <p:cNvPr id="34" name="TextBox 33">
            <a:extLst>
              <a:ext uri="{FF2B5EF4-FFF2-40B4-BE49-F238E27FC236}">
                <a16:creationId xmlns:a16="http://schemas.microsoft.com/office/drawing/2014/main" id="{2D646022-A705-C244-B528-C4255C7F15BD}"/>
              </a:ext>
            </a:extLst>
          </p:cNvPr>
          <p:cNvSpPr txBox="1"/>
          <p:nvPr/>
        </p:nvSpPr>
        <p:spPr>
          <a:xfrm>
            <a:off x="8280400" y="5359400"/>
            <a:ext cx="2743200" cy="838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Dari paradigma ke kurikulum, riset, asesmen, dan tata kelola</a:t>
            </a:r>
          </a:p>
        </p:txBody>
      </p:sp>
    </p:spTree>
    <p:extLst>
      <p:ext uri="{BB962C8B-B14F-4D97-AF65-F5344CB8AC3E}">
        <p14:creationId xmlns:p14="http://schemas.microsoft.com/office/powerpoint/2010/main" val="1578868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1A45DB-2CA2-A742-9CE8-4BDE4065280B}"/>
              </a:ext>
            </a:extLst>
          </p:cNvPr>
          <p:cNvSpPr txBox="1"/>
          <p:nvPr/>
        </p:nvSpPr>
        <p:spPr>
          <a:xfrm>
            <a:off x="914400" y="660400"/>
            <a:ext cx="508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  ·  MASALAH</a:t>
            </a:r>
          </a:p>
        </p:txBody>
      </p:sp>
      <p:sp>
        <p:nvSpPr>
          <p:cNvPr id="3" name="TextBox 2">
            <a:extLst>
              <a:ext uri="{FF2B5EF4-FFF2-40B4-BE49-F238E27FC236}">
                <a16:creationId xmlns:a16="http://schemas.microsoft.com/office/drawing/2014/main" id="{7360BFAA-327B-C54F-A65E-83E443C825CA}"/>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Dua Cara Mengetahui dalam Satu Pekan Kuliah</a:t>
            </a:r>
          </a:p>
        </p:txBody>
      </p:sp>
      <p:sp>
        <p:nvSpPr>
          <p:cNvPr id="4" name="Rectangle 3">
            <a:extLst>
              <a:ext uri="{FF2B5EF4-FFF2-40B4-BE49-F238E27FC236}">
                <a16:creationId xmlns:a16="http://schemas.microsoft.com/office/drawing/2014/main" id="{CC918CF4-9C11-A741-BC3F-4A5A090803E3}"/>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C84EA24B-7B75-9D4A-9F19-0E115A67B824}"/>
              </a:ext>
            </a:extLst>
          </p:cNvPr>
          <p:cNvSpPr/>
          <p:nvPr/>
        </p:nvSpPr>
        <p:spPr>
          <a:xfrm>
            <a:off x="914400" y="1778000"/>
            <a:ext cx="5029200" cy="3327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08200F72-799A-BE4A-9171-657D4CCFC730}"/>
              </a:ext>
            </a:extLst>
          </p:cNvPr>
          <p:cNvSpPr/>
          <p:nvPr/>
        </p:nvSpPr>
        <p:spPr>
          <a:xfrm>
            <a:off x="914400" y="1778000"/>
            <a:ext cx="5029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E2625566-9C8B-794D-BD1B-6DEFE5AA4E49}"/>
              </a:ext>
            </a:extLst>
          </p:cNvPr>
          <p:cNvSpPr txBox="1"/>
          <p:nvPr/>
        </p:nvSpPr>
        <p:spPr>
          <a:xfrm>
            <a:off x="1219200" y="2057400"/>
            <a:ext cx="44196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ILMU YANG TURUN</a:t>
            </a:r>
          </a:p>
        </p:txBody>
      </p:sp>
      <p:sp>
        <p:nvSpPr>
          <p:cNvPr id="8" name="TextBox 7">
            <a:extLst>
              <a:ext uri="{FF2B5EF4-FFF2-40B4-BE49-F238E27FC236}">
                <a16:creationId xmlns:a16="http://schemas.microsoft.com/office/drawing/2014/main" id="{4411EEE6-9968-7241-A636-D255EB80F08B}"/>
              </a:ext>
            </a:extLst>
          </p:cNvPr>
          <p:cNvSpPr txBox="1"/>
          <p:nvPr/>
        </p:nvSpPr>
        <p:spPr>
          <a:xfrm>
            <a:off x="1219200" y="2336800"/>
            <a:ext cx="4419600" cy="381000"/>
          </a:xfrm>
          <a:prstGeom prst="rect">
            <a:avLst/>
          </a:prstGeom>
          <a:noFill/>
        </p:spPr>
        <p:txBody>
          <a:bodyPr vertOverflow="overflow" vert="horz" wrap="square" rtlCol="0" anchor="t" anchorCtr="0">
            <a:noAutofit/>
          </a:bodyPr>
          <a:lstStyle/>
          <a:p>
            <a:pPr algn="l"/>
            <a:r>
              <a:rPr lang="en-US" sz="2200" b="1">
                <a:solidFill>
                  <a:srgbClr val="FFFFFF"/>
                </a:solidFill>
                <a:latin typeface="Cambria"/>
              </a:rPr>
              <a:t>Pengetahuan diberikan</a:t>
            </a:r>
          </a:p>
        </p:txBody>
      </p:sp>
      <p:sp>
        <p:nvSpPr>
          <p:cNvPr id="9" name="Rectangle 8">
            <a:extLst>
              <a:ext uri="{FF2B5EF4-FFF2-40B4-BE49-F238E27FC236}">
                <a16:creationId xmlns:a16="http://schemas.microsoft.com/office/drawing/2014/main" id="{3254B370-1C95-C240-AFF3-29AD759B13BA}"/>
              </a:ext>
            </a:extLst>
          </p:cNvPr>
          <p:cNvSpPr/>
          <p:nvPr/>
        </p:nvSpPr>
        <p:spPr>
          <a:xfrm>
            <a:off x="1219200" y="2819400"/>
            <a:ext cx="44196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TextBox 9">
            <a:extLst>
              <a:ext uri="{FF2B5EF4-FFF2-40B4-BE49-F238E27FC236}">
                <a16:creationId xmlns:a16="http://schemas.microsoft.com/office/drawing/2014/main" id="{2656750B-F732-C74B-B11E-D5FC24D08339}"/>
              </a:ext>
            </a:extLst>
          </p:cNvPr>
          <p:cNvSpPr txBox="1"/>
          <p:nvPr/>
        </p:nvSpPr>
        <p:spPr>
          <a:xfrm>
            <a:off x="1219200" y="2997200"/>
            <a:ext cx="1219200" cy="2540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SUMBER</a:t>
            </a:r>
          </a:p>
        </p:txBody>
      </p:sp>
      <p:sp>
        <p:nvSpPr>
          <p:cNvPr id="11" name="TextBox 10">
            <a:extLst>
              <a:ext uri="{FF2B5EF4-FFF2-40B4-BE49-F238E27FC236}">
                <a16:creationId xmlns:a16="http://schemas.microsoft.com/office/drawing/2014/main" id="{7ABE5E2F-02CA-E442-ACF2-33D0CE03170A}"/>
              </a:ext>
            </a:extLst>
          </p:cNvPr>
          <p:cNvSpPr txBox="1"/>
          <p:nvPr/>
        </p:nvSpPr>
        <p:spPr>
          <a:xfrm>
            <a:off x="2489200" y="2971800"/>
            <a:ext cx="3149600" cy="508000"/>
          </a:xfrm>
          <a:prstGeom prst="rect">
            <a:avLst/>
          </a:prstGeom>
          <a:noFill/>
        </p:spPr>
        <p:txBody>
          <a:bodyPr vertOverflow="overflow" vert="horz" wrap="square" rtlCol="0" anchor="t" anchorCtr="0">
            <a:noAutofit/>
          </a:bodyPr>
          <a:lstStyle/>
          <a:p>
            <a:pPr algn="l"/>
            <a:r>
              <a:rPr lang="en-US" sz="1700">
                <a:solidFill>
                  <a:srgbClr val="FFFFFF"/>
                </a:solidFill>
                <a:latin typeface="Segoe UI"/>
                <a:cs typeface="Segoe UI"/>
              </a:rPr>
              <a:t>Wahyu: Qur'an dan Sunnah</a:t>
            </a:r>
          </a:p>
        </p:txBody>
      </p:sp>
      <p:sp>
        <p:nvSpPr>
          <p:cNvPr id="12" name="TextBox 11">
            <a:extLst>
              <a:ext uri="{FF2B5EF4-FFF2-40B4-BE49-F238E27FC236}">
                <a16:creationId xmlns:a16="http://schemas.microsoft.com/office/drawing/2014/main" id="{CC61B82D-D949-0C40-A65C-4E470C60E513}"/>
              </a:ext>
            </a:extLst>
          </p:cNvPr>
          <p:cNvSpPr txBox="1"/>
          <p:nvPr/>
        </p:nvSpPr>
        <p:spPr>
          <a:xfrm>
            <a:off x="1219200" y="3530600"/>
            <a:ext cx="1219200" cy="2540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JALUR</a:t>
            </a:r>
          </a:p>
        </p:txBody>
      </p:sp>
      <p:sp>
        <p:nvSpPr>
          <p:cNvPr id="13" name="TextBox 12">
            <a:extLst>
              <a:ext uri="{FF2B5EF4-FFF2-40B4-BE49-F238E27FC236}">
                <a16:creationId xmlns:a16="http://schemas.microsoft.com/office/drawing/2014/main" id="{CB62A01D-20F9-3B4A-9818-829C8CBC6234}"/>
              </a:ext>
            </a:extLst>
          </p:cNvPr>
          <p:cNvSpPr txBox="1"/>
          <p:nvPr/>
        </p:nvSpPr>
        <p:spPr>
          <a:xfrm>
            <a:off x="2489200" y="3505200"/>
            <a:ext cx="3149600" cy="508000"/>
          </a:xfrm>
          <a:prstGeom prst="rect">
            <a:avLst/>
          </a:prstGeom>
          <a:noFill/>
        </p:spPr>
        <p:txBody>
          <a:bodyPr vertOverflow="overflow" vert="horz" wrap="square" rtlCol="0" anchor="t" anchorCtr="0">
            <a:noAutofit/>
          </a:bodyPr>
          <a:lstStyle/>
          <a:p>
            <a:pPr algn="l"/>
            <a:r>
              <a:rPr lang="en-US" sz="1700">
                <a:solidFill>
                  <a:srgbClr val="FFFFFF"/>
                </a:solidFill>
                <a:latin typeface="Segoe UI"/>
                <a:cs typeface="Segoe UI"/>
              </a:rPr>
              <a:t>Sanad guru yang tersambung</a:t>
            </a:r>
          </a:p>
        </p:txBody>
      </p:sp>
      <p:sp>
        <p:nvSpPr>
          <p:cNvPr id="14" name="TextBox 13">
            <a:extLst>
              <a:ext uri="{FF2B5EF4-FFF2-40B4-BE49-F238E27FC236}">
                <a16:creationId xmlns:a16="http://schemas.microsoft.com/office/drawing/2014/main" id="{AA51C715-172D-6C4C-9D0F-0FCA6C925A69}"/>
              </a:ext>
            </a:extLst>
          </p:cNvPr>
          <p:cNvSpPr txBox="1"/>
          <p:nvPr/>
        </p:nvSpPr>
        <p:spPr>
          <a:xfrm>
            <a:off x="1219200" y="4064000"/>
            <a:ext cx="1219200" cy="2540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JAMINAN</a:t>
            </a:r>
          </a:p>
        </p:txBody>
      </p:sp>
      <p:sp>
        <p:nvSpPr>
          <p:cNvPr id="15" name="TextBox 14">
            <a:extLst>
              <a:ext uri="{FF2B5EF4-FFF2-40B4-BE49-F238E27FC236}">
                <a16:creationId xmlns:a16="http://schemas.microsoft.com/office/drawing/2014/main" id="{DA88B1CE-D3EB-A143-B605-97F7BB7A9872}"/>
              </a:ext>
            </a:extLst>
          </p:cNvPr>
          <p:cNvSpPr txBox="1"/>
          <p:nvPr/>
        </p:nvSpPr>
        <p:spPr>
          <a:xfrm>
            <a:off x="2489200" y="4038600"/>
            <a:ext cx="3149600" cy="508000"/>
          </a:xfrm>
          <a:prstGeom prst="rect">
            <a:avLst/>
          </a:prstGeom>
          <a:noFill/>
        </p:spPr>
        <p:txBody>
          <a:bodyPr vertOverflow="overflow" vert="horz" wrap="square" rtlCol="0" anchor="t" anchorCtr="0">
            <a:noAutofit/>
          </a:bodyPr>
          <a:lstStyle/>
          <a:p>
            <a:pPr algn="l"/>
            <a:r>
              <a:rPr lang="en-US" sz="1700">
                <a:solidFill>
                  <a:srgbClr val="FFFFFF"/>
                </a:solidFill>
                <a:latin typeface="Segoe UI"/>
                <a:cs typeface="Segoe UI"/>
              </a:rPr>
              <a:t>Integritas moral pembawanya</a:t>
            </a:r>
          </a:p>
        </p:txBody>
      </p:sp>
      <p:sp>
        <p:nvSpPr>
          <p:cNvPr id="16" name="TextBox 15">
            <a:extLst>
              <a:ext uri="{FF2B5EF4-FFF2-40B4-BE49-F238E27FC236}">
                <a16:creationId xmlns:a16="http://schemas.microsoft.com/office/drawing/2014/main" id="{E9A4CD46-2B41-D740-ADE4-80660B245653}"/>
              </a:ext>
            </a:extLst>
          </p:cNvPr>
          <p:cNvSpPr txBox="1"/>
          <p:nvPr/>
        </p:nvSpPr>
        <p:spPr>
          <a:xfrm>
            <a:off x="1219200" y="4597400"/>
            <a:ext cx="1219200" cy="2540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OTORITAS</a:t>
            </a:r>
          </a:p>
        </p:txBody>
      </p:sp>
      <p:sp>
        <p:nvSpPr>
          <p:cNvPr id="17" name="TextBox 16">
            <a:extLst>
              <a:ext uri="{FF2B5EF4-FFF2-40B4-BE49-F238E27FC236}">
                <a16:creationId xmlns:a16="http://schemas.microsoft.com/office/drawing/2014/main" id="{CD7ED1B9-CF9E-6743-8B05-A4E0AE761AFD}"/>
              </a:ext>
            </a:extLst>
          </p:cNvPr>
          <p:cNvSpPr txBox="1"/>
          <p:nvPr/>
        </p:nvSpPr>
        <p:spPr>
          <a:xfrm>
            <a:off x="2489200" y="4572000"/>
            <a:ext cx="3149600" cy="508000"/>
          </a:xfrm>
          <a:prstGeom prst="rect">
            <a:avLst/>
          </a:prstGeom>
          <a:noFill/>
        </p:spPr>
        <p:txBody>
          <a:bodyPr vertOverflow="overflow" vert="horz" wrap="square" rtlCol="0" anchor="t" anchorCtr="0">
            <a:noAutofit/>
          </a:bodyPr>
          <a:lstStyle/>
          <a:p>
            <a:pPr algn="l"/>
            <a:r>
              <a:rPr lang="en-US" sz="1700">
                <a:solidFill>
                  <a:srgbClr val="FFFFFF"/>
                </a:solidFill>
                <a:latin typeface="Segoe UI"/>
                <a:cs typeface="Segoe UI"/>
              </a:rPr>
              <a:t>Transmisi yang terverifikasi (isnād)</a:t>
            </a:r>
          </a:p>
        </p:txBody>
      </p:sp>
      <p:sp>
        <p:nvSpPr>
          <p:cNvPr id="18" name="Rounded Rectangle 17">
            <a:extLst>
              <a:ext uri="{FF2B5EF4-FFF2-40B4-BE49-F238E27FC236}">
                <a16:creationId xmlns:a16="http://schemas.microsoft.com/office/drawing/2014/main" id="{9E2DF2E9-AA39-684E-B9D6-3F0233B59078}"/>
              </a:ext>
            </a:extLst>
          </p:cNvPr>
          <p:cNvSpPr/>
          <p:nvPr/>
        </p:nvSpPr>
        <p:spPr>
          <a:xfrm>
            <a:off x="6248400" y="1778000"/>
            <a:ext cx="5029200" cy="3327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Rectangle 18">
            <a:extLst>
              <a:ext uri="{FF2B5EF4-FFF2-40B4-BE49-F238E27FC236}">
                <a16:creationId xmlns:a16="http://schemas.microsoft.com/office/drawing/2014/main" id="{8AE124C7-FB58-9A48-ADC3-5D7F5E88F81F}"/>
              </a:ext>
            </a:extLst>
          </p:cNvPr>
          <p:cNvSpPr/>
          <p:nvPr/>
        </p:nvSpPr>
        <p:spPr>
          <a:xfrm>
            <a:off x="6248400" y="1778000"/>
            <a:ext cx="5029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0" name="TextBox 19">
            <a:extLst>
              <a:ext uri="{FF2B5EF4-FFF2-40B4-BE49-F238E27FC236}">
                <a16:creationId xmlns:a16="http://schemas.microsoft.com/office/drawing/2014/main" id="{56387E24-0B9E-2A41-A4DF-8363A7D70DC7}"/>
              </a:ext>
            </a:extLst>
          </p:cNvPr>
          <p:cNvSpPr txBox="1"/>
          <p:nvPr/>
        </p:nvSpPr>
        <p:spPr>
          <a:xfrm>
            <a:off x="6553200" y="2057400"/>
            <a:ext cx="4419600" cy="2794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ILMU YANG DIBANGUN</a:t>
            </a:r>
          </a:p>
        </p:txBody>
      </p:sp>
      <p:sp>
        <p:nvSpPr>
          <p:cNvPr id="21" name="TextBox 20">
            <a:extLst>
              <a:ext uri="{FF2B5EF4-FFF2-40B4-BE49-F238E27FC236}">
                <a16:creationId xmlns:a16="http://schemas.microsoft.com/office/drawing/2014/main" id="{4F402DB2-71DF-8940-B1D8-72AE5B69C25E}"/>
              </a:ext>
            </a:extLst>
          </p:cNvPr>
          <p:cNvSpPr txBox="1"/>
          <p:nvPr/>
        </p:nvSpPr>
        <p:spPr>
          <a:xfrm>
            <a:off x="6553200" y="2336800"/>
            <a:ext cx="4419600" cy="381000"/>
          </a:xfrm>
          <a:prstGeom prst="rect">
            <a:avLst/>
          </a:prstGeom>
          <a:noFill/>
        </p:spPr>
        <p:txBody>
          <a:bodyPr vertOverflow="overflow" vert="horz" wrap="square" rtlCol="0" anchor="t" anchorCtr="0">
            <a:noAutofit/>
          </a:bodyPr>
          <a:lstStyle/>
          <a:p>
            <a:pPr algn="l"/>
            <a:r>
              <a:rPr lang="en-US" sz="2200" b="1">
                <a:solidFill>
                  <a:srgbClr val="FFFFFF"/>
                </a:solidFill>
                <a:latin typeface="Cambria"/>
              </a:rPr>
              <a:t>Pengetahuan dikonstruksi</a:t>
            </a:r>
          </a:p>
        </p:txBody>
      </p:sp>
      <p:sp>
        <p:nvSpPr>
          <p:cNvPr id="22" name="Rectangle 21">
            <a:extLst>
              <a:ext uri="{FF2B5EF4-FFF2-40B4-BE49-F238E27FC236}">
                <a16:creationId xmlns:a16="http://schemas.microsoft.com/office/drawing/2014/main" id="{7C2C2354-1D33-214A-AFC2-7069F649EC42}"/>
              </a:ext>
            </a:extLst>
          </p:cNvPr>
          <p:cNvSpPr/>
          <p:nvPr/>
        </p:nvSpPr>
        <p:spPr>
          <a:xfrm>
            <a:off x="6553200" y="2819400"/>
            <a:ext cx="44196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TextBox 22">
            <a:extLst>
              <a:ext uri="{FF2B5EF4-FFF2-40B4-BE49-F238E27FC236}">
                <a16:creationId xmlns:a16="http://schemas.microsoft.com/office/drawing/2014/main" id="{9BC01DBA-9A0C-454F-B5E4-B7AEF0B5BF26}"/>
              </a:ext>
            </a:extLst>
          </p:cNvPr>
          <p:cNvSpPr txBox="1"/>
          <p:nvPr/>
        </p:nvSpPr>
        <p:spPr>
          <a:xfrm>
            <a:off x="6553200" y="2997200"/>
            <a:ext cx="1219200" cy="2540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SUMBER</a:t>
            </a:r>
          </a:p>
        </p:txBody>
      </p:sp>
      <p:sp>
        <p:nvSpPr>
          <p:cNvPr id="24" name="TextBox 23">
            <a:extLst>
              <a:ext uri="{FF2B5EF4-FFF2-40B4-BE49-F238E27FC236}">
                <a16:creationId xmlns:a16="http://schemas.microsoft.com/office/drawing/2014/main" id="{438532A1-D3A0-2145-B3BE-8767406BD7BC}"/>
              </a:ext>
            </a:extLst>
          </p:cNvPr>
          <p:cNvSpPr txBox="1"/>
          <p:nvPr/>
        </p:nvSpPr>
        <p:spPr>
          <a:xfrm>
            <a:off x="7823200" y="2971800"/>
            <a:ext cx="3149600" cy="508000"/>
          </a:xfrm>
          <a:prstGeom prst="rect">
            <a:avLst/>
          </a:prstGeom>
          <a:noFill/>
        </p:spPr>
        <p:txBody>
          <a:bodyPr vertOverflow="overflow" vert="horz" wrap="square" rtlCol="0" anchor="t" anchorCtr="0">
            <a:noAutofit/>
          </a:bodyPr>
          <a:lstStyle/>
          <a:p>
            <a:pPr algn="l"/>
            <a:r>
              <a:rPr lang="en-US" sz="1700">
                <a:solidFill>
                  <a:srgbClr val="FFFFFF"/>
                </a:solidFill>
                <a:latin typeface="Segoe UI"/>
                <a:cs typeface="Segoe UI"/>
              </a:rPr>
              <a:t>Observasi atas dunia</a:t>
            </a:r>
          </a:p>
        </p:txBody>
      </p:sp>
      <p:sp>
        <p:nvSpPr>
          <p:cNvPr id="25" name="TextBox 24">
            <a:extLst>
              <a:ext uri="{FF2B5EF4-FFF2-40B4-BE49-F238E27FC236}">
                <a16:creationId xmlns:a16="http://schemas.microsoft.com/office/drawing/2014/main" id="{71AF8B8A-3C4E-C24B-AAA3-D83DF340B29A}"/>
              </a:ext>
            </a:extLst>
          </p:cNvPr>
          <p:cNvSpPr txBox="1"/>
          <p:nvPr/>
        </p:nvSpPr>
        <p:spPr>
          <a:xfrm>
            <a:off x="6553200" y="3530600"/>
            <a:ext cx="1219200" cy="2540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JALUR</a:t>
            </a:r>
          </a:p>
        </p:txBody>
      </p:sp>
      <p:sp>
        <p:nvSpPr>
          <p:cNvPr id="26" name="TextBox 25">
            <a:extLst>
              <a:ext uri="{FF2B5EF4-FFF2-40B4-BE49-F238E27FC236}">
                <a16:creationId xmlns:a16="http://schemas.microsoft.com/office/drawing/2014/main" id="{943ACD5E-E8E1-1D48-A378-E3A9957EEF49}"/>
              </a:ext>
            </a:extLst>
          </p:cNvPr>
          <p:cNvSpPr txBox="1"/>
          <p:nvPr/>
        </p:nvSpPr>
        <p:spPr>
          <a:xfrm>
            <a:off x="7823200" y="3505200"/>
            <a:ext cx="3149600" cy="508000"/>
          </a:xfrm>
          <a:prstGeom prst="rect">
            <a:avLst/>
          </a:prstGeom>
          <a:noFill/>
        </p:spPr>
        <p:txBody>
          <a:bodyPr vertOverflow="overflow" vert="horz" wrap="square" rtlCol="0" anchor="t" anchorCtr="0">
            <a:noAutofit/>
          </a:bodyPr>
          <a:lstStyle/>
          <a:p>
            <a:pPr algn="l"/>
            <a:r>
              <a:rPr lang="en-US" sz="1700">
                <a:solidFill>
                  <a:srgbClr val="FFFFFF"/>
                </a:solidFill>
                <a:latin typeface="Segoe UI"/>
                <a:cs typeface="Segoe UI"/>
              </a:rPr>
              <a:t>Metode dan uji falsifikasi</a:t>
            </a:r>
          </a:p>
        </p:txBody>
      </p:sp>
      <p:sp>
        <p:nvSpPr>
          <p:cNvPr id="27" name="TextBox 26">
            <a:extLst>
              <a:ext uri="{FF2B5EF4-FFF2-40B4-BE49-F238E27FC236}">
                <a16:creationId xmlns:a16="http://schemas.microsoft.com/office/drawing/2014/main" id="{56476C96-1EF1-8F49-B1FB-243C1AF3B5C5}"/>
              </a:ext>
            </a:extLst>
          </p:cNvPr>
          <p:cNvSpPr txBox="1"/>
          <p:nvPr/>
        </p:nvSpPr>
        <p:spPr>
          <a:xfrm>
            <a:off x="6553200" y="4064000"/>
            <a:ext cx="1219200" cy="2540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JAMINAN</a:t>
            </a:r>
          </a:p>
        </p:txBody>
      </p:sp>
      <p:sp>
        <p:nvSpPr>
          <p:cNvPr id="28" name="TextBox 27">
            <a:extLst>
              <a:ext uri="{FF2B5EF4-FFF2-40B4-BE49-F238E27FC236}">
                <a16:creationId xmlns:a16="http://schemas.microsoft.com/office/drawing/2014/main" id="{E9C7222C-D2CD-F44A-8C6D-DDDE51D35AAC}"/>
              </a:ext>
            </a:extLst>
          </p:cNvPr>
          <p:cNvSpPr txBox="1"/>
          <p:nvPr/>
        </p:nvSpPr>
        <p:spPr>
          <a:xfrm>
            <a:off x="7823200" y="4038600"/>
            <a:ext cx="3149600" cy="508000"/>
          </a:xfrm>
          <a:prstGeom prst="rect">
            <a:avLst/>
          </a:prstGeom>
          <a:noFill/>
        </p:spPr>
        <p:txBody>
          <a:bodyPr vertOverflow="overflow" vert="horz" wrap="square" rtlCol="0" anchor="t" anchorCtr="0">
            <a:noAutofit/>
          </a:bodyPr>
          <a:lstStyle/>
          <a:p>
            <a:pPr algn="l"/>
            <a:r>
              <a:rPr lang="en-US" sz="1700">
                <a:solidFill>
                  <a:srgbClr val="FFFFFF"/>
                </a:solidFill>
                <a:latin typeface="Segoe UI"/>
                <a:cs typeface="Segoe UI"/>
              </a:rPr>
              <a:t>Persetujuan komunitas profesional</a:t>
            </a:r>
          </a:p>
        </p:txBody>
      </p:sp>
      <p:sp>
        <p:nvSpPr>
          <p:cNvPr id="29" name="TextBox 28">
            <a:extLst>
              <a:ext uri="{FF2B5EF4-FFF2-40B4-BE49-F238E27FC236}">
                <a16:creationId xmlns:a16="http://schemas.microsoft.com/office/drawing/2014/main" id="{FE9C8E95-9F4F-434E-9351-B36ECB91FA83}"/>
              </a:ext>
            </a:extLst>
          </p:cNvPr>
          <p:cNvSpPr txBox="1"/>
          <p:nvPr/>
        </p:nvSpPr>
        <p:spPr>
          <a:xfrm>
            <a:off x="6553200" y="4597400"/>
            <a:ext cx="1219200" cy="2540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OTORITAS</a:t>
            </a:r>
          </a:p>
        </p:txBody>
      </p:sp>
      <p:sp>
        <p:nvSpPr>
          <p:cNvPr id="30" name="TextBox 29">
            <a:extLst>
              <a:ext uri="{FF2B5EF4-FFF2-40B4-BE49-F238E27FC236}">
                <a16:creationId xmlns:a16="http://schemas.microsoft.com/office/drawing/2014/main" id="{B231103C-9234-9540-95CD-2A9EC3DA9FC6}"/>
              </a:ext>
            </a:extLst>
          </p:cNvPr>
          <p:cNvSpPr txBox="1"/>
          <p:nvPr/>
        </p:nvSpPr>
        <p:spPr>
          <a:xfrm>
            <a:off x="7823200" y="4572000"/>
            <a:ext cx="3149600" cy="508000"/>
          </a:xfrm>
          <a:prstGeom prst="rect">
            <a:avLst/>
          </a:prstGeom>
          <a:noFill/>
        </p:spPr>
        <p:txBody>
          <a:bodyPr vertOverflow="overflow" vert="horz" wrap="square" rtlCol="0" anchor="t" anchorCtr="0">
            <a:noAutofit/>
          </a:bodyPr>
          <a:lstStyle/>
          <a:p>
            <a:pPr algn="l"/>
            <a:r>
              <a:rPr lang="en-US" sz="1700">
                <a:solidFill>
                  <a:srgbClr val="FFFFFF"/>
                </a:solidFill>
                <a:latin typeface="Segoe UI"/>
                <a:cs typeface="Segoe UI"/>
              </a:rPr>
              <a:t>Publikasi yang tertelaah (peer review)</a:t>
            </a:r>
          </a:p>
        </p:txBody>
      </p:sp>
      <p:sp>
        <p:nvSpPr>
          <p:cNvPr id="31" name="Diamond 30">
            <a:extLst>
              <a:ext uri="{FF2B5EF4-FFF2-40B4-BE49-F238E27FC236}">
                <a16:creationId xmlns:a16="http://schemas.microsoft.com/office/drawing/2014/main" id="{3F99B9E0-254E-B349-9F94-6F6FF0C0F710}"/>
              </a:ext>
            </a:extLst>
          </p:cNvPr>
          <p:cNvSpPr/>
          <p:nvPr/>
        </p:nvSpPr>
        <p:spPr>
          <a:xfrm>
            <a:off x="5943600" y="3048000"/>
            <a:ext cx="304800" cy="304800"/>
          </a:xfrm>
          <a:prstGeom prst="diamond">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2" name="Rounded Rectangle 31">
            <a:extLst>
              <a:ext uri="{FF2B5EF4-FFF2-40B4-BE49-F238E27FC236}">
                <a16:creationId xmlns:a16="http://schemas.microsoft.com/office/drawing/2014/main" id="{F584192C-3DB8-8448-957D-C881DE5FC81D}"/>
              </a:ext>
            </a:extLst>
          </p:cNvPr>
          <p:cNvSpPr/>
          <p:nvPr/>
        </p:nvSpPr>
        <p:spPr>
          <a:xfrm>
            <a:off x="914400" y="5384800"/>
            <a:ext cx="10363200" cy="9652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3" name="Rectangle 32">
            <a:extLst>
              <a:ext uri="{FF2B5EF4-FFF2-40B4-BE49-F238E27FC236}">
                <a16:creationId xmlns:a16="http://schemas.microsoft.com/office/drawing/2014/main" id="{4BE611E1-1003-1247-A56E-2965D4E87B83}"/>
              </a:ext>
            </a:extLst>
          </p:cNvPr>
          <p:cNvSpPr/>
          <p:nvPr/>
        </p:nvSpPr>
        <p:spPr>
          <a:xfrm>
            <a:off x="914400" y="5562600"/>
            <a:ext cx="50800" cy="6096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4" name="TextBox 33">
            <a:extLst>
              <a:ext uri="{FF2B5EF4-FFF2-40B4-BE49-F238E27FC236}">
                <a16:creationId xmlns:a16="http://schemas.microsoft.com/office/drawing/2014/main" id="{C640179A-2AC5-C947-B108-23E3865EDF8D}"/>
              </a:ext>
            </a:extLst>
          </p:cNvPr>
          <p:cNvSpPr txBox="1"/>
          <p:nvPr/>
        </p:nvSpPr>
        <p:spPr>
          <a:xfrm>
            <a:off x="1270000" y="5588000"/>
            <a:ext cx="9702800" cy="609600"/>
          </a:xfrm>
          <a:prstGeom prst="rect">
            <a:avLst/>
          </a:prstGeom>
          <a:noFill/>
        </p:spPr>
        <p:txBody>
          <a:bodyPr vertOverflow="overflow" vert="horz" wrap="square" rtlCol="0" anchor="t" anchorCtr="0">
            <a:noAutofit/>
          </a:bodyPr>
          <a:lstStyle/>
          <a:p>
            <a:pPr algn="l"/>
            <a:r>
              <a:rPr lang="en-US" i="1">
                <a:solidFill>
                  <a:srgbClr val="DCD7F5"/>
                </a:solidFill>
                <a:latin typeface="Cambria"/>
              </a:rPr>
              <a:t>“Mahasiswa dibiarkan mengerjakan sendiri, secara privat, rekonsiliasi yang tidak pernah
dikerjakan institusinya secara terbuka.”  — Kerja privat itulah pokok bahasan kita.</a:t>
            </a:r>
          </a:p>
        </p:txBody>
      </p:sp>
    </p:spTree>
    <p:extLst>
      <p:ext uri="{BB962C8B-B14F-4D97-AF65-F5344CB8AC3E}">
        <p14:creationId xmlns:p14="http://schemas.microsoft.com/office/powerpoint/2010/main" val="1151623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B465B7-E5BF-7041-854A-725F7FE65846}"/>
              </a:ext>
            </a:extLst>
          </p:cNvPr>
          <p:cNvSpPr txBox="1"/>
          <p:nvPr/>
        </p:nvSpPr>
        <p:spPr>
          <a:xfrm>
            <a:off x="914400" y="660400"/>
            <a:ext cx="635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  ·  MASALAH</a:t>
            </a:r>
          </a:p>
        </p:txBody>
      </p:sp>
      <p:sp>
        <p:nvSpPr>
          <p:cNvPr id="3" name="TextBox 2">
            <a:extLst>
              <a:ext uri="{FF2B5EF4-FFF2-40B4-BE49-F238E27FC236}">
                <a16:creationId xmlns:a16="http://schemas.microsoft.com/office/drawing/2014/main" id="{31162FFB-79E1-2042-8E3C-5572C7AA1A76}"/>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Rumusan Masalah</a:t>
            </a:r>
          </a:p>
        </p:txBody>
      </p:sp>
      <p:sp>
        <p:nvSpPr>
          <p:cNvPr id="4" name="Rectangle 3">
            <a:extLst>
              <a:ext uri="{FF2B5EF4-FFF2-40B4-BE49-F238E27FC236}">
                <a16:creationId xmlns:a16="http://schemas.microsoft.com/office/drawing/2014/main" id="{D8F5B1B9-3CEC-344E-88FA-40B9A646C90D}"/>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46702F48-A7C0-E34A-8C9A-B86C8E884364}"/>
              </a:ext>
            </a:extLst>
          </p:cNvPr>
          <p:cNvSpPr/>
          <p:nvPr/>
        </p:nvSpPr>
        <p:spPr>
          <a:xfrm>
            <a:off x="914400" y="1778000"/>
            <a:ext cx="10363200" cy="19304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4802894D-8DAF-6A45-8D07-ADF1E5EF32FA}"/>
              </a:ext>
            </a:extLst>
          </p:cNvPr>
          <p:cNvSpPr/>
          <p:nvPr/>
        </p:nvSpPr>
        <p:spPr>
          <a:xfrm>
            <a:off x="914400" y="1778000"/>
            <a:ext cx="10363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A1751042-DE49-B34C-BDD2-4C392040E130}"/>
              </a:ext>
            </a:extLst>
          </p:cNvPr>
          <p:cNvSpPr txBox="1"/>
          <p:nvPr/>
        </p:nvSpPr>
        <p:spPr>
          <a:xfrm>
            <a:off x="1270000" y="2032000"/>
            <a:ext cx="50800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PERTANYAAN PENELITIAN</a:t>
            </a:r>
          </a:p>
        </p:txBody>
      </p:sp>
      <p:sp>
        <p:nvSpPr>
          <p:cNvPr id="8" name="TextBox 7">
            <a:extLst>
              <a:ext uri="{FF2B5EF4-FFF2-40B4-BE49-F238E27FC236}">
                <a16:creationId xmlns:a16="http://schemas.microsoft.com/office/drawing/2014/main" id="{6F65D702-BE04-C840-B51B-478F99AD14DF}"/>
              </a:ext>
            </a:extLst>
          </p:cNvPr>
          <p:cNvSpPr txBox="1"/>
          <p:nvPr/>
        </p:nvSpPr>
        <p:spPr>
          <a:xfrm>
            <a:off x="1270000" y="2362200"/>
            <a:ext cx="9652000" cy="1219200"/>
          </a:xfrm>
          <a:prstGeom prst="rect">
            <a:avLst/>
          </a:prstGeom>
          <a:noFill/>
        </p:spPr>
        <p:txBody>
          <a:bodyPr vertOverflow="overflow" vert="horz" wrap="square" rtlCol="0" anchor="t" anchorCtr="0">
            <a:noAutofit/>
          </a:bodyPr>
          <a:lstStyle/>
          <a:p>
            <a:pPr algn="l"/>
            <a:r>
              <a:rPr lang="en-US" sz="2200">
                <a:solidFill>
                  <a:srgbClr val="FFFFFF"/>
                </a:solidFill>
                <a:latin typeface="Cambria"/>
              </a:rPr>
              <a:t>Mengapa tiga paradigma rekonsiliasi yang berturut-turut — masing-masing disponsori institusi dan serius secara intelektual — belum menghasilkan paradigma keilmuan yang benar-benar milik PTKIN sendiri, dan bukan sekadar akomodasi atas milik orang lain?</a:t>
            </a:r>
          </a:p>
        </p:txBody>
      </p:sp>
      <p:sp>
        <p:nvSpPr>
          <p:cNvPr id="9" name="Rounded Rectangle 8">
            <a:extLst>
              <a:ext uri="{FF2B5EF4-FFF2-40B4-BE49-F238E27FC236}">
                <a16:creationId xmlns:a16="http://schemas.microsoft.com/office/drawing/2014/main" id="{5CCBA776-52D7-2C46-AAD1-150C086DDBCD}"/>
              </a:ext>
            </a:extLst>
          </p:cNvPr>
          <p:cNvSpPr/>
          <p:nvPr/>
        </p:nvSpPr>
        <p:spPr>
          <a:xfrm>
            <a:off x="914400" y="3911600"/>
            <a:ext cx="3251200" cy="1803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Rectangle 9">
            <a:extLst>
              <a:ext uri="{FF2B5EF4-FFF2-40B4-BE49-F238E27FC236}">
                <a16:creationId xmlns:a16="http://schemas.microsoft.com/office/drawing/2014/main" id="{2A268355-990C-E646-A927-12A1A005CC89}"/>
              </a:ext>
            </a:extLst>
          </p:cNvPr>
          <p:cNvSpPr/>
          <p:nvPr/>
        </p:nvSpPr>
        <p:spPr>
          <a:xfrm>
            <a:off x="914400" y="3911600"/>
            <a:ext cx="3251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TextBox 10">
            <a:extLst>
              <a:ext uri="{FF2B5EF4-FFF2-40B4-BE49-F238E27FC236}">
                <a16:creationId xmlns:a16="http://schemas.microsoft.com/office/drawing/2014/main" id="{FCE07BBD-AFF7-FF4D-82E0-4276F94ACA5E}"/>
              </a:ext>
            </a:extLst>
          </p:cNvPr>
          <p:cNvSpPr txBox="1"/>
          <p:nvPr/>
        </p:nvSpPr>
        <p:spPr>
          <a:xfrm>
            <a:off x="1168400" y="4165600"/>
            <a:ext cx="2743200" cy="355600"/>
          </a:xfrm>
          <a:prstGeom prst="rect">
            <a:avLst/>
          </a:prstGeom>
          <a:noFill/>
        </p:spPr>
        <p:txBody>
          <a:bodyPr vertOverflow="overflow" vert="horz" wrap="square" rtlCol="0" anchor="t" anchorCtr="0">
            <a:noAutofit/>
          </a:bodyPr>
          <a:lstStyle/>
          <a:p>
            <a:pPr algn="l"/>
            <a:r>
              <a:rPr lang="en-US" sz="1900" b="1">
                <a:solidFill>
                  <a:srgbClr val="FFFFFF"/>
                </a:solidFill>
                <a:latin typeface="Cambria"/>
              </a:rPr>
              <a:t>Bukan kurang keberanian</a:t>
            </a:r>
          </a:p>
        </p:txBody>
      </p:sp>
      <p:sp>
        <p:nvSpPr>
          <p:cNvPr id="12" name="TextBox 11">
            <a:extLst>
              <a:ext uri="{FF2B5EF4-FFF2-40B4-BE49-F238E27FC236}">
                <a16:creationId xmlns:a16="http://schemas.microsoft.com/office/drawing/2014/main" id="{95341AE3-E2C4-454A-B6CC-AF1D3BCD5073}"/>
              </a:ext>
            </a:extLst>
          </p:cNvPr>
          <p:cNvSpPr txBox="1"/>
          <p:nvPr/>
        </p:nvSpPr>
        <p:spPr>
          <a:xfrm>
            <a:off x="1168400" y="4597400"/>
            <a:ext cx="2743200" cy="965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Jawabannya bukan bahwa para pembaharu kekurangan keyakinan atau keberanian intelektual.</a:t>
            </a:r>
          </a:p>
        </p:txBody>
      </p:sp>
      <p:sp>
        <p:nvSpPr>
          <p:cNvPr id="13" name="Rounded Rectangle 12">
            <a:extLst>
              <a:ext uri="{FF2B5EF4-FFF2-40B4-BE49-F238E27FC236}">
                <a16:creationId xmlns:a16="http://schemas.microsoft.com/office/drawing/2014/main" id="{369D47FE-2739-9A4B-81DF-E10E66F178B3}"/>
              </a:ext>
            </a:extLst>
          </p:cNvPr>
          <p:cNvSpPr/>
          <p:nvPr/>
        </p:nvSpPr>
        <p:spPr>
          <a:xfrm>
            <a:off x="4470400" y="3911600"/>
            <a:ext cx="3251200" cy="1803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4" name="Rectangle 13">
            <a:extLst>
              <a:ext uri="{FF2B5EF4-FFF2-40B4-BE49-F238E27FC236}">
                <a16:creationId xmlns:a16="http://schemas.microsoft.com/office/drawing/2014/main" id="{7C2D9E2E-7A04-1245-9309-73B127A5F285}"/>
              </a:ext>
            </a:extLst>
          </p:cNvPr>
          <p:cNvSpPr/>
          <p:nvPr/>
        </p:nvSpPr>
        <p:spPr>
          <a:xfrm>
            <a:off x="4470400" y="3911600"/>
            <a:ext cx="3251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TextBox 14">
            <a:extLst>
              <a:ext uri="{FF2B5EF4-FFF2-40B4-BE49-F238E27FC236}">
                <a16:creationId xmlns:a16="http://schemas.microsoft.com/office/drawing/2014/main" id="{7651E632-07BD-FA4F-80EE-465554AE3EA2}"/>
              </a:ext>
            </a:extLst>
          </p:cNvPr>
          <p:cNvSpPr txBox="1"/>
          <p:nvPr/>
        </p:nvSpPr>
        <p:spPr>
          <a:xfrm>
            <a:off x="4724400" y="4165600"/>
            <a:ext cx="2743200" cy="355600"/>
          </a:xfrm>
          <a:prstGeom prst="rect">
            <a:avLst/>
          </a:prstGeom>
          <a:noFill/>
        </p:spPr>
        <p:txBody>
          <a:bodyPr vertOverflow="overflow" vert="horz" wrap="square" rtlCol="0" anchor="t" anchorCtr="0">
            <a:noAutofit/>
          </a:bodyPr>
          <a:lstStyle/>
          <a:p>
            <a:pPr algn="l"/>
            <a:r>
              <a:rPr lang="en-US" sz="1900" b="1">
                <a:solidFill>
                  <a:srgbClr val="FFFFFF"/>
                </a:solidFill>
                <a:latin typeface="Cambria"/>
              </a:rPr>
              <a:t>Asumsi yang keliru</a:t>
            </a:r>
          </a:p>
        </p:txBody>
      </p:sp>
      <p:sp>
        <p:nvSpPr>
          <p:cNvPr id="16" name="TextBox 15">
            <a:extLst>
              <a:ext uri="{FF2B5EF4-FFF2-40B4-BE49-F238E27FC236}">
                <a16:creationId xmlns:a16="http://schemas.microsoft.com/office/drawing/2014/main" id="{31D4BD66-876E-6F4A-9751-D3EFEFFABA6E}"/>
              </a:ext>
            </a:extLst>
          </p:cNvPr>
          <p:cNvSpPr txBox="1"/>
          <p:nvPr/>
        </p:nvSpPr>
        <p:spPr>
          <a:xfrm>
            <a:off x="4724400" y="4597400"/>
            <a:ext cx="2743200" cy="965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Ketiganya mengandaikan perjumpaan Islam dan Barat sebagai patologi yang harus disembuhkan.</a:t>
            </a:r>
          </a:p>
        </p:txBody>
      </p:sp>
      <p:sp>
        <p:nvSpPr>
          <p:cNvPr id="17" name="Rounded Rectangle 16">
            <a:extLst>
              <a:ext uri="{FF2B5EF4-FFF2-40B4-BE49-F238E27FC236}">
                <a16:creationId xmlns:a16="http://schemas.microsoft.com/office/drawing/2014/main" id="{81BC771E-8EE7-2248-BB6F-C2DC9A5EC1D4}"/>
              </a:ext>
            </a:extLst>
          </p:cNvPr>
          <p:cNvSpPr/>
          <p:nvPr/>
        </p:nvSpPr>
        <p:spPr>
          <a:xfrm>
            <a:off x="8026400" y="3911600"/>
            <a:ext cx="3251200" cy="1803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Rectangle 17">
            <a:extLst>
              <a:ext uri="{FF2B5EF4-FFF2-40B4-BE49-F238E27FC236}">
                <a16:creationId xmlns:a16="http://schemas.microsoft.com/office/drawing/2014/main" id="{5E02A59F-1E42-4D46-9C9E-FF81468C5F55}"/>
              </a:ext>
            </a:extLst>
          </p:cNvPr>
          <p:cNvSpPr/>
          <p:nvPr/>
        </p:nvSpPr>
        <p:spPr>
          <a:xfrm>
            <a:off x="8026400" y="3911600"/>
            <a:ext cx="3251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TextBox 18">
            <a:extLst>
              <a:ext uri="{FF2B5EF4-FFF2-40B4-BE49-F238E27FC236}">
                <a16:creationId xmlns:a16="http://schemas.microsoft.com/office/drawing/2014/main" id="{128C3E3F-3CB1-464D-9814-D4D0BDB0BA16}"/>
              </a:ext>
            </a:extLst>
          </p:cNvPr>
          <p:cNvSpPr txBox="1"/>
          <p:nvPr/>
        </p:nvSpPr>
        <p:spPr>
          <a:xfrm>
            <a:off x="8280400" y="4165600"/>
            <a:ext cx="2743200" cy="355600"/>
          </a:xfrm>
          <a:prstGeom prst="rect">
            <a:avLst/>
          </a:prstGeom>
          <a:noFill/>
        </p:spPr>
        <p:txBody>
          <a:bodyPr vertOverflow="overflow" vert="horz" wrap="square" rtlCol="0" anchor="t" anchorCtr="0">
            <a:noAutofit/>
          </a:bodyPr>
          <a:lstStyle/>
          <a:p>
            <a:pPr algn="l"/>
            <a:r>
              <a:rPr lang="en-US" sz="1900" b="1">
                <a:solidFill>
                  <a:srgbClr val="FFFFFF"/>
                </a:solidFill>
                <a:latin typeface="Cambria"/>
              </a:rPr>
              <a:t>Ukuran yang keliru</a:t>
            </a:r>
          </a:p>
        </p:txBody>
      </p:sp>
      <p:sp>
        <p:nvSpPr>
          <p:cNvPr id="20" name="TextBox 19">
            <a:extLst>
              <a:ext uri="{FF2B5EF4-FFF2-40B4-BE49-F238E27FC236}">
                <a16:creationId xmlns:a16="http://schemas.microsoft.com/office/drawing/2014/main" id="{4BA7771A-E530-DD43-9424-54A4215786C8}"/>
              </a:ext>
            </a:extLst>
          </p:cNvPr>
          <p:cNvSpPr txBox="1"/>
          <p:nvPr/>
        </p:nvSpPr>
        <p:spPr>
          <a:xfrm>
            <a:off x="8280400" y="4597400"/>
            <a:ext cx="2743200" cy="965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Keberhasilan diukur dari lenyapnya friksi — padahal friksi itu tak kunjung lenyap.</a:t>
            </a:r>
          </a:p>
        </p:txBody>
      </p:sp>
      <p:sp>
        <p:nvSpPr>
          <p:cNvPr id="21" name="Rounded Rectangle 20">
            <a:extLst>
              <a:ext uri="{FF2B5EF4-FFF2-40B4-BE49-F238E27FC236}">
                <a16:creationId xmlns:a16="http://schemas.microsoft.com/office/drawing/2014/main" id="{E298B717-F584-5A48-AA2D-C1D73D599E27}"/>
              </a:ext>
            </a:extLst>
          </p:cNvPr>
          <p:cNvSpPr/>
          <p:nvPr/>
        </p:nvSpPr>
        <p:spPr>
          <a:xfrm>
            <a:off x="914400" y="5918200"/>
            <a:ext cx="10363200" cy="4826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Rectangle 21">
            <a:extLst>
              <a:ext uri="{FF2B5EF4-FFF2-40B4-BE49-F238E27FC236}">
                <a16:creationId xmlns:a16="http://schemas.microsoft.com/office/drawing/2014/main" id="{CE21B9AB-7CDC-974D-831D-6E31E90B4615}"/>
              </a:ext>
            </a:extLst>
          </p:cNvPr>
          <p:cNvSpPr/>
          <p:nvPr/>
        </p:nvSpPr>
        <p:spPr>
          <a:xfrm>
            <a:off x="914400" y="6019800"/>
            <a:ext cx="50800" cy="2794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TextBox 22">
            <a:extLst>
              <a:ext uri="{FF2B5EF4-FFF2-40B4-BE49-F238E27FC236}">
                <a16:creationId xmlns:a16="http://schemas.microsoft.com/office/drawing/2014/main" id="{AD22BB6C-5ED0-9048-A7C3-145F3C6A0D6E}"/>
              </a:ext>
            </a:extLst>
          </p:cNvPr>
          <p:cNvSpPr txBox="1"/>
          <p:nvPr/>
        </p:nvSpPr>
        <p:spPr>
          <a:xfrm>
            <a:off x="1270000" y="6045200"/>
            <a:ext cx="9702800" cy="279400"/>
          </a:xfrm>
          <a:prstGeom prst="rect">
            <a:avLst/>
          </a:prstGeom>
          <a:noFill/>
        </p:spPr>
        <p:txBody>
          <a:bodyPr vertOverflow="overflow" vert="horz" wrap="square" rtlCol="0" anchor="t" anchorCtr="0">
            <a:noAutofit/>
          </a:bodyPr>
          <a:lstStyle/>
          <a:p>
            <a:pPr algn="l"/>
            <a:r>
              <a:rPr lang="en-US" sz="1600" i="1">
                <a:solidFill>
                  <a:srgbClr val="A78BFA"/>
                </a:solidFill>
                <a:latin typeface="Segoe UI"/>
                <a:cs typeface="Segoe UI"/>
              </a:rPr>
              <a:t>Kuhn: komunitas ilmiah berganti paradigma bukan saat anomali menumpuk, melainkan saat tersedia alternatif yang sanggup menampungnya.</a:t>
            </a:r>
          </a:p>
        </p:txBody>
      </p:sp>
    </p:spTree>
    <p:extLst>
      <p:ext uri="{BB962C8B-B14F-4D97-AF65-F5344CB8AC3E}">
        <p14:creationId xmlns:p14="http://schemas.microsoft.com/office/powerpoint/2010/main" val="1347854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ADA451-65A8-624D-946E-113B617D15BD}"/>
              </a:ext>
            </a:extLst>
          </p:cNvPr>
          <p:cNvSpPr txBox="1"/>
          <p:nvPr/>
        </p:nvSpPr>
        <p:spPr>
          <a:xfrm>
            <a:off x="914400" y="660400"/>
            <a:ext cx="635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  ·  MASALAH</a:t>
            </a:r>
          </a:p>
        </p:txBody>
      </p:sp>
      <p:sp>
        <p:nvSpPr>
          <p:cNvPr id="3" name="TextBox 2">
            <a:extLst>
              <a:ext uri="{FF2B5EF4-FFF2-40B4-BE49-F238E27FC236}">
                <a16:creationId xmlns:a16="http://schemas.microsoft.com/office/drawing/2014/main" id="{B1AD94A0-7D45-884E-B3CF-1581B54C1F48}"/>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Setengah Abad Perubahan Kelembagaan</a:t>
            </a:r>
          </a:p>
        </p:txBody>
      </p:sp>
      <p:sp>
        <p:nvSpPr>
          <p:cNvPr id="4" name="Rectangle 3">
            <a:extLst>
              <a:ext uri="{FF2B5EF4-FFF2-40B4-BE49-F238E27FC236}">
                <a16:creationId xmlns:a16="http://schemas.microsoft.com/office/drawing/2014/main" id="{E71597A6-BB42-5346-A9A2-26AEDFC8190E}"/>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ectangle 4">
            <a:extLst>
              <a:ext uri="{FF2B5EF4-FFF2-40B4-BE49-F238E27FC236}">
                <a16:creationId xmlns:a16="http://schemas.microsoft.com/office/drawing/2014/main" id="{7C8E1EB9-7233-604A-826D-0B32422141F1}"/>
              </a:ext>
            </a:extLst>
          </p:cNvPr>
          <p:cNvSpPr/>
          <p:nvPr/>
        </p:nvSpPr>
        <p:spPr>
          <a:xfrm>
            <a:off x="2933700" y="1930400"/>
            <a:ext cx="25400" cy="41402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TextBox 5">
            <a:extLst>
              <a:ext uri="{FF2B5EF4-FFF2-40B4-BE49-F238E27FC236}">
                <a16:creationId xmlns:a16="http://schemas.microsoft.com/office/drawing/2014/main" id="{1BE1E5EC-4DAA-AB4C-B0A2-D6F3FEAE2C7E}"/>
              </a:ext>
            </a:extLst>
          </p:cNvPr>
          <p:cNvSpPr txBox="1"/>
          <p:nvPr/>
        </p:nvSpPr>
        <p:spPr>
          <a:xfrm>
            <a:off x="914400" y="1905000"/>
            <a:ext cx="1778000" cy="330200"/>
          </a:xfrm>
          <a:prstGeom prst="rect">
            <a:avLst/>
          </a:prstGeom>
          <a:noFill/>
        </p:spPr>
        <p:txBody>
          <a:bodyPr vertOverflow="overflow" vert="horz" wrap="square" rtlCol="0" anchor="t" anchorCtr="0">
            <a:noAutofit/>
          </a:bodyPr>
          <a:lstStyle/>
          <a:p>
            <a:pPr algn="l"/>
            <a:r>
              <a:rPr lang="en-US" sz="1900" b="1">
                <a:solidFill>
                  <a:srgbClr val="F0B429"/>
                </a:solidFill>
                <a:latin typeface="Cambria"/>
              </a:rPr>
              <a:t>Abad 17–18</a:t>
            </a:r>
          </a:p>
        </p:txBody>
      </p:sp>
      <p:sp>
        <p:nvSpPr>
          <p:cNvPr id="7" name="Oval 6">
            <a:extLst>
              <a:ext uri="{FF2B5EF4-FFF2-40B4-BE49-F238E27FC236}">
                <a16:creationId xmlns:a16="http://schemas.microsoft.com/office/drawing/2014/main" id="{7CB6744F-14E8-D14A-BA54-90B73CEE8EE3}"/>
              </a:ext>
            </a:extLst>
          </p:cNvPr>
          <p:cNvSpPr/>
          <p:nvPr/>
        </p:nvSpPr>
        <p:spPr>
          <a:xfrm>
            <a:off x="2857500" y="2019300"/>
            <a:ext cx="177800" cy="1778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TextBox 7">
            <a:extLst>
              <a:ext uri="{FF2B5EF4-FFF2-40B4-BE49-F238E27FC236}">
                <a16:creationId xmlns:a16="http://schemas.microsoft.com/office/drawing/2014/main" id="{775A2FFA-5BF0-9847-A590-88F6E0171A82}"/>
              </a:ext>
            </a:extLst>
          </p:cNvPr>
          <p:cNvSpPr txBox="1"/>
          <p:nvPr/>
        </p:nvSpPr>
        <p:spPr>
          <a:xfrm>
            <a:off x="3302000" y="1854200"/>
            <a:ext cx="7975600" cy="3302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Jaringan ulama Haramayn</a:t>
            </a:r>
          </a:p>
        </p:txBody>
      </p:sp>
      <p:sp>
        <p:nvSpPr>
          <p:cNvPr id="9" name="TextBox 8">
            <a:extLst>
              <a:ext uri="{FF2B5EF4-FFF2-40B4-BE49-F238E27FC236}">
                <a16:creationId xmlns:a16="http://schemas.microsoft.com/office/drawing/2014/main" id="{B89319D1-2E51-1F4F-93BB-F154EF88131B}"/>
              </a:ext>
            </a:extLst>
          </p:cNvPr>
          <p:cNvSpPr txBox="1"/>
          <p:nvPr/>
        </p:nvSpPr>
        <p:spPr>
          <a:xfrm>
            <a:off x="3302000" y="2209800"/>
            <a:ext cx="7975600" cy="457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al-Rānīrī, al-Singkilī, al-Makassarī: transmisi ilmu melalui jaringan yang terdokumentasi — lahirnya dayah, surau, dan pesantren.</a:t>
            </a:r>
          </a:p>
        </p:txBody>
      </p:sp>
      <p:sp>
        <p:nvSpPr>
          <p:cNvPr id="10" name="TextBox 9">
            <a:extLst>
              <a:ext uri="{FF2B5EF4-FFF2-40B4-BE49-F238E27FC236}">
                <a16:creationId xmlns:a16="http://schemas.microsoft.com/office/drawing/2014/main" id="{EDB8112F-1B35-CB4E-BA79-CF09DA3DE9E8}"/>
              </a:ext>
            </a:extLst>
          </p:cNvPr>
          <p:cNvSpPr txBox="1"/>
          <p:nvPr/>
        </p:nvSpPr>
        <p:spPr>
          <a:xfrm>
            <a:off x="914400" y="2819400"/>
            <a:ext cx="1778000" cy="330200"/>
          </a:xfrm>
          <a:prstGeom prst="rect">
            <a:avLst/>
          </a:prstGeom>
          <a:noFill/>
        </p:spPr>
        <p:txBody>
          <a:bodyPr vertOverflow="overflow" vert="horz" wrap="square" rtlCol="0" anchor="t" anchorCtr="0">
            <a:noAutofit/>
          </a:bodyPr>
          <a:lstStyle/>
          <a:p>
            <a:pPr algn="l"/>
            <a:r>
              <a:rPr lang="en-US" sz="1900" b="1">
                <a:solidFill>
                  <a:srgbClr val="8B6DF0"/>
                </a:solidFill>
                <a:latin typeface="Cambria"/>
              </a:rPr>
              <a:t>1950–1960-an</a:t>
            </a:r>
          </a:p>
        </p:txBody>
      </p:sp>
      <p:sp>
        <p:nvSpPr>
          <p:cNvPr id="11" name="Oval 10">
            <a:extLst>
              <a:ext uri="{FF2B5EF4-FFF2-40B4-BE49-F238E27FC236}">
                <a16:creationId xmlns:a16="http://schemas.microsoft.com/office/drawing/2014/main" id="{593E9E7A-AA19-6C42-8137-CB4A46B71DFD}"/>
              </a:ext>
            </a:extLst>
          </p:cNvPr>
          <p:cNvSpPr/>
          <p:nvPr/>
        </p:nvSpPr>
        <p:spPr>
          <a:xfrm>
            <a:off x="2857500" y="2933700"/>
            <a:ext cx="177800" cy="177800"/>
          </a:xfrm>
          <a:prstGeom prst="ellipse">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TextBox 11">
            <a:extLst>
              <a:ext uri="{FF2B5EF4-FFF2-40B4-BE49-F238E27FC236}">
                <a16:creationId xmlns:a16="http://schemas.microsoft.com/office/drawing/2014/main" id="{787A2512-6119-9047-948A-3ED35DAB5492}"/>
              </a:ext>
            </a:extLst>
          </p:cNvPr>
          <p:cNvSpPr txBox="1"/>
          <p:nvPr/>
        </p:nvSpPr>
        <p:spPr>
          <a:xfrm>
            <a:off x="3302000" y="2768600"/>
            <a:ext cx="7975600" cy="3302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IAIN berdiri</a:t>
            </a:r>
          </a:p>
        </p:txBody>
      </p:sp>
      <p:sp>
        <p:nvSpPr>
          <p:cNvPr id="13" name="TextBox 12">
            <a:extLst>
              <a:ext uri="{FF2B5EF4-FFF2-40B4-BE49-F238E27FC236}">
                <a16:creationId xmlns:a16="http://schemas.microsoft.com/office/drawing/2014/main" id="{C4D18E28-4EC6-6241-86CD-3E8F80714C80}"/>
              </a:ext>
            </a:extLst>
          </p:cNvPr>
          <p:cNvSpPr txBox="1"/>
          <p:nvPr/>
        </p:nvSpPr>
        <p:spPr>
          <a:xfrm>
            <a:off x="3302000" y="3124200"/>
            <a:ext cx="7975600" cy="457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Hanya al-ʿulūm al-naqliyyah: fiqh, tafsīr, hadis, kalam. Tujuannya mencetak guru madrasah dan pegawai Kementerian Agama.</a:t>
            </a:r>
          </a:p>
        </p:txBody>
      </p:sp>
      <p:sp>
        <p:nvSpPr>
          <p:cNvPr id="14" name="TextBox 13">
            <a:extLst>
              <a:ext uri="{FF2B5EF4-FFF2-40B4-BE49-F238E27FC236}">
                <a16:creationId xmlns:a16="http://schemas.microsoft.com/office/drawing/2014/main" id="{F6F72F29-20D5-1445-86CC-7A3A9004A061}"/>
              </a:ext>
            </a:extLst>
          </p:cNvPr>
          <p:cNvSpPr txBox="1"/>
          <p:nvPr/>
        </p:nvSpPr>
        <p:spPr>
          <a:xfrm>
            <a:off x="914400" y="3733800"/>
            <a:ext cx="1778000" cy="330200"/>
          </a:xfrm>
          <a:prstGeom prst="rect">
            <a:avLst/>
          </a:prstGeom>
          <a:noFill/>
        </p:spPr>
        <p:txBody>
          <a:bodyPr vertOverflow="overflow" vert="horz" wrap="square" rtlCol="0" anchor="t" anchorCtr="0">
            <a:noAutofit/>
          </a:bodyPr>
          <a:lstStyle/>
          <a:p>
            <a:pPr algn="l"/>
            <a:r>
              <a:rPr lang="en-US" sz="1900" b="1">
                <a:solidFill>
                  <a:srgbClr val="F0B429"/>
                </a:solidFill>
                <a:latin typeface="Cambria"/>
              </a:rPr>
              <a:t>1970–1980-an</a:t>
            </a:r>
          </a:p>
        </p:txBody>
      </p:sp>
      <p:sp>
        <p:nvSpPr>
          <p:cNvPr id="15" name="Oval 14">
            <a:extLst>
              <a:ext uri="{FF2B5EF4-FFF2-40B4-BE49-F238E27FC236}">
                <a16:creationId xmlns:a16="http://schemas.microsoft.com/office/drawing/2014/main" id="{CA872977-0735-F348-8642-648433A433FD}"/>
              </a:ext>
            </a:extLst>
          </p:cNvPr>
          <p:cNvSpPr/>
          <p:nvPr/>
        </p:nvSpPr>
        <p:spPr>
          <a:xfrm>
            <a:off x="2857500" y="3848100"/>
            <a:ext cx="177800" cy="1778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TextBox 15">
            <a:extLst>
              <a:ext uri="{FF2B5EF4-FFF2-40B4-BE49-F238E27FC236}">
                <a16:creationId xmlns:a16="http://schemas.microsoft.com/office/drawing/2014/main" id="{62B4BEA2-D9BA-5C44-BE9D-C572FC298AB9}"/>
              </a:ext>
            </a:extLst>
          </p:cNvPr>
          <p:cNvSpPr txBox="1"/>
          <p:nvPr/>
        </p:nvSpPr>
        <p:spPr>
          <a:xfrm>
            <a:off x="3302000" y="3683000"/>
            <a:ext cx="7975600" cy="3302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Ilmu sosial masuk kampus</a:t>
            </a:r>
          </a:p>
        </p:txBody>
      </p:sp>
      <p:sp>
        <p:nvSpPr>
          <p:cNvPr id="17" name="TextBox 16">
            <a:extLst>
              <a:ext uri="{FF2B5EF4-FFF2-40B4-BE49-F238E27FC236}">
                <a16:creationId xmlns:a16="http://schemas.microsoft.com/office/drawing/2014/main" id="{1DDB621F-8807-CE45-A28C-39A18353BC3F}"/>
              </a:ext>
            </a:extLst>
          </p:cNvPr>
          <p:cNvSpPr txBox="1"/>
          <p:nvPr/>
        </p:nvSpPr>
        <p:spPr>
          <a:xfrm>
            <a:off x="3302000" y="4038600"/>
            <a:ext cx="7975600" cy="457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Generasi terdidik luar negeri menuntut Islam dibaca dalam konteks sosial. Jurnal Ulumul Qur'an; kurikulum direvisi.</a:t>
            </a:r>
          </a:p>
        </p:txBody>
      </p:sp>
      <p:sp>
        <p:nvSpPr>
          <p:cNvPr id="18" name="TextBox 17">
            <a:extLst>
              <a:ext uri="{FF2B5EF4-FFF2-40B4-BE49-F238E27FC236}">
                <a16:creationId xmlns:a16="http://schemas.microsoft.com/office/drawing/2014/main" id="{657DF5DF-43F2-8F4B-BC9F-059827EDCEEA}"/>
              </a:ext>
            </a:extLst>
          </p:cNvPr>
          <p:cNvSpPr txBox="1"/>
          <p:nvPr/>
        </p:nvSpPr>
        <p:spPr>
          <a:xfrm>
            <a:off x="914400" y="4648200"/>
            <a:ext cx="1778000" cy="330200"/>
          </a:xfrm>
          <a:prstGeom prst="rect">
            <a:avLst/>
          </a:prstGeom>
          <a:noFill/>
        </p:spPr>
        <p:txBody>
          <a:bodyPr vertOverflow="overflow" vert="horz" wrap="square" rtlCol="0" anchor="t" anchorCtr="0">
            <a:noAutofit/>
          </a:bodyPr>
          <a:lstStyle/>
          <a:p>
            <a:pPr algn="l"/>
            <a:r>
              <a:rPr lang="en-US" sz="1900" b="1">
                <a:solidFill>
                  <a:srgbClr val="8B6DF0"/>
                </a:solidFill>
                <a:latin typeface="Cambria"/>
              </a:rPr>
              <a:t>2000-an</a:t>
            </a:r>
          </a:p>
        </p:txBody>
      </p:sp>
      <p:sp>
        <p:nvSpPr>
          <p:cNvPr id="19" name="Oval 18">
            <a:extLst>
              <a:ext uri="{FF2B5EF4-FFF2-40B4-BE49-F238E27FC236}">
                <a16:creationId xmlns:a16="http://schemas.microsoft.com/office/drawing/2014/main" id="{9A7530D1-5ABB-734F-894C-E41577C34B2C}"/>
              </a:ext>
            </a:extLst>
          </p:cNvPr>
          <p:cNvSpPr/>
          <p:nvPr/>
        </p:nvSpPr>
        <p:spPr>
          <a:xfrm>
            <a:off x="2857500" y="4762500"/>
            <a:ext cx="177800" cy="177800"/>
          </a:xfrm>
          <a:prstGeom prst="ellipse">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0" name="TextBox 19">
            <a:extLst>
              <a:ext uri="{FF2B5EF4-FFF2-40B4-BE49-F238E27FC236}">
                <a16:creationId xmlns:a16="http://schemas.microsoft.com/office/drawing/2014/main" id="{2D07EC48-7A27-A44E-B84A-617F6F874067}"/>
              </a:ext>
            </a:extLst>
          </p:cNvPr>
          <p:cNvSpPr txBox="1"/>
          <p:nvPr/>
        </p:nvSpPr>
        <p:spPr>
          <a:xfrm>
            <a:off x="3302000" y="4597400"/>
            <a:ext cx="7975600" cy="3302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IAIN menjadi UIN</a:t>
            </a:r>
          </a:p>
        </p:txBody>
      </p:sp>
      <p:sp>
        <p:nvSpPr>
          <p:cNvPr id="21" name="TextBox 20">
            <a:extLst>
              <a:ext uri="{FF2B5EF4-FFF2-40B4-BE49-F238E27FC236}">
                <a16:creationId xmlns:a16="http://schemas.microsoft.com/office/drawing/2014/main" id="{362F0961-BA91-BC4D-8F7F-4D2711C6A58F}"/>
              </a:ext>
            </a:extLst>
          </p:cNvPr>
          <p:cNvSpPr txBox="1"/>
          <p:nvPr/>
        </p:nvSpPr>
        <p:spPr>
          <a:xfrm>
            <a:off x="3302000" y="4953000"/>
            <a:ext cx="7975600" cy="457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Fakultas kedokteran, ekonomi, sains, dan teknologi berada dalam satu atap administratif dengan ilmu-ilmu agama.</a:t>
            </a:r>
          </a:p>
        </p:txBody>
      </p:sp>
      <p:sp>
        <p:nvSpPr>
          <p:cNvPr id="22" name="TextBox 21">
            <a:extLst>
              <a:ext uri="{FF2B5EF4-FFF2-40B4-BE49-F238E27FC236}">
                <a16:creationId xmlns:a16="http://schemas.microsoft.com/office/drawing/2014/main" id="{48968265-4FBE-A540-B80D-860D2B9D6A15}"/>
              </a:ext>
            </a:extLst>
          </p:cNvPr>
          <p:cNvSpPr txBox="1"/>
          <p:nvPr/>
        </p:nvSpPr>
        <p:spPr>
          <a:xfrm>
            <a:off x="914400" y="5562600"/>
            <a:ext cx="1778000" cy="330200"/>
          </a:xfrm>
          <a:prstGeom prst="rect">
            <a:avLst/>
          </a:prstGeom>
          <a:noFill/>
        </p:spPr>
        <p:txBody>
          <a:bodyPr vertOverflow="overflow" vert="horz" wrap="square" rtlCol="0" anchor="t" anchorCtr="0">
            <a:noAutofit/>
          </a:bodyPr>
          <a:lstStyle/>
          <a:p>
            <a:pPr algn="l"/>
            <a:r>
              <a:rPr lang="en-US" sz="1900" b="1">
                <a:solidFill>
                  <a:srgbClr val="F0B429"/>
                </a:solidFill>
                <a:latin typeface="Cambria"/>
              </a:rPr>
              <a:t>2013–kini</a:t>
            </a:r>
          </a:p>
        </p:txBody>
      </p:sp>
      <p:sp>
        <p:nvSpPr>
          <p:cNvPr id="23" name="Oval 22">
            <a:extLst>
              <a:ext uri="{FF2B5EF4-FFF2-40B4-BE49-F238E27FC236}">
                <a16:creationId xmlns:a16="http://schemas.microsoft.com/office/drawing/2014/main" id="{C7A0CD53-0353-B543-A1A5-F7E4DBD22EF8}"/>
              </a:ext>
            </a:extLst>
          </p:cNvPr>
          <p:cNvSpPr/>
          <p:nvPr/>
        </p:nvSpPr>
        <p:spPr>
          <a:xfrm>
            <a:off x="2857500" y="5676900"/>
            <a:ext cx="177800" cy="1778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4" name="TextBox 23">
            <a:extLst>
              <a:ext uri="{FF2B5EF4-FFF2-40B4-BE49-F238E27FC236}">
                <a16:creationId xmlns:a16="http://schemas.microsoft.com/office/drawing/2014/main" id="{88B30E88-315B-C344-AFF6-DB7646913D5F}"/>
              </a:ext>
            </a:extLst>
          </p:cNvPr>
          <p:cNvSpPr txBox="1"/>
          <p:nvPr/>
        </p:nvSpPr>
        <p:spPr>
          <a:xfrm>
            <a:off x="3302000" y="5511800"/>
            <a:ext cx="7975600" cy="3302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Pencarian paradigma</a:t>
            </a:r>
          </a:p>
        </p:txBody>
      </p:sp>
      <p:sp>
        <p:nvSpPr>
          <p:cNvPr id="25" name="TextBox 24">
            <a:extLst>
              <a:ext uri="{FF2B5EF4-FFF2-40B4-BE49-F238E27FC236}">
                <a16:creationId xmlns:a16="http://schemas.microsoft.com/office/drawing/2014/main" id="{D4C81DD0-98B3-804E-BE33-73D2285112C1}"/>
              </a:ext>
            </a:extLst>
          </p:cNvPr>
          <p:cNvSpPr txBox="1"/>
          <p:nvPr/>
        </p:nvSpPr>
        <p:spPr>
          <a:xfrm>
            <a:off x="3302000" y="5867400"/>
            <a:ext cx="7975600" cy="457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Integrasi dan interkoneksi berjalan — tetapi satu pertanyaan tetap terbuka: apa paradigma keilmuan PTKIN sendiri?</a:t>
            </a:r>
          </a:p>
        </p:txBody>
      </p:sp>
    </p:spTree>
    <p:extLst>
      <p:ext uri="{BB962C8B-B14F-4D97-AF65-F5344CB8AC3E}">
        <p14:creationId xmlns:p14="http://schemas.microsoft.com/office/powerpoint/2010/main" val="2324854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3F7A2EFF-98BC-E442-B2A0-1C91314AEAED}"/>
              </a:ext>
            </a:extLst>
          </p:cNvPr>
          <p:cNvSpPr/>
          <p:nvPr/>
        </p:nvSpPr>
        <p:spPr>
          <a:xfrm>
            <a:off x="914400" y="1905000"/>
            <a:ext cx="1117600" cy="11176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4400" b="1">
                <a:solidFill>
                  <a:srgbClr val="140E33"/>
                </a:solidFill>
                <a:latin typeface="Cambria"/>
              </a:rPr>
              <a:t>II</a:t>
            </a:r>
          </a:p>
        </p:txBody>
      </p:sp>
      <p:sp>
        <p:nvSpPr>
          <p:cNvPr id="3" name="TextBox 2">
            <a:extLst>
              <a:ext uri="{FF2B5EF4-FFF2-40B4-BE49-F238E27FC236}">
                <a16:creationId xmlns:a16="http://schemas.microsoft.com/office/drawing/2014/main" id="{F1EA6797-61A4-C141-A1E1-F425D0F643A0}"/>
              </a:ext>
            </a:extLst>
          </p:cNvPr>
          <p:cNvSpPr txBox="1"/>
          <p:nvPr/>
        </p:nvSpPr>
        <p:spPr>
          <a:xfrm>
            <a:off x="2235200" y="2184400"/>
            <a:ext cx="4318000" cy="279400"/>
          </a:xfrm>
          <a:prstGeom prst="rect">
            <a:avLst/>
          </a:prstGeom>
          <a:noFill/>
        </p:spPr>
        <p:txBody>
          <a:bodyPr vertOverflow="overflow" vert="horz" wrap="square" rtlCol="0" anchor="t" anchorCtr="0">
            <a:noAutofit/>
          </a:bodyPr>
          <a:lstStyle/>
          <a:p>
            <a:pPr algn="l"/>
            <a:r>
              <a:rPr lang="en-US" sz="1500" b="1">
                <a:solidFill>
                  <a:srgbClr val="F0B429"/>
                </a:solidFill>
                <a:latin typeface="Segoe UI"/>
                <a:cs typeface="Segoe UI"/>
              </a:rPr>
              <a:t>BAGIAN KEDUA</a:t>
            </a:r>
          </a:p>
        </p:txBody>
      </p:sp>
      <p:sp>
        <p:nvSpPr>
          <p:cNvPr id="4" name="TextBox 3">
            <a:extLst>
              <a:ext uri="{FF2B5EF4-FFF2-40B4-BE49-F238E27FC236}">
                <a16:creationId xmlns:a16="http://schemas.microsoft.com/office/drawing/2014/main" id="{6F47D5D2-6BE7-B349-8580-7040F0FC4B3E}"/>
              </a:ext>
            </a:extLst>
          </p:cNvPr>
          <p:cNvSpPr txBox="1"/>
          <p:nvPr/>
        </p:nvSpPr>
        <p:spPr>
          <a:xfrm>
            <a:off x="2235200" y="2489200"/>
            <a:ext cx="4572000" cy="1320800"/>
          </a:xfrm>
          <a:prstGeom prst="rect">
            <a:avLst/>
          </a:prstGeom>
          <a:noFill/>
        </p:spPr>
        <p:txBody>
          <a:bodyPr vertOverflow="overflow" vert="horz" wrap="square" rtlCol="0" anchor="t" anchorCtr="0">
            <a:noAutofit/>
          </a:bodyPr>
          <a:lstStyle/>
          <a:p>
            <a:pPr algn="l"/>
            <a:r>
              <a:rPr lang="en-US" sz="4200" b="1">
                <a:solidFill>
                  <a:srgbClr val="FFFFFF"/>
                </a:solidFill>
                <a:latin typeface="Cambria"/>
              </a:rPr>
              <a:t>Ketergantungan
Epistemik</a:t>
            </a:r>
          </a:p>
        </p:txBody>
      </p:sp>
      <p:sp>
        <p:nvSpPr>
          <p:cNvPr id="5" name="Rectangle 4">
            <a:extLst>
              <a:ext uri="{FF2B5EF4-FFF2-40B4-BE49-F238E27FC236}">
                <a16:creationId xmlns:a16="http://schemas.microsoft.com/office/drawing/2014/main" id="{06C42491-2C9C-6C41-B175-A64C837D5C73}"/>
              </a:ext>
            </a:extLst>
          </p:cNvPr>
          <p:cNvSpPr/>
          <p:nvPr/>
        </p:nvSpPr>
        <p:spPr>
          <a:xfrm>
            <a:off x="2235200" y="40386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TextBox 5">
            <a:extLst>
              <a:ext uri="{FF2B5EF4-FFF2-40B4-BE49-F238E27FC236}">
                <a16:creationId xmlns:a16="http://schemas.microsoft.com/office/drawing/2014/main" id="{09AA653E-1E18-BE43-A32D-F1EC1BAD91B5}"/>
              </a:ext>
            </a:extLst>
          </p:cNvPr>
          <p:cNvSpPr txBox="1"/>
          <p:nvPr/>
        </p:nvSpPr>
        <p:spPr>
          <a:xfrm>
            <a:off x="2235200" y="4292600"/>
            <a:ext cx="4572000" cy="1016000"/>
          </a:xfrm>
          <a:prstGeom prst="rect">
            <a:avLst/>
          </a:prstGeom>
          <a:noFill/>
        </p:spPr>
        <p:txBody>
          <a:bodyPr vertOverflow="overflow" vert="horz" wrap="square" rtlCol="0" anchor="t" anchorCtr="0">
            <a:noAutofit/>
          </a:bodyPr>
          <a:lstStyle/>
          <a:p>
            <a:pPr algn="l"/>
            <a:r>
              <a:rPr lang="en-US">
                <a:solidFill>
                  <a:srgbClr val="A78BFA"/>
                </a:solidFill>
                <a:latin typeface="Cambria"/>
              </a:rPr>
              <a:t>Apa yang terjadi pada sebuah tradisi ketika kategori
yang membuatnya dapat dibicarakan dirumuskan
di tempat lain.</a:t>
            </a:r>
          </a:p>
        </p:txBody>
      </p:sp>
      <p:sp>
        <p:nvSpPr>
          <p:cNvPr id="7" name="Rounded Rectangle 6">
            <a:extLst>
              <a:ext uri="{FF2B5EF4-FFF2-40B4-BE49-F238E27FC236}">
                <a16:creationId xmlns:a16="http://schemas.microsoft.com/office/drawing/2014/main" id="{C9FA1338-FF5B-2B49-AED7-0E82D2392839}"/>
              </a:ext>
            </a:extLst>
          </p:cNvPr>
          <p:cNvSpPr/>
          <p:nvPr/>
        </p:nvSpPr>
        <p:spPr>
          <a:xfrm>
            <a:off x="7315200" y="1905000"/>
            <a:ext cx="3962400" cy="34036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Rectangle 7">
            <a:extLst>
              <a:ext uri="{FF2B5EF4-FFF2-40B4-BE49-F238E27FC236}">
                <a16:creationId xmlns:a16="http://schemas.microsoft.com/office/drawing/2014/main" id="{8AF5555B-B10B-9A49-A721-86A580350065}"/>
              </a:ext>
            </a:extLst>
          </p:cNvPr>
          <p:cNvSpPr/>
          <p:nvPr/>
        </p:nvSpPr>
        <p:spPr>
          <a:xfrm>
            <a:off x="7315200" y="1905000"/>
            <a:ext cx="39624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TextBox 8">
            <a:extLst>
              <a:ext uri="{FF2B5EF4-FFF2-40B4-BE49-F238E27FC236}">
                <a16:creationId xmlns:a16="http://schemas.microsoft.com/office/drawing/2014/main" id="{046199DE-6BE0-1448-9ED0-3F2DE77A60C0}"/>
              </a:ext>
            </a:extLst>
          </p:cNvPr>
          <p:cNvSpPr txBox="1"/>
          <p:nvPr/>
        </p:nvSpPr>
        <p:spPr>
          <a:xfrm>
            <a:off x="7670800" y="2159000"/>
            <a:ext cx="3302000" cy="2540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DI BAGIAN INI</a:t>
            </a:r>
          </a:p>
        </p:txBody>
      </p:sp>
      <p:sp>
        <p:nvSpPr>
          <p:cNvPr id="10" name="Oval 9">
            <a:extLst>
              <a:ext uri="{FF2B5EF4-FFF2-40B4-BE49-F238E27FC236}">
                <a16:creationId xmlns:a16="http://schemas.microsoft.com/office/drawing/2014/main" id="{80BFBC6A-DCD7-5141-8BFE-61270AF41191}"/>
              </a:ext>
            </a:extLst>
          </p:cNvPr>
          <p:cNvSpPr/>
          <p:nvPr/>
        </p:nvSpPr>
        <p:spPr>
          <a:xfrm>
            <a:off x="7670800" y="26162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TextBox 10">
            <a:extLst>
              <a:ext uri="{FF2B5EF4-FFF2-40B4-BE49-F238E27FC236}">
                <a16:creationId xmlns:a16="http://schemas.microsoft.com/office/drawing/2014/main" id="{14FE53A7-F769-D94F-9CEA-5B3B345CD3DB}"/>
              </a:ext>
            </a:extLst>
          </p:cNvPr>
          <p:cNvSpPr txBox="1"/>
          <p:nvPr/>
        </p:nvSpPr>
        <p:spPr>
          <a:xfrm>
            <a:off x="7899400" y="2540000"/>
            <a:ext cx="3073400" cy="6096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Bentuk sebuah bidang: Islam sebagai objek analisis</a:t>
            </a:r>
          </a:p>
        </p:txBody>
      </p:sp>
      <p:sp>
        <p:nvSpPr>
          <p:cNvPr id="12" name="Oval 11">
            <a:extLst>
              <a:ext uri="{FF2B5EF4-FFF2-40B4-BE49-F238E27FC236}">
                <a16:creationId xmlns:a16="http://schemas.microsoft.com/office/drawing/2014/main" id="{FCE64D1C-8E72-0646-AB60-DE2857CAE8E2}"/>
              </a:ext>
            </a:extLst>
          </p:cNvPr>
          <p:cNvSpPr/>
          <p:nvPr/>
        </p:nvSpPr>
        <p:spPr>
          <a:xfrm>
            <a:off x="7670800" y="33020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TextBox 12">
            <a:extLst>
              <a:ext uri="{FF2B5EF4-FFF2-40B4-BE49-F238E27FC236}">
                <a16:creationId xmlns:a16="http://schemas.microsoft.com/office/drawing/2014/main" id="{8F723EE0-271A-D944-BC31-FE9B3C534944}"/>
              </a:ext>
            </a:extLst>
          </p:cNvPr>
          <p:cNvSpPr txBox="1"/>
          <p:nvPr/>
        </p:nvSpPr>
        <p:spPr>
          <a:xfrm>
            <a:off x="7899400" y="3225800"/>
            <a:ext cx="3073400" cy="6096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Batas kritik Said dan godaan Oksidentalisme</a:t>
            </a:r>
          </a:p>
        </p:txBody>
      </p:sp>
      <p:sp>
        <p:nvSpPr>
          <p:cNvPr id="14" name="Oval 13">
            <a:extLst>
              <a:ext uri="{FF2B5EF4-FFF2-40B4-BE49-F238E27FC236}">
                <a16:creationId xmlns:a16="http://schemas.microsoft.com/office/drawing/2014/main" id="{989B593F-2F03-E743-A211-2F5C22166C4D}"/>
              </a:ext>
            </a:extLst>
          </p:cNvPr>
          <p:cNvSpPr/>
          <p:nvPr/>
        </p:nvSpPr>
        <p:spPr>
          <a:xfrm>
            <a:off x="7670800" y="39878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TextBox 14">
            <a:extLst>
              <a:ext uri="{FF2B5EF4-FFF2-40B4-BE49-F238E27FC236}">
                <a16:creationId xmlns:a16="http://schemas.microsoft.com/office/drawing/2014/main" id="{B9C09695-2827-F241-8C82-2C631EBDDB8C}"/>
              </a:ext>
            </a:extLst>
          </p:cNvPr>
          <p:cNvSpPr txBox="1"/>
          <p:nvPr/>
        </p:nvSpPr>
        <p:spPr>
          <a:xfrm>
            <a:off x="7899400" y="3911600"/>
            <a:ext cx="3073400" cy="6096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Islamofobia sebagai persoalan epistemologis</a:t>
            </a:r>
          </a:p>
        </p:txBody>
      </p:sp>
      <p:sp>
        <p:nvSpPr>
          <p:cNvPr id="16" name="Oval 15">
            <a:extLst>
              <a:ext uri="{FF2B5EF4-FFF2-40B4-BE49-F238E27FC236}">
                <a16:creationId xmlns:a16="http://schemas.microsoft.com/office/drawing/2014/main" id="{80C34A23-1D2B-364A-B029-807B33C30F01}"/>
              </a:ext>
            </a:extLst>
          </p:cNvPr>
          <p:cNvSpPr/>
          <p:nvPr/>
        </p:nvSpPr>
        <p:spPr>
          <a:xfrm>
            <a:off x="7670800" y="46736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TextBox 16">
            <a:extLst>
              <a:ext uri="{FF2B5EF4-FFF2-40B4-BE49-F238E27FC236}">
                <a16:creationId xmlns:a16="http://schemas.microsoft.com/office/drawing/2014/main" id="{09BD3442-BDB0-6A4E-A6CC-2055A5D52B3A}"/>
              </a:ext>
            </a:extLst>
          </p:cNvPr>
          <p:cNvSpPr txBox="1"/>
          <p:nvPr/>
        </p:nvSpPr>
        <p:spPr>
          <a:xfrm>
            <a:off x="7899400" y="4597400"/>
            <a:ext cx="3073400" cy="6096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Ekonomi otoritas ilmiah dan jejak pendanaan</a:t>
            </a:r>
          </a:p>
        </p:txBody>
      </p:sp>
    </p:spTree>
    <p:extLst>
      <p:ext uri="{BB962C8B-B14F-4D97-AF65-F5344CB8AC3E}">
        <p14:creationId xmlns:p14="http://schemas.microsoft.com/office/powerpoint/2010/main" val="1621624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87B02A-D39A-AE47-9D86-9659EC928A37}"/>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II  ·  KETERGANTUNGAN EPISTEMIK</a:t>
            </a:r>
          </a:p>
        </p:txBody>
      </p:sp>
      <p:sp>
        <p:nvSpPr>
          <p:cNvPr id="3" name="TextBox 2">
            <a:extLst>
              <a:ext uri="{FF2B5EF4-FFF2-40B4-BE49-F238E27FC236}">
                <a16:creationId xmlns:a16="http://schemas.microsoft.com/office/drawing/2014/main" id="{8D221477-883F-0A4D-B6B7-54F57D2166AA}"/>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Bentuk Sebuah Bidang: Islam sebagai Objek</a:t>
            </a:r>
          </a:p>
        </p:txBody>
      </p:sp>
      <p:sp>
        <p:nvSpPr>
          <p:cNvPr id="4" name="Rectangle 3">
            <a:extLst>
              <a:ext uri="{FF2B5EF4-FFF2-40B4-BE49-F238E27FC236}">
                <a16:creationId xmlns:a16="http://schemas.microsoft.com/office/drawing/2014/main" id="{0E90D4D1-CCE4-3341-80E4-6C3049E0B7AE}"/>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114DAAF0-6088-CD4A-B21C-0254EBFFEC7E}"/>
              </a:ext>
            </a:extLst>
          </p:cNvPr>
          <p:cNvSpPr/>
          <p:nvPr/>
        </p:nvSpPr>
        <p:spPr>
          <a:xfrm>
            <a:off x="914400" y="1778000"/>
            <a:ext cx="5029200" cy="34798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92F5FE76-1F31-4540-8D37-151DD162ED55}"/>
              </a:ext>
            </a:extLst>
          </p:cNvPr>
          <p:cNvSpPr/>
          <p:nvPr/>
        </p:nvSpPr>
        <p:spPr>
          <a:xfrm>
            <a:off x="914400" y="1778000"/>
            <a:ext cx="5029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2C4406E4-787F-744D-A25B-6C4D554F3741}"/>
              </a:ext>
            </a:extLst>
          </p:cNvPr>
          <p:cNvSpPr txBox="1"/>
          <p:nvPr/>
        </p:nvSpPr>
        <p:spPr>
          <a:xfrm>
            <a:off x="1219200" y="2032000"/>
            <a:ext cx="44196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KARYA KANONIK</a:t>
            </a:r>
          </a:p>
        </p:txBody>
      </p:sp>
      <p:sp>
        <p:nvSpPr>
          <p:cNvPr id="8" name="TextBox 7">
            <a:extLst>
              <a:ext uri="{FF2B5EF4-FFF2-40B4-BE49-F238E27FC236}">
                <a16:creationId xmlns:a16="http://schemas.microsoft.com/office/drawing/2014/main" id="{E5233FA5-66BD-BC49-8C5E-4591950DD05D}"/>
              </a:ext>
            </a:extLst>
          </p:cNvPr>
          <p:cNvSpPr txBox="1"/>
          <p:nvPr/>
        </p:nvSpPr>
        <p:spPr>
          <a:xfrm>
            <a:off x="1219200" y="2311400"/>
            <a:ext cx="4419600" cy="381000"/>
          </a:xfrm>
          <a:prstGeom prst="rect">
            <a:avLst/>
          </a:prstGeom>
          <a:noFill/>
        </p:spPr>
        <p:txBody>
          <a:bodyPr vertOverflow="overflow" vert="horz" wrap="square" rtlCol="0" anchor="t" anchorCtr="0">
            <a:noAutofit/>
          </a:bodyPr>
          <a:lstStyle/>
          <a:p>
            <a:pPr algn="l"/>
            <a:r>
              <a:rPr lang="en-US" sz="2100" b="1">
                <a:solidFill>
                  <a:srgbClr val="FFFFFF"/>
                </a:solidFill>
                <a:latin typeface="Cambria"/>
              </a:rPr>
              <a:t>Perpustakaan yang mengesankan</a:t>
            </a:r>
          </a:p>
        </p:txBody>
      </p:sp>
      <p:sp>
        <p:nvSpPr>
          <p:cNvPr id="9" name="Rectangle 8">
            <a:extLst>
              <a:ext uri="{FF2B5EF4-FFF2-40B4-BE49-F238E27FC236}">
                <a16:creationId xmlns:a16="http://schemas.microsoft.com/office/drawing/2014/main" id="{FC22ADB4-4A01-4E4D-80EA-DC04BCE7FD6D}"/>
              </a:ext>
            </a:extLst>
          </p:cNvPr>
          <p:cNvSpPr/>
          <p:nvPr/>
        </p:nvSpPr>
        <p:spPr>
          <a:xfrm>
            <a:off x="1219200" y="2794000"/>
            <a:ext cx="44196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TextBox 9">
            <a:extLst>
              <a:ext uri="{FF2B5EF4-FFF2-40B4-BE49-F238E27FC236}">
                <a16:creationId xmlns:a16="http://schemas.microsoft.com/office/drawing/2014/main" id="{A6C632FC-A361-8B4E-A1A1-72D6D1399BCC}"/>
              </a:ext>
            </a:extLst>
          </p:cNvPr>
          <p:cNvSpPr txBox="1"/>
          <p:nvPr/>
        </p:nvSpPr>
        <p:spPr>
          <a:xfrm>
            <a:off x="1219200" y="2946400"/>
            <a:ext cx="4419600" cy="2286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Fazlur Rahman</a:t>
            </a:r>
          </a:p>
        </p:txBody>
      </p:sp>
      <p:sp>
        <p:nvSpPr>
          <p:cNvPr id="11" name="TextBox 10">
            <a:extLst>
              <a:ext uri="{FF2B5EF4-FFF2-40B4-BE49-F238E27FC236}">
                <a16:creationId xmlns:a16="http://schemas.microsoft.com/office/drawing/2014/main" id="{D5420C4C-F051-8449-AD1D-7D61779D135B}"/>
              </a:ext>
            </a:extLst>
          </p:cNvPr>
          <p:cNvSpPr txBox="1"/>
          <p:nvPr/>
        </p:nvSpPr>
        <p:spPr>
          <a:xfrm>
            <a:off x="1219200" y="3175000"/>
            <a:ext cx="4419600" cy="330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Islam — survei dari komitmen pembaharu Muslim</a:t>
            </a:r>
          </a:p>
        </p:txBody>
      </p:sp>
      <p:sp>
        <p:nvSpPr>
          <p:cNvPr id="12" name="TextBox 11">
            <a:extLst>
              <a:ext uri="{FF2B5EF4-FFF2-40B4-BE49-F238E27FC236}">
                <a16:creationId xmlns:a16="http://schemas.microsoft.com/office/drawing/2014/main" id="{281FDB63-648D-1D4F-91F5-BD573698A824}"/>
              </a:ext>
            </a:extLst>
          </p:cNvPr>
          <p:cNvSpPr txBox="1"/>
          <p:nvPr/>
        </p:nvSpPr>
        <p:spPr>
          <a:xfrm>
            <a:off x="1219200" y="3517900"/>
            <a:ext cx="4419600" cy="2286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H. A. R. Gibb</a:t>
            </a:r>
          </a:p>
        </p:txBody>
      </p:sp>
      <p:sp>
        <p:nvSpPr>
          <p:cNvPr id="13" name="TextBox 12">
            <a:extLst>
              <a:ext uri="{FF2B5EF4-FFF2-40B4-BE49-F238E27FC236}">
                <a16:creationId xmlns:a16="http://schemas.microsoft.com/office/drawing/2014/main" id="{A9926246-0EDD-B64E-9D88-30947BE4A42C}"/>
              </a:ext>
            </a:extLst>
          </p:cNvPr>
          <p:cNvSpPr txBox="1"/>
          <p:nvPr/>
        </p:nvSpPr>
        <p:spPr>
          <a:xfrm>
            <a:off x="1219200" y="3746500"/>
            <a:ext cx="4419600" cy="330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Mohammedanism — judulnya merekam analogi yang tak pernah diterima Muslim</a:t>
            </a:r>
          </a:p>
        </p:txBody>
      </p:sp>
      <p:sp>
        <p:nvSpPr>
          <p:cNvPr id="14" name="TextBox 13">
            <a:extLst>
              <a:ext uri="{FF2B5EF4-FFF2-40B4-BE49-F238E27FC236}">
                <a16:creationId xmlns:a16="http://schemas.microsoft.com/office/drawing/2014/main" id="{1AA2EA5A-503C-CF47-B8D6-85D7F6184F24}"/>
              </a:ext>
            </a:extLst>
          </p:cNvPr>
          <p:cNvSpPr txBox="1"/>
          <p:nvPr/>
        </p:nvSpPr>
        <p:spPr>
          <a:xfrm>
            <a:off x="1219200" y="4089400"/>
            <a:ext cx="4419600" cy="2286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Carl Brockelmann</a:t>
            </a:r>
          </a:p>
        </p:txBody>
      </p:sp>
      <p:sp>
        <p:nvSpPr>
          <p:cNvPr id="15" name="TextBox 14">
            <a:extLst>
              <a:ext uri="{FF2B5EF4-FFF2-40B4-BE49-F238E27FC236}">
                <a16:creationId xmlns:a16="http://schemas.microsoft.com/office/drawing/2014/main" id="{C330F00D-BA6A-0D4D-968C-73770C536669}"/>
              </a:ext>
            </a:extLst>
          </p:cNvPr>
          <p:cNvSpPr txBox="1"/>
          <p:nvPr/>
        </p:nvSpPr>
        <p:spPr>
          <a:xfrm>
            <a:off x="1219200" y="4318000"/>
            <a:ext cx="4419600" cy="330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History of the Islamic Peoples — sejarah seluruh bangsa Muslim dalam satu jilid</a:t>
            </a:r>
          </a:p>
        </p:txBody>
      </p:sp>
      <p:sp>
        <p:nvSpPr>
          <p:cNvPr id="16" name="TextBox 15">
            <a:extLst>
              <a:ext uri="{FF2B5EF4-FFF2-40B4-BE49-F238E27FC236}">
                <a16:creationId xmlns:a16="http://schemas.microsoft.com/office/drawing/2014/main" id="{B7672510-A368-F443-BAC1-9B5C186DD53E}"/>
              </a:ext>
            </a:extLst>
          </p:cNvPr>
          <p:cNvSpPr txBox="1"/>
          <p:nvPr/>
        </p:nvSpPr>
        <p:spPr>
          <a:xfrm>
            <a:off x="1219200" y="4660900"/>
            <a:ext cx="4419600" cy="2286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Marshall Hodgson</a:t>
            </a:r>
          </a:p>
        </p:txBody>
      </p:sp>
      <p:sp>
        <p:nvSpPr>
          <p:cNvPr id="17" name="TextBox 16">
            <a:extLst>
              <a:ext uri="{FF2B5EF4-FFF2-40B4-BE49-F238E27FC236}">
                <a16:creationId xmlns:a16="http://schemas.microsoft.com/office/drawing/2014/main" id="{3787BAB8-495C-E845-B229-1997A1BE88C3}"/>
              </a:ext>
            </a:extLst>
          </p:cNvPr>
          <p:cNvSpPr txBox="1"/>
          <p:nvPr/>
        </p:nvSpPr>
        <p:spPr>
          <a:xfrm>
            <a:off x="1219200" y="4889500"/>
            <a:ext cx="4419600" cy="330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The Venture of Islam — peradaban Islamicate sebagai unit analisis</a:t>
            </a:r>
          </a:p>
        </p:txBody>
      </p:sp>
      <p:sp>
        <p:nvSpPr>
          <p:cNvPr id="18" name="Rounded Rectangle 17">
            <a:extLst>
              <a:ext uri="{FF2B5EF4-FFF2-40B4-BE49-F238E27FC236}">
                <a16:creationId xmlns:a16="http://schemas.microsoft.com/office/drawing/2014/main" id="{B9D77B0D-82BC-5F4D-B2BC-3F527B3E47D9}"/>
              </a:ext>
            </a:extLst>
          </p:cNvPr>
          <p:cNvSpPr/>
          <p:nvPr/>
        </p:nvSpPr>
        <p:spPr>
          <a:xfrm>
            <a:off x="6248400" y="1778000"/>
            <a:ext cx="5029200" cy="34798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Rectangle 18">
            <a:extLst>
              <a:ext uri="{FF2B5EF4-FFF2-40B4-BE49-F238E27FC236}">
                <a16:creationId xmlns:a16="http://schemas.microsoft.com/office/drawing/2014/main" id="{134EA7C2-ED9B-A44A-B8E1-62009AB9E76D}"/>
              </a:ext>
            </a:extLst>
          </p:cNvPr>
          <p:cNvSpPr/>
          <p:nvPr/>
        </p:nvSpPr>
        <p:spPr>
          <a:xfrm>
            <a:off x="6248400" y="1778000"/>
            <a:ext cx="5029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0" name="TextBox 19">
            <a:extLst>
              <a:ext uri="{FF2B5EF4-FFF2-40B4-BE49-F238E27FC236}">
                <a16:creationId xmlns:a16="http://schemas.microsoft.com/office/drawing/2014/main" id="{77650210-B7C5-DB4F-9A4D-1BCC59CF59DB}"/>
              </a:ext>
            </a:extLst>
          </p:cNvPr>
          <p:cNvSpPr txBox="1"/>
          <p:nvPr/>
        </p:nvSpPr>
        <p:spPr>
          <a:xfrm>
            <a:off x="6553200" y="2032000"/>
            <a:ext cx="4419600" cy="2540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KATEGORI YANG BEKERJA</a:t>
            </a:r>
          </a:p>
        </p:txBody>
      </p:sp>
      <p:sp>
        <p:nvSpPr>
          <p:cNvPr id="21" name="TextBox 20">
            <a:extLst>
              <a:ext uri="{FF2B5EF4-FFF2-40B4-BE49-F238E27FC236}">
                <a16:creationId xmlns:a16="http://schemas.microsoft.com/office/drawing/2014/main" id="{A79353FD-51BF-754E-9624-3F2C09038EB4}"/>
              </a:ext>
            </a:extLst>
          </p:cNvPr>
          <p:cNvSpPr txBox="1"/>
          <p:nvPr/>
        </p:nvSpPr>
        <p:spPr>
          <a:xfrm>
            <a:off x="6553200" y="2311400"/>
            <a:ext cx="4419600" cy="381000"/>
          </a:xfrm>
          <a:prstGeom prst="rect">
            <a:avLst/>
          </a:prstGeom>
          <a:noFill/>
        </p:spPr>
        <p:txBody>
          <a:bodyPr vertOverflow="overflow" vert="horz" wrap="square" rtlCol="0" anchor="t" anchorCtr="0">
            <a:noAutofit/>
          </a:bodyPr>
          <a:lstStyle/>
          <a:p>
            <a:pPr algn="l"/>
            <a:r>
              <a:rPr lang="en-US" sz="2100" b="1">
                <a:solidFill>
                  <a:srgbClr val="FFFFFF"/>
                </a:solidFill>
                <a:latin typeface="Cambria"/>
              </a:rPr>
              <a:t>Islam sebagai masalah yang dikelola</a:t>
            </a:r>
          </a:p>
        </p:txBody>
      </p:sp>
      <p:sp>
        <p:nvSpPr>
          <p:cNvPr id="22" name="Rectangle 21">
            <a:extLst>
              <a:ext uri="{FF2B5EF4-FFF2-40B4-BE49-F238E27FC236}">
                <a16:creationId xmlns:a16="http://schemas.microsoft.com/office/drawing/2014/main" id="{62C7F9EA-8266-824C-BCE5-B02711FBC03C}"/>
              </a:ext>
            </a:extLst>
          </p:cNvPr>
          <p:cNvSpPr/>
          <p:nvPr/>
        </p:nvSpPr>
        <p:spPr>
          <a:xfrm>
            <a:off x="6553200" y="2794000"/>
            <a:ext cx="44196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TextBox 22">
            <a:extLst>
              <a:ext uri="{FF2B5EF4-FFF2-40B4-BE49-F238E27FC236}">
                <a16:creationId xmlns:a16="http://schemas.microsoft.com/office/drawing/2014/main" id="{319C3D6F-5C96-824D-B59F-B34CFBE8ED4D}"/>
              </a:ext>
            </a:extLst>
          </p:cNvPr>
          <p:cNvSpPr txBox="1"/>
          <p:nvPr/>
        </p:nvSpPr>
        <p:spPr>
          <a:xfrm>
            <a:off x="6553200" y="2946400"/>
            <a:ext cx="4419600" cy="2286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Bernard Lewis</a:t>
            </a:r>
          </a:p>
        </p:txBody>
      </p:sp>
      <p:sp>
        <p:nvSpPr>
          <p:cNvPr id="24" name="TextBox 23">
            <a:extLst>
              <a:ext uri="{FF2B5EF4-FFF2-40B4-BE49-F238E27FC236}">
                <a16:creationId xmlns:a16="http://schemas.microsoft.com/office/drawing/2014/main" id="{6C5FAC84-28A4-3946-86B3-6DCCFF6DC90D}"/>
              </a:ext>
            </a:extLst>
          </p:cNvPr>
          <p:cNvSpPr txBox="1"/>
          <p:nvPr/>
        </p:nvSpPr>
        <p:spPr>
          <a:xfrm>
            <a:off x="6553200" y="3175000"/>
            <a:ext cx="4419600" cy="330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Kesulitan masyarakat Muslim sebagai ketidakmampuan menerima perubahan sejarah</a:t>
            </a:r>
          </a:p>
        </p:txBody>
      </p:sp>
      <p:sp>
        <p:nvSpPr>
          <p:cNvPr id="25" name="TextBox 24">
            <a:extLst>
              <a:ext uri="{FF2B5EF4-FFF2-40B4-BE49-F238E27FC236}">
                <a16:creationId xmlns:a16="http://schemas.microsoft.com/office/drawing/2014/main" id="{24E0812B-50EF-7D4C-82D9-8B772286F5D0}"/>
              </a:ext>
            </a:extLst>
          </p:cNvPr>
          <p:cNvSpPr txBox="1"/>
          <p:nvPr/>
        </p:nvSpPr>
        <p:spPr>
          <a:xfrm>
            <a:off x="6553200" y="3517900"/>
            <a:ext cx="4419600" cy="2286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Samuel Huntington</a:t>
            </a:r>
          </a:p>
        </p:txBody>
      </p:sp>
      <p:sp>
        <p:nvSpPr>
          <p:cNvPr id="26" name="TextBox 25">
            <a:extLst>
              <a:ext uri="{FF2B5EF4-FFF2-40B4-BE49-F238E27FC236}">
                <a16:creationId xmlns:a16="http://schemas.microsoft.com/office/drawing/2014/main" id="{319EE1C6-1A79-B043-8E2A-7297105E6E20}"/>
              </a:ext>
            </a:extLst>
          </p:cNvPr>
          <p:cNvSpPr txBox="1"/>
          <p:nvPr/>
        </p:nvSpPr>
        <p:spPr>
          <a:xfrm>
            <a:off x="6553200" y="3746500"/>
            <a:ext cx="4419600" cy="330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Islam memperoleh tempat struktural di antara antagonis Barat</a:t>
            </a:r>
          </a:p>
        </p:txBody>
      </p:sp>
      <p:sp>
        <p:nvSpPr>
          <p:cNvPr id="27" name="TextBox 26">
            <a:extLst>
              <a:ext uri="{FF2B5EF4-FFF2-40B4-BE49-F238E27FC236}">
                <a16:creationId xmlns:a16="http://schemas.microsoft.com/office/drawing/2014/main" id="{A64482BF-5BBA-464A-AC51-4EF116A13B85}"/>
              </a:ext>
            </a:extLst>
          </p:cNvPr>
          <p:cNvSpPr txBox="1"/>
          <p:nvPr/>
        </p:nvSpPr>
        <p:spPr>
          <a:xfrm>
            <a:off x="6553200" y="4089400"/>
            <a:ext cx="4419600" cy="2286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Olivier Roy</a:t>
            </a:r>
          </a:p>
        </p:txBody>
      </p:sp>
      <p:sp>
        <p:nvSpPr>
          <p:cNvPr id="28" name="TextBox 27">
            <a:extLst>
              <a:ext uri="{FF2B5EF4-FFF2-40B4-BE49-F238E27FC236}">
                <a16:creationId xmlns:a16="http://schemas.microsoft.com/office/drawing/2014/main" id="{AF6A2EEE-E180-F84B-BD04-1B14A10A559E}"/>
              </a:ext>
            </a:extLst>
          </p:cNvPr>
          <p:cNvSpPr txBox="1"/>
          <p:nvPr/>
        </p:nvSpPr>
        <p:spPr>
          <a:xfrm>
            <a:off x="6553200" y="4318000"/>
            <a:ext cx="4419600" cy="330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Proyek Islamisme gagal menurut ukurannya sendiri</a:t>
            </a:r>
          </a:p>
        </p:txBody>
      </p:sp>
      <p:sp>
        <p:nvSpPr>
          <p:cNvPr id="29" name="TextBox 28">
            <a:extLst>
              <a:ext uri="{FF2B5EF4-FFF2-40B4-BE49-F238E27FC236}">
                <a16:creationId xmlns:a16="http://schemas.microsoft.com/office/drawing/2014/main" id="{7ADA911E-0ED4-A146-B41D-2707380CE555}"/>
              </a:ext>
            </a:extLst>
          </p:cNvPr>
          <p:cNvSpPr txBox="1"/>
          <p:nvPr/>
        </p:nvSpPr>
        <p:spPr>
          <a:xfrm>
            <a:off x="6553200" y="4660900"/>
            <a:ext cx="4419600" cy="228600"/>
          </a:xfrm>
          <a:prstGeom prst="rect">
            <a:avLst/>
          </a:prstGeom>
          <a:noFill/>
        </p:spPr>
        <p:txBody>
          <a:bodyPr vertOverflow="overflow" vert="horz" wrap="square" rtlCol="0" anchor="t" anchorCtr="0">
            <a:noAutofit/>
          </a:bodyPr>
          <a:lstStyle/>
          <a:p>
            <a:pPr algn="l"/>
            <a:r>
              <a:rPr lang="en-US" sz="1400" b="1">
                <a:solidFill>
                  <a:srgbClr val="A78BFA"/>
                </a:solidFill>
                <a:latin typeface="Segoe UI"/>
                <a:cs typeface="Segoe UI"/>
              </a:rPr>
              <a:t>Konsekuensinya</a:t>
            </a:r>
          </a:p>
        </p:txBody>
      </p:sp>
      <p:sp>
        <p:nvSpPr>
          <p:cNvPr id="30" name="TextBox 29">
            <a:extLst>
              <a:ext uri="{FF2B5EF4-FFF2-40B4-BE49-F238E27FC236}">
                <a16:creationId xmlns:a16="http://schemas.microsoft.com/office/drawing/2014/main" id="{EA2EEBB1-5C45-1C43-865D-B84A70B7FFE4}"/>
              </a:ext>
            </a:extLst>
          </p:cNvPr>
          <p:cNvSpPr txBox="1"/>
          <p:nvPr/>
        </p:nvSpPr>
        <p:spPr>
          <a:xfrm>
            <a:off x="6553200" y="4889500"/>
            <a:ext cx="4419600" cy="330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Kategori yang memandang tradisi sebagai masalah hanya melahirkan satu jenis pertanyaan</a:t>
            </a:r>
          </a:p>
        </p:txBody>
      </p:sp>
      <p:sp>
        <p:nvSpPr>
          <p:cNvPr id="31" name="Rounded Rectangle 30">
            <a:extLst>
              <a:ext uri="{FF2B5EF4-FFF2-40B4-BE49-F238E27FC236}">
                <a16:creationId xmlns:a16="http://schemas.microsoft.com/office/drawing/2014/main" id="{72314377-06EF-E848-9DF7-FDEF08168FB5}"/>
              </a:ext>
            </a:extLst>
          </p:cNvPr>
          <p:cNvSpPr/>
          <p:nvPr/>
        </p:nvSpPr>
        <p:spPr>
          <a:xfrm>
            <a:off x="914400" y="5435600"/>
            <a:ext cx="10363200" cy="9144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2" name="Rectangle 31">
            <a:extLst>
              <a:ext uri="{FF2B5EF4-FFF2-40B4-BE49-F238E27FC236}">
                <a16:creationId xmlns:a16="http://schemas.microsoft.com/office/drawing/2014/main" id="{132CDDD4-9F32-1C4E-AFA2-E3957BEA35F7}"/>
              </a:ext>
            </a:extLst>
          </p:cNvPr>
          <p:cNvSpPr/>
          <p:nvPr/>
        </p:nvSpPr>
        <p:spPr>
          <a:xfrm>
            <a:off x="914400" y="5613400"/>
            <a:ext cx="50800" cy="558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3" name="TextBox 32">
            <a:extLst>
              <a:ext uri="{FF2B5EF4-FFF2-40B4-BE49-F238E27FC236}">
                <a16:creationId xmlns:a16="http://schemas.microsoft.com/office/drawing/2014/main" id="{834DCCEF-0F76-A245-9C29-922A37CA7D06}"/>
              </a:ext>
            </a:extLst>
          </p:cNvPr>
          <p:cNvSpPr txBox="1"/>
          <p:nvPr/>
        </p:nvSpPr>
        <p:spPr>
          <a:xfrm>
            <a:off x="1270000" y="5664200"/>
            <a:ext cx="9702800" cy="558800"/>
          </a:xfrm>
          <a:prstGeom prst="rect">
            <a:avLst/>
          </a:prstGeom>
          <a:noFill/>
        </p:spPr>
        <p:txBody>
          <a:bodyPr vertOverflow="overflow" vert="horz" wrap="square" rtlCol="0" anchor="t" anchorCtr="0">
            <a:noAutofit/>
          </a:bodyPr>
          <a:lstStyle/>
          <a:p>
            <a:pPr algn="l"/>
            <a:r>
              <a:rPr lang="en-US" sz="1700" i="1">
                <a:solidFill>
                  <a:srgbClr val="DCD7F5"/>
                </a:solidFill>
                <a:latin typeface="Cambria"/>
              </a:rPr>
              <a:t>“Jika kajian tentang Islam dan kaum Muslim telah menghasilkan perpustakaan sebesar dan sebermutu ini,
mengapa sumbangannya bagi perdamaian di wilayah tempat kaum Muslim hidup begitu kecil?”</a:t>
            </a:r>
          </a:p>
        </p:txBody>
      </p:sp>
    </p:spTree>
    <p:extLst>
      <p:ext uri="{BB962C8B-B14F-4D97-AF65-F5344CB8AC3E}">
        <p14:creationId xmlns:p14="http://schemas.microsoft.com/office/powerpoint/2010/main" val="938045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74E0EB-CBBB-6244-B7F1-63AC508F779A}"/>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II  ·  KETERGANTUNGAN EPISTEMIK</a:t>
            </a:r>
          </a:p>
        </p:txBody>
      </p:sp>
      <p:sp>
        <p:nvSpPr>
          <p:cNvPr id="3" name="TextBox 2">
            <a:extLst>
              <a:ext uri="{FF2B5EF4-FFF2-40B4-BE49-F238E27FC236}">
                <a16:creationId xmlns:a16="http://schemas.microsoft.com/office/drawing/2014/main" id="{95387069-A332-6348-82C4-F8A634C28F0C}"/>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Kritik Said dan Batasnya</a:t>
            </a:r>
          </a:p>
        </p:txBody>
      </p:sp>
      <p:sp>
        <p:nvSpPr>
          <p:cNvPr id="4" name="Rectangle 3">
            <a:extLst>
              <a:ext uri="{FF2B5EF4-FFF2-40B4-BE49-F238E27FC236}">
                <a16:creationId xmlns:a16="http://schemas.microsoft.com/office/drawing/2014/main" id="{0C0DA6EB-5A16-F649-8269-201D8E30A98D}"/>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A40C2D40-90D4-1441-85B5-E426B4F74986}"/>
              </a:ext>
            </a:extLst>
          </p:cNvPr>
          <p:cNvSpPr/>
          <p:nvPr/>
        </p:nvSpPr>
        <p:spPr>
          <a:xfrm>
            <a:off x="914400" y="1879600"/>
            <a:ext cx="3251200" cy="24892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AF09CDB5-528F-6D4D-BDF5-D863DB071A65}"/>
              </a:ext>
            </a:extLst>
          </p:cNvPr>
          <p:cNvSpPr/>
          <p:nvPr/>
        </p:nvSpPr>
        <p:spPr>
          <a:xfrm>
            <a:off x="914400" y="1879600"/>
            <a:ext cx="3251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EA74E52C-FE8B-4E42-AC06-A0F77E69AB22}"/>
              </a:ext>
            </a:extLst>
          </p:cNvPr>
          <p:cNvSpPr txBox="1"/>
          <p:nvPr/>
        </p:nvSpPr>
        <p:spPr>
          <a:xfrm>
            <a:off x="1168400" y="2108200"/>
            <a:ext cx="762000" cy="330200"/>
          </a:xfrm>
          <a:prstGeom prst="rect">
            <a:avLst/>
          </a:prstGeom>
          <a:noFill/>
        </p:spPr>
        <p:txBody>
          <a:bodyPr vertOverflow="overflow" vert="horz" wrap="square" rtlCol="0" anchor="t" anchorCtr="0">
            <a:noAutofit/>
          </a:bodyPr>
          <a:lstStyle/>
          <a:p>
            <a:pPr algn="l"/>
            <a:r>
              <a:rPr lang="en-US" sz="1900" b="1">
                <a:solidFill>
                  <a:srgbClr val="F0B429"/>
                </a:solidFill>
                <a:latin typeface="Cambria"/>
              </a:rPr>
              <a:t>01</a:t>
            </a:r>
          </a:p>
        </p:txBody>
      </p:sp>
      <p:sp>
        <p:nvSpPr>
          <p:cNvPr id="8" name="TextBox 7">
            <a:extLst>
              <a:ext uri="{FF2B5EF4-FFF2-40B4-BE49-F238E27FC236}">
                <a16:creationId xmlns:a16="http://schemas.microsoft.com/office/drawing/2014/main" id="{5FC60E21-339D-0740-B2A4-C03B68FA7A82}"/>
              </a:ext>
            </a:extLst>
          </p:cNvPr>
          <p:cNvSpPr txBox="1"/>
          <p:nvPr/>
        </p:nvSpPr>
        <p:spPr>
          <a:xfrm>
            <a:off x="1168400" y="2489200"/>
            <a:ext cx="2743200" cy="3556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Orientalisme</a:t>
            </a:r>
          </a:p>
        </p:txBody>
      </p:sp>
      <p:sp>
        <p:nvSpPr>
          <p:cNvPr id="9" name="TextBox 8">
            <a:extLst>
              <a:ext uri="{FF2B5EF4-FFF2-40B4-BE49-F238E27FC236}">
                <a16:creationId xmlns:a16="http://schemas.microsoft.com/office/drawing/2014/main" id="{3868A364-B610-4449-8145-9C3EA22922A0}"/>
              </a:ext>
            </a:extLst>
          </p:cNvPr>
          <p:cNvSpPr txBox="1"/>
          <p:nvPr/>
        </p:nvSpPr>
        <p:spPr>
          <a:xfrm>
            <a:off x="1168400" y="2921000"/>
            <a:ext cx="2743200" cy="12446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Timur diproduksi sebagai objek pengetahuan dan administrasi Barat — sebuah wacana, bukan sekadar kumpulan kekeliruan.</a:t>
            </a:r>
          </a:p>
        </p:txBody>
      </p:sp>
      <p:sp>
        <p:nvSpPr>
          <p:cNvPr id="10" name="Rounded Rectangle 9">
            <a:extLst>
              <a:ext uri="{FF2B5EF4-FFF2-40B4-BE49-F238E27FC236}">
                <a16:creationId xmlns:a16="http://schemas.microsoft.com/office/drawing/2014/main" id="{3BE37E95-0800-4D47-AB3F-6743835720E6}"/>
              </a:ext>
            </a:extLst>
          </p:cNvPr>
          <p:cNvSpPr/>
          <p:nvPr/>
        </p:nvSpPr>
        <p:spPr>
          <a:xfrm>
            <a:off x="4470400" y="1879600"/>
            <a:ext cx="3251200" cy="24892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Rectangle 10">
            <a:extLst>
              <a:ext uri="{FF2B5EF4-FFF2-40B4-BE49-F238E27FC236}">
                <a16:creationId xmlns:a16="http://schemas.microsoft.com/office/drawing/2014/main" id="{646A64AE-178D-194C-BEDB-F2F8B37E13AE}"/>
              </a:ext>
            </a:extLst>
          </p:cNvPr>
          <p:cNvSpPr/>
          <p:nvPr/>
        </p:nvSpPr>
        <p:spPr>
          <a:xfrm>
            <a:off x="4470400" y="1879600"/>
            <a:ext cx="3251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TextBox 11">
            <a:extLst>
              <a:ext uri="{FF2B5EF4-FFF2-40B4-BE49-F238E27FC236}">
                <a16:creationId xmlns:a16="http://schemas.microsoft.com/office/drawing/2014/main" id="{F04C441C-B8BD-AF4D-9889-881016ED4327}"/>
              </a:ext>
            </a:extLst>
          </p:cNvPr>
          <p:cNvSpPr txBox="1"/>
          <p:nvPr/>
        </p:nvSpPr>
        <p:spPr>
          <a:xfrm>
            <a:off x="4724400" y="2108200"/>
            <a:ext cx="762000" cy="330200"/>
          </a:xfrm>
          <a:prstGeom prst="rect">
            <a:avLst/>
          </a:prstGeom>
          <a:noFill/>
        </p:spPr>
        <p:txBody>
          <a:bodyPr vertOverflow="overflow" vert="horz" wrap="square" rtlCol="0" anchor="t" anchorCtr="0">
            <a:noAutofit/>
          </a:bodyPr>
          <a:lstStyle/>
          <a:p>
            <a:pPr algn="l"/>
            <a:r>
              <a:rPr lang="en-US" sz="1900" b="1">
                <a:solidFill>
                  <a:srgbClr val="8B6DF0"/>
                </a:solidFill>
                <a:latin typeface="Cambria"/>
              </a:rPr>
              <a:t>02</a:t>
            </a:r>
          </a:p>
        </p:txBody>
      </p:sp>
      <p:sp>
        <p:nvSpPr>
          <p:cNvPr id="13" name="TextBox 12">
            <a:extLst>
              <a:ext uri="{FF2B5EF4-FFF2-40B4-BE49-F238E27FC236}">
                <a16:creationId xmlns:a16="http://schemas.microsoft.com/office/drawing/2014/main" id="{5DC3D477-306A-DC44-8B7E-4CD6EBFC11A2}"/>
              </a:ext>
            </a:extLst>
          </p:cNvPr>
          <p:cNvSpPr txBox="1"/>
          <p:nvPr/>
        </p:nvSpPr>
        <p:spPr>
          <a:xfrm>
            <a:off x="4724400" y="2489200"/>
            <a:ext cx="2743200" cy="3556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Kritik Said (1978)</a:t>
            </a:r>
          </a:p>
        </p:txBody>
      </p:sp>
      <p:sp>
        <p:nvSpPr>
          <p:cNvPr id="14" name="TextBox 13">
            <a:extLst>
              <a:ext uri="{FF2B5EF4-FFF2-40B4-BE49-F238E27FC236}">
                <a16:creationId xmlns:a16="http://schemas.microsoft.com/office/drawing/2014/main" id="{5A79A6DA-23D4-C04B-9E27-43F513F70394}"/>
              </a:ext>
            </a:extLst>
          </p:cNvPr>
          <p:cNvSpPr txBox="1"/>
          <p:nvPr/>
        </p:nvSpPr>
        <p:spPr>
          <a:xfrm>
            <a:off x="4724400" y="2921000"/>
            <a:ext cx="2743200" cy="12446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Membuktikan bahwa satu tubuh keilmuan dapat cakap secara teknis dan terlibat secara struktural pada saat yang sama.</a:t>
            </a:r>
          </a:p>
        </p:txBody>
      </p:sp>
      <p:sp>
        <p:nvSpPr>
          <p:cNvPr id="15" name="Rounded Rectangle 14">
            <a:extLst>
              <a:ext uri="{FF2B5EF4-FFF2-40B4-BE49-F238E27FC236}">
                <a16:creationId xmlns:a16="http://schemas.microsoft.com/office/drawing/2014/main" id="{7DFEC41B-A65F-8A4F-9B9F-5E5E1C1AA3F0}"/>
              </a:ext>
            </a:extLst>
          </p:cNvPr>
          <p:cNvSpPr/>
          <p:nvPr/>
        </p:nvSpPr>
        <p:spPr>
          <a:xfrm>
            <a:off x="8026400" y="1879600"/>
            <a:ext cx="3251200" cy="24892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Rectangle 15">
            <a:extLst>
              <a:ext uri="{FF2B5EF4-FFF2-40B4-BE49-F238E27FC236}">
                <a16:creationId xmlns:a16="http://schemas.microsoft.com/office/drawing/2014/main" id="{6DBDE9CE-B9EE-FF43-AB23-4CB6E0EA338F}"/>
              </a:ext>
            </a:extLst>
          </p:cNvPr>
          <p:cNvSpPr/>
          <p:nvPr/>
        </p:nvSpPr>
        <p:spPr>
          <a:xfrm>
            <a:off x="8026400" y="1879600"/>
            <a:ext cx="3251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TextBox 16">
            <a:extLst>
              <a:ext uri="{FF2B5EF4-FFF2-40B4-BE49-F238E27FC236}">
                <a16:creationId xmlns:a16="http://schemas.microsoft.com/office/drawing/2014/main" id="{7B0CFACD-FBAE-7A4F-803E-109774D0B70C}"/>
              </a:ext>
            </a:extLst>
          </p:cNvPr>
          <p:cNvSpPr txBox="1"/>
          <p:nvPr/>
        </p:nvSpPr>
        <p:spPr>
          <a:xfrm>
            <a:off x="8280400" y="2108200"/>
            <a:ext cx="762000" cy="330200"/>
          </a:xfrm>
          <a:prstGeom prst="rect">
            <a:avLst/>
          </a:prstGeom>
          <a:noFill/>
        </p:spPr>
        <p:txBody>
          <a:bodyPr vertOverflow="overflow" vert="horz" wrap="square" rtlCol="0" anchor="t" anchorCtr="0">
            <a:noAutofit/>
          </a:bodyPr>
          <a:lstStyle/>
          <a:p>
            <a:pPr algn="l"/>
            <a:r>
              <a:rPr lang="en-US" sz="1900" b="1">
                <a:solidFill>
                  <a:srgbClr val="F0B429"/>
                </a:solidFill>
                <a:latin typeface="Cambria"/>
              </a:rPr>
              <a:t>03</a:t>
            </a:r>
          </a:p>
        </p:txBody>
      </p:sp>
      <p:sp>
        <p:nvSpPr>
          <p:cNvPr id="18" name="TextBox 17">
            <a:extLst>
              <a:ext uri="{FF2B5EF4-FFF2-40B4-BE49-F238E27FC236}">
                <a16:creationId xmlns:a16="http://schemas.microsoft.com/office/drawing/2014/main" id="{5E46BF42-F689-9746-997D-145A98ED8C84}"/>
              </a:ext>
            </a:extLst>
          </p:cNvPr>
          <p:cNvSpPr txBox="1"/>
          <p:nvPr/>
        </p:nvSpPr>
        <p:spPr>
          <a:xfrm>
            <a:off x="8280400" y="2489200"/>
            <a:ext cx="2743200" cy="3556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Oksidentalisme</a:t>
            </a:r>
          </a:p>
        </p:txBody>
      </p:sp>
      <p:sp>
        <p:nvSpPr>
          <p:cNvPr id="19" name="TextBox 18">
            <a:extLst>
              <a:ext uri="{FF2B5EF4-FFF2-40B4-BE49-F238E27FC236}">
                <a16:creationId xmlns:a16="http://schemas.microsoft.com/office/drawing/2014/main" id="{382A83F3-07B8-D64B-8F17-3BA4115ECA7A}"/>
              </a:ext>
            </a:extLst>
          </p:cNvPr>
          <p:cNvSpPr txBox="1"/>
          <p:nvPr/>
        </p:nvSpPr>
        <p:spPr>
          <a:xfrm>
            <a:off x="8280400" y="2921000"/>
            <a:ext cx="2743200" cy="12446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Hassan Hanafi: ʿilm al-istighrāb — Barat diperiksa dengan instrumen yang selama ini dipakainya atas Islam.</a:t>
            </a:r>
          </a:p>
        </p:txBody>
      </p:sp>
      <p:sp>
        <p:nvSpPr>
          <p:cNvPr id="20" name="Right Arrow 19">
            <a:extLst>
              <a:ext uri="{FF2B5EF4-FFF2-40B4-BE49-F238E27FC236}">
                <a16:creationId xmlns:a16="http://schemas.microsoft.com/office/drawing/2014/main" id="{B7062B0C-8E1E-A44D-B67A-0F5DD66C869E}"/>
              </a:ext>
            </a:extLst>
          </p:cNvPr>
          <p:cNvSpPr/>
          <p:nvPr/>
        </p:nvSpPr>
        <p:spPr>
          <a:xfrm>
            <a:off x="4191000" y="2997200"/>
            <a:ext cx="254000" cy="203200"/>
          </a:xfrm>
          <a:prstGeom prst="rightArrow">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Right Arrow 20">
            <a:extLst>
              <a:ext uri="{FF2B5EF4-FFF2-40B4-BE49-F238E27FC236}">
                <a16:creationId xmlns:a16="http://schemas.microsoft.com/office/drawing/2014/main" id="{A41EB055-6CA5-034B-A28B-341ABC27026B}"/>
              </a:ext>
            </a:extLst>
          </p:cNvPr>
          <p:cNvSpPr/>
          <p:nvPr/>
        </p:nvSpPr>
        <p:spPr>
          <a:xfrm>
            <a:off x="7747000" y="2997200"/>
            <a:ext cx="254000" cy="203200"/>
          </a:xfrm>
          <a:prstGeom prst="rightArrow">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Rounded Rectangle 21">
            <a:extLst>
              <a:ext uri="{FF2B5EF4-FFF2-40B4-BE49-F238E27FC236}">
                <a16:creationId xmlns:a16="http://schemas.microsoft.com/office/drawing/2014/main" id="{AA30348F-E23F-1541-AF68-6AAE358C0B08}"/>
              </a:ext>
            </a:extLst>
          </p:cNvPr>
          <p:cNvSpPr/>
          <p:nvPr/>
        </p:nvSpPr>
        <p:spPr>
          <a:xfrm>
            <a:off x="914400" y="4597400"/>
            <a:ext cx="5029200" cy="17526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Rectangle 22">
            <a:extLst>
              <a:ext uri="{FF2B5EF4-FFF2-40B4-BE49-F238E27FC236}">
                <a16:creationId xmlns:a16="http://schemas.microsoft.com/office/drawing/2014/main" id="{8540548D-84DD-F744-AAD8-ECF3AB0B758E}"/>
              </a:ext>
            </a:extLst>
          </p:cNvPr>
          <p:cNvSpPr/>
          <p:nvPr/>
        </p:nvSpPr>
        <p:spPr>
          <a:xfrm>
            <a:off x="914400" y="4775200"/>
            <a:ext cx="50800" cy="13970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4" name="TextBox 23">
            <a:extLst>
              <a:ext uri="{FF2B5EF4-FFF2-40B4-BE49-F238E27FC236}">
                <a16:creationId xmlns:a16="http://schemas.microsoft.com/office/drawing/2014/main" id="{1E94900D-3742-BE4D-B811-FA2C6D7B2A4E}"/>
              </a:ext>
            </a:extLst>
          </p:cNvPr>
          <p:cNvSpPr txBox="1"/>
          <p:nvPr/>
        </p:nvSpPr>
        <p:spPr>
          <a:xfrm>
            <a:off x="1219200" y="4800600"/>
            <a:ext cx="4419600" cy="330200"/>
          </a:xfrm>
          <a:prstGeom prst="rect">
            <a:avLst/>
          </a:prstGeom>
          <a:noFill/>
        </p:spPr>
        <p:txBody>
          <a:bodyPr vertOverflow="overflow" vert="horz" wrap="square" rtlCol="0" anchor="t" anchorCtr="0">
            <a:noAutofit/>
          </a:bodyPr>
          <a:lstStyle/>
          <a:p>
            <a:pPr algn="l"/>
            <a:r>
              <a:rPr lang="en-US" sz="1900" b="1">
                <a:solidFill>
                  <a:srgbClr val="F0B429"/>
                </a:solidFill>
                <a:latin typeface="Cambria"/>
              </a:rPr>
              <a:t>Mengapa Said tidak cukup</a:t>
            </a:r>
          </a:p>
        </p:txBody>
      </p:sp>
      <p:sp>
        <p:nvSpPr>
          <p:cNvPr id="25" name="TextBox 24">
            <a:extLst>
              <a:ext uri="{FF2B5EF4-FFF2-40B4-BE49-F238E27FC236}">
                <a16:creationId xmlns:a16="http://schemas.microsoft.com/office/drawing/2014/main" id="{9F7B7C14-3C6B-504E-9DAE-CB6F5EFD568B}"/>
              </a:ext>
            </a:extLst>
          </p:cNvPr>
          <p:cNvSpPr txBox="1"/>
          <p:nvPr/>
        </p:nvSpPr>
        <p:spPr>
          <a:xfrm>
            <a:off x="1219200" y="5181600"/>
            <a:ext cx="4419600" cy="10160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Ia bekerja pada tataran representasi, bukan epistemologi. Ia menunjukkan bahwa Barat mengonstruksi Timur; ia tidak memberi Muslim penjelasan alternatif tentang apa itu mengetahui.</a:t>
            </a:r>
          </a:p>
        </p:txBody>
      </p:sp>
      <p:sp>
        <p:nvSpPr>
          <p:cNvPr id="26" name="Rounded Rectangle 25">
            <a:extLst>
              <a:ext uri="{FF2B5EF4-FFF2-40B4-BE49-F238E27FC236}">
                <a16:creationId xmlns:a16="http://schemas.microsoft.com/office/drawing/2014/main" id="{EE7D47E8-35CC-6E4F-97EF-7A29E65AF441}"/>
              </a:ext>
            </a:extLst>
          </p:cNvPr>
          <p:cNvSpPr/>
          <p:nvPr/>
        </p:nvSpPr>
        <p:spPr>
          <a:xfrm>
            <a:off x="6248400" y="4597400"/>
            <a:ext cx="5029200" cy="17526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Rectangle 26">
            <a:extLst>
              <a:ext uri="{FF2B5EF4-FFF2-40B4-BE49-F238E27FC236}">
                <a16:creationId xmlns:a16="http://schemas.microsoft.com/office/drawing/2014/main" id="{F8F14A12-E669-0A4D-81B1-38C3609E08EE}"/>
              </a:ext>
            </a:extLst>
          </p:cNvPr>
          <p:cNvSpPr/>
          <p:nvPr/>
        </p:nvSpPr>
        <p:spPr>
          <a:xfrm>
            <a:off x="6248400" y="4775200"/>
            <a:ext cx="50800" cy="13970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8" name="TextBox 27">
            <a:extLst>
              <a:ext uri="{FF2B5EF4-FFF2-40B4-BE49-F238E27FC236}">
                <a16:creationId xmlns:a16="http://schemas.microsoft.com/office/drawing/2014/main" id="{D3B51C83-F643-7245-A9ED-2EFC36AEB68C}"/>
              </a:ext>
            </a:extLst>
          </p:cNvPr>
          <p:cNvSpPr txBox="1"/>
          <p:nvPr/>
        </p:nvSpPr>
        <p:spPr>
          <a:xfrm>
            <a:off x="6553200" y="4800600"/>
            <a:ext cx="4419600" cy="330200"/>
          </a:xfrm>
          <a:prstGeom prst="rect">
            <a:avLst/>
          </a:prstGeom>
          <a:noFill/>
        </p:spPr>
        <p:txBody>
          <a:bodyPr vertOverflow="overflow" vert="horz" wrap="square" rtlCol="0" anchor="t" anchorCtr="0">
            <a:noAutofit/>
          </a:bodyPr>
          <a:lstStyle/>
          <a:p>
            <a:pPr algn="l"/>
            <a:r>
              <a:rPr lang="en-US" sz="1900" b="1">
                <a:solidFill>
                  <a:srgbClr val="F0B429"/>
                </a:solidFill>
                <a:latin typeface="Cambria"/>
              </a:rPr>
              <a:t>Mengapa Oksidentalisme tidak cukup</a:t>
            </a:r>
          </a:p>
        </p:txBody>
      </p:sp>
      <p:sp>
        <p:nvSpPr>
          <p:cNvPr id="29" name="TextBox 28">
            <a:extLst>
              <a:ext uri="{FF2B5EF4-FFF2-40B4-BE49-F238E27FC236}">
                <a16:creationId xmlns:a16="http://schemas.microsoft.com/office/drawing/2014/main" id="{3907BF7E-7C27-7343-8816-58D7A5D4CE10}"/>
              </a:ext>
            </a:extLst>
          </p:cNvPr>
          <p:cNvSpPr txBox="1"/>
          <p:nvPr/>
        </p:nvSpPr>
        <p:spPr>
          <a:xfrm>
            <a:off x="6553200" y="5181600"/>
            <a:ext cx="4419600" cy="10160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Ia menerima struktur relasi yang justru hendak dibalikkannya. Tatapan dibalik, tetapi tata bahasa tatapan itu tetap dipertahankan utuh.</a:t>
            </a:r>
          </a:p>
        </p:txBody>
      </p:sp>
    </p:spTree>
    <p:extLst>
      <p:ext uri="{BB962C8B-B14F-4D97-AF65-F5344CB8AC3E}">
        <p14:creationId xmlns:p14="http://schemas.microsoft.com/office/powerpoint/2010/main" val="2187678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DEB532-8C7D-1C42-8DEE-D3E8FC2C003A}"/>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II  ·  KETERGANTUNGAN EPISTEMIK</a:t>
            </a:r>
          </a:p>
        </p:txBody>
      </p:sp>
      <p:sp>
        <p:nvSpPr>
          <p:cNvPr id="3" name="TextBox 2">
            <a:extLst>
              <a:ext uri="{FF2B5EF4-FFF2-40B4-BE49-F238E27FC236}">
                <a16:creationId xmlns:a16="http://schemas.microsoft.com/office/drawing/2014/main" id="{43A9D838-0383-7C49-AFB6-E58CE4D580E8}"/>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Islamofobia sebagai Persoalan Epistemologis</a:t>
            </a:r>
          </a:p>
        </p:txBody>
      </p:sp>
      <p:sp>
        <p:nvSpPr>
          <p:cNvPr id="4" name="Rectangle 3">
            <a:extLst>
              <a:ext uri="{FF2B5EF4-FFF2-40B4-BE49-F238E27FC236}">
                <a16:creationId xmlns:a16="http://schemas.microsoft.com/office/drawing/2014/main" id="{B9E0817F-A503-874C-AAA2-4195DD85658A}"/>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92EED08E-7B5F-EB43-9E91-E05F33420CC3}"/>
              </a:ext>
            </a:extLst>
          </p:cNvPr>
          <p:cNvSpPr/>
          <p:nvPr/>
        </p:nvSpPr>
        <p:spPr>
          <a:xfrm>
            <a:off x="914400" y="1778000"/>
            <a:ext cx="5943600" cy="317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69BE462D-BF3B-8544-9F70-4159595266E1}"/>
              </a:ext>
            </a:extLst>
          </p:cNvPr>
          <p:cNvSpPr/>
          <p:nvPr/>
        </p:nvSpPr>
        <p:spPr>
          <a:xfrm>
            <a:off x="914400" y="1778000"/>
            <a:ext cx="59436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FEA0387B-B6DB-B14A-8F6C-823698CA778E}"/>
              </a:ext>
            </a:extLst>
          </p:cNvPr>
          <p:cNvSpPr txBox="1"/>
          <p:nvPr/>
        </p:nvSpPr>
        <p:spPr>
          <a:xfrm>
            <a:off x="1219200" y="2032000"/>
            <a:ext cx="53340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JOHN L. ESPOSITO · WEBINAR FSH UIN AR-RANIRY</a:t>
            </a:r>
          </a:p>
        </p:txBody>
      </p:sp>
      <p:sp>
        <p:nvSpPr>
          <p:cNvPr id="8" name="TextBox 7">
            <a:extLst>
              <a:ext uri="{FF2B5EF4-FFF2-40B4-BE49-F238E27FC236}">
                <a16:creationId xmlns:a16="http://schemas.microsoft.com/office/drawing/2014/main" id="{A9555299-F4AB-D34F-A1B3-96C1EA45F16B}"/>
              </a:ext>
            </a:extLst>
          </p:cNvPr>
          <p:cNvSpPr txBox="1"/>
          <p:nvPr/>
        </p:nvSpPr>
        <p:spPr>
          <a:xfrm>
            <a:off x="1219200" y="2311400"/>
            <a:ext cx="5334000" cy="381000"/>
          </a:xfrm>
          <a:prstGeom prst="rect">
            <a:avLst/>
          </a:prstGeom>
          <a:noFill/>
        </p:spPr>
        <p:txBody>
          <a:bodyPr vertOverflow="overflow" vert="horz" wrap="square" rtlCol="0" anchor="t" anchorCtr="0">
            <a:noAutofit/>
          </a:bodyPr>
          <a:lstStyle/>
          <a:p>
            <a:pPr algn="l"/>
            <a:r>
              <a:rPr lang="en-US" sz="2200" b="1">
                <a:solidFill>
                  <a:srgbClr val="FFFFFF"/>
                </a:solidFill>
                <a:latin typeface="Cambria"/>
              </a:rPr>
              <a:t>“Islamofobia: kenyataan atau fiksi?”</a:t>
            </a:r>
          </a:p>
        </p:txBody>
      </p:sp>
      <p:sp>
        <p:nvSpPr>
          <p:cNvPr id="9" name="TextBox 8">
            <a:extLst>
              <a:ext uri="{FF2B5EF4-FFF2-40B4-BE49-F238E27FC236}">
                <a16:creationId xmlns:a16="http://schemas.microsoft.com/office/drawing/2014/main" id="{B49D7EBC-F40D-BA41-B3C8-04F555A27FBA}"/>
              </a:ext>
            </a:extLst>
          </p:cNvPr>
          <p:cNvSpPr txBox="1"/>
          <p:nvPr/>
        </p:nvSpPr>
        <p:spPr>
          <a:xfrm>
            <a:off x="1219200" y="2743200"/>
            <a:ext cx="5334000" cy="3048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Jawabannya diberikan bukan lewat definisi, melainkan lewat perluasan kasus:</a:t>
            </a:r>
          </a:p>
        </p:txBody>
      </p:sp>
      <p:sp>
        <p:nvSpPr>
          <p:cNvPr id="10" name="Rounded Rectangle 9">
            <a:extLst>
              <a:ext uri="{FF2B5EF4-FFF2-40B4-BE49-F238E27FC236}">
                <a16:creationId xmlns:a16="http://schemas.microsoft.com/office/drawing/2014/main" id="{370086C2-8AFC-294D-9F53-D0B520EAB4A5}"/>
              </a:ext>
            </a:extLst>
          </p:cNvPr>
          <p:cNvSpPr/>
          <p:nvPr/>
        </p:nvSpPr>
        <p:spPr>
          <a:xfrm>
            <a:off x="1219200" y="3124200"/>
            <a:ext cx="2489200" cy="381000"/>
          </a:xfrm>
          <a:prstGeom prst="roundRect">
            <a:avLst/>
          </a:prstGeom>
          <a:solidFill>
            <a:srgbClr val="332A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A78BFA"/>
                </a:solidFill>
                <a:latin typeface="Segoe UI"/>
                <a:cs typeface="Segoe UI"/>
              </a:rPr>
              <a:t>Muslim di Amerika Serikat</a:t>
            </a:r>
          </a:p>
        </p:txBody>
      </p:sp>
      <p:sp>
        <p:nvSpPr>
          <p:cNvPr id="11" name="Rounded Rectangle 10">
            <a:extLst>
              <a:ext uri="{FF2B5EF4-FFF2-40B4-BE49-F238E27FC236}">
                <a16:creationId xmlns:a16="http://schemas.microsoft.com/office/drawing/2014/main" id="{54EF08B3-FEF8-BA4D-B401-C2A1A07DA7E4}"/>
              </a:ext>
            </a:extLst>
          </p:cNvPr>
          <p:cNvSpPr/>
          <p:nvPr/>
        </p:nvSpPr>
        <p:spPr>
          <a:xfrm>
            <a:off x="3810000" y="3124200"/>
            <a:ext cx="1905000" cy="381000"/>
          </a:xfrm>
          <a:prstGeom prst="roundRect">
            <a:avLst/>
          </a:prstGeom>
          <a:solidFill>
            <a:srgbClr val="332A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A78BFA"/>
                </a:solidFill>
                <a:latin typeface="Segoe UI"/>
                <a:cs typeface="Segoe UI"/>
              </a:rPr>
              <a:t>Uighur di Tiongkok</a:t>
            </a:r>
          </a:p>
        </p:txBody>
      </p:sp>
      <p:sp>
        <p:nvSpPr>
          <p:cNvPr id="12" name="Rounded Rectangle 11">
            <a:extLst>
              <a:ext uri="{FF2B5EF4-FFF2-40B4-BE49-F238E27FC236}">
                <a16:creationId xmlns:a16="http://schemas.microsoft.com/office/drawing/2014/main" id="{C39C7DA8-DCE2-F845-B141-12095F602A8F}"/>
              </a:ext>
            </a:extLst>
          </p:cNvPr>
          <p:cNvSpPr/>
          <p:nvPr/>
        </p:nvSpPr>
        <p:spPr>
          <a:xfrm>
            <a:off x="1219200" y="3632200"/>
            <a:ext cx="2108200" cy="381000"/>
          </a:xfrm>
          <a:prstGeom prst="roundRect">
            <a:avLst/>
          </a:prstGeom>
          <a:solidFill>
            <a:srgbClr val="332A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A78BFA"/>
                </a:solidFill>
                <a:latin typeface="Segoe UI"/>
                <a:cs typeface="Segoe UI"/>
              </a:rPr>
              <a:t>Rohingya di Myanmar</a:t>
            </a:r>
          </a:p>
        </p:txBody>
      </p:sp>
      <p:sp>
        <p:nvSpPr>
          <p:cNvPr id="13" name="Rounded Rectangle 12">
            <a:extLst>
              <a:ext uri="{FF2B5EF4-FFF2-40B4-BE49-F238E27FC236}">
                <a16:creationId xmlns:a16="http://schemas.microsoft.com/office/drawing/2014/main" id="{CCB5AED8-6588-3F49-AD40-429DEB2DBDFF}"/>
              </a:ext>
            </a:extLst>
          </p:cNvPr>
          <p:cNvSpPr/>
          <p:nvPr/>
        </p:nvSpPr>
        <p:spPr>
          <a:xfrm>
            <a:off x="3429000" y="3632200"/>
            <a:ext cx="2286000" cy="381000"/>
          </a:xfrm>
          <a:prstGeom prst="roundRect">
            <a:avLst/>
          </a:prstGeom>
          <a:solidFill>
            <a:srgbClr val="332A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A78BFA"/>
                </a:solidFill>
                <a:latin typeface="Segoe UI"/>
                <a:cs typeface="Segoe UI"/>
              </a:rPr>
              <a:t>Minoritas Muslim di India</a:t>
            </a:r>
          </a:p>
        </p:txBody>
      </p:sp>
      <p:sp>
        <p:nvSpPr>
          <p:cNvPr id="14" name="Rounded Rectangle 13">
            <a:extLst>
              <a:ext uri="{FF2B5EF4-FFF2-40B4-BE49-F238E27FC236}">
                <a16:creationId xmlns:a16="http://schemas.microsoft.com/office/drawing/2014/main" id="{297E852D-357F-3B4A-9E13-4066D90060EB}"/>
              </a:ext>
            </a:extLst>
          </p:cNvPr>
          <p:cNvSpPr/>
          <p:nvPr/>
        </p:nvSpPr>
        <p:spPr>
          <a:xfrm>
            <a:off x="1219200" y="4140200"/>
            <a:ext cx="1397000" cy="381000"/>
          </a:xfrm>
          <a:prstGeom prst="roundRect">
            <a:avLst/>
          </a:prstGeom>
          <a:solidFill>
            <a:srgbClr val="332A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A78BFA"/>
                </a:solidFill>
                <a:latin typeface="Segoe UI"/>
                <a:cs typeface="Segoe UI"/>
              </a:rPr>
              <a:t>Palestina</a:t>
            </a:r>
          </a:p>
        </p:txBody>
      </p:sp>
      <p:sp>
        <p:nvSpPr>
          <p:cNvPr id="16" name="Rounded Rectangle 15">
            <a:extLst>
              <a:ext uri="{FF2B5EF4-FFF2-40B4-BE49-F238E27FC236}">
                <a16:creationId xmlns:a16="http://schemas.microsoft.com/office/drawing/2014/main" id="{6DF27500-CA95-5C4F-94ED-8ACFC76B49C5}"/>
              </a:ext>
            </a:extLst>
          </p:cNvPr>
          <p:cNvSpPr/>
          <p:nvPr/>
        </p:nvSpPr>
        <p:spPr>
          <a:xfrm>
            <a:off x="7162800" y="1778000"/>
            <a:ext cx="4114800" cy="31750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Rectangle 16">
            <a:extLst>
              <a:ext uri="{FF2B5EF4-FFF2-40B4-BE49-F238E27FC236}">
                <a16:creationId xmlns:a16="http://schemas.microsoft.com/office/drawing/2014/main" id="{25BF1EB8-1C19-9B40-9901-61036E9EF4E9}"/>
              </a:ext>
            </a:extLst>
          </p:cNvPr>
          <p:cNvSpPr/>
          <p:nvPr/>
        </p:nvSpPr>
        <p:spPr>
          <a:xfrm>
            <a:off x="7162800" y="1778000"/>
            <a:ext cx="41148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TextBox 17">
            <a:extLst>
              <a:ext uri="{FF2B5EF4-FFF2-40B4-BE49-F238E27FC236}">
                <a16:creationId xmlns:a16="http://schemas.microsoft.com/office/drawing/2014/main" id="{8D673AE0-96E7-4D45-95B1-811087AF9146}"/>
              </a:ext>
            </a:extLst>
          </p:cNvPr>
          <p:cNvSpPr txBox="1"/>
          <p:nvPr/>
        </p:nvSpPr>
        <p:spPr>
          <a:xfrm>
            <a:off x="7467600" y="2032000"/>
            <a:ext cx="3505200" cy="2540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PERGESERAN TARAF ANALISIS</a:t>
            </a:r>
          </a:p>
        </p:txBody>
      </p:sp>
      <p:sp>
        <p:nvSpPr>
          <p:cNvPr id="19" name="TextBox 18">
            <a:extLst>
              <a:ext uri="{FF2B5EF4-FFF2-40B4-BE49-F238E27FC236}">
                <a16:creationId xmlns:a16="http://schemas.microsoft.com/office/drawing/2014/main" id="{5D006DCC-D951-1047-ADA0-CA0BBFA99DF2}"/>
              </a:ext>
            </a:extLst>
          </p:cNvPr>
          <p:cNvSpPr txBox="1"/>
          <p:nvPr/>
        </p:nvSpPr>
        <p:spPr>
          <a:xfrm>
            <a:off x="7467600" y="2362200"/>
            <a:ext cx="3505200" cy="304800"/>
          </a:xfrm>
          <a:prstGeom prst="rect">
            <a:avLst/>
          </a:prstGeom>
          <a:noFill/>
        </p:spPr>
        <p:txBody>
          <a:bodyPr vertOverflow="overflow" vert="horz" wrap="square" rtlCol="0" anchor="t" anchorCtr="0">
            <a:noAutofit/>
          </a:bodyPr>
          <a:lstStyle/>
          <a:p>
            <a:pPr algn="l"/>
            <a:r>
              <a:rPr lang="en-US" b="1">
                <a:solidFill>
                  <a:srgbClr val="FFFFFF"/>
                </a:solidFill>
                <a:latin typeface="Cambria"/>
              </a:rPr>
              <a:t>Cara lazim</a:t>
            </a:r>
          </a:p>
        </p:txBody>
      </p:sp>
      <p:sp>
        <p:nvSpPr>
          <p:cNvPr id="20" name="TextBox 19">
            <a:extLst>
              <a:ext uri="{FF2B5EF4-FFF2-40B4-BE49-F238E27FC236}">
                <a16:creationId xmlns:a16="http://schemas.microsoft.com/office/drawing/2014/main" id="{F54F2D33-5DC7-084F-93C3-C815BAD58E5F}"/>
              </a:ext>
            </a:extLst>
          </p:cNvPr>
          <p:cNvSpPr txBox="1"/>
          <p:nvPr/>
        </p:nvSpPr>
        <p:spPr>
          <a:xfrm>
            <a:off x="7467600" y="2692400"/>
            <a:ext cx="3505200" cy="965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Islamofobia sebagai sikap: prasangka individual, terukur lewat survei, diobati dengan kontak dan edukasi. Tidak keliru — tetapi dangkal.</a:t>
            </a:r>
          </a:p>
        </p:txBody>
      </p:sp>
      <p:sp>
        <p:nvSpPr>
          <p:cNvPr id="21" name="Rectangle 20">
            <a:extLst>
              <a:ext uri="{FF2B5EF4-FFF2-40B4-BE49-F238E27FC236}">
                <a16:creationId xmlns:a16="http://schemas.microsoft.com/office/drawing/2014/main" id="{512D2C1D-7235-D745-82B0-4E6E8BF00FAB}"/>
              </a:ext>
            </a:extLst>
          </p:cNvPr>
          <p:cNvSpPr/>
          <p:nvPr/>
        </p:nvSpPr>
        <p:spPr>
          <a:xfrm>
            <a:off x="7467600" y="3708400"/>
            <a:ext cx="35052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TextBox 21">
            <a:extLst>
              <a:ext uri="{FF2B5EF4-FFF2-40B4-BE49-F238E27FC236}">
                <a16:creationId xmlns:a16="http://schemas.microsoft.com/office/drawing/2014/main" id="{CADB0A88-5D7D-034A-91F9-833760D2398D}"/>
              </a:ext>
            </a:extLst>
          </p:cNvPr>
          <p:cNvSpPr txBox="1"/>
          <p:nvPr/>
        </p:nvSpPr>
        <p:spPr>
          <a:xfrm>
            <a:off x="7467600" y="3835400"/>
            <a:ext cx="3505200" cy="304800"/>
          </a:xfrm>
          <a:prstGeom prst="rect">
            <a:avLst/>
          </a:prstGeom>
          <a:noFill/>
        </p:spPr>
        <p:txBody>
          <a:bodyPr vertOverflow="overflow" vert="horz" wrap="square" rtlCol="0" anchor="t" anchorCtr="0">
            <a:noAutofit/>
          </a:bodyPr>
          <a:lstStyle/>
          <a:p>
            <a:pPr algn="l"/>
            <a:r>
              <a:rPr lang="en-US" b="1">
                <a:solidFill>
                  <a:srgbClr val="F0B429"/>
                </a:solidFill>
                <a:latin typeface="Cambria"/>
              </a:rPr>
              <a:t>Yang diperlukan</a:t>
            </a:r>
          </a:p>
        </p:txBody>
      </p:sp>
      <p:sp>
        <p:nvSpPr>
          <p:cNvPr id="23" name="TextBox 22">
            <a:extLst>
              <a:ext uri="{FF2B5EF4-FFF2-40B4-BE49-F238E27FC236}">
                <a16:creationId xmlns:a16="http://schemas.microsoft.com/office/drawing/2014/main" id="{BE1411B2-268E-9348-85D1-6C65CE9A809F}"/>
              </a:ext>
            </a:extLst>
          </p:cNvPr>
          <p:cNvSpPr txBox="1"/>
          <p:nvPr/>
        </p:nvSpPr>
        <p:spPr>
          <a:xfrm>
            <a:off x="7467600" y="4165600"/>
            <a:ext cx="3505200" cy="635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Kerja pada taraf kategori: bagaimana suatu populasi menjadi terpikirkan sejak awal.</a:t>
            </a:r>
          </a:p>
        </p:txBody>
      </p:sp>
      <p:sp>
        <p:nvSpPr>
          <p:cNvPr id="24" name="Rounded Rectangle 23">
            <a:extLst>
              <a:ext uri="{FF2B5EF4-FFF2-40B4-BE49-F238E27FC236}">
                <a16:creationId xmlns:a16="http://schemas.microsoft.com/office/drawing/2014/main" id="{21104D7D-3ADC-A842-841B-30AB7B3E3FCF}"/>
              </a:ext>
            </a:extLst>
          </p:cNvPr>
          <p:cNvSpPr/>
          <p:nvPr/>
        </p:nvSpPr>
        <p:spPr>
          <a:xfrm>
            <a:off x="914400" y="5156200"/>
            <a:ext cx="10363200" cy="11938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5" name="Rectangle 24">
            <a:extLst>
              <a:ext uri="{FF2B5EF4-FFF2-40B4-BE49-F238E27FC236}">
                <a16:creationId xmlns:a16="http://schemas.microsoft.com/office/drawing/2014/main" id="{96F02582-1854-DE43-8037-53A8B18B9F4C}"/>
              </a:ext>
            </a:extLst>
          </p:cNvPr>
          <p:cNvSpPr/>
          <p:nvPr/>
        </p:nvSpPr>
        <p:spPr>
          <a:xfrm>
            <a:off x="914400" y="5334000"/>
            <a:ext cx="50800" cy="8382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6" name="TextBox 25">
            <a:extLst>
              <a:ext uri="{FF2B5EF4-FFF2-40B4-BE49-F238E27FC236}">
                <a16:creationId xmlns:a16="http://schemas.microsoft.com/office/drawing/2014/main" id="{D3CA277B-322B-C347-8A97-87AA7A52688B}"/>
              </a:ext>
            </a:extLst>
          </p:cNvPr>
          <p:cNvSpPr txBox="1"/>
          <p:nvPr/>
        </p:nvSpPr>
        <p:spPr>
          <a:xfrm>
            <a:off x="1270000" y="5384800"/>
            <a:ext cx="9702800" cy="838200"/>
          </a:xfrm>
          <a:prstGeom prst="rect">
            <a:avLst/>
          </a:prstGeom>
          <a:noFill/>
        </p:spPr>
        <p:txBody>
          <a:bodyPr vertOverflow="overflow" vert="horz" wrap="square" rtlCol="0" anchor="t" anchorCtr="0">
            <a:noAutofit/>
          </a:bodyPr>
          <a:lstStyle/>
          <a:p>
            <a:pPr algn="l"/>
            <a:r>
              <a:rPr lang="en-US" sz="1700">
                <a:solidFill>
                  <a:srgbClr val="DCD7F5"/>
                </a:solidFill>
                <a:latin typeface="Cambria"/>
              </a:rPr>
              <a:t>Mary Douglas: apa yang tidak tertampung oleh sebuah skema klasifikasi tidak melahirkan ketidakpedulian, melainkan rasa cemar. Maka meluruskan informasi yang keliru membiarkan skemanya tetap utuh — dan skema itu akan memproduksi permusuhan baru secepat informasi diluruskan.</a:t>
            </a:r>
          </a:p>
        </p:txBody>
      </p:sp>
    </p:spTree>
    <p:extLst>
      <p:ext uri="{BB962C8B-B14F-4D97-AF65-F5344CB8AC3E}">
        <p14:creationId xmlns:p14="http://schemas.microsoft.com/office/powerpoint/2010/main" val="1465740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B3F140-CB43-6547-8FEE-6CC212A834A4}"/>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II  ·  KETERGANTUNGAN EPISTEMIK</a:t>
            </a:r>
          </a:p>
        </p:txBody>
      </p:sp>
      <p:sp>
        <p:nvSpPr>
          <p:cNvPr id="3" name="TextBox 2">
            <a:extLst>
              <a:ext uri="{FF2B5EF4-FFF2-40B4-BE49-F238E27FC236}">
                <a16:creationId xmlns:a16="http://schemas.microsoft.com/office/drawing/2014/main" id="{41CE5837-576F-1947-A51D-24B397108F9C}"/>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Ekonomi Otoritas Ilmiah</a:t>
            </a:r>
          </a:p>
        </p:txBody>
      </p:sp>
      <p:sp>
        <p:nvSpPr>
          <p:cNvPr id="4" name="Rectangle 3">
            <a:extLst>
              <a:ext uri="{FF2B5EF4-FFF2-40B4-BE49-F238E27FC236}">
                <a16:creationId xmlns:a16="http://schemas.microsoft.com/office/drawing/2014/main" id="{842564B6-D982-DA4A-8ED8-11EC24D03FBC}"/>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C910102C-4571-FB4C-9773-5BF08C215328}"/>
              </a:ext>
            </a:extLst>
          </p:cNvPr>
          <p:cNvSpPr/>
          <p:nvPr/>
        </p:nvSpPr>
        <p:spPr>
          <a:xfrm>
            <a:off x="914400" y="1778000"/>
            <a:ext cx="5638800" cy="3454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4463A002-3885-8D4D-86A1-C7BBA0D1DE03}"/>
              </a:ext>
            </a:extLst>
          </p:cNvPr>
          <p:cNvSpPr/>
          <p:nvPr/>
        </p:nvSpPr>
        <p:spPr>
          <a:xfrm>
            <a:off x="914400" y="1778000"/>
            <a:ext cx="56388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3CBB0689-0EE6-EB4C-94A4-1B62163F10FF}"/>
              </a:ext>
            </a:extLst>
          </p:cNvPr>
          <p:cNvSpPr txBox="1"/>
          <p:nvPr/>
        </p:nvSpPr>
        <p:spPr>
          <a:xfrm>
            <a:off x="1219200" y="2032000"/>
            <a:ext cx="50292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APA YANG MENENTUKAN SESUATU DIHITUNG SEBAGAI ILMU</a:t>
            </a:r>
          </a:p>
        </p:txBody>
      </p:sp>
      <p:sp>
        <p:nvSpPr>
          <p:cNvPr id="8" name="Oval 7">
            <a:extLst>
              <a:ext uri="{FF2B5EF4-FFF2-40B4-BE49-F238E27FC236}">
                <a16:creationId xmlns:a16="http://schemas.microsoft.com/office/drawing/2014/main" id="{035EF5B9-B564-BA4E-AA69-79F192FC66F8}"/>
              </a:ext>
            </a:extLst>
          </p:cNvPr>
          <p:cNvSpPr/>
          <p:nvPr/>
        </p:nvSpPr>
        <p:spPr>
          <a:xfrm>
            <a:off x="1219200" y="2501900"/>
            <a:ext cx="101600" cy="101600"/>
          </a:xfrm>
          <a:prstGeom prst="ellipse">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TextBox 8">
            <a:extLst>
              <a:ext uri="{FF2B5EF4-FFF2-40B4-BE49-F238E27FC236}">
                <a16:creationId xmlns:a16="http://schemas.microsoft.com/office/drawing/2014/main" id="{C45EAC2E-FE80-9C44-A056-A4A3CCEC3C3A}"/>
              </a:ext>
            </a:extLst>
          </p:cNvPr>
          <p:cNvSpPr txBox="1"/>
          <p:nvPr/>
        </p:nvSpPr>
        <p:spPr>
          <a:xfrm>
            <a:off x="1447800" y="2413000"/>
            <a:ext cx="4800600" cy="279400"/>
          </a:xfrm>
          <a:prstGeom prst="rect">
            <a:avLst/>
          </a:prstGeom>
          <a:noFill/>
        </p:spPr>
        <p:txBody>
          <a:bodyPr vertOverflow="overflow" vert="horz" wrap="square" rtlCol="0" anchor="t" anchorCtr="0">
            <a:noAutofit/>
          </a:bodyPr>
          <a:lstStyle/>
          <a:p>
            <a:pPr algn="l"/>
            <a:r>
              <a:rPr lang="en-US" sz="1700" b="1">
                <a:solidFill>
                  <a:srgbClr val="FFFFFF"/>
                </a:solidFill>
                <a:latin typeface="Segoe UI"/>
                <a:cs typeface="Segoe UI"/>
              </a:rPr>
              <a:t>Jurnal terindeks</a:t>
            </a:r>
          </a:p>
        </p:txBody>
      </p:sp>
      <p:sp>
        <p:nvSpPr>
          <p:cNvPr id="10" name="TextBox 9">
            <a:extLst>
              <a:ext uri="{FF2B5EF4-FFF2-40B4-BE49-F238E27FC236}">
                <a16:creationId xmlns:a16="http://schemas.microsoft.com/office/drawing/2014/main" id="{08107D00-1F36-2E4A-B196-E1A1FBF76183}"/>
              </a:ext>
            </a:extLst>
          </p:cNvPr>
          <p:cNvSpPr txBox="1"/>
          <p:nvPr/>
        </p:nvSpPr>
        <p:spPr>
          <a:xfrm>
            <a:off x="1447800" y="2679700"/>
            <a:ext cx="4800600" cy="279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Penelaah dilatih dalam kategori yang sedang kita persoalkan</a:t>
            </a:r>
          </a:p>
        </p:txBody>
      </p:sp>
      <p:sp>
        <p:nvSpPr>
          <p:cNvPr id="11" name="Oval 10">
            <a:extLst>
              <a:ext uri="{FF2B5EF4-FFF2-40B4-BE49-F238E27FC236}">
                <a16:creationId xmlns:a16="http://schemas.microsoft.com/office/drawing/2014/main" id="{EF0CF7C3-A069-324A-86AE-9A53EE27ED00}"/>
              </a:ext>
            </a:extLst>
          </p:cNvPr>
          <p:cNvSpPr/>
          <p:nvPr/>
        </p:nvSpPr>
        <p:spPr>
          <a:xfrm>
            <a:off x="1219200" y="3136900"/>
            <a:ext cx="101600" cy="101600"/>
          </a:xfrm>
          <a:prstGeom prst="ellipse">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TextBox 11">
            <a:extLst>
              <a:ext uri="{FF2B5EF4-FFF2-40B4-BE49-F238E27FC236}">
                <a16:creationId xmlns:a16="http://schemas.microsoft.com/office/drawing/2014/main" id="{6F4AC444-7008-CF46-B53D-4597ECD4835F}"/>
              </a:ext>
            </a:extLst>
          </p:cNvPr>
          <p:cNvSpPr txBox="1"/>
          <p:nvPr/>
        </p:nvSpPr>
        <p:spPr>
          <a:xfrm>
            <a:off x="1447800" y="3048000"/>
            <a:ext cx="4800600" cy="279400"/>
          </a:xfrm>
          <a:prstGeom prst="rect">
            <a:avLst/>
          </a:prstGeom>
          <a:noFill/>
        </p:spPr>
        <p:txBody>
          <a:bodyPr vertOverflow="overflow" vert="horz" wrap="square" rtlCol="0" anchor="t" anchorCtr="0">
            <a:noAutofit/>
          </a:bodyPr>
          <a:lstStyle/>
          <a:p>
            <a:pPr algn="l"/>
            <a:r>
              <a:rPr lang="en-US" sz="1700" b="1">
                <a:solidFill>
                  <a:srgbClr val="FFFFFF"/>
                </a:solidFill>
                <a:latin typeface="Segoe UI"/>
                <a:cs typeface="Segoe UI"/>
              </a:rPr>
              <a:t>Sistem perangkingan</a:t>
            </a:r>
          </a:p>
        </p:txBody>
      </p:sp>
      <p:sp>
        <p:nvSpPr>
          <p:cNvPr id="13" name="TextBox 12">
            <a:extLst>
              <a:ext uri="{FF2B5EF4-FFF2-40B4-BE49-F238E27FC236}">
                <a16:creationId xmlns:a16="http://schemas.microsoft.com/office/drawing/2014/main" id="{BF329D42-BB2D-DC4B-8744-6014F12D6B91}"/>
              </a:ext>
            </a:extLst>
          </p:cNvPr>
          <p:cNvSpPr txBox="1"/>
          <p:nvPr/>
        </p:nvSpPr>
        <p:spPr>
          <a:xfrm>
            <a:off x="1447800" y="3314700"/>
            <a:ext cx="4800600" cy="279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Menentukan reputasi lembaga dan alokasi sumber daya</a:t>
            </a:r>
          </a:p>
        </p:txBody>
      </p:sp>
      <p:sp>
        <p:nvSpPr>
          <p:cNvPr id="14" name="Oval 13">
            <a:extLst>
              <a:ext uri="{FF2B5EF4-FFF2-40B4-BE49-F238E27FC236}">
                <a16:creationId xmlns:a16="http://schemas.microsoft.com/office/drawing/2014/main" id="{C2DFF095-F4EF-1448-88C7-EA9DB44203F9}"/>
              </a:ext>
            </a:extLst>
          </p:cNvPr>
          <p:cNvSpPr/>
          <p:nvPr/>
        </p:nvSpPr>
        <p:spPr>
          <a:xfrm>
            <a:off x="1219200" y="3771900"/>
            <a:ext cx="101600" cy="101600"/>
          </a:xfrm>
          <a:prstGeom prst="ellipse">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TextBox 14">
            <a:extLst>
              <a:ext uri="{FF2B5EF4-FFF2-40B4-BE49-F238E27FC236}">
                <a16:creationId xmlns:a16="http://schemas.microsoft.com/office/drawing/2014/main" id="{68427092-1199-1440-AC62-D5A8ADF511D8}"/>
              </a:ext>
            </a:extLst>
          </p:cNvPr>
          <p:cNvSpPr txBox="1"/>
          <p:nvPr/>
        </p:nvSpPr>
        <p:spPr>
          <a:xfrm>
            <a:off x="1447800" y="3683000"/>
            <a:ext cx="4800600" cy="279400"/>
          </a:xfrm>
          <a:prstGeom prst="rect">
            <a:avLst/>
          </a:prstGeom>
          <a:noFill/>
        </p:spPr>
        <p:txBody>
          <a:bodyPr vertOverflow="overflow" vert="horz" wrap="square" rtlCol="0" anchor="t" anchorCtr="0">
            <a:noAutofit/>
          </a:bodyPr>
          <a:lstStyle/>
          <a:p>
            <a:pPr algn="l"/>
            <a:r>
              <a:rPr lang="en-US" sz="1700" b="1">
                <a:solidFill>
                  <a:srgbClr val="FFFFFF"/>
                </a:solidFill>
                <a:latin typeface="Segoe UI"/>
                <a:cs typeface="Segoe UI"/>
              </a:rPr>
              <a:t>Metrik sitasi</a:t>
            </a:r>
          </a:p>
        </p:txBody>
      </p:sp>
      <p:sp>
        <p:nvSpPr>
          <p:cNvPr id="16" name="TextBox 15">
            <a:extLst>
              <a:ext uri="{FF2B5EF4-FFF2-40B4-BE49-F238E27FC236}">
                <a16:creationId xmlns:a16="http://schemas.microsoft.com/office/drawing/2014/main" id="{C06CC9E1-CD83-764B-914C-8F4ABEF51EF8}"/>
              </a:ext>
            </a:extLst>
          </p:cNvPr>
          <p:cNvSpPr txBox="1"/>
          <p:nvPr/>
        </p:nvSpPr>
        <p:spPr>
          <a:xfrm>
            <a:off x="1447800" y="3949700"/>
            <a:ext cx="4800600" cy="279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Mengukur penerimaan, bukan kedalaman</a:t>
            </a:r>
          </a:p>
        </p:txBody>
      </p:sp>
      <p:sp>
        <p:nvSpPr>
          <p:cNvPr id="17" name="Oval 16">
            <a:extLst>
              <a:ext uri="{FF2B5EF4-FFF2-40B4-BE49-F238E27FC236}">
                <a16:creationId xmlns:a16="http://schemas.microsoft.com/office/drawing/2014/main" id="{40F93BC2-F2F8-DB40-A655-27DD6F30AD52}"/>
              </a:ext>
            </a:extLst>
          </p:cNvPr>
          <p:cNvSpPr/>
          <p:nvPr/>
        </p:nvSpPr>
        <p:spPr>
          <a:xfrm>
            <a:off x="1219200" y="4406900"/>
            <a:ext cx="101600" cy="101600"/>
          </a:xfrm>
          <a:prstGeom prst="ellipse">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TextBox 17">
            <a:extLst>
              <a:ext uri="{FF2B5EF4-FFF2-40B4-BE49-F238E27FC236}">
                <a16:creationId xmlns:a16="http://schemas.microsoft.com/office/drawing/2014/main" id="{E7B21B01-F5F3-674B-836B-E16D32FD8D35}"/>
              </a:ext>
            </a:extLst>
          </p:cNvPr>
          <p:cNvSpPr txBox="1"/>
          <p:nvPr/>
        </p:nvSpPr>
        <p:spPr>
          <a:xfrm>
            <a:off x="1447800" y="4318000"/>
            <a:ext cx="4800600" cy="279400"/>
          </a:xfrm>
          <a:prstGeom prst="rect">
            <a:avLst/>
          </a:prstGeom>
          <a:noFill/>
        </p:spPr>
        <p:txBody>
          <a:bodyPr vertOverflow="overflow" vert="horz" wrap="square" rtlCol="0" anchor="t" anchorCtr="0">
            <a:noAutofit/>
          </a:bodyPr>
          <a:lstStyle/>
          <a:p>
            <a:pPr algn="l"/>
            <a:r>
              <a:rPr lang="en-US" sz="1700" b="1">
                <a:solidFill>
                  <a:srgbClr val="FFFFFF"/>
                </a:solidFill>
                <a:latin typeface="Segoe UI"/>
                <a:cs typeface="Segoe UI"/>
              </a:rPr>
              <a:t>Bahasa publikasi</a:t>
            </a:r>
          </a:p>
        </p:txBody>
      </p:sp>
      <p:sp>
        <p:nvSpPr>
          <p:cNvPr id="19" name="TextBox 18">
            <a:extLst>
              <a:ext uri="{FF2B5EF4-FFF2-40B4-BE49-F238E27FC236}">
                <a16:creationId xmlns:a16="http://schemas.microsoft.com/office/drawing/2014/main" id="{DECD11A5-706F-A94A-B12D-2DF972CE6BFC}"/>
              </a:ext>
            </a:extLst>
          </p:cNvPr>
          <p:cNvSpPr txBox="1"/>
          <p:nvPr/>
        </p:nvSpPr>
        <p:spPr>
          <a:xfrm>
            <a:off x="1447800" y="4584700"/>
            <a:ext cx="4800600" cy="279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Menentukan siapa yang dapat didengar sama sekali</a:t>
            </a:r>
          </a:p>
        </p:txBody>
      </p:sp>
      <p:sp>
        <p:nvSpPr>
          <p:cNvPr id="20" name="Rectangle 19">
            <a:extLst>
              <a:ext uri="{FF2B5EF4-FFF2-40B4-BE49-F238E27FC236}">
                <a16:creationId xmlns:a16="http://schemas.microsoft.com/office/drawing/2014/main" id="{A3FF19BA-CDF2-2449-99C3-0E0920AEC35F}"/>
              </a:ext>
            </a:extLst>
          </p:cNvPr>
          <p:cNvSpPr/>
          <p:nvPr/>
        </p:nvSpPr>
        <p:spPr>
          <a:xfrm>
            <a:off x="1219200" y="4978400"/>
            <a:ext cx="50292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Rounded Rectangle 20">
            <a:extLst>
              <a:ext uri="{FF2B5EF4-FFF2-40B4-BE49-F238E27FC236}">
                <a16:creationId xmlns:a16="http://schemas.microsoft.com/office/drawing/2014/main" id="{FC2C0615-BA35-DB4C-88F5-FC244516D92F}"/>
              </a:ext>
            </a:extLst>
          </p:cNvPr>
          <p:cNvSpPr/>
          <p:nvPr/>
        </p:nvSpPr>
        <p:spPr>
          <a:xfrm>
            <a:off x="6858000" y="1778000"/>
            <a:ext cx="4419600" cy="34544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Rectangle 21">
            <a:extLst>
              <a:ext uri="{FF2B5EF4-FFF2-40B4-BE49-F238E27FC236}">
                <a16:creationId xmlns:a16="http://schemas.microsoft.com/office/drawing/2014/main" id="{79E82AED-42F3-784C-AE66-080F3409C29E}"/>
              </a:ext>
            </a:extLst>
          </p:cNvPr>
          <p:cNvSpPr/>
          <p:nvPr/>
        </p:nvSpPr>
        <p:spPr>
          <a:xfrm>
            <a:off x="6858000" y="1778000"/>
            <a:ext cx="44196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TextBox 22">
            <a:extLst>
              <a:ext uri="{FF2B5EF4-FFF2-40B4-BE49-F238E27FC236}">
                <a16:creationId xmlns:a16="http://schemas.microsoft.com/office/drawing/2014/main" id="{E512414C-EA6A-5746-A1ED-E71131F08B1C}"/>
              </a:ext>
            </a:extLst>
          </p:cNvPr>
          <p:cNvSpPr txBox="1"/>
          <p:nvPr/>
        </p:nvSpPr>
        <p:spPr>
          <a:xfrm>
            <a:off x="7162800" y="2032000"/>
            <a:ext cx="3810000" cy="4572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FORD FOUNDATION DI INDONESIA, 1953–2003</a:t>
            </a:r>
          </a:p>
        </p:txBody>
      </p:sp>
      <p:sp>
        <p:nvSpPr>
          <p:cNvPr id="24" name="TextBox 23">
            <a:extLst>
              <a:ext uri="{FF2B5EF4-FFF2-40B4-BE49-F238E27FC236}">
                <a16:creationId xmlns:a16="http://schemas.microsoft.com/office/drawing/2014/main" id="{AEB311C8-FABC-0446-ABEA-E41B87D2CC7F}"/>
              </a:ext>
            </a:extLst>
          </p:cNvPr>
          <p:cNvSpPr txBox="1"/>
          <p:nvPr/>
        </p:nvSpPr>
        <p:spPr>
          <a:xfrm>
            <a:off x="7162800" y="2413000"/>
            <a:ext cx="889000" cy="939800"/>
          </a:xfrm>
          <a:prstGeom prst="rect">
            <a:avLst/>
          </a:prstGeom>
          <a:noFill/>
        </p:spPr>
        <p:txBody>
          <a:bodyPr vertOverflow="overflow" vert="horz" wrap="square" rtlCol="0" anchor="t" anchorCtr="0">
            <a:noAutofit/>
          </a:bodyPr>
          <a:lstStyle/>
          <a:p>
            <a:pPr algn="l"/>
            <a:r>
              <a:rPr lang="en-US" sz="6400" b="1">
                <a:solidFill>
                  <a:srgbClr val="F0B429"/>
                </a:solidFill>
                <a:latin typeface="Cambria"/>
              </a:rPr>
              <a:t>1</a:t>
            </a:r>
          </a:p>
        </p:txBody>
      </p:sp>
      <p:sp>
        <p:nvSpPr>
          <p:cNvPr id="25" name="TextBox 24">
            <a:extLst>
              <a:ext uri="{FF2B5EF4-FFF2-40B4-BE49-F238E27FC236}">
                <a16:creationId xmlns:a16="http://schemas.microsoft.com/office/drawing/2014/main" id="{60D4EA08-F6BE-A34E-B4EE-283D7AE0C5A6}"/>
              </a:ext>
            </a:extLst>
          </p:cNvPr>
          <p:cNvSpPr txBox="1"/>
          <p:nvPr/>
        </p:nvSpPr>
        <p:spPr>
          <a:xfrm>
            <a:off x="8128000" y="2489200"/>
            <a:ext cx="2844800" cy="889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kali IAIN terindeks dalam seluruh laporan retrospektif lima puluh tahun program Indonesia.</a:t>
            </a:r>
          </a:p>
        </p:txBody>
      </p:sp>
      <p:sp>
        <p:nvSpPr>
          <p:cNvPr id="26" name="Rectangle 25">
            <a:extLst>
              <a:ext uri="{FF2B5EF4-FFF2-40B4-BE49-F238E27FC236}">
                <a16:creationId xmlns:a16="http://schemas.microsoft.com/office/drawing/2014/main" id="{EE481D34-B029-AB47-AE78-777881EAD1C9}"/>
              </a:ext>
            </a:extLst>
          </p:cNvPr>
          <p:cNvSpPr/>
          <p:nvPr/>
        </p:nvSpPr>
        <p:spPr>
          <a:xfrm>
            <a:off x="7162800" y="3505200"/>
            <a:ext cx="38100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TextBox 26">
            <a:extLst>
              <a:ext uri="{FF2B5EF4-FFF2-40B4-BE49-F238E27FC236}">
                <a16:creationId xmlns:a16="http://schemas.microsoft.com/office/drawing/2014/main" id="{8EC4B44D-F7E4-A64D-87B1-E7EA943B72A3}"/>
              </a:ext>
            </a:extLst>
          </p:cNvPr>
          <p:cNvSpPr txBox="1"/>
          <p:nvPr/>
        </p:nvSpPr>
        <p:spPr>
          <a:xfrm>
            <a:off x="7162800" y="3657600"/>
            <a:ext cx="3810000" cy="1397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Dana mengalir ke sektor non-pemerintah dan pesantren — LP3ES, P3M (1987), YLKI, Forum Kajian Kitab Kuning. IAIN hadir sebagai biografi perorangan, bukan sebagai penerima.</a:t>
            </a:r>
          </a:p>
        </p:txBody>
      </p:sp>
      <p:sp>
        <p:nvSpPr>
          <p:cNvPr id="28" name="Rounded Rectangle 27">
            <a:extLst>
              <a:ext uri="{FF2B5EF4-FFF2-40B4-BE49-F238E27FC236}">
                <a16:creationId xmlns:a16="http://schemas.microsoft.com/office/drawing/2014/main" id="{0CF438DE-6B53-A74E-A1AF-70E748081575}"/>
              </a:ext>
            </a:extLst>
          </p:cNvPr>
          <p:cNvSpPr/>
          <p:nvPr/>
        </p:nvSpPr>
        <p:spPr>
          <a:xfrm>
            <a:off x="914400" y="5435600"/>
            <a:ext cx="10363200" cy="9144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9" name="Rectangle 28">
            <a:extLst>
              <a:ext uri="{FF2B5EF4-FFF2-40B4-BE49-F238E27FC236}">
                <a16:creationId xmlns:a16="http://schemas.microsoft.com/office/drawing/2014/main" id="{2D976B1D-7A98-2E42-9E3F-35186748856F}"/>
              </a:ext>
            </a:extLst>
          </p:cNvPr>
          <p:cNvSpPr/>
          <p:nvPr/>
        </p:nvSpPr>
        <p:spPr>
          <a:xfrm>
            <a:off x="914400" y="5613400"/>
            <a:ext cx="50800" cy="558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0" name="TextBox 29">
            <a:extLst>
              <a:ext uri="{FF2B5EF4-FFF2-40B4-BE49-F238E27FC236}">
                <a16:creationId xmlns:a16="http://schemas.microsoft.com/office/drawing/2014/main" id="{FC974D9B-17DC-264D-85B3-7B2BD13F2F23}"/>
              </a:ext>
            </a:extLst>
          </p:cNvPr>
          <p:cNvSpPr txBox="1"/>
          <p:nvPr/>
        </p:nvSpPr>
        <p:spPr>
          <a:xfrm>
            <a:off x="1270000" y="5664200"/>
            <a:ext cx="9702800" cy="558800"/>
          </a:xfrm>
          <a:prstGeom prst="rect">
            <a:avLst/>
          </a:prstGeom>
          <a:noFill/>
        </p:spPr>
        <p:txBody>
          <a:bodyPr vertOverflow="overflow" vert="horz" wrap="square" rtlCol="0" anchor="t" anchorCtr="0">
            <a:noAutofit/>
          </a:bodyPr>
          <a:lstStyle/>
          <a:p>
            <a:pPr algn="l"/>
            <a:r>
              <a:rPr lang="en-US" sz="1700">
                <a:solidFill>
                  <a:srgbClr val="DCD7F5"/>
                </a:solidFill>
                <a:latin typeface="Cambria"/>
              </a:rPr>
              <a:t>Inilah mekanismenya — bukan kekurangan bakat — yang menghasilkan pola khas sektor ini: kerja lapangan melimpah,
teori nyaris nihil. Kemandirian yang diraih dengan melawan syarat-syarat ini bukanlah kemandirian, melainkan ketidakterbacaan.</a:t>
            </a:r>
          </a:p>
        </p:txBody>
      </p:sp>
    </p:spTree>
    <p:extLst>
      <p:ext uri="{BB962C8B-B14F-4D97-AF65-F5344CB8AC3E}">
        <p14:creationId xmlns:p14="http://schemas.microsoft.com/office/powerpoint/2010/main" val="1458756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DDC6C104-024C-4947-AA4C-DC50EF4590E6}"/>
              </a:ext>
            </a:extLst>
          </p:cNvPr>
          <p:cNvSpPr/>
          <p:nvPr/>
        </p:nvSpPr>
        <p:spPr>
          <a:xfrm>
            <a:off x="914400" y="1905000"/>
            <a:ext cx="1117600" cy="11176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4000" b="1">
                <a:solidFill>
                  <a:srgbClr val="140E33"/>
                </a:solidFill>
                <a:latin typeface="Cambria"/>
              </a:rPr>
              <a:t>III</a:t>
            </a:r>
          </a:p>
        </p:txBody>
      </p:sp>
      <p:sp>
        <p:nvSpPr>
          <p:cNvPr id="3" name="TextBox 2">
            <a:extLst>
              <a:ext uri="{FF2B5EF4-FFF2-40B4-BE49-F238E27FC236}">
                <a16:creationId xmlns:a16="http://schemas.microsoft.com/office/drawing/2014/main" id="{C8906816-2D9B-A74E-B42E-F797AC9ACDC1}"/>
              </a:ext>
            </a:extLst>
          </p:cNvPr>
          <p:cNvSpPr txBox="1"/>
          <p:nvPr/>
        </p:nvSpPr>
        <p:spPr>
          <a:xfrm>
            <a:off x="2235200" y="2184400"/>
            <a:ext cx="4318000" cy="279400"/>
          </a:xfrm>
          <a:prstGeom prst="rect">
            <a:avLst/>
          </a:prstGeom>
          <a:noFill/>
        </p:spPr>
        <p:txBody>
          <a:bodyPr vertOverflow="overflow" vert="horz" wrap="square" rtlCol="0" anchor="t" anchorCtr="0">
            <a:noAutofit/>
          </a:bodyPr>
          <a:lstStyle/>
          <a:p>
            <a:pPr algn="l"/>
            <a:r>
              <a:rPr lang="en-US" sz="1500" b="1">
                <a:solidFill>
                  <a:srgbClr val="F0B429"/>
                </a:solidFill>
                <a:latin typeface="Segoe UI"/>
                <a:cs typeface="Segoe UI"/>
              </a:rPr>
              <a:t>BAGIAN KETIGA</a:t>
            </a:r>
          </a:p>
        </p:txBody>
      </p:sp>
      <p:sp>
        <p:nvSpPr>
          <p:cNvPr id="4" name="TextBox 3">
            <a:extLst>
              <a:ext uri="{FF2B5EF4-FFF2-40B4-BE49-F238E27FC236}">
                <a16:creationId xmlns:a16="http://schemas.microsoft.com/office/drawing/2014/main" id="{6C15CB91-5713-054D-B4F2-8BA2EA434B66}"/>
              </a:ext>
            </a:extLst>
          </p:cNvPr>
          <p:cNvSpPr txBox="1"/>
          <p:nvPr/>
        </p:nvSpPr>
        <p:spPr>
          <a:xfrm>
            <a:off x="2235200" y="2489200"/>
            <a:ext cx="4572000" cy="1320800"/>
          </a:xfrm>
          <a:prstGeom prst="rect">
            <a:avLst/>
          </a:prstGeom>
          <a:noFill/>
        </p:spPr>
        <p:txBody>
          <a:bodyPr vertOverflow="overflow" vert="horz" wrap="square" rtlCol="0" anchor="t" anchorCtr="0">
            <a:noAutofit/>
          </a:bodyPr>
          <a:lstStyle/>
          <a:p>
            <a:pPr algn="l"/>
            <a:r>
              <a:rPr lang="en-US" sz="4200" b="1">
                <a:solidFill>
                  <a:srgbClr val="FFFFFF"/>
                </a:solidFill>
                <a:latin typeface="Cambria"/>
              </a:rPr>
              <a:t>Tiga Paradigma
Rekonsiliasi</a:t>
            </a:r>
          </a:p>
        </p:txBody>
      </p:sp>
      <p:sp>
        <p:nvSpPr>
          <p:cNvPr id="5" name="Rectangle 4">
            <a:extLst>
              <a:ext uri="{FF2B5EF4-FFF2-40B4-BE49-F238E27FC236}">
                <a16:creationId xmlns:a16="http://schemas.microsoft.com/office/drawing/2014/main" id="{4B0F42FB-1764-9A48-A284-B4FA759189D2}"/>
              </a:ext>
            </a:extLst>
          </p:cNvPr>
          <p:cNvSpPr/>
          <p:nvPr/>
        </p:nvSpPr>
        <p:spPr>
          <a:xfrm>
            <a:off x="2235200" y="40386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TextBox 5">
            <a:extLst>
              <a:ext uri="{FF2B5EF4-FFF2-40B4-BE49-F238E27FC236}">
                <a16:creationId xmlns:a16="http://schemas.microsoft.com/office/drawing/2014/main" id="{4400811A-587A-BC4E-817B-47579EC99198}"/>
              </a:ext>
            </a:extLst>
          </p:cNvPr>
          <p:cNvSpPr txBox="1"/>
          <p:nvPr/>
        </p:nvSpPr>
        <p:spPr>
          <a:xfrm>
            <a:off x="2235200" y="4292600"/>
            <a:ext cx="4826000" cy="1016000"/>
          </a:xfrm>
          <a:prstGeom prst="rect">
            <a:avLst/>
          </a:prstGeom>
          <a:noFill/>
        </p:spPr>
        <p:txBody>
          <a:bodyPr vertOverflow="overflow" vert="horz" wrap="square" rtlCol="0" anchor="t" anchorCtr="0">
            <a:noAutofit/>
          </a:bodyPr>
          <a:lstStyle/>
          <a:p>
            <a:pPr algn="l"/>
            <a:r>
              <a:rPr lang="en-US">
                <a:solidFill>
                  <a:srgbClr val="A78BFA"/>
                </a:solidFill>
                <a:latin typeface="Cambria"/>
              </a:rPr>
              <a:t>Tiga program yang sama-sama menganggap pembelahan
antara ilmu agama dan ilmu umum sebagai luka —
dan penyembuhannya sebagai ukuran keberhasilan.</a:t>
            </a:r>
          </a:p>
        </p:txBody>
      </p:sp>
      <p:sp>
        <p:nvSpPr>
          <p:cNvPr id="7" name="Rounded Rectangle 6">
            <a:extLst>
              <a:ext uri="{FF2B5EF4-FFF2-40B4-BE49-F238E27FC236}">
                <a16:creationId xmlns:a16="http://schemas.microsoft.com/office/drawing/2014/main" id="{D6017F37-51B4-9441-94D6-CFD0E9BE152E}"/>
              </a:ext>
            </a:extLst>
          </p:cNvPr>
          <p:cNvSpPr/>
          <p:nvPr/>
        </p:nvSpPr>
        <p:spPr>
          <a:xfrm>
            <a:off x="7315200" y="1905000"/>
            <a:ext cx="3962400" cy="34036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Rectangle 7">
            <a:extLst>
              <a:ext uri="{FF2B5EF4-FFF2-40B4-BE49-F238E27FC236}">
                <a16:creationId xmlns:a16="http://schemas.microsoft.com/office/drawing/2014/main" id="{A94E7E49-D104-634D-BC09-572FDBB47F99}"/>
              </a:ext>
            </a:extLst>
          </p:cNvPr>
          <p:cNvSpPr/>
          <p:nvPr/>
        </p:nvSpPr>
        <p:spPr>
          <a:xfrm>
            <a:off x="7315200" y="1905000"/>
            <a:ext cx="39624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TextBox 8">
            <a:extLst>
              <a:ext uri="{FF2B5EF4-FFF2-40B4-BE49-F238E27FC236}">
                <a16:creationId xmlns:a16="http://schemas.microsoft.com/office/drawing/2014/main" id="{D409D544-7FD9-F14B-B6D4-DCE40EAB61D7}"/>
              </a:ext>
            </a:extLst>
          </p:cNvPr>
          <p:cNvSpPr txBox="1"/>
          <p:nvPr/>
        </p:nvSpPr>
        <p:spPr>
          <a:xfrm>
            <a:off x="7670800" y="2159000"/>
            <a:ext cx="3302000" cy="2540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DI BAGIAN INI</a:t>
            </a:r>
          </a:p>
        </p:txBody>
      </p:sp>
      <p:sp>
        <p:nvSpPr>
          <p:cNvPr id="10" name="Oval 9">
            <a:extLst>
              <a:ext uri="{FF2B5EF4-FFF2-40B4-BE49-F238E27FC236}">
                <a16:creationId xmlns:a16="http://schemas.microsoft.com/office/drawing/2014/main" id="{F9950972-A5B1-2B4E-BE10-1150BED6EC14}"/>
              </a:ext>
            </a:extLst>
          </p:cNvPr>
          <p:cNvSpPr/>
          <p:nvPr/>
        </p:nvSpPr>
        <p:spPr>
          <a:xfrm>
            <a:off x="7670800" y="26162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TextBox 10">
            <a:extLst>
              <a:ext uri="{FF2B5EF4-FFF2-40B4-BE49-F238E27FC236}">
                <a16:creationId xmlns:a16="http://schemas.microsoft.com/office/drawing/2014/main" id="{531AB2F8-8EC0-074D-9A08-EFEC154D1087}"/>
              </a:ext>
            </a:extLst>
          </p:cNvPr>
          <p:cNvSpPr txBox="1"/>
          <p:nvPr/>
        </p:nvSpPr>
        <p:spPr>
          <a:xfrm>
            <a:off x="7899400" y="2540000"/>
            <a:ext cx="3073400" cy="6096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Islamisasi — penyembuhan lewat penyaringan</a:t>
            </a:r>
          </a:p>
        </p:txBody>
      </p:sp>
      <p:sp>
        <p:nvSpPr>
          <p:cNvPr id="12" name="Oval 11">
            <a:extLst>
              <a:ext uri="{FF2B5EF4-FFF2-40B4-BE49-F238E27FC236}">
                <a16:creationId xmlns:a16="http://schemas.microsoft.com/office/drawing/2014/main" id="{84BBFE8A-6D62-FE47-ACB0-26A73F2BD167}"/>
              </a:ext>
            </a:extLst>
          </p:cNvPr>
          <p:cNvSpPr/>
          <p:nvPr/>
        </p:nvSpPr>
        <p:spPr>
          <a:xfrm>
            <a:off x="7670800" y="33020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TextBox 12">
            <a:extLst>
              <a:ext uri="{FF2B5EF4-FFF2-40B4-BE49-F238E27FC236}">
                <a16:creationId xmlns:a16="http://schemas.microsoft.com/office/drawing/2014/main" id="{22B3BF45-E700-3B4A-9ED8-0D2E689F6FFF}"/>
              </a:ext>
            </a:extLst>
          </p:cNvPr>
          <p:cNvSpPr txBox="1"/>
          <p:nvPr/>
        </p:nvSpPr>
        <p:spPr>
          <a:xfrm>
            <a:off x="7899400" y="3225800"/>
            <a:ext cx="3073400" cy="6096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Integrasi — penyembuhan lewat sintesis</a:t>
            </a:r>
          </a:p>
        </p:txBody>
      </p:sp>
      <p:sp>
        <p:nvSpPr>
          <p:cNvPr id="14" name="Oval 13">
            <a:extLst>
              <a:ext uri="{FF2B5EF4-FFF2-40B4-BE49-F238E27FC236}">
                <a16:creationId xmlns:a16="http://schemas.microsoft.com/office/drawing/2014/main" id="{68F52DF1-070C-1F41-9A98-08E3D0E147D4}"/>
              </a:ext>
            </a:extLst>
          </p:cNvPr>
          <p:cNvSpPr/>
          <p:nvPr/>
        </p:nvSpPr>
        <p:spPr>
          <a:xfrm>
            <a:off x="7670800" y="39878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TextBox 14">
            <a:extLst>
              <a:ext uri="{FF2B5EF4-FFF2-40B4-BE49-F238E27FC236}">
                <a16:creationId xmlns:a16="http://schemas.microsoft.com/office/drawing/2014/main" id="{35101E5D-6E7E-7B49-81D8-6515DC257B2B}"/>
              </a:ext>
            </a:extLst>
          </p:cNvPr>
          <p:cNvSpPr txBox="1"/>
          <p:nvPr/>
        </p:nvSpPr>
        <p:spPr>
          <a:xfrm>
            <a:off x="7899400" y="3911600"/>
            <a:ext cx="3073400" cy="6096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Interkoneksi — penyembuhan lewat dialog</a:t>
            </a:r>
          </a:p>
        </p:txBody>
      </p:sp>
      <p:sp>
        <p:nvSpPr>
          <p:cNvPr id="16" name="Oval 15">
            <a:extLst>
              <a:ext uri="{FF2B5EF4-FFF2-40B4-BE49-F238E27FC236}">
                <a16:creationId xmlns:a16="http://schemas.microsoft.com/office/drawing/2014/main" id="{743F0A86-9FAB-4742-9591-14F46D9CF260}"/>
              </a:ext>
            </a:extLst>
          </p:cNvPr>
          <p:cNvSpPr/>
          <p:nvPr/>
        </p:nvSpPr>
        <p:spPr>
          <a:xfrm>
            <a:off x="7670800" y="46736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TextBox 16">
            <a:extLst>
              <a:ext uri="{FF2B5EF4-FFF2-40B4-BE49-F238E27FC236}">
                <a16:creationId xmlns:a16="http://schemas.microsoft.com/office/drawing/2014/main" id="{5A8E3C8F-6489-554E-91C9-2B0AE3E0C02B}"/>
              </a:ext>
            </a:extLst>
          </p:cNvPr>
          <p:cNvSpPr txBox="1"/>
          <p:nvPr/>
        </p:nvSpPr>
        <p:spPr>
          <a:xfrm>
            <a:off x="7899400" y="4597400"/>
            <a:ext cx="3073400" cy="6096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Galeri lambang: pohon, menara, jaring, roda, sungai</a:t>
            </a:r>
          </a:p>
        </p:txBody>
      </p:sp>
    </p:spTree>
    <p:extLst>
      <p:ext uri="{BB962C8B-B14F-4D97-AF65-F5344CB8AC3E}">
        <p14:creationId xmlns:p14="http://schemas.microsoft.com/office/powerpoint/2010/main" val="1992325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351A60-E681-1D4E-9A29-3EDC804A2086}"/>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III  ·  PARADIGMA PERTAMA</a:t>
            </a:r>
          </a:p>
        </p:txBody>
      </p:sp>
      <p:sp>
        <p:nvSpPr>
          <p:cNvPr id="3" name="TextBox 2">
            <a:extLst>
              <a:ext uri="{FF2B5EF4-FFF2-40B4-BE49-F238E27FC236}">
                <a16:creationId xmlns:a16="http://schemas.microsoft.com/office/drawing/2014/main" id="{65220F47-954F-FB45-882E-0CE949306EE0}"/>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Islamisasi Ilmu: Penyembuhan lewat Penyaringan</a:t>
            </a:r>
          </a:p>
        </p:txBody>
      </p:sp>
      <p:sp>
        <p:nvSpPr>
          <p:cNvPr id="4" name="Rectangle 3">
            <a:extLst>
              <a:ext uri="{FF2B5EF4-FFF2-40B4-BE49-F238E27FC236}">
                <a16:creationId xmlns:a16="http://schemas.microsoft.com/office/drawing/2014/main" id="{6D9C5810-7577-8E4B-948F-D179462B4265}"/>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5ABA2C80-8531-EF4C-9FD1-B9A6421E307C}"/>
              </a:ext>
            </a:extLst>
          </p:cNvPr>
          <p:cNvSpPr/>
          <p:nvPr/>
        </p:nvSpPr>
        <p:spPr>
          <a:xfrm>
            <a:off x="914400" y="1778000"/>
            <a:ext cx="5029200" cy="3454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BA8157A8-C934-964F-AEF9-F434D12EA457}"/>
              </a:ext>
            </a:extLst>
          </p:cNvPr>
          <p:cNvSpPr/>
          <p:nvPr/>
        </p:nvSpPr>
        <p:spPr>
          <a:xfrm>
            <a:off x="914400" y="1778000"/>
            <a:ext cx="5029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AF5D2387-11DB-A84C-ADF3-031F7A7BE3B3}"/>
              </a:ext>
            </a:extLst>
          </p:cNvPr>
          <p:cNvSpPr txBox="1"/>
          <p:nvPr/>
        </p:nvSpPr>
        <p:spPr>
          <a:xfrm>
            <a:off x="1219200" y="2032000"/>
            <a:ext cx="44196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DUA PERUMUS, AKHIR 1970-AN</a:t>
            </a:r>
          </a:p>
        </p:txBody>
      </p:sp>
      <p:sp>
        <p:nvSpPr>
          <p:cNvPr id="8" name="TextBox 7">
            <a:extLst>
              <a:ext uri="{FF2B5EF4-FFF2-40B4-BE49-F238E27FC236}">
                <a16:creationId xmlns:a16="http://schemas.microsoft.com/office/drawing/2014/main" id="{1C05447E-3466-5E49-BEE6-DA8914B7A478}"/>
              </a:ext>
            </a:extLst>
          </p:cNvPr>
          <p:cNvSpPr txBox="1"/>
          <p:nvPr/>
        </p:nvSpPr>
        <p:spPr>
          <a:xfrm>
            <a:off x="1219200" y="2336800"/>
            <a:ext cx="4419600" cy="304800"/>
          </a:xfrm>
          <a:prstGeom prst="rect">
            <a:avLst/>
          </a:prstGeom>
          <a:noFill/>
        </p:spPr>
        <p:txBody>
          <a:bodyPr vertOverflow="overflow" vert="horz" wrap="square" rtlCol="0" anchor="t" anchorCtr="0">
            <a:noAutofit/>
          </a:bodyPr>
          <a:lstStyle/>
          <a:p>
            <a:pPr algn="l"/>
            <a:r>
              <a:rPr lang="en-US" sz="1900" b="1">
                <a:solidFill>
                  <a:srgbClr val="FFFFFF"/>
                </a:solidFill>
                <a:latin typeface="Cambria"/>
              </a:rPr>
              <a:t>Ismaʿīl Rājī al-Fārūqī (1982)</a:t>
            </a:r>
          </a:p>
        </p:txBody>
      </p:sp>
      <p:sp>
        <p:nvSpPr>
          <p:cNvPr id="9" name="TextBox 8">
            <a:extLst>
              <a:ext uri="{FF2B5EF4-FFF2-40B4-BE49-F238E27FC236}">
                <a16:creationId xmlns:a16="http://schemas.microsoft.com/office/drawing/2014/main" id="{1F9A482E-0A10-284D-B140-E7BE8D3D2F87}"/>
              </a:ext>
            </a:extLst>
          </p:cNvPr>
          <p:cNvSpPr txBox="1"/>
          <p:nvPr/>
        </p:nvSpPr>
        <p:spPr>
          <a:xfrm>
            <a:off x="1219200" y="2667000"/>
            <a:ext cx="4419600" cy="10414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Kuasai disiplin modern secara kritis, kuasai khazanah klasik, lalu lakukan sintesis kreatif: saring teori Barat, buang yang tak sejalan, tanamkan tawhīd, khilāfah, dan keadilan.</a:t>
            </a:r>
          </a:p>
        </p:txBody>
      </p:sp>
      <p:sp>
        <p:nvSpPr>
          <p:cNvPr id="10" name="Rectangle 9">
            <a:extLst>
              <a:ext uri="{FF2B5EF4-FFF2-40B4-BE49-F238E27FC236}">
                <a16:creationId xmlns:a16="http://schemas.microsoft.com/office/drawing/2014/main" id="{A9C67A26-DC23-1045-B881-05F0AFE714A8}"/>
              </a:ext>
            </a:extLst>
          </p:cNvPr>
          <p:cNvSpPr/>
          <p:nvPr/>
        </p:nvSpPr>
        <p:spPr>
          <a:xfrm>
            <a:off x="1219200" y="3759200"/>
            <a:ext cx="44196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TextBox 10">
            <a:extLst>
              <a:ext uri="{FF2B5EF4-FFF2-40B4-BE49-F238E27FC236}">
                <a16:creationId xmlns:a16="http://schemas.microsoft.com/office/drawing/2014/main" id="{92C1EB81-9ED7-B84E-BA12-F2D4598419C4}"/>
              </a:ext>
            </a:extLst>
          </p:cNvPr>
          <p:cNvSpPr txBox="1"/>
          <p:nvPr/>
        </p:nvSpPr>
        <p:spPr>
          <a:xfrm>
            <a:off x="1219200" y="3886200"/>
            <a:ext cx="4419600" cy="304800"/>
          </a:xfrm>
          <a:prstGeom prst="rect">
            <a:avLst/>
          </a:prstGeom>
          <a:noFill/>
        </p:spPr>
        <p:txBody>
          <a:bodyPr vertOverflow="overflow" vert="horz" wrap="square" rtlCol="0" anchor="t" anchorCtr="0">
            <a:noAutofit/>
          </a:bodyPr>
          <a:lstStyle/>
          <a:p>
            <a:pPr algn="l"/>
            <a:r>
              <a:rPr lang="en-US" sz="1900" b="1">
                <a:solidFill>
                  <a:srgbClr val="FFFFFF"/>
                </a:solidFill>
                <a:latin typeface="Cambria"/>
              </a:rPr>
              <a:t>Syed M. Naquib al-Attas (1978)</a:t>
            </a:r>
          </a:p>
        </p:txBody>
      </p:sp>
      <p:sp>
        <p:nvSpPr>
          <p:cNvPr id="12" name="TextBox 11">
            <a:extLst>
              <a:ext uri="{FF2B5EF4-FFF2-40B4-BE49-F238E27FC236}">
                <a16:creationId xmlns:a16="http://schemas.microsoft.com/office/drawing/2014/main" id="{BF3814C2-50DE-554D-987A-C442F830AB3B}"/>
              </a:ext>
            </a:extLst>
          </p:cNvPr>
          <p:cNvSpPr txBox="1"/>
          <p:nvPr/>
        </p:nvSpPr>
        <p:spPr>
          <a:xfrm>
            <a:off x="1219200" y="4216400"/>
            <a:ext cx="4419600" cy="9398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Islamisasi pada dasarnya de-Westernisasi: melepaskan ilmu dari pandangan-dunia sekular dan menanamkan kembali konsep Islam. Pusatnya adab — tanpa adab, ilmu menjadi salah letak.</a:t>
            </a:r>
          </a:p>
        </p:txBody>
      </p:sp>
      <p:sp>
        <p:nvSpPr>
          <p:cNvPr id="13" name="Rounded Rectangle 12">
            <a:extLst>
              <a:ext uri="{FF2B5EF4-FFF2-40B4-BE49-F238E27FC236}">
                <a16:creationId xmlns:a16="http://schemas.microsoft.com/office/drawing/2014/main" id="{D091779E-D3D1-5645-9DDE-065105F43D93}"/>
              </a:ext>
            </a:extLst>
          </p:cNvPr>
          <p:cNvSpPr/>
          <p:nvPr/>
        </p:nvSpPr>
        <p:spPr>
          <a:xfrm>
            <a:off x="6248400" y="1778000"/>
            <a:ext cx="5029200" cy="34544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4" name="Rectangle 13">
            <a:extLst>
              <a:ext uri="{FF2B5EF4-FFF2-40B4-BE49-F238E27FC236}">
                <a16:creationId xmlns:a16="http://schemas.microsoft.com/office/drawing/2014/main" id="{A9FDA969-5A1A-3449-9F7E-0BF7CDEF44B8}"/>
              </a:ext>
            </a:extLst>
          </p:cNvPr>
          <p:cNvSpPr/>
          <p:nvPr/>
        </p:nvSpPr>
        <p:spPr>
          <a:xfrm>
            <a:off x="6248400" y="1778000"/>
            <a:ext cx="5029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TextBox 14">
            <a:extLst>
              <a:ext uri="{FF2B5EF4-FFF2-40B4-BE49-F238E27FC236}">
                <a16:creationId xmlns:a16="http://schemas.microsoft.com/office/drawing/2014/main" id="{0720A52D-F47B-4440-A294-4B9E1138C422}"/>
              </a:ext>
            </a:extLst>
          </p:cNvPr>
          <p:cNvSpPr txBox="1"/>
          <p:nvPr/>
        </p:nvSpPr>
        <p:spPr>
          <a:xfrm>
            <a:off x="6553200" y="2108200"/>
            <a:ext cx="44196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ONTOLOGI</a:t>
            </a:r>
          </a:p>
        </p:txBody>
      </p:sp>
      <p:sp>
        <p:nvSpPr>
          <p:cNvPr id="16" name="TextBox 15">
            <a:extLst>
              <a:ext uri="{FF2B5EF4-FFF2-40B4-BE49-F238E27FC236}">
                <a16:creationId xmlns:a16="http://schemas.microsoft.com/office/drawing/2014/main" id="{4F2A70EB-DC15-9349-8F70-35891226B93D}"/>
              </a:ext>
            </a:extLst>
          </p:cNvPr>
          <p:cNvSpPr txBox="1"/>
          <p:nvPr/>
        </p:nvSpPr>
        <p:spPr>
          <a:xfrm>
            <a:off x="6553200" y="2387600"/>
            <a:ext cx="4419600" cy="711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Tawhīd sebagai dasar realitas. Alam dan gejala sosial adalah āyāt; dikotomi fakta–nilai ditolak.</a:t>
            </a:r>
          </a:p>
        </p:txBody>
      </p:sp>
      <p:sp>
        <p:nvSpPr>
          <p:cNvPr id="17" name="TextBox 16">
            <a:extLst>
              <a:ext uri="{FF2B5EF4-FFF2-40B4-BE49-F238E27FC236}">
                <a16:creationId xmlns:a16="http://schemas.microsoft.com/office/drawing/2014/main" id="{E95100AC-5FC1-6B45-996F-8C4F743211AF}"/>
              </a:ext>
            </a:extLst>
          </p:cNvPr>
          <p:cNvSpPr txBox="1"/>
          <p:nvPr/>
        </p:nvSpPr>
        <p:spPr>
          <a:xfrm>
            <a:off x="6553200" y="3175000"/>
            <a:ext cx="44196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EPISTEMOLOGI</a:t>
            </a:r>
          </a:p>
        </p:txBody>
      </p:sp>
      <p:sp>
        <p:nvSpPr>
          <p:cNvPr id="18" name="TextBox 17">
            <a:extLst>
              <a:ext uri="{FF2B5EF4-FFF2-40B4-BE49-F238E27FC236}">
                <a16:creationId xmlns:a16="http://schemas.microsoft.com/office/drawing/2014/main" id="{9DE09162-D1CA-D54D-8E7E-8D28E5FA63C4}"/>
              </a:ext>
            </a:extLst>
          </p:cNvPr>
          <p:cNvSpPr txBox="1"/>
          <p:nvPr/>
        </p:nvSpPr>
        <p:spPr>
          <a:xfrm>
            <a:off x="6553200" y="3454400"/>
            <a:ext cx="4419600" cy="711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Wahyu sumber utama, akal tunduk pada wahyu. Teori modern diuji terhadap Qur'an dan hadis: yang sejalan diterima, yang bertentangan ditolak.</a:t>
            </a:r>
          </a:p>
        </p:txBody>
      </p:sp>
      <p:sp>
        <p:nvSpPr>
          <p:cNvPr id="19" name="TextBox 18">
            <a:extLst>
              <a:ext uri="{FF2B5EF4-FFF2-40B4-BE49-F238E27FC236}">
                <a16:creationId xmlns:a16="http://schemas.microsoft.com/office/drawing/2014/main" id="{52BC45B4-F941-2B44-A3B0-FD7F82700EA5}"/>
              </a:ext>
            </a:extLst>
          </p:cNvPr>
          <p:cNvSpPr txBox="1"/>
          <p:nvPr/>
        </p:nvSpPr>
        <p:spPr>
          <a:xfrm>
            <a:off x="6553200" y="4241800"/>
            <a:ext cx="44196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AKSIOLOGI</a:t>
            </a:r>
          </a:p>
        </p:txBody>
      </p:sp>
      <p:sp>
        <p:nvSpPr>
          <p:cNvPr id="20" name="TextBox 19">
            <a:extLst>
              <a:ext uri="{FF2B5EF4-FFF2-40B4-BE49-F238E27FC236}">
                <a16:creationId xmlns:a16="http://schemas.microsoft.com/office/drawing/2014/main" id="{82E1B125-EDE1-AD4C-8082-6AE708F81A5F}"/>
              </a:ext>
            </a:extLst>
          </p:cNvPr>
          <p:cNvSpPr txBox="1"/>
          <p:nvPr/>
        </p:nvSpPr>
        <p:spPr>
          <a:xfrm>
            <a:off x="6553200" y="4521200"/>
            <a:ext cx="4419600" cy="711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Ilmu untuk ummah dan akhirat. Ukurannya akhlāq karīmah; lulusan yang dituju bertipe ulū al-albāb.</a:t>
            </a:r>
          </a:p>
        </p:txBody>
      </p:sp>
      <p:sp>
        <p:nvSpPr>
          <p:cNvPr id="21" name="Rounded Rectangle 20">
            <a:extLst>
              <a:ext uri="{FF2B5EF4-FFF2-40B4-BE49-F238E27FC236}">
                <a16:creationId xmlns:a16="http://schemas.microsoft.com/office/drawing/2014/main" id="{B0E7EC24-16D9-F043-BB50-E6CADEE03382}"/>
              </a:ext>
            </a:extLst>
          </p:cNvPr>
          <p:cNvSpPr/>
          <p:nvPr/>
        </p:nvSpPr>
        <p:spPr>
          <a:xfrm>
            <a:off x="914400" y="5435600"/>
            <a:ext cx="10363200" cy="9144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Rectangle 21">
            <a:extLst>
              <a:ext uri="{FF2B5EF4-FFF2-40B4-BE49-F238E27FC236}">
                <a16:creationId xmlns:a16="http://schemas.microsoft.com/office/drawing/2014/main" id="{6D5508FE-DF11-9F4E-AC14-E5A6BE3A292E}"/>
              </a:ext>
            </a:extLst>
          </p:cNvPr>
          <p:cNvSpPr/>
          <p:nvPr/>
        </p:nvSpPr>
        <p:spPr>
          <a:xfrm>
            <a:off x="914400" y="5613400"/>
            <a:ext cx="50800" cy="558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TextBox 22">
            <a:extLst>
              <a:ext uri="{FF2B5EF4-FFF2-40B4-BE49-F238E27FC236}">
                <a16:creationId xmlns:a16="http://schemas.microsoft.com/office/drawing/2014/main" id="{2C613E9C-6DBD-534D-8828-5F0DEF5FEE44}"/>
              </a:ext>
            </a:extLst>
          </p:cNvPr>
          <p:cNvSpPr txBox="1"/>
          <p:nvPr/>
        </p:nvSpPr>
        <p:spPr>
          <a:xfrm>
            <a:off x="1270000" y="5664200"/>
            <a:ext cx="9702800" cy="558800"/>
          </a:xfrm>
          <a:prstGeom prst="rect">
            <a:avLst/>
          </a:prstGeom>
          <a:noFill/>
        </p:spPr>
        <p:txBody>
          <a:bodyPr vertOverflow="overflow" vert="horz" wrap="square" rtlCol="0" anchor="t" anchorCtr="0">
            <a:noAutofit/>
          </a:bodyPr>
          <a:lstStyle/>
          <a:p>
            <a:pPr algn="l"/>
            <a:r>
              <a:rPr lang="en-US" sz="1700">
                <a:solidFill>
                  <a:srgbClr val="DCD7F5"/>
                </a:solidFill>
                <a:latin typeface="Cambria"/>
              </a:rPr>
              <a:t>LAMBANG: POHON — akar akidah, batang syariah, buah akhlak dan ilmu terapan; diadopsi UIN Maulana Malik Ibrahim Malang.
Perhatikan apa yang dikunci oleh citra ini: dalam sebuah pohon, dedaunan tidak pernah memberi makan akarnya.</a:t>
            </a:r>
          </a:p>
        </p:txBody>
      </p:sp>
    </p:spTree>
    <p:extLst>
      <p:ext uri="{BB962C8B-B14F-4D97-AF65-F5344CB8AC3E}">
        <p14:creationId xmlns:p14="http://schemas.microsoft.com/office/powerpoint/2010/main" val="1775243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F5E15C-2BAB-A149-B06F-71C570648EDC}"/>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III  ·  PARADIGMA PERTAMA</a:t>
            </a:r>
          </a:p>
        </p:txBody>
      </p:sp>
      <p:sp>
        <p:nvSpPr>
          <p:cNvPr id="3" name="TextBox 2">
            <a:extLst>
              <a:ext uri="{FF2B5EF4-FFF2-40B4-BE49-F238E27FC236}">
                <a16:creationId xmlns:a16="http://schemas.microsoft.com/office/drawing/2014/main" id="{07F1BC96-1696-1448-B9C6-B2FF8010D437}"/>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Empat Keberatan atas Islamisasi</a:t>
            </a:r>
          </a:p>
        </p:txBody>
      </p:sp>
      <p:sp>
        <p:nvSpPr>
          <p:cNvPr id="4" name="Rectangle 3">
            <a:extLst>
              <a:ext uri="{FF2B5EF4-FFF2-40B4-BE49-F238E27FC236}">
                <a16:creationId xmlns:a16="http://schemas.microsoft.com/office/drawing/2014/main" id="{38D8BAF0-0BE3-EC4E-B602-82B4B471447A}"/>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E9A6C5B8-3D04-DB47-92D4-2B6D2D3AEEA4}"/>
              </a:ext>
            </a:extLst>
          </p:cNvPr>
          <p:cNvSpPr/>
          <p:nvPr/>
        </p:nvSpPr>
        <p:spPr>
          <a:xfrm>
            <a:off x="914400" y="1778000"/>
            <a:ext cx="5029200" cy="18542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C0229B65-0288-9440-9EAF-35F659FB070B}"/>
              </a:ext>
            </a:extLst>
          </p:cNvPr>
          <p:cNvSpPr/>
          <p:nvPr/>
        </p:nvSpPr>
        <p:spPr>
          <a:xfrm>
            <a:off x="914400" y="1778000"/>
            <a:ext cx="5029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Rounded Rectangle 6">
            <a:extLst>
              <a:ext uri="{FF2B5EF4-FFF2-40B4-BE49-F238E27FC236}">
                <a16:creationId xmlns:a16="http://schemas.microsoft.com/office/drawing/2014/main" id="{DEC38E48-C2BC-2A42-9189-FDD52FCDB076}"/>
              </a:ext>
            </a:extLst>
          </p:cNvPr>
          <p:cNvSpPr/>
          <p:nvPr/>
        </p:nvSpPr>
        <p:spPr>
          <a:xfrm>
            <a:off x="1219200" y="2032000"/>
            <a:ext cx="406400" cy="4064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700" b="1">
                <a:solidFill>
                  <a:srgbClr val="140E33"/>
                </a:solidFill>
                <a:latin typeface="Cambria"/>
              </a:rPr>
              <a:t>1</a:t>
            </a:r>
          </a:p>
        </p:txBody>
      </p:sp>
      <p:sp>
        <p:nvSpPr>
          <p:cNvPr id="8" name="TextBox 7">
            <a:extLst>
              <a:ext uri="{FF2B5EF4-FFF2-40B4-BE49-F238E27FC236}">
                <a16:creationId xmlns:a16="http://schemas.microsoft.com/office/drawing/2014/main" id="{41980A96-2107-A54B-8760-316F9917B5ED}"/>
              </a:ext>
            </a:extLst>
          </p:cNvPr>
          <p:cNvSpPr txBox="1"/>
          <p:nvPr/>
        </p:nvSpPr>
        <p:spPr>
          <a:xfrm>
            <a:off x="1778000" y="2057400"/>
            <a:ext cx="3860800" cy="3556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Terlalu normatif</a:t>
            </a:r>
          </a:p>
        </p:txBody>
      </p:sp>
      <p:sp>
        <p:nvSpPr>
          <p:cNvPr id="9" name="TextBox 8">
            <a:extLst>
              <a:ext uri="{FF2B5EF4-FFF2-40B4-BE49-F238E27FC236}">
                <a16:creationId xmlns:a16="http://schemas.microsoft.com/office/drawing/2014/main" id="{FACE5806-5E7D-2B4C-A163-55D2DC2D8726}"/>
              </a:ext>
            </a:extLst>
          </p:cNvPr>
          <p:cNvSpPr txBox="1"/>
          <p:nvPr/>
        </p:nvSpPr>
        <p:spPr>
          <a:xfrm>
            <a:off x="1219200" y="2540000"/>
            <a:ext cx="4419600" cy="965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Bahasanya berhenti pada tataran prinsip. Meng-Islamkan fisika kuantum atau biologi molekuler bukan perkara sederhana; hasilnya kerap sekadar menempelkan ayat pada teori yang sudah ada.</a:t>
            </a:r>
          </a:p>
        </p:txBody>
      </p:sp>
      <p:sp>
        <p:nvSpPr>
          <p:cNvPr id="10" name="Rounded Rectangle 9">
            <a:extLst>
              <a:ext uri="{FF2B5EF4-FFF2-40B4-BE49-F238E27FC236}">
                <a16:creationId xmlns:a16="http://schemas.microsoft.com/office/drawing/2014/main" id="{BA0BC751-5947-9C4E-B14A-AB6C28C2744C}"/>
              </a:ext>
            </a:extLst>
          </p:cNvPr>
          <p:cNvSpPr/>
          <p:nvPr/>
        </p:nvSpPr>
        <p:spPr>
          <a:xfrm>
            <a:off x="6248400" y="1778000"/>
            <a:ext cx="5029200" cy="18542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Rectangle 10">
            <a:extLst>
              <a:ext uri="{FF2B5EF4-FFF2-40B4-BE49-F238E27FC236}">
                <a16:creationId xmlns:a16="http://schemas.microsoft.com/office/drawing/2014/main" id="{F2D49081-4FEB-0041-8AA7-0421880D0E26}"/>
              </a:ext>
            </a:extLst>
          </p:cNvPr>
          <p:cNvSpPr/>
          <p:nvPr/>
        </p:nvSpPr>
        <p:spPr>
          <a:xfrm>
            <a:off x="6248400" y="1778000"/>
            <a:ext cx="5029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Rounded Rectangle 11">
            <a:extLst>
              <a:ext uri="{FF2B5EF4-FFF2-40B4-BE49-F238E27FC236}">
                <a16:creationId xmlns:a16="http://schemas.microsoft.com/office/drawing/2014/main" id="{3C1EB789-2D6D-DC44-BED8-2B825CF4E423}"/>
              </a:ext>
            </a:extLst>
          </p:cNvPr>
          <p:cNvSpPr/>
          <p:nvPr/>
        </p:nvSpPr>
        <p:spPr>
          <a:xfrm>
            <a:off x="6553200" y="2032000"/>
            <a:ext cx="406400" cy="4064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700" b="1">
                <a:solidFill>
                  <a:srgbClr val="140E33"/>
                </a:solidFill>
                <a:latin typeface="Cambria"/>
              </a:rPr>
              <a:t>2</a:t>
            </a:r>
          </a:p>
        </p:txBody>
      </p:sp>
      <p:sp>
        <p:nvSpPr>
          <p:cNvPr id="13" name="TextBox 12">
            <a:extLst>
              <a:ext uri="{FF2B5EF4-FFF2-40B4-BE49-F238E27FC236}">
                <a16:creationId xmlns:a16="http://schemas.microsoft.com/office/drawing/2014/main" id="{0009485F-6108-B04E-B9E2-1CB1ED54E375}"/>
              </a:ext>
            </a:extLst>
          </p:cNvPr>
          <p:cNvSpPr txBox="1"/>
          <p:nvPr/>
        </p:nvSpPr>
        <p:spPr>
          <a:xfrm>
            <a:off x="7112000" y="2057400"/>
            <a:ext cx="3860800" cy="3556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Risiko keterkurungan</a:t>
            </a:r>
          </a:p>
        </p:txBody>
      </p:sp>
      <p:sp>
        <p:nvSpPr>
          <p:cNvPr id="14" name="TextBox 13">
            <a:extLst>
              <a:ext uri="{FF2B5EF4-FFF2-40B4-BE49-F238E27FC236}">
                <a16:creationId xmlns:a16="http://schemas.microsoft.com/office/drawing/2014/main" id="{AC17D9F0-A116-124E-B1AD-5D6063BF7A78}"/>
              </a:ext>
            </a:extLst>
          </p:cNvPr>
          <p:cNvSpPr txBox="1"/>
          <p:nvPr/>
        </p:nvSpPr>
        <p:spPr>
          <a:xfrm>
            <a:off x="6553200" y="2540000"/>
            <a:ext cx="4419600" cy="965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Penyaringan yang ketat dapat menutup ummah dari yang benar-benar berguna, dan melahirkan anti-intelektualisme terselubung: teori teruji ditolak karena dicap Barat.</a:t>
            </a:r>
          </a:p>
        </p:txBody>
      </p:sp>
      <p:sp>
        <p:nvSpPr>
          <p:cNvPr id="15" name="Rounded Rectangle 14">
            <a:extLst>
              <a:ext uri="{FF2B5EF4-FFF2-40B4-BE49-F238E27FC236}">
                <a16:creationId xmlns:a16="http://schemas.microsoft.com/office/drawing/2014/main" id="{AF691CA7-AC10-A948-9A6C-6A7EBD42DC79}"/>
              </a:ext>
            </a:extLst>
          </p:cNvPr>
          <p:cNvSpPr/>
          <p:nvPr/>
        </p:nvSpPr>
        <p:spPr>
          <a:xfrm>
            <a:off x="914400" y="3784600"/>
            <a:ext cx="5029200" cy="18542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Rectangle 15">
            <a:extLst>
              <a:ext uri="{FF2B5EF4-FFF2-40B4-BE49-F238E27FC236}">
                <a16:creationId xmlns:a16="http://schemas.microsoft.com/office/drawing/2014/main" id="{0F50C74F-5FF5-6F49-B9FC-85E9BEDA72EF}"/>
              </a:ext>
            </a:extLst>
          </p:cNvPr>
          <p:cNvSpPr/>
          <p:nvPr/>
        </p:nvSpPr>
        <p:spPr>
          <a:xfrm>
            <a:off x="914400" y="3784600"/>
            <a:ext cx="5029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Rounded Rectangle 16">
            <a:extLst>
              <a:ext uri="{FF2B5EF4-FFF2-40B4-BE49-F238E27FC236}">
                <a16:creationId xmlns:a16="http://schemas.microsoft.com/office/drawing/2014/main" id="{67E1BF28-BDC2-A249-B5F4-B84329A6A011}"/>
              </a:ext>
            </a:extLst>
          </p:cNvPr>
          <p:cNvSpPr/>
          <p:nvPr/>
        </p:nvSpPr>
        <p:spPr>
          <a:xfrm>
            <a:off x="1219200" y="4038600"/>
            <a:ext cx="406400" cy="4064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700" b="1">
                <a:solidFill>
                  <a:srgbClr val="140E33"/>
                </a:solidFill>
                <a:latin typeface="Cambria"/>
              </a:rPr>
              <a:t>3</a:t>
            </a:r>
          </a:p>
        </p:txBody>
      </p:sp>
      <p:sp>
        <p:nvSpPr>
          <p:cNvPr id="18" name="TextBox 17">
            <a:extLst>
              <a:ext uri="{FF2B5EF4-FFF2-40B4-BE49-F238E27FC236}">
                <a16:creationId xmlns:a16="http://schemas.microsoft.com/office/drawing/2014/main" id="{292DD212-F30A-4247-AC46-FF681E51618C}"/>
              </a:ext>
            </a:extLst>
          </p:cNvPr>
          <p:cNvSpPr txBox="1"/>
          <p:nvPr/>
        </p:nvSpPr>
        <p:spPr>
          <a:xfrm>
            <a:off x="1778000" y="4064000"/>
            <a:ext cx="3860800" cy="3556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Batas agama dan sains</a:t>
            </a:r>
          </a:p>
        </p:txBody>
      </p:sp>
      <p:sp>
        <p:nvSpPr>
          <p:cNvPr id="19" name="TextBox 18">
            <a:extLst>
              <a:ext uri="{FF2B5EF4-FFF2-40B4-BE49-F238E27FC236}">
                <a16:creationId xmlns:a16="http://schemas.microsoft.com/office/drawing/2014/main" id="{80033EDB-45BA-5049-ABF4-F0C08D664A35}"/>
              </a:ext>
            </a:extLst>
          </p:cNvPr>
          <p:cNvSpPr txBox="1"/>
          <p:nvPr/>
        </p:nvSpPr>
        <p:spPr>
          <a:xfrm>
            <a:off x="1219200" y="4546600"/>
            <a:ext cx="4419600" cy="965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Menyatukan metode ilmiah dengan doktrin menimbulkan kesulitan filosofis dan berujung pada sakralisasi berlebihan yang justru membatasi penyelidikan.</a:t>
            </a:r>
          </a:p>
        </p:txBody>
      </p:sp>
      <p:sp>
        <p:nvSpPr>
          <p:cNvPr id="20" name="Rounded Rectangle 19">
            <a:extLst>
              <a:ext uri="{FF2B5EF4-FFF2-40B4-BE49-F238E27FC236}">
                <a16:creationId xmlns:a16="http://schemas.microsoft.com/office/drawing/2014/main" id="{EDA1B39E-DFF7-6543-BB31-5629091EC99F}"/>
              </a:ext>
            </a:extLst>
          </p:cNvPr>
          <p:cNvSpPr/>
          <p:nvPr/>
        </p:nvSpPr>
        <p:spPr>
          <a:xfrm>
            <a:off x="6248400" y="3784600"/>
            <a:ext cx="5029200" cy="18542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Rectangle 20">
            <a:extLst>
              <a:ext uri="{FF2B5EF4-FFF2-40B4-BE49-F238E27FC236}">
                <a16:creationId xmlns:a16="http://schemas.microsoft.com/office/drawing/2014/main" id="{CD2E13A7-414D-5F45-9F78-7A121C9AC8F1}"/>
              </a:ext>
            </a:extLst>
          </p:cNvPr>
          <p:cNvSpPr/>
          <p:nvPr/>
        </p:nvSpPr>
        <p:spPr>
          <a:xfrm>
            <a:off x="6248400" y="3784600"/>
            <a:ext cx="5029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Rounded Rectangle 21">
            <a:extLst>
              <a:ext uri="{FF2B5EF4-FFF2-40B4-BE49-F238E27FC236}">
                <a16:creationId xmlns:a16="http://schemas.microsoft.com/office/drawing/2014/main" id="{877018B7-C83B-BA42-90D5-624E2BFD15CB}"/>
              </a:ext>
            </a:extLst>
          </p:cNvPr>
          <p:cNvSpPr/>
          <p:nvPr/>
        </p:nvSpPr>
        <p:spPr>
          <a:xfrm>
            <a:off x="6553200" y="4038600"/>
            <a:ext cx="406400" cy="4064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700" b="1">
                <a:solidFill>
                  <a:srgbClr val="140E33"/>
                </a:solidFill>
                <a:latin typeface="Cambria"/>
              </a:rPr>
              <a:t>4</a:t>
            </a:r>
          </a:p>
        </p:txBody>
      </p:sp>
      <p:sp>
        <p:nvSpPr>
          <p:cNvPr id="23" name="TextBox 22">
            <a:extLst>
              <a:ext uri="{FF2B5EF4-FFF2-40B4-BE49-F238E27FC236}">
                <a16:creationId xmlns:a16="http://schemas.microsoft.com/office/drawing/2014/main" id="{45ED6DFC-5952-1949-8F4B-9E861CAD7164}"/>
              </a:ext>
            </a:extLst>
          </p:cNvPr>
          <p:cNvSpPr txBox="1"/>
          <p:nvPr/>
        </p:nvSpPr>
        <p:spPr>
          <a:xfrm>
            <a:off x="7112000" y="4064000"/>
            <a:ext cx="3860800" cy="3556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Kemajemukan tafsir</a:t>
            </a:r>
          </a:p>
        </p:txBody>
      </p:sp>
      <p:sp>
        <p:nvSpPr>
          <p:cNvPr id="24" name="TextBox 23">
            <a:extLst>
              <a:ext uri="{FF2B5EF4-FFF2-40B4-BE49-F238E27FC236}">
                <a16:creationId xmlns:a16="http://schemas.microsoft.com/office/drawing/2014/main" id="{D4EED7E0-0A34-8E4C-B1B7-4A39F90828E6}"/>
              </a:ext>
            </a:extLst>
          </p:cNvPr>
          <p:cNvSpPr txBox="1"/>
          <p:nvPr/>
        </p:nvSpPr>
        <p:spPr>
          <a:xfrm>
            <a:off x="6553200" y="4546600"/>
            <a:ext cx="4419600" cy="965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Paradigma ini mengandaikan satu tatanan Islam yang tunggal, padahal tafsir atas prinsip Islam beragam — dan wacananya mudah dikuasai kelompok tertentu.</a:t>
            </a:r>
          </a:p>
        </p:txBody>
      </p:sp>
      <p:sp>
        <p:nvSpPr>
          <p:cNvPr id="25" name="Rounded Rectangle 24">
            <a:extLst>
              <a:ext uri="{FF2B5EF4-FFF2-40B4-BE49-F238E27FC236}">
                <a16:creationId xmlns:a16="http://schemas.microsoft.com/office/drawing/2014/main" id="{1D112AC0-2EF1-E04B-9348-0712051C0C90}"/>
              </a:ext>
            </a:extLst>
          </p:cNvPr>
          <p:cNvSpPr/>
          <p:nvPr/>
        </p:nvSpPr>
        <p:spPr>
          <a:xfrm>
            <a:off x="914400" y="5791200"/>
            <a:ext cx="10363200" cy="5588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6" name="Rectangle 25">
            <a:extLst>
              <a:ext uri="{FF2B5EF4-FFF2-40B4-BE49-F238E27FC236}">
                <a16:creationId xmlns:a16="http://schemas.microsoft.com/office/drawing/2014/main" id="{9DCDD803-E12A-B94F-AD2D-3DABFE533FB1}"/>
              </a:ext>
            </a:extLst>
          </p:cNvPr>
          <p:cNvSpPr/>
          <p:nvPr/>
        </p:nvSpPr>
        <p:spPr>
          <a:xfrm>
            <a:off x="914400" y="5892800"/>
            <a:ext cx="50800" cy="3556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TextBox 26">
            <a:extLst>
              <a:ext uri="{FF2B5EF4-FFF2-40B4-BE49-F238E27FC236}">
                <a16:creationId xmlns:a16="http://schemas.microsoft.com/office/drawing/2014/main" id="{1B4AA424-D203-C141-93DE-35CCF3E570F8}"/>
              </a:ext>
            </a:extLst>
          </p:cNvPr>
          <p:cNvSpPr txBox="1"/>
          <p:nvPr/>
        </p:nvSpPr>
        <p:spPr>
          <a:xfrm>
            <a:off x="1270000" y="5918200"/>
            <a:ext cx="9702800" cy="330200"/>
          </a:xfrm>
          <a:prstGeom prst="rect">
            <a:avLst/>
          </a:prstGeom>
          <a:noFill/>
        </p:spPr>
        <p:txBody>
          <a:bodyPr vertOverflow="overflow" vert="horz" wrap="square" rtlCol="0" anchor="t" anchorCtr="0">
            <a:noAutofit/>
          </a:bodyPr>
          <a:lstStyle/>
          <a:p>
            <a:pPr algn="l"/>
            <a:r>
              <a:rPr lang="en-US" sz="1600">
                <a:solidFill>
                  <a:srgbClr val="DCD7F5"/>
                </a:solidFill>
                <a:latin typeface="Cambria"/>
              </a:rPr>
              <a:t>Semuanya menunjuk satu ciri struktural: Islamisasi menuntut setiap dosen mengadili di muka, atas dasar doktrin, bagian mana dari sebuah disiplin yang boleh masuk. Koheren secara intelektual — mustahil dijalankan secara kelembagaan.</a:t>
            </a:r>
          </a:p>
        </p:txBody>
      </p:sp>
    </p:spTree>
    <p:extLst>
      <p:ext uri="{BB962C8B-B14F-4D97-AF65-F5344CB8AC3E}">
        <p14:creationId xmlns:p14="http://schemas.microsoft.com/office/powerpoint/2010/main" val="3994797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5E4727-3F60-7048-8752-07CD668A0660}"/>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III  ·  PARADIGMA KEDUA</a:t>
            </a:r>
          </a:p>
        </p:txBody>
      </p:sp>
      <p:sp>
        <p:nvSpPr>
          <p:cNvPr id="3" name="TextBox 2">
            <a:extLst>
              <a:ext uri="{FF2B5EF4-FFF2-40B4-BE49-F238E27FC236}">
                <a16:creationId xmlns:a16="http://schemas.microsoft.com/office/drawing/2014/main" id="{A85D13DF-C8B9-574B-AFAF-9A92A5E9C77B}"/>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Integrasi Ilmu: Penyembuhan lewat Sintesis</a:t>
            </a:r>
          </a:p>
        </p:txBody>
      </p:sp>
      <p:sp>
        <p:nvSpPr>
          <p:cNvPr id="4" name="Rectangle 3">
            <a:extLst>
              <a:ext uri="{FF2B5EF4-FFF2-40B4-BE49-F238E27FC236}">
                <a16:creationId xmlns:a16="http://schemas.microsoft.com/office/drawing/2014/main" id="{E6101B35-08CA-BB4A-9D54-8A4E2D420A9B}"/>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2CEFA49C-4376-2C44-9B33-5EEFD616DAC9}"/>
              </a:ext>
            </a:extLst>
          </p:cNvPr>
          <p:cNvSpPr/>
          <p:nvPr/>
        </p:nvSpPr>
        <p:spPr>
          <a:xfrm>
            <a:off x="914400" y="1778000"/>
            <a:ext cx="4724400" cy="1422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0CC0914C-49FB-FD42-BA48-2406FFD878F2}"/>
              </a:ext>
            </a:extLst>
          </p:cNvPr>
          <p:cNvSpPr/>
          <p:nvPr/>
        </p:nvSpPr>
        <p:spPr>
          <a:xfrm>
            <a:off x="914400" y="1778000"/>
            <a:ext cx="47244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B68F1D05-12FE-9643-AC5C-503F0DBC9A36}"/>
              </a:ext>
            </a:extLst>
          </p:cNvPr>
          <p:cNvSpPr txBox="1"/>
          <p:nvPr/>
        </p:nvSpPr>
        <p:spPr>
          <a:xfrm>
            <a:off x="1219200" y="2032000"/>
            <a:ext cx="4114800" cy="279400"/>
          </a:xfrm>
          <a:prstGeom prst="rect">
            <a:avLst/>
          </a:prstGeom>
          <a:noFill/>
        </p:spPr>
        <p:txBody>
          <a:bodyPr vertOverflow="overflow" vert="horz" wrap="square" rtlCol="0" anchor="t" anchorCtr="0">
            <a:noAutofit/>
          </a:bodyPr>
          <a:lstStyle/>
          <a:p>
            <a:pPr algn="l"/>
            <a:r>
              <a:rPr lang="en-US" sz="1500" b="1">
                <a:solidFill>
                  <a:srgbClr val="F0B429"/>
                </a:solidFill>
                <a:latin typeface="Segoe UI"/>
                <a:cs typeface="Segoe UI"/>
              </a:rPr>
              <a:t>ĀYĀT QAWLIYYAH</a:t>
            </a:r>
          </a:p>
        </p:txBody>
      </p:sp>
      <p:sp>
        <p:nvSpPr>
          <p:cNvPr id="8" name="TextBox 7">
            <a:extLst>
              <a:ext uri="{FF2B5EF4-FFF2-40B4-BE49-F238E27FC236}">
                <a16:creationId xmlns:a16="http://schemas.microsoft.com/office/drawing/2014/main" id="{246E778B-7D13-8E40-AFD6-11D2C80AC41B}"/>
              </a:ext>
            </a:extLst>
          </p:cNvPr>
          <p:cNvSpPr txBox="1"/>
          <p:nvPr/>
        </p:nvSpPr>
        <p:spPr>
          <a:xfrm>
            <a:off x="1219200" y="2311400"/>
            <a:ext cx="4114800" cy="355600"/>
          </a:xfrm>
          <a:prstGeom prst="rect">
            <a:avLst/>
          </a:prstGeom>
          <a:noFill/>
        </p:spPr>
        <p:txBody>
          <a:bodyPr vertOverflow="overflow" vert="horz" wrap="square" rtlCol="0" anchor="t" anchorCtr="0">
            <a:noAutofit/>
          </a:bodyPr>
          <a:lstStyle/>
          <a:p>
            <a:pPr algn="l"/>
            <a:r>
              <a:rPr lang="en-US" sz="2100" b="1">
                <a:solidFill>
                  <a:srgbClr val="FFFFFF"/>
                </a:solidFill>
                <a:latin typeface="Cambria"/>
              </a:rPr>
              <a:t>Ayat-ayat wahyu</a:t>
            </a:r>
          </a:p>
        </p:txBody>
      </p:sp>
      <p:sp>
        <p:nvSpPr>
          <p:cNvPr id="9" name="TextBox 8">
            <a:extLst>
              <a:ext uri="{FF2B5EF4-FFF2-40B4-BE49-F238E27FC236}">
                <a16:creationId xmlns:a16="http://schemas.microsoft.com/office/drawing/2014/main" id="{98D2B994-5A12-804D-9FDB-615E94C7A07D}"/>
              </a:ext>
            </a:extLst>
          </p:cNvPr>
          <p:cNvSpPr txBox="1"/>
          <p:nvPr/>
        </p:nvSpPr>
        <p:spPr>
          <a:xfrm>
            <a:off x="1219200" y="2692400"/>
            <a:ext cx="4114800" cy="4064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Qur'an dan Sunnah sebagai firman yang diturunkan</a:t>
            </a:r>
          </a:p>
        </p:txBody>
      </p:sp>
      <p:sp>
        <p:nvSpPr>
          <p:cNvPr id="10" name="Rounded Rectangle 9">
            <a:extLst>
              <a:ext uri="{FF2B5EF4-FFF2-40B4-BE49-F238E27FC236}">
                <a16:creationId xmlns:a16="http://schemas.microsoft.com/office/drawing/2014/main" id="{FBBF49A5-96E7-CA43-8CCC-0281FEA20BB9}"/>
              </a:ext>
            </a:extLst>
          </p:cNvPr>
          <p:cNvSpPr/>
          <p:nvPr/>
        </p:nvSpPr>
        <p:spPr>
          <a:xfrm>
            <a:off x="6553200" y="1778000"/>
            <a:ext cx="4724400" cy="1422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Rectangle 10">
            <a:extLst>
              <a:ext uri="{FF2B5EF4-FFF2-40B4-BE49-F238E27FC236}">
                <a16:creationId xmlns:a16="http://schemas.microsoft.com/office/drawing/2014/main" id="{F41B13BB-2A39-C844-9176-C5222BCEBB58}"/>
              </a:ext>
            </a:extLst>
          </p:cNvPr>
          <p:cNvSpPr/>
          <p:nvPr/>
        </p:nvSpPr>
        <p:spPr>
          <a:xfrm>
            <a:off x="6553200" y="1778000"/>
            <a:ext cx="47244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TextBox 11">
            <a:extLst>
              <a:ext uri="{FF2B5EF4-FFF2-40B4-BE49-F238E27FC236}">
                <a16:creationId xmlns:a16="http://schemas.microsoft.com/office/drawing/2014/main" id="{80B6A73C-1A21-ED40-83B4-7F91BD2054C0}"/>
              </a:ext>
            </a:extLst>
          </p:cNvPr>
          <p:cNvSpPr txBox="1"/>
          <p:nvPr/>
        </p:nvSpPr>
        <p:spPr>
          <a:xfrm>
            <a:off x="6858000" y="2032000"/>
            <a:ext cx="4114800" cy="279400"/>
          </a:xfrm>
          <a:prstGeom prst="rect">
            <a:avLst/>
          </a:prstGeom>
          <a:noFill/>
        </p:spPr>
        <p:txBody>
          <a:bodyPr vertOverflow="overflow" vert="horz" wrap="square" rtlCol="0" anchor="t" anchorCtr="0">
            <a:noAutofit/>
          </a:bodyPr>
          <a:lstStyle/>
          <a:p>
            <a:pPr algn="l"/>
            <a:r>
              <a:rPr lang="en-US" sz="1500" b="1">
                <a:solidFill>
                  <a:srgbClr val="8B6DF0"/>
                </a:solidFill>
                <a:latin typeface="Segoe UI"/>
                <a:cs typeface="Segoe UI"/>
              </a:rPr>
              <a:t>ĀYĀT KAWNIYYAH</a:t>
            </a:r>
          </a:p>
        </p:txBody>
      </p:sp>
      <p:sp>
        <p:nvSpPr>
          <p:cNvPr id="13" name="TextBox 12">
            <a:extLst>
              <a:ext uri="{FF2B5EF4-FFF2-40B4-BE49-F238E27FC236}">
                <a16:creationId xmlns:a16="http://schemas.microsoft.com/office/drawing/2014/main" id="{76C32202-3B9F-9F40-AD72-7E1BD131CA03}"/>
              </a:ext>
            </a:extLst>
          </p:cNvPr>
          <p:cNvSpPr txBox="1"/>
          <p:nvPr/>
        </p:nvSpPr>
        <p:spPr>
          <a:xfrm>
            <a:off x="6858000" y="2311400"/>
            <a:ext cx="4114800" cy="355600"/>
          </a:xfrm>
          <a:prstGeom prst="rect">
            <a:avLst/>
          </a:prstGeom>
          <a:noFill/>
        </p:spPr>
        <p:txBody>
          <a:bodyPr vertOverflow="overflow" vert="horz" wrap="square" rtlCol="0" anchor="t" anchorCtr="0">
            <a:noAutofit/>
          </a:bodyPr>
          <a:lstStyle/>
          <a:p>
            <a:pPr algn="l"/>
            <a:r>
              <a:rPr lang="en-US" sz="2100" b="1">
                <a:solidFill>
                  <a:srgbClr val="FFFFFF"/>
                </a:solidFill>
                <a:latin typeface="Cambria"/>
              </a:rPr>
              <a:t>Tanda-tanda alam</a:t>
            </a:r>
          </a:p>
        </p:txBody>
      </p:sp>
      <p:sp>
        <p:nvSpPr>
          <p:cNvPr id="14" name="TextBox 13">
            <a:extLst>
              <a:ext uri="{FF2B5EF4-FFF2-40B4-BE49-F238E27FC236}">
                <a16:creationId xmlns:a16="http://schemas.microsoft.com/office/drawing/2014/main" id="{E8809635-428A-4442-B461-6C5BE20AA365}"/>
              </a:ext>
            </a:extLst>
          </p:cNvPr>
          <p:cNvSpPr txBox="1"/>
          <p:nvPr/>
        </p:nvSpPr>
        <p:spPr>
          <a:xfrm>
            <a:off x="6858000" y="2692400"/>
            <a:ext cx="4114800" cy="4064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Semesta dan gejala sosial sebagai kitab kedua</a:t>
            </a:r>
          </a:p>
        </p:txBody>
      </p:sp>
      <p:sp>
        <p:nvSpPr>
          <p:cNvPr id="15" name="Oval 14">
            <a:extLst>
              <a:ext uri="{FF2B5EF4-FFF2-40B4-BE49-F238E27FC236}">
                <a16:creationId xmlns:a16="http://schemas.microsoft.com/office/drawing/2014/main" id="{89D3DB3F-A7D3-8645-8733-79464409830B}"/>
              </a:ext>
            </a:extLst>
          </p:cNvPr>
          <p:cNvSpPr/>
          <p:nvPr/>
        </p:nvSpPr>
        <p:spPr>
          <a:xfrm>
            <a:off x="5892800" y="2184400"/>
            <a:ext cx="558800" cy="5588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2400" b="1">
                <a:solidFill>
                  <a:srgbClr val="140E33"/>
                </a:solidFill>
                <a:latin typeface="Cambria"/>
              </a:rPr>
              <a:t>+</a:t>
            </a:r>
          </a:p>
        </p:txBody>
      </p:sp>
      <p:sp>
        <p:nvSpPr>
          <p:cNvPr id="16" name="Rounded Rectangle 15">
            <a:extLst>
              <a:ext uri="{FF2B5EF4-FFF2-40B4-BE49-F238E27FC236}">
                <a16:creationId xmlns:a16="http://schemas.microsoft.com/office/drawing/2014/main" id="{702BF4E7-AD17-4648-AE23-373FDC741616}"/>
              </a:ext>
            </a:extLst>
          </p:cNvPr>
          <p:cNvSpPr/>
          <p:nvPr/>
        </p:nvSpPr>
        <p:spPr>
          <a:xfrm>
            <a:off x="914400" y="3454400"/>
            <a:ext cx="3251200" cy="21590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Rectangle 16">
            <a:extLst>
              <a:ext uri="{FF2B5EF4-FFF2-40B4-BE49-F238E27FC236}">
                <a16:creationId xmlns:a16="http://schemas.microsoft.com/office/drawing/2014/main" id="{F12E86B8-F0AD-FD4C-AA8D-FE5480C9BFE9}"/>
              </a:ext>
            </a:extLst>
          </p:cNvPr>
          <p:cNvSpPr/>
          <p:nvPr/>
        </p:nvSpPr>
        <p:spPr>
          <a:xfrm>
            <a:off x="914400" y="3454400"/>
            <a:ext cx="3251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TextBox 17">
            <a:extLst>
              <a:ext uri="{FF2B5EF4-FFF2-40B4-BE49-F238E27FC236}">
                <a16:creationId xmlns:a16="http://schemas.microsoft.com/office/drawing/2014/main" id="{386699C3-642C-104B-96BB-3A527754D406}"/>
              </a:ext>
            </a:extLst>
          </p:cNvPr>
          <p:cNvSpPr txBox="1"/>
          <p:nvPr/>
        </p:nvSpPr>
        <p:spPr>
          <a:xfrm>
            <a:off x="1168400" y="3708400"/>
            <a:ext cx="2743200" cy="355600"/>
          </a:xfrm>
          <a:prstGeom prst="rect">
            <a:avLst/>
          </a:prstGeom>
          <a:noFill/>
        </p:spPr>
        <p:txBody>
          <a:bodyPr vertOverflow="overflow" vert="horz" wrap="square" rtlCol="0" anchor="t" anchorCtr="0">
            <a:noAutofit/>
          </a:bodyPr>
          <a:lstStyle/>
          <a:p>
            <a:pPr algn="l"/>
            <a:r>
              <a:rPr lang="en-US" sz="1900" b="1">
                <a:solidFill>
                  <a:srgbClr val="FFFFFF"/>
                </a:solidFill>
                <a:latin typeface="Cambria"/>
              </a:rPr>
              <a:t>Azyumardi Azra</a:t>
            </a:r>
          </a:p>
        </p:txBody>
      </p:sp>
      <p:sp>
        <p:nvSpPr>
          <p:cNvPr id="19" name="TextBox 18">
            <a:extLst>
              <a:ext uri="{FF2B5EF4-FFF2-40B4-BE49-F238E27FC236}">
                <a16:creationId xmlns:a16="http://schemas.microsoft.com/office/drawing/2014/main" id="{294CE339-0815-0C4F-BC9B-124D0ECCB9E0}"/>
              </a:ext>
            </a:extLst>
          </p:cNvPr>
          <p:cNvSpPr txBox="1"/>
          <p:nvPr/>
        </p:nvSpPr>
        <p:spPr>
          <a:xfrm>
            <a:off x="1168400" y="4140200"/>
            <a:ext cx="2743200" cy="13208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Model menara kembar: reintegrasi ilmu, bukan sekadar integrasi. Dua bangunan di atas satu fondasi tawhīd, dengan tawāsuţ sebagai wataknya.</a:t>
            </a:r>
          </a:p>
        </p:txBody>
      </p:sp>
      <p:sp>
        <p:nvSpPr>
          <p:cNvPr id="20" name="Rounded Rectangle 19">
            <a:extLst>
              <a:ext uri="{FF2B5EF4-FFF2-40B4-BE49-F238E27FC236}">
                <a16:creationId xmlns:a16="http://schemas.microsoft.com/office/drawing/2014/main" id="{F224BAB9-E4F4-C846-B885-69170E57C97E}"/>
              </a:ext>
            </a:extLst>
          </p:cNvPr>
          <p:cNvSpPr/>
          <p:nvPr/>
        </p:nvSpPr>
        <p:spPr>
          <a:xfrm>
            <a:off x="4470400" y="3454400"/>
            <a:ext cx="3251200" cy="21590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Rectangle 20">
            <a:extLst>
              <a:ext uri="{FF2B5EF4-FFF2-40B4-BE49-F238E27FC236}">
                <a16:creationId xmlns:a16="http://schemas.microsoft.com/office/drawing/2014/main" id="{A8A43DC6-F1D5-1248-8936-629B52083065}"/>
              </a:ext>
            </a:extLst>
          </p:cNvPr>
          <p:cNvSpPr/>
          <p:nvPr/>
        </p:nvSpPr>
        <p:spPr>
          <a:xfrm>
            <a:off x="4470400" y="3454400"/>
            <a:ext cx="3251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TextBox 21">
            <a:extLst>
              <a:ext uri="{FF2B5EF4-FFF2-40B4-BE49-F238E27FC236}">
                <a16:creationId xmlns:a16="http://schemas.microsoft.com/office/drawing/2014/main" id="{272A5C8A-482A-F744-925D-71A5195B0E8D}"/>
              </a:ext>
            </a:extLst>
          </p:cNvPr>
          <p:cNvSpPr txBox="1"/>
          <p:nvPr/>
        </p:nvSpPr>
        <p:spPr>
          <a:xfrm>
            <a:off x="4724400" y="3708400"/>
            <a:ext cx="2743200" cy="355600"/>
          </a:xfrm>
          <a:prstGeom prst="rect">
            <a:avLst/>
          </a:prstGeom>
          <a:noFill/>
        </p:spPr>
        <p:txBody>
          <a:bodyPr vertOverflow="overflow" vert="horz" wrap="square" rtlCol="0" anchor="t" anchorCtr="0">
            <a:noAutofit/>
          </a:bodyPr>
          <a:lstStyle/>
          <a:p>
            <a:pPr algn="l"/>
            <a:r>
              <a:rPr lang="en-US" sz="1900" b="1">
                <a:solidFill>
                  <a:srgbClr val="FFFFFF"/>
                </a:solidFill>
                <a:latin typeface="Cambria"/>
              </a:rPr>
              <a:t>M. Amin Abdullah</a:t>
            </a:r>
          </a:p>
        </p:txBody>
      </p:sp>
      <p:sp>
        <p:nvSpPr>
          <p:cNvPr id="23" name="TextBox 22">
            <a:extLst>
              <a:ext uri="{FF2B5EF4-FFF2-40B4-BE49-F238E27FC236}">
                <a16:creationId xmlns:a16="http://schemas.microsoft.com/office/drawing/2014/main" id="{7D08386B-23F4-BF47-BC51-833AF9396413}"/>
              </a:ext>
            </a:extLst>
          </p:cNvPr>
          <p:cNvSpPr txBox="1"/>
          <p:nvPr/>
        </p:nvSpPr>
        <p:spPr>
          <a:xfrm>
            <a:off x="4724400" y="4140200"/>
            <a:ext cx="2743200" cy="13208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Pendekatan integratif-interkonektif; theo-antroposentrisme integratif — kesadaran ketuhanan dan kepekaan kemanusiaan sekaligus.</a:t>
            </a:r>
          </a:p>
        </p:txBody>
      </p:sp>
      <p:sp>
        <p:nvSpPr>
          <p:cNvPr id="24" name="Rounded Rectangle 23">
            <a:extLst>
              <a:ext uri="{FF2B5EF4-FFF2-40B4-BE49-F238E27FC236}">
                <a16:creationId xmlns:a16="http://schemas.microsoft.com/office/drawing/2014/main" id="{3E6B8635-80AF-064F-93A1-96764976A9F0}"/>
              </a:ext>
            </a:extLst>
          </p:cNvPr>
          <p:cNvSpPr/>
          <p:nvPr/>
        </p:nvSpPr>
        <p:spPr>
          <a:xfrm>
            <a:off x="8026400" y="3454400"/>
            <a:ext cx="3251200" cy="21590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5" name="Rectangle 24">
            <a:extLst>
              <a:ext uri="{FF2B5EF4-FFF2-40B4-BE49-F238E27FC236}">
                <a16:creationId xmlns:a16="http://schemas.microsoft.com/office/drawing/2014/main" id="{2F8C7666-4DA8-4940-A201-897E98BBCA8B}"/>
              </a:ext>
            </a:extLst>
          </p:cNvPr>
          <p:cNvSpPr/>
          <p:nvPr/>
        </p:nvSpPr>
        <p:spPr>
          <a:xfrm>
            <a:off x="8026400" y="3454400"/>
            <a:ext cx="3251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6" name="TextBox 25">
            <a:extLst>
              <a:ext uri="{FF2B5EF4-FFF2-40B4-BE49-F238E27FC236}">
                <a16:creationId xmlns:a16="http://schemas.microsoft.com/office/drawing/2014/main" id="{5A688250-A250-6E4D-AD82-78BC647E1DAF}"/>
              </a:ext>
            </a:extLst>
          </p:cNvPr>
          <p:cNvSpPr txBox="1"/>
          <p:nvPr/>
        </p:nvSpPr>
        <p:spPr>
          <a:xfrm>
            <a:off x="8280400" y="3708400"/>
            <a:ext cx="2743200" cy="355600"/>
          </a:xfrm>
          <a:prstGeom prst="rect">
            <a:avLst/>
          </a:prstGeom>
          <a:noFill/>
        </p:spPr>
        <p:txBody>
          <a:bodyPr vertOverflow="overflow" vert="horz" wrap="square" rtlCol="0" anchor="t" anchorCtr="0">
            <a:noAutofit/>
          </a:bodyPr>
          <a:lstStyle/>
          <a:p>
            <a:pPr algn="l"/>
            <a:r>
              <a:rPr lang="en-US" sz="1900" b="1">
                <a:solidFill>
                  <a:srgbClr val="FFFFFF"/>
                </a:solidFill>
                <a:latin typeface="Cambria"/>
              </a:rPr>
              <a:t>Epistemologi eklektik</a:t>
            </a:r>
          </a:p>
        </p:txBody>
      </p:sp>
      <p:sp>
        <p:nvSpPr>
          <p:cNvPr id="27" name="TextBox 26">
            <a:extLst>
              <a:ext uri="{FF2B5EF4-FFF2-40B4-BE49-F238E27FC236}">
                <a16:creationId xmlns:a16="http://schemas.microsoft.com/office/drawing/2014/main" id="{B4A129BB-292D-7949-816C-02A1DF964EBC}"/>
              </a:ext>
            </a:extLst>
          </p:cNvPr>
          <p:cNvSpPr txBox="1"/>
          <p:nvPr/>
        </p:nvSpPr>
        <p:spPr>
          <a:xfrm>
            <a:off x="8280400" y="4140200"/>
            <a:ext cx="2743200" cy="13208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Bukan hanya rasional dan empiris, tetapi juga intuitif. Bayānī, burhānī, dan ʿirfānī ditriangulasi dalam satu kajian.</a:t>
            </a:r>
          </a:p>
        </p:txBody>
      </p:sp>
      <p:sp>
        <p:nvSpPr>
          <p:cNvPr id="28" name="Rounded Rectangle 27">
            <a:extLst>
              <a:ext uri="{FF2B5EF4-FFF2-40B4-BE49-F238E27FC236}">
                <a16:creationId xmlns:a16="http://schemas.microsoft.com/office/drawing/2014/main" id="{AE06A226-1CB2-334F-8ED6-54238FAD1339}"/>
              </a:ext>
            </a:extLst>
          </p:cNvPr>
          <p:cNvSpPr/>
          <p:nvPr/>
        </p:nvSpPr>
        <p:spPr>
          <a:xfrm>
            <a:off x="914400" y="5816600"/>
            <a:ext cx="10363200" cy="5334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9" name="Rectangle 28">
            <a:extLst>
              <a:ext uri="{FF2B5EF4-FFF2-40B4-BE49-F238E27FC236}">
                <a16:creationId xmlns:a16="http://schemas.microsoft.com/office/drawing/2014/main" id="{1E05D9B7-45BC-B74C-A7F6-D04086AF2BD9}"/>
              </a:ext>
            </a:extLst>
          </p:cNvPr>
          <p:cNvSpPr/>
          <p:nvPr/>
        </p:nvSpPr>
        <p:spPr>
          <a:xfrm>
            <a:off x="914400" y="5918200"/>
            <a:ext cx="50800" cy="3302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0" name="TextBox 29">
            <a:extLst>
              <a:ext uri="{FF2B5EF4-FFF2-40B4-BE49-F238E27FC236}">
                <a16:creationId xmlns:a16="http://schemas.microsoft.com/office/drawing/2014/main" id="{E0C04D71-088C-534B-9152-45A041A122DD}"/>
              </a:ext>
            </a:extLst>
          </p:cNvPr>
          <p:cNvSpPr txBox="1"/>
          <p:nvPr/>
        </p:nvSpPr>
        <p:spPr>
          <a:xfrm>
            <a:off x="1270000" y="5943600"/>
            <a:ext cx="9702800" cy="304800"/>
          </a:xfrm>
          <a:prstGeom prst="rect">
            <a:avLst/>
          </a:prstGeom>
          <a:noFill/>
        </p:spPr>
        <p:txBody>
          <a:bodyPr vertOverflow="overflow" vert="horz" wrap="square" rtlCol="0" anchor="t" anchorCtr="0">
            <a:noAutofit/>
          </a:bodyPr>
          <a:lstStyle/>
          <a:p>
            <a:pPr algn="l"/>
            <a:r>
              <a:rPr lang="en-US" sz="1600">
                <a:solidFill>
                  <a:srgbClr val="A78BFA"/>
                </a:solidFill>
                <a:latin typeface="Cambria"/>
              </a:rPr>
              <a:t>Manuver kuncinya: sebuah disiplin umum boleh masuk kampus Islam tanpa audit doktrinal lebih dahulu — sebab pokok bahasannya sudah dipahami sebagai tanda ilahi.</a:t>
            </a:r>
          </a:p>
        </p:txBody>
      </p:sp>
    </p:spTree>
    <p:extLst>
      <p:ext uri="{BB962C8B-B14F-4D97-AF65-F5344CB8AC3E}">
        <p14:creationId xmlns:p14="http://schemas.microsoft.com/office/powerpoint/2010/main" val="2839549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CDF753-6274-0A4A-9BE8-E5EB89815181}"/>
              </a:ext>
            </a:extLst>
          </p:cNvPr>
          <p:cNvSpPr txBox="1"/>
          <p:nvPr/>
        </p:nvSpPr>
        <p:spPr>
          <a:xfrm>
            <a:off x="914400" y="660400"/>
            <a:ext cx="889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III  ·  BAGAIMANA PTKIN MENGGAMBARKAN DIRINYA</a:t>
            </a:r>
          </a:p>
        </p:txBody>
      </p:sp>
      <p:sp>
        <p:nvSpPr>
          <p:cNvPr id="3" name="TextBox 2">
            <a:extLst>
              <a:ext uri="{FF2B5EF4-FFF2-40B4-BE49-F238E27FC236}">
                <a16:creationId xmlns:a16="http://schemas.microsoft.com/office/drawing/2014/main" id="{0A9127DA-57B6-B549-A4E7-602B90D7F84D}"/>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Galeri Lambang: Apa yang Dijanjikan, Apa yang Terkunci</a:t>
            </a:r>
          </a:p>
        </p:txBody>
      </p:sp>
      <p:sp>
        <p:nvSpPr>
          <p:cNvPr id="4" name="Rectangle 3">
            <a:extLst>
              <a:ext uri="{FF2B5EF4-FFF2-40B4-BE49-F238E27FC236}">
                <a16:creationId xmlns:a16="http://schemas.microsoft.com/office/drawing/2014/main" id="{F142E1D3-66DB-F745-9200-FA9F5DB0367A}"/>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7E1B3D39-0E4E-B24D-B663-28E4BD951E29}"/>
              </a:ext>
            </a:extLst>
          </p:cNvPr>
          <p:cNvSpPr/>
          <p:nvPr/>
        </p:nvSpPr>
        <p:spPr>
          <a:xfrm>
            <a:off x="914400" y="1879600"/>
            <a:ext cx="3251200" cy="3200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444388A7-0178-D64E-89A9-8836C44EE9E4}"/>
              </a:ext>
            </a:extLst>
          </p:cNvPr>
          <p:cNvSpPr/>
          <p:nvPr/>
        </p:nvSpPr>
        <p:spPr>
          <a:xfrm>
            <a:off x="914400" y="1879600"/>
            <a:ext cx="3251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riangle 6">
            <a:extLst>
              <a:ext uri="{FF2B5EF4-FFF2-40B4-BE49-F238E27FC236}">
                <a16:creationId xmlns:a16="http://schemas.microsoft.com/office/drawing/2014/main" id="{C86E3682-889C-A344-8EC3-C70310E23C28}"/>
              </a:ext>
            </a:extLst>
          </p:cNvPr>
          <p:cNvSpPr/>
          <p:nvPr/>
        </p:nvSpPr>
        <p:spPr>
          <a:xfrm>
            <a:off x="2286000" y="2133600"/>
            <a:ext cx="508000" cy="431800"/>
          </a:xfrm>
          <a:prstGeom prst="triangl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Rectangle 7">
            <a:extLst>
              <a:ext uri="{FF2B5EF4-FFF2-40B4-BE49-F238E27FC236}">
                <a16:creationId xmlns:a16="http://schemas.microsoft.com/office/drawing/2014/main" id="{829477C7-6998-954A-AF9E-78799448C76E}"/>
              </a:ext>
            </a:extLst>
          </p:cNvPr>
          <p:cNvSpPr/>
          <p:nvPr/>
        </p:nvSpPr>
        <p:spPr>
          <a:xfrm>
            <a:off x="2489200" y="2540000"/>
            <a:ext cx="101600" cy="177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TextBox 8">
            <a:extLst>
              <a:ext uri="{FF2B5EF4-FFF2-40B4-BE49-F238E27FC236}">
                <a16:creationId xmlns:a16="http://schemas.microsoft.com/office/drawing/2014/main" id="{2B7ED425-342A-3246-AAE9-43381D8BE6C4}"/>
              </a:ext>
            </a:extLst>
          </p:cNvPr>
          <p:cNvSpPr txBox="1"/>
          <p:nvPr/>
        </p:nvSpPr>
        <p:spPr>
          <a:xfrm>
            <a:off x="1168400" y="2819400"/>
            <a:ext cx="2743200" cy="3302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Pohon Ilmu</a:t>
            </a:r>
          </a:p>
        </p:txBody>
      </p:sp>
      <p:sp>
        <p:nvSpPr>
          <p:cNvPr id="10" name="TextBox 9">
            <a:extLst>
              <a:ext uri="{FF2B5EF4-FFF2-40B4-BE49-F238E27FC236}">
                <a16:creationId xmlns:a16="http://schemas.microsoft.com/office/drawing/2014/main" id="{7C20F1EA-5A5C-AC4C-9880-2F9279C5DE29}"/>
              </a:ext>
            </a:extLst>
          </p:cNvPr>
          <p:cNvSpPr txBox="1"/>
          <p:nvPr/>
        </p:nvSpPr>
        <p:spPr>
          <a:xfrm>
            <a:off x="1168400" y="3149600"/>
            <a:ext cx="2743200" cy="254000"/>
          </a:xfrm>
          <a:prstGeom prst="rect">
            <a:avLst/>
          </a:prstGeom>
          <a:noFill/>
        </p:spPr>
        <p:txBody>
          <a:bodyPr vertOverflow="overflow" vert="horz" wrap="square" rtlCol="0" anchor="t" anchorCtr="0">
            <a:noAutofit/>
          </a:bodyPr>
          <a:lstStyle/>
          <a:p>
            <a:pPr algn="l"/>
            <a:r>
              <a:rPr lang="en-US" sz="1400">
                <a:solidFill>
                  <a:srgbClr val="A78BFA"/>
                </a:solidFill>
                <a:latin typeface="Segoe UI"/>
                <a:cs typeface="Segoe UI"/>
              </a:rPr>
              <a:t>UIN Maulana Malik Ibrahim Malang</a:t>
            </a:r>
          </a:p>
        </p:txBody>
      </p:sp>
      <p:sp>
        <p:nvSpPr>
          <p:cNvPr id="11" name="Rectangle 10">
            <a:extLst>
              <a:ext uri="{FF2B5EF4-FFF2-40B4-BE49-F238E27FC236}">
                <a16:creationId xmlns:a16="http://schemas.microsoft.com/office/drawing/2014/main" id="{7DB65B5E-B03A-7E4F-B5C3-09D453E13EFE}"/>
              </a:ext>
            </a:extLst>
          </p:cNvPr>
          <p:cNvSpPr/>
          <p:nvPr/>
        </p:nvSpPr>
        <p:spPr>
          <a:xfrm>
            <a:off x="1168400" y="3479800"/>
            <a:ext cx="27432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TextBox 11">
            <a:extLst>
              <a:ext uri="{FF2B5EF4-FFF2-40B4-BE49-F238E27FC236}">
                <a16:creationId xmlns:a16="http://schemas.microsoft.com/office/drawing/2014/main" id="{8D56F2F6-14BD-3B43-8C90-CAA75616474F}"/>
              </a:ext>
            </a:extLst>
          </p:cNvPr>
          <p:cNvSpPr txBox="1"/>
          <p:nvPr/>
        </p:nvSpPr>
        <p:spPr>
          <a:xfrm>
            <a:off x="1168400" y="3581400"/>
            <a:ext cx="2743200" cy="203200"/>
          </a:xfrm>
          <a:prstGeom prst="rect">
            <a:avLst/>
          </a:prstGeom>
          <a:noFill/>
        </p:spPr>
        <p:txBody>
          <a:bodyPr vertOverflow="overflow" vert="horz" wrap="square" rtlCol="0" anchor="t" anchorCtr="0">
            <a:noAutofit/>
          </a:bodyPr>
          <a:lstStyle/>
          <a:p>
            <a:pPr algn="l"/>
            <a:r>
              <a:rPr lang="en-US" sz="1300" b="1">
                <a:solidFill>
                  <a:srgbClr val="F0B429"/>
                </a:solidFill>
                <a:latin typeface="Segoe UI"/>
                <a:cs typeface="Segoe UI"/>
              </a:rPr>
              <a:t>MENJANJIKAN</a:t>
            </a:r>
          </a:p>
        </p:txBody>
      </p:sp>
      <p:sp>
        <p:nvSpPr>
          <p:cNvPr id="13" name="TextBox 12">
            <a:extLst>
              <a:ext uri="{FF2B5EF4-FFF2-40B4-BE49-F238E27FC236}">
                <a16:creationId xmlns:a16="http://schemas.microsoft.com/office/drawing/2014/main" id="{808B35FE-01BA-B444-8D4A-B6DBF1D16F71}"/>
              </a:ext>
            </a:extLst>
          </p:cNvPr>
          <p:cNvSpPr txBox="1"/>
          <p:nvPr/>
        </p:nvSpPr>
        <p:spPr>
          <a:xfrm>
            <a:off x="1168400" y="3810000"/>
            <a:ext cx="2743200" cy="6096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Pertumbuhan organik: akar akidah, batang syariah, buah akhlak dan ilmu terapan.</a:t>
            </a:r>
          </a:p>
        </p:txBody>
      </p:sp>
      <p:sp>
        <p:nvSpPr>
          <p:cNvPr id="14" name="TextBox 13">
            <a:extLst>
              <a:ext uri="{FF2B5EF4-FFF2-40B4-BE49-F238E27FC236}">
                <a16:creationId xmlns:a16="http://schemas.microsoft.com/office/drawing/2014/main" id="{A7A0635A-15AF-1749-BB06-2EE04FD39BDE}"/>
              </a:ext>
            </a:extLst>
          </p:cNvPr>
          <p:cNvSpPr txBox="1"/>
          <p:nvPr/>
        </p:nvSpPr>
        <p:spPr>
          <a:xfrm>
            <a:off x="1168400" y="4368800"/>
            <a:ext cx="2743200" cy="203200"/>
          </a:xfrm>
          <a:prstGeom prst="rect">
            <a:avLst/>
          </a:prstGeom>
          <a:noFill/>
        </p:spPr>
        <p:txBody>
          <a:bodyPr vertOverflow="overflow" vert="horz" wrap="square" rtlCol="0" anchor="t" anchorCtr="0">
            <a:noAutofit/>
          </a:bodyPr>
          <a:lstStyle/>
          <a:p>
            <a:pPr algn="l"/>
            <a:r>
              <a:rPr lang="en-US" sz="1300" b="1">
                <a:solidFill>
                  <a:srgbClr val="E27A7A"/>
                </a:solidFill>
                <a:latin typeface="Segoe UI"/>
                <a:cs typeface="Segoe UI"/>
              </a:rPr>
              <a:t>TETAPI</a:t>
            </a:r>
          </a:p>
        </p:txBody>
      </p:sp>
      <p:sp>
        <p:nvSpPr>
          <p:cNvPr id="15" name="TextBox 14">
            <a:extLst>
              <a:ext uri="{FF2B5EF4-FFF2-40B4-BE49-F238E27FC236}">
                <a16:creationId xmlns:a16="http://schemas.microsoft.com/office/drawing/2014/main" id="{44EAB78E-A2E8-4A47-8068-FA5EEB3C9875}"/>
              </a:ext>
            </a:extLst>
          </p:cNvPr>
          <p:cNvSpPr txBox="1"/>
          <p:nvPr/>
        </p:nvSpPr>
        <p:spPr>
          <a:xfrm>
            <a:off x="1168400" y="4597400"/>
            <a:ext cx="2743200" cy="6096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Satu sistem akar, satu arah aliran. Daun tidak memberi makan akar — hierarki terkunci.</a:t>
            </a:r>
          </a:p>
        </p:txBody>
      </p:sp>
      <p:sp>
        <p:nvSpPr>
          <p:cNvPr id="16" name="Rounded Rectangle 15">
            <a:extLst>
              <a:ext uri="{FF2B5EF4-FFF2-40B4-BE49-F238E27FC236}">
                <a16:creationId xmlns:a16="http://schemas.microsoft.com/office/drawing/2014/main" id="{7FDFAF6D-BAB2-424F-8FA0-6DC84B257058}"/>
              </a:ext>
            </a:extLst>
          </p:cNvPr>
          <p:cNvSpPr/>
          <p:nvPr/>
        </p:nvSpPr>
        <p:spPr>
          <a:xfrm>
            <a:off x="4470400" y="1879600"/>
            <a:ext cx="3251200" cy="3200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Rectangle 16">
            <a:extLst>
              <a:ext uri="{FF2B5EF4-FFF2-40B4-BE49-F238E27FC236}">
                <a16:creationId xmlns:a16="http://schemas.microsoft.com/office/drawing/2014/main" id="{B47F1900-7EB9-164E-9B6D-ADA828B34C28}"/>
              </a:ext>
            </a:extLst>
          </p:cNvPr>
          <p:cNvSpPr/>
          <p:nvPr/>
        </p:nvSpPr>
        <p:spPr>
          <a:xfrm>
            <a:off x="4470400" y="1879600"/>
            <a:ext cx="3251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Rectangle 17">
            <a:extLst>
              <a:ext uri="{FF2B5EF4-FFF2-40B4-BE49-F238E27FC236}">
                <a16:creationId xmlns:a16="http://schemas.microsoft.com/office/drawing/2014/main" id="{68671AA7-27D8-3F4D-B10B-4DDE5C5A7E4B}"/>
              </a:ext>
            </a:extLst>
          </p:cNvPr>
          <p:cNvSpPr/>
          <p:nvPr/>
        </p:nvSpPr>
        <p:spPr>
          <a:xfrm>
            <a:off x="5816600" y="2159000"/>
            <a:ext cx="203200" cy="558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Rectangle 18">
            <a:extLst>
              <a:ext uri="{FF2B5EF4-FFF2-40B4-BE49-F238E27FC236}">
                <a16:creationId xmlns:a16="http://schemas.microsoft.com/office/drawing/2014/main" id="{BE39FBE5-269E-AC4A-A778-F6C5D634B263}"/>
              </a:ext>
            </a:extLst>
          </p:cNvPr>
          <p:cNvSpPr/>
          <p:nvPr/>
        </p:nvSpPr>
        <p:spPr>
          <a:xfrm>
            <a:off x="6172200" y="2159000"/>
            <a:ext cx="203200" cy="558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0" name="TextBox 19">
            <a:extLst>
              <a:ext uri="{FF2B5EF4-FFF2-40B4-BE49-F238E27FC236}">
                <a16:creationId xmlns:a16="http://schemas.microsoft.com/office/drawing/2014/main" id="{AC833EC9-FDA1-9D43-A9FA-2B54AA2BABF8}"/>
              </a:ext>
            </a:extLst>
          </p:cNvPr>
          <p:cNvSpPr txBox="1"/>
          <p:nvPr/>
        </p:nvSpPr>
        <p:spPr>
          <a:xfrm>
            <a:off x="4724400" y="2819400"/>
            <a:ext cx="2743200" cy="3302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Menara Kembar</a:t>
            </a:r>
          </a:p>
        </p:txBody>
      </p:sp>
      <p:sp>
        <p:nvSpPr>
          <p:cNvPr id="21" name="TextBox 20">
            <a:extLst>
              <a:ext uri="{FF2B5EF4-FFF2-40B4-BE49-F238E27FC236}">
                <a16:creationId xmlns:a16="http://schemas.microsoft.com/office/drawing/2014/main" id="{12F46D20-4E80-B24D-A80C-8643DCBB788D}"/>
              </a:ext>
            </a:extLst>
          </p:cNvPr>
          <p:cNvSpPr txBox="1"/>
          <p:nvPr/>
        </p:nvSpPr>
        <p:spPr>
          <a:xfrm>
            <a:off x="4724400" y="3149600"/>
            <a:ext cx="2743200" cy="254000"/>
          </a:xfrm>
          <a:prstGeom prst="rect">
            <a:avLst/>
          </a:prstGeom>
          <a:noFill/>
        </p:spPr>
        <p:txBody>
          <a:bodyPr vertOverflow="overflow" vert="horz" wrap="square" rtlCol="0" anchor="t" anchorCtr="0">
            <a:noAutofit/>
          </a:bodyPr>
          <a:lstStyle/>
          <a:p>
            <a:pPr algn="l"/>
            <a:r>
              <a:rPr lang="en-US" sz="1400">
                <a:solidFill>
                  <a:srgbClr val="A78BFA"/>
                </a:solidFill>
                <a:latin typeface="Segoe UI"/>
                <a:cs typeface="Segoe UI"/>
              </a:rPr>
              <a:t>UIN Syarif Hidayatullah Jakarta</a:t>
            </a:r>
          </a:p>
        </p:txBody>
      </p:sp>
      <p:sp>
        <p:nvSpPr>
          <p:cNvPr id="22" name="Rectangle 21">
            <a:extLst>
              <a:ext uri="{FF2B5EF4-FFF2-40B4-BE49-F238E27FC236}">
                <a16:creationId xmlns:a16="http://schemas.microsoft.com/office/drawing/2014/main" id="{47D234FB-1F15-3942-B5B3-8D2C8E902CF7}"/>
              </a:ext>
            </a:extLst>
          </p:cNvPr>
          <p:cNvSpPr/>
          <p:nvPr/>
        </p:nvSpPr>
        <p:spPr>
          <a:xfrm>
            <a:off x="4724400" y="3479800"/>
            <a:ext cx="27432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TextBox 22">
            <a:extLst>
              <a:ext uri="{FF2B5EF4-FFF2-40B4-BE49-F238E27FC236}">
                <a16:creationId xmlns:a16="http://schemas.microsoft.com/office/drawing/2014/main" id="{FC7AC35D-EF79-4E48-90C8-C2A66AFC8E33}"/>
              </a:ext>
            </a:extLst>
          </p:cNvPr>
          <p:cNvSpPr txBox="1"/>
          <p:nvPr/>
        </p:nvSpPr>
        <p:spPr>
          <a:xfrm>
            <a:off x="4724400" y="3581400"/>
            <a:ext cx="2743200" cy="203200"/>
          </a:xfrm>
          <a:prstGeom prst="rect">
            <a:avLst/>
          </a:prstGeom>
          <a:noFill/>
        </p:spPr>
        <p:txBody>
          <a:bodyPr vertOverflow="overflow" vert="horz" wrap="square" rtlCol="0" anchor="t" anchorCtr="0">
            <a:noAutofit/>
          </a:bodyPr>
          <a:lstStyle/>
          <a:p>
            <a:pPr algn="l"/>
            <a:r>
              <a:rPr lang="en-US" sz="1300" b="1">
                <a:solidFill>
                  <a:srgbClr val="8B6DF0"/>
                </a:solidFill>
                <a:latin typeface="Segoe UI"/>
                <a:cs typeface="Segoe UI"/>
              </a:rPr>
              <a:t>MENJANJIKAN</a:t>
            </a:r>
          </a:p>
        </p:txBody>
      </p:sp>
      <p:sp>
        <p:nvSpPr>
          <p:cNvPr id="24" name="TextBox 23">
            <a:extLst>
              <a:ext uri="{FF2B5EF4-FFF2-40B4-BE49-F238E27FC236}">
                <a16:creationId xmlns:a16="http://schemas.microsoft.com/office/drawing/2014/main" id="{5E12C599-D51A-DC40-9CD2-FBD97B8E3B93}"/>
              </a:ext>
            </a:extLst>
          </p:cNvPr>
          <p:cNvSpPr txBox="1"/>
          <p:nvPr/>
        </p:nvSpPr>
        <p:spPr>
          <a:xfrm>
            <a:off x="4724400" y="3810000"/>
            <a:ext cx="2743200" cy="6096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Kesetaraan: dua bangunan di atas satu fondasi, keduanya harus sama tinggi.</a:t>
            </a:r>
          </a:p>
        </p:txBody>
      </p:sp>
      <p:sp>
        <p:nvSpPr>
          <p:cNvPr id="25" name="TextBox 24">
            <a:extLst>
              <a:ext uri="{FF2B5EF4-FFF2-40B4-BE49-F238E27FC236}">
                <a16:creationId xmlns:a16="http://schemas.microsoft.com/office/drawing/2014/main" id="{4D68B5D5-C56C-A44B-AA9A-4ACF72C86070}"/>
              </a:ext>
            </a:extLst>
          </p:cNvPr>
          <p:cNvSpPr txBox="1"/>
          <p:nvPr/>
        </p:nvSpPr>
        <p:spPr>
          <a:xfrm>
            <a:off x="4724400" y="4368800"/>
            <a:ext cx="2743200" cy="203200"/>
          </a:xfrm>
          <a:prstGeom prst="rect">
            <a:avLst/>
          </a:prstGeom>
          <a:noFill/>
        </p:spPr>
        <p:txBody>
          <a:bodyPr vertOverflow="overflow" vert="horz" wrap="square" rtlCol="0" anchor="t" anchorCtr="0">
            <a:noAutofit/>
          </a:bodyPr>
          <a:lstStyle/>
          <a:p>
            <a:pPr algn="l"/>
            <a:r>
              <a:rPr lang="en-US" sz="1300" b="1">
                <a:solidFill>
                  <a:srgbClr val="E27A7A"/>
                </a:solidFill>
                <a:latin typeface="Segoe UI"/>
                <a:cs typeface="Segoe UI"/>
              </a:rPr>
              <a:t>TETAPI</a:t>
            </a:r>
          </a:p>
        </p:txBody>
      </p:sp>
      <p:sp>
        <p:nvSpPr>
          <p:cNvPr id="26" name="TextBox 25">
            <a:extLst>
              <a:ext uri="{FF2B5EF4-FFF2-40B4-BE49-F238E27FC236}">
                <a16:creationId xmlns:a16="http://schemas.microsoft.com/office/drawing/2014/main" id="{E82B9BED-CFE5-E444-9147-E02A889672FF}"/>
              </a:ext>
            </a:extLst>
          </p:cNvPr>
          <p:cNvSpPr txBox="1"/>
          <p:nvPr/>
        </p:nvSpPr>
        <p:spPr>
          <a:xfrm>
            <a:off x="4724400" y="4597400"/>
            <a:ext cx="2743200" cy="6096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Tak ada lalu lintas antarmenara. Keunggulan sejajar tanpa persilangan.</a:t>
            </a:r>
          </a:p>
        </p:txBody>
      </p:sp>
      <p:sp>
        <p:nvSpPr>
          <p:cNvPr id="27" name="Rounded Rectangle 26">
            <a:extLst>
              <a:ext uri="{FF2B5EF4-FFF2-40B4-BE49-F238E27FC236}">
                <a16:creationId xmlns:a16="http://schemas.microsoft.com/office/drawing/2014/main" id="{C5A566AF-8C9A-5044-9F65-00930DD51F6C}"/>
              </a:ext>
            </a:extLst>
          </p:cNvPr>
          <p:cNvSpPr/>
          <p:nvPr/>
        </p:nvSpPr>
        <p:spPr>
          <a:xfrm>
            <a:off x="8026400" y="1879600"/>
            <a:ext cx="3251200" cy="3200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8" name="Rectangle 27">
            <a:extLst>
              <a:ext uri="{FF2B5EF4-FFF2-40B4-BE49-F238E27FC236}">
                <a16:creationId xmlns:a16="http://schemas.microsoft.com/office/drawing/2014/main" id="{A164BBF4-6607-3C44-B0A4-11B78C2FE45E}"/>
              </a:ext>
            </a:extLst>
          </p:cNvPr>
          <p:cNvSpPr/>
          <p:nvPr/>
        </p:nvSpPr>
        <p:spPr>
          <a:xfrm>
            <a:off x="8026400" y="1879600"/>
            <a:ext cx="3251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9" name="Donut 28">
            <a:extLst>
              <a:ext uri="{FF2B5EF4-FFF2-40B4-BE49-F238E27FC236}">
                <a16:creationId xmlns:a16="http://schemas.microsoft.com/office/drawing/2014/main" id="{2DD3D8FD-BA9A-154A-A877-3728828610E9}"/>
              </a:ext>
            </a:extLst>
          </p:cNvPr>
          <p:cNvSpPr/>
          <p:nvPr/>
        </p:nvSpPr>
        <p:spPr>
          <a:xfrm>
            <a:off x="9398000" y="2159000"/>
            <a:ext cx="508000" cy="558800"/>
          </a:xfrm>
          <a:prstGeom prst="donu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solidFill>
                <a:schemeClr val="tx1"/>
              </a:solidFill>
            </a:endParaRPr>
          </a:p>
        </p:txBody>
      </p:sp>
      <p:sp>
        <p:nvSpPr>
          <p:cNvPr id="30" name="TextBox 29">
            <a:extLst>
              <a:ext uri="{FF2B5EF4-FFF2-40B4-BE49-F238E27FC236}">
                <a16:creationId xmlns:a16="http://schemas.microsoft.com/office/drawing/2014/main" id="{C73BEC28-A8DC-7345-8B74-B66E47D6ECE2}"/>
              </a:ext>
            </a:extLst>
          </p:cNvPr>
          <p:cNvSpPr txBox="1"/>
          <p:nvPr/>
        </p:nvSpPr>
        <p:spPr>
          <a:xfrm>
            <a:off x="8280400" y="2819400"/>
            <a:ext cx="2743200" cy="3302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Jaring Laba-laba</a:t>
            </a:r>
          </a:p>
        </p:txBody>
      </p:sp>
      <p:sp>
        <p:nvSpPr>
          <p:cNvPr id="31" name="TextBox 30">
            <a:extLst>
              <a:ext uri="{FF2B5EF4-FFF2-40B4-BE49-F238E27FC236}">
                <a16:creationId xmlns:a16="http://schemas.microsoft.com/office/drawing/2014/main" id="{78BA7B7A-7943-5443-9BFB-9978D32788A2}"/>
              </a:ext>
            </a:extLst>
          </p:cNvPr>
          <p:cNvSpPr txBox="1"/>
          <p:nvPr/>
        </p:nvSpPr>
        <p:spPr>
          <a:xfrm>
            <a:off x="8280400" y="3149600"/>
            <a:ext cx="2743200" cy="254000"/>
          </a:xfrm>
          <a:prstGeom prst="rect">
            <a:avLst/>
          </a:prstGeom>
          <a:noFill/>
        </p:spPr>
        <p:txBody>
          <a:bodyPr vertOverflow="overflow" vert="horz" wrap="square" rtlCol="0" anchor="t" anchorCtr="0">
            <a:noAutofit/>
          </a:bodyPr>
          <a:lstStyle/>
          <a:p>
            <a:pPr algn="l"/>
            <a:r>
              <a:rPr lang="en-US" sz="1400">
                <a:solidFill>
                  <a:srgbClr val="A78BFA"/>
                </a:solidFill>
                <a:latin typeface="Segoe UI"/>
                <a:cs typeface="Segoe UI"/>
              </a:rPr>
              <a:t>UIN Sunan Kalijaga Yogyakarta</a:t>
            </a:r>
          </a:p>
        </p:txBody>
      </p:sp>
      <p:sp>
        <p:nvSpPr>
          <p:cNvPr id="32" name="Rectangle 31">
            <a:extLst>
              <a:ext uri="{FF2B5EF4-FFF2-40B4-BE49-F238E27FC236}">
                <a16:creationId xmlns:a16="http://schemas.microsoft.com/office/drawing/2014/main" id="{1D389CC5-FF19-F74B-A834-8B2815CB2BDA}"/>
              </a:ext>
            </a:extLst>
          </p:cNvPr>
          <p:cNvSpPr/>
          <p:nvPr/>
        </p:nvSpPr>
        <p:spPr>
          <a:xfrm>
            <a:off x="8280400" y="3479800"/>
            <a:ext cx="27432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3" name="TextBox 32">
            <a:extLst>
              <a:ext uri="{FF2B5EF4-FFF2-40B4-BE49-F238E27FC236}">
                <a16:creationId xmlns:a16="http://schemas.microsoft.com/office/drawing/2014/main" id="{CEE25133-3256-A24C-877B-5CBA1FACA76D}"/>
              </a:ext>
            </a:extLst>
          </p:cNvPr>
          <p:cNvSpPr txBox="1"/>
          <p:nvPr/>
        </p:nvSpPr>
        <p:spPr>
          <a:xfrm>
            <a:off x="8280400" y="3581400"/>
            <a:ext cx="2743200" cy="203200"/>
          </a:xfrm>
          <a:prstGeom prst="rect">
            <a:avLst/>
          </a:prstGeom>
          <a:noFill/>
        </p:spPr>
        <p:txBody>
          <a:bodyPr vertOverflow="overflow" vert="horz" wrap="square" rtlCol="0" anchor="t" anchorCtr="0">
            <a:noAutofit/>
          </a:bodyPr>
          <a:lstStyle/>
          <a:p>
            <a:pPr algn="l"/>
            <a:r>
              <a:rPr lang="en-US" sz="1300" b="1">
                <a:solidFill>
                  <a:srgbClr val="F0B429"/>
                </a:solidFill>
                <a:latin typeface="Segoe UI"/>
                <a:cs typeface="Segoe UI"/>
              </a:rPr>
              <a:t>MENJANJIKAN</a:t>
            </a:r>
          </a:p>
        </p:txBody>
      </p:sp>
      <p:sp>
        <p:nvSpPr>
          <p:cNvPr id="34" name="TextBox 33">
            <a:extLst>
              <a:ext uri="{FF2B5EF4-FFF2-40B4-BE49-F238E27FC236}">
                <a16:creationId xmlns:a16="http://schemas.microsoft.com/office/drawing/2014/main" id="{829D263D-9B50-BF4E-827F-1F250468F733}"/>
              </a:ext>
            </a:extLst>
          </p:cNvPr>
          <p:cNvSpPr txBox="1"/>
          <p:nvPr/>
        </p:nvSpPr>
        <p:spPr>
          <a:xfrm>
            <a:off x="8280400" y="3810000"/>
            <a:ext cx="2743200" cy="6096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Polisentris: tak ada simpul induk, semua terhubung oleh nilai etis.</a:t>
            </a:r>
          </a:p>
        </p:txBody>
      </p:sp>
      <p:sp>
        <p:nvSpPr>
          <p:cNvPr id="35" name="TextBox 34">
            <a:extLst>
              <a:ext uri="{FF2B5EF4-FFF2-40B4-BE49-F238E27FC236}">
                <a16:creationId xmlns:a16="http://schemas.microsoft.com/office/drawing/2014/main" id="{A88C180A-4CF9-D64A-9D16-6090394C7FB3}"/>
              </a:ext>
            </a:extLst>
          </p:cNvPr>
          <p:cNvSpPr txBox="1"/>
          <p:nvPr/>
        </p:nvSpPr>
        <p:spPr>
          <a:xfrm>
            <a:off x="8280400" y="4368800"/>
            <a:ext cx="2743200" cy="203200"/>
          </a:xfrm>
          <a:prstGeom prst="rect">
            <a:avLst/>
          </a:prstGeom>
          <a:noFill/>
        </p:spPr>
        <p:txBody>
          <a:bodyPr vertOverflow="overflow" vert="horz" wrap="square" rtlCol="0" anchor="t" anchorCtr="0">
            <a:noAutofit/>
          </a:bodyPr>
          <a:lstStyle/>
          <a:p>
            <a:pPr algn="l"/>
            <a:r>
              <a:rPr lang="en-US" sz="1300" b="1">
                <a:solidFill>
                  <a:srgbClr val="E27A7A"/>
                </a:solidFill>
                <a:latin typeface="Segoe UI"/>
                <a:cs typeface="Segoe UI"/>
              </a:rPr>
              <a:t>TETAPI</a:t>
            </a:r>
          </a:p>
        </p:txBody>
      </p:sp>
      <p:sp>
        <p:nvSpPr>
          <p:cNvPr id="36" name="TextBox 35">
            <a:extLst>
              <a:ext uri="{FF2B5EF4-FFF2-40B4-BE49-F238E27FC236}">
                <a16:creationId xmlns:a16="http://schemas.microsoft.com/office/drawing/2014/main" id="{9E62EB81-7248-C84E-8F64-16737CF20D5F}"/>
              </a:ext>
            </a:extLst>
          </p:cNvPr>
          <p:cNvSpPr txBox="1"/>
          <p:nvPr/>
        </p:nvSpPr>
        <p:spPr>
          <a:xfrm>
            <a:off x="8280400" y="4597400"/>
            <a:ext cx="2743200" cy="6096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Jaring adalah gambar keterhubungan tanpa hambatan — dan tanpa hambatan tak ada bunyi.</a:t>
            </a:r>
          </a:p>
        </p:txBody>
      </p:sp>
      <p:sp>
        <p:nvSpPr>
          <p:cNvPr id="37" name="Rounded Rectangle 36">
            <a:extLst>
              <a:ext uri="{FF2B5EF4-FFF2-40B4-BE49-F238E27FC236}">
                <a16:creationId xmlns:a16="http://schemas.microsoft.com/office/drawing/2014/main" id="{9647F7F9-F37B-CF44-914F-555612C0A43F}"/>
              </a:ext>
            </a:extLst>
          </p:cNvPr>
          <p:cNvSpPr/>
          <p:nvPr/>
        </p:nvSpPr>
        <p:spPr>
          <a:xfrm>
            <a:off x="914400" y="5283200"/>
            <a:ext cx="10363200" cy="10668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8" name="Rectangle 37">
            <a:extLst>
              <a:ext uri="{FF2B5EF4-FFF2-40B4-BE49-F238E27FC236}">
                <a16:creationId xmlns:a16="http://schemas.microsoft.com/office/drawing/2014/main" id="{F942AE90-7C4F-5348-AEA5-E350D105C43F}"/>
              </a:ext>
            </a:extLst>
          </p:cNvPr>
          <p:cNvSpPr/>
          <p:nvPr/>
        </p:nvSpPr>
        <p:spPr>
          <a:xfrm>
            <a:off x="914400" y="5486400"/>
            <a:ext cx="50800" cy="6604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9" name="TextBox 38">
            <a:extLst>
              <a:ext uri="{FF2B5EF4-FFF2-40B4-BE49-F238E27FC236}">
                <a16:creationId xmlns:a16="http://schemas.microsoft.com/office/drawing/2014/main" id="{DDE2CABA-234E-4B4C-82B1-A92BF8BC2374}"/>
              </a:ext>
            </a:extLst>
          </p:cNvPr>
          <p:cNvSpPr txBox="1"/>
          <p:nvPr/>
        </p:nvSpPr>
        <p:spPr>
          <a:xfrm>
            <a:off x="1270000" y="5486400"/>
            <a:ext cx="9702800" cy="2794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Lambang lain melengkapi galeri ini: roda ilmu di UIN Bandung, dan sungai ilmu yang bermuara ke samudra tawhīd di UIN Antasari Banjarmasin.</a:t>
            </a:r>
          </a:p>
        </p:txBody>
      </p:sp>
      <p:sp>
        <p:nvSpPr>
          <p:cNvPr id="40" name="TextBox 39">
            <a:extLst>
              <a:ext uri="{FF2B5EF4-FFF2-40B4-BE49-F238E27FC236}">
                <a16:creationId xmlns:a16="http://schemas.microsoft.com/office/drawing/2014/main" id="{A69B2340-9C68-694C-83D4-BC7782AF8F56}"/>
              </a:ext>
            </a:extLst>
          </p:cNvPr>
          <p:cNvSpPr txBox="1"/>
          <p:nvPr/>
        </p:nvSpPr>
        <p:spPr>
          <a:xfrm>
            <a:off x="1270000" y="5791200"/>
            <a:ext cx="9702800" cy="558800"/>
          </a:xfrm>
          <a:prstGeom prst="rect">
            <a:avLst/>
          </a:prstGeom>
          <a:noFill/>
        </p:spPr>
        <p:txBody>
          <a:bodyPr vertOverflow="overflow" vert="horz" wrap="square" rtlCol="0" anchor="t" anchorCtr="0">
            <a:noAutofit/>
          </a:bodyPr>
          <a:lstStyle/>
          <a:p>
            <a:pPr algn="l"/>
            <a:r>
              <a:rPr lang="en-US" sz="1700">
                <a:solidFill>
                  <a:srgbClr val="DCD7F5"/>
                </a:solidFill>
                <a:latin typeface="Cambria"/>
              </a:rPr>
              <a:t>Dibaca sebagai satu himpunan, semuanya adalah arsip yang tak disengaja: setiap lambang menggambarkan tata letak — keberakaran, kebersebelahan, keterhubungan. Tak satu pun menggambarkan proses bagaimana pengetahuan dihasilkan.</a:t>
            </a:r>
          </a:p>
        </p:txBody>
      </p:sp>
    </p:spTree>
    <p:extLst>
      <p:ext uri="{BB962C8B-B14F-4D97-AF65-F5344CB8AC3E}">
        <p14:creationId xmlns:p14="http://schemas.microsoft.com/office/powerpoint/2010/main" val="1873126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45F96E-67A6-1242-8225-27F313B2DEE7}"/>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III  ·  PARADIGMA KEDUA</a:t>
            </a:r>
          </a:p>
        </p:txBody>
      </p:sp>
      <p:sp>
        <p:nvSpPr>
          <p:cNvPr id="3" name="TextBox 2">
            <a:extLst>
              <a:ext uri="{FF2B5EF4-FFF2-40B4-BE49-F238E27FC236}">
                <a16:creationId xmlns:a16="http://schemas.microsoft.com/office/drawing/2014/main" id="{084751CF-1461-D149-B3A2-5F1F66048351}"/>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Bukti yang Memberatkan — dan Lima Keberatan</a:t>
            </a:r>
          </a:p>
        </p:txBody>
      </p:sp>
      <p:sp>
        <p:nvSpPr>
          <p:cNvPr id="4" name="Rectangle 3">
            <a:extLst>
              <a:ext uri="{FF2B5EF4-FFF2-40B4-BE49-F238E27FC236}">
                <a16:creationId xmlns:a16="http://schemas.microsoft.com/office/drawing/2014/main" id="{419F147A-EE97-0941-B000-76DC4D806C28}"/>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3F3C7A7F-F1C3-1048-9C63-4E7736834148}"/>
              </a:ext>
            </a:extLst>
          </p:cNvPr>
          <p:cNvSpPr/>
          <p:nvPr/>
        </p:nvSpPr>
        <p:spPr>
          <a:xfrm>
            <a:off x="914400" y="1778000"/>
            <a:ext cx="10363200" cy="19812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5A727636-03C2-D546-8634-120B94698F91}"/>
              </a:ext>
            </a:extLst>
          </p:cNvPr>
          <p:cNvSpPr/>
          <p:nvPr/>
        </p:nvSpPr>
        <p:spPr>
          <a:xfrm>
            <a:off x="914400" y="1778000"/>
            <a:ext cx="10363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425F5CEF-D34E-324C-9863-316224BEE0DC}"/>
              </a:ext>
            </a:extLst>
          </p:cNvPr>
          <p:cNvSpPr txBox="1"/>
          <p:nvPr/>
        </p:nvSpPr>
        <p:spPr>
          <a:xfrm>
            <a:off x="1270000" y="2032000"/>
            <a:ext cx="96520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JAKFAR, NURDIN &amp; YUSUF (2019)  ·  UIN AR-RANIRY DAN UIN SUMATERA UTARA</a:t>
            </a:r>
          </a:p>
        </p:txBody>
      </p:sp>
      <p:sp>
        <p:nvSpPr>
          <p:cNvPr id="8" name="TextBox 7">
            <a:extLst>
              <a:ext uri="{FF2B5EF4-FFF2-40B4-BE49-F238E27FC236}">
                <a16:creationId xmlns:a16="http://schemas.microsoft.com/office/drawing/2014/main" id="{409CDE52-556B-B948-8EC5-37E652A3DB74}"/>
              </a:ext>
            </a:extLst>
          </p:cNvPr>
          <p:cNvSpPr txBox="1"/>
          <p:nvPr/>
        </p:nvSpPr>
        <p:spPr>
          <a:xfrm>
            <a:off x="1270000" y="2336800"/>
            <a:ext cx="9652000" cy="838200"/>
          </a:xfrm>
          <a:prstGeom prst="rect">
            <a:avLst/>
          </a:prstGeom>
          <a:noFill/>
        </p:spPr>
        <p:txBody>
          <a:bodyPr vertOverflow="overflow" vert="horz" wrap="square" rtlCol="0" anchor="t" anchorCtr="0">
            <a:noAutofit/>
          </a:bodyPr>
          <a:lstStyle/>
          <a:p>
            <a:pPr algn="l"/>
            <a:r>
              <a:rPr lang="en-US" sz="1900">
                <a:solidFill>
                  <a:srgbClr val="FFFFFF"/>
                </a:solidFill>
                <a:latin typeface="Cambria"/>
              </a:rPr>
              <a:t>Kedua lembaga menganut model integrasi — dan UIN Ar-Raniry bahkan telah memakai istilah frikativisasi ilmu untuk modelnya sendiri. Namun banyak dosen tidak memiliki pemahaman yang pasti tentang konsep itu, sehingga model tersebut tidak berperan efektif dalam proses pendidikan.</a:t>
            </a:r>
          </a:p>
        </p:txBody>
      </p:sp>
      <p:sp>
        <p:nvSpPr>
          <p:cNvPr id="9" name="Rectangle 8">
            <a:extLst>
              <a:ext uri="{FF2B5EF4-FFF2-40B4-BE49-F238E27FC236}">
                <a16:creationId xmlns:a16="http://schemas.microsoft.com/office/drawing/2014/main" id="{8A2F91B9-043C-4541-B3F8-128F3E840DFD}"/>
              </a:ext>
            </a:extLst>
          </p:cNvPr>
          <p:cNvSpPr/>
          <p:nvPr/>
        </p:nvSpPr>
        <p:spPr>
          <a:xfrm>
            <a:off x="1270000" y="3225800"/>
            <a:ext cx="96520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TextBox 9">
            <a:extLst>
              <a:ext uri="{FF2B5EF4-FFF2-40B4-BE49-F238E27FC236}">
                <a16:creationId xmlns:a16="http://schemas.microsoft.com/office/drawing/2014/main" id="{14A0822D-6C17-9043-A603-B4CDCE13F759}"/>
              </a:ext>
            </a:extLst>
          </p:cNvPr>
          <p:cNvSpPr txBox="1"/>
          <p:nvPr/>
        </p:nvSpPr>
        <p:spPr>
          <a:xfrm>
            <a:off x="1270000" y="3327400"/>
            <a:ext cx="9652000" cy="330200"/>
          </a:xfrm>
          <a:prstGeom prst="rect">
            <a:avLst/>
          </a:prstGeom>
          <a:noFill/>
        </p:spPr>
        <p:txBody>
          <a:bodyPr vertOverflow="overflow" vert="horz" wrap="square" rtlCol="0" anchor="t" anchorCtr="0">
            <a:noAutofit/>
          </a:bodyPr>
          <a:lstStyle/>
          <a:p>
            <a:pPr algn="l"/>
            <a:r>
              <a:rPr lang="en-US" sz="1600" i="1">
                <a:solidFill>
                  <a:srgbClr val="A78BFA"/>
                </a:solidFill>
                <a:latin typeface="Segoe UI"/>
                <a:cs typeface="Segoe UI"/>
              </a:rPr>
              <a:t>Saya mencatatnya dengan sungguh-sungguh: temuan ini menyangkut lembaga tempat saya mengabdi dan istilah yang saya sendiri usulkan. Ia memberatkan saya sama beratnya dengan siapa pun.</a:t>
            </a:r>
          </a:p>
        </p:txBody>
      </p:sp>
      <p:sp>
        <p:nvSpPr>
          <p:cNvPr id="11" name="Rounded Rectangle 10">
            <a:extLst>
              <a:ext uri="{FF2B5EF4-FFF2-40B4-BE49-F238E27FC236}">
                <a16:creationId xmlns:a16="http://schemas.microsoft.com/office/drawing/2014/main" id="{0371AE9B-3AF2-2D4F-88FD-CE796C96CD62}"/>
              </a:ext>
            </a:extLst>
          </p:cNvPr>
          <p:cNvSpPr/>
          <p:nvPr/>
        </p:nvSpPr>
        <p:spPr>
          <a:xfrm>
            <a:off x="914400" y="3987800"/>
            <a:ext cx="330200" cy="3302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1</a:t>
            </a:r>
          </a:p>
        </p:txBody>
      </p:sp>
      <p:sp>
        <p:nvSpPr>
          <p:cNvPr id="12" name="TextBox 11">
            <a:extLst>
              <a:ext uri="{FF2B5EF4-FFF2-40B4-BE49-F238E27FC236}">
                <a16:creationId xmlns:a16="http://schemas.microsoft.com/office/drawing/2014/main" id="{5C3F1EDE-BC3D-C146-9833-53D7AF801AC8}"/>
              </a:ext>
            </a:extLst>
          </p:cNvPr>
          <p:cNvSpPr txBox="1"/>
          <p:nvPr/>
        </p:nvSpPr>
        <p:spPr>
          <a:xfrm>
            <a:off x="1397000" y="4000500"/>
            <a:ext cx="2717800" cy="304800"/>
          </a:xfrm>
          <a:prstGeom prst="rect">
            <a:avLst/>
          </a:prstGeom>
          <a:noFill/>
        </p:spPr>
        <p:txBody>
          <a:bodyPr vertOverflow="overflow" vert="horz" wrap="square" rtlCol="0" anchor="t" anchorCtr="0">
            <a:noAutofit/>
          </a:bodyPr>
          <a:lstStyle/>
          <a:p>
            <a:pPr algn="l"/>
            <a:r>
              <a:rPr lang="en-US" sz="1700" b="1">
                <a:solidFill>
                  <a:srgbClr val="FFFFFF"/>
                </a:solidFill>
                <a:latin typeface="Segoe UI"/>
                <a:cs typeface="Segoe UI"/>
              </a:rPr>
              <a:t>Jurang konsep–praktik</a:t>
            </a:r>
          </a:p>
        </p:txBody>
      </p:sp>
      <p:sp>
        <p:nvSpPr>
          <p:cNvPr id="13" name="TextBox 12">
            <a:extLst>
              <a:ext uri="{FF2B5EF4-FFF2-40B4-BE49-F238E27FC236}">
                <a16:creationId xmlns:a16="http://schemas.microsoft.com/office/drawing/2014/main" id="{C844AB2E-532A-9146-AABF-17AE17910CF6}"/>
              </a:ext>
            </a:extLst>
          </p:cNvPr>
          <p:cNvSpPr txBox="1"/>
          <p:nvPr/>
        </p:nvSpPr>
        <p:spPr>
          <a:xfrm>
            <a:off x="4241800" y="4025900"/>
            <a:ext cx="7035800" cy="3048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Paradigma diumumkan pada tingkat visi dan tidak pernah sampai ke ruang kuliah.</a:t>
            </a:r>
          </a:p>
        </p:txBody>
      </p:sp>
      <p:sp>
        <p:nvSpPr>
          <p:cNvPr id="14" name="Rounded Rectangle 13">
            <a:extLst>
              <a:ext uri="{FF2B5EF4-FFF2-40B4-BE49-F238E27FC236}">
                <a16:creationId xmlns:a16="http://schemas.microsoft.com/office/drawing/2014/main" id="{FAE76256-8FCF-9747-989C-A4C3DBE6903F}"/>
              </a:ext>
            </a:extLst>
          </p:cNvPr>
          <p:cNvSpPr/>
          <p:nvPr/>
        </p:nvSpPr>
        <p:spPr>
          <a:xfrm>
            <a:off x="914400" y="4470400"/>
            <a:ext cx="330200" cy="3302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2</a:t>
            </a:r>
          </a:p>
        </p:txBody>
      </p:sp>
      <p:sp>
        <p:nvSpPr>
          <p:cNvPr id="15" name="TextBox 14">
            <a:extLst>
              <a:ext uri="{FF2B5EF4-FFF2-40B4-BE49-F238E27FC236}">
                <a16:creationId xmlns:a16="http://schemas.microsoft.com/office/drawing/2014/main" id="{F320CEB5-6568-D446-BA0F-EC40B9875776}"/>
              </a:ext>
            </a:extLst>
          </p:cNvPr>
          <p:cNvSpPr txBox="1"/>
          <p:nvPr/>
        </p:nvSpPr>
        <p:spPr>
          <a:xfrm>
            <a:off x="1397000" y="4483100"/>
            <a:ext cx="2717800" cy="304800"/>
          </a:xfrm>
          <a:prstGeom prst="rect">
            <a:avLst/>
          </a:prstGeom>
          <a:noFill/>
        </p:spPr>
        <p:txBody>
          <a:bodyPr vertOverflow="overflow" vert="horz" wrap="square" rtlCol="0" anchor="t" anchorCtr="0">
            <a:noAutofit/>
          </a:bodyPr>
          <a:lstStyle/>
          <a:p>
            <a:pPr algn="l"/>
            <a:r>
              <a:rPr lang="en-US" sz="1700" b="1">
                <a:solidFill>
                  <a:srgbClr val="FFFFFF"/>
                </a:solidFill>
                <a:latin typeface="Segoe UI"/>
                <a:cs typeface="Segoe UI"/>
              </a:rPr>
              <a:t>Terlalu pragmatis</a:t>
            </a:r>
          </a:p>
        </p:txBody>
      </p:sp>
      <p:sp>
        <p:nvSpPr>
          <p:cNvPr id="16" name="TextBox 15">
            <a:extLst>
              <a:ext uri="{FF2B5EF4-FFF2-40B4-BE49-F238E27FC236}">
                <a16:creationId xmlns:a16="http://schemas.microsoft.com/office/drawing/2014/main" id="{39910DC3-982B-524B-B496-C76C7205A284}"/>
              </a:ext>
            </a:extLst>
          </p:cNvPr>
          <p:cNvSpPr txBox="1"/>
          <p:nvPr/>
        </p:nvSpPr>
        <p:spPr>
          <a:xfrm>
            <a:off x="4241800" y="4508500"/>
            <a:ext cx="7035800" cy="3048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Menyisipkan tawhīd sekilas dalam kuliah fisika membuat pemahaman agama tetap dangkal.</a:t>
            </a:r>
          </a:p>
        </p:txBody>
      </p:sp>
      <p:sp>
        <p:nvSpPr>
          <p:cNvPr id="17" name="Rounded Rectangle 16">
            <a:extLst>
              <a:ext uri="{FF2B5EF4-FFF2-40B4-BE49-F238E27FC236}">
                <a16:creationId xmlns:a16="http://schemas.microsoft.com/office/drawing/2014/main" id="{6C38B757-203B-4947-9D3F-D5A438291333}"/>
              </a:ext>
            </a:extLst>
          </p:cNvPr>
          <p:cNvSpPr/>
          <p:nvPr/>
        </p:nvSpPr>
        <p:spPr>
          <a:xfrm>
            <a:off x="914400" y="4953000"/>
            <a:ext cx="330200" cy="3302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3</a:t>
            </a:r>
          </a:p>
        </p:txBody>
      </p:sp>
      <p:sp>
        <p:nvSpPr>
          <p:cNvPr id="18" name="TextBox 17">
            <a:extLst>
              <a:ext uri="{FF2B5EF4-FFF2-40B4-BE49-F238E27FC236}">
                <a16:creationId xmlns:a16="http://schemas.microsoft.com/office/drawing/2014/main" id="{8E00969F-9F2F-F048-9777-4694B70E3489}"/>
              </a:ext>
            </a:extLst>
          </p:cNvPr>
          <p:cNvSpPr txBox="1"/>
          <p:nvPr/>
        </p:nvSpPr>
        <p:spPr>
          <a:xfrm>
            <a:off x="1397000" y="4965700"/>
            <a:ext cx="2717800" cy="304800"/>
          </a:xfrm>
          <a:prstGeom prst="rect">
            <a:avLst/>
          </a:prstGeom>
          <a:noFill/>
        </p:spPr>
        <p:txBody>
          <a:bodyPr vertOverflow="overflow" vert="horz" wrap="square" rtlCol="0" anchor="t" anchorCtr="0">
            <a:noAutofit/>
          </a:bodyPr>
          <a:lstStyle/>
          <a:p>
            <a:pPr algn="l"/>
            <a:r>
              <a:rPr lang="en-US" sz="1700" b="1">
                <a:solidFill>
                  <a:srgbClr val="FFFFFF"/>
                </a:solidFill>
                <a:latin typeface="Segoe UI"/>
                <a:cs typeface="Segoe UI"/>
              </a:rPr>
              <a:t>Kritik yang tumpul</a:t>
            </a:r>
          </a:p>
        </p:txBody>
      </p:sp>
      <p:sp>
        <p:nvSpPr>
          <p:cNvPr id="19" name="TextBox 18">
            <a:extLst>
              <a:ext uri="{FF2B5EF4-FFF2-40B4-BE49-F238E27FC236}">
                <a16:creationId xmlns:a16="http://schemas.microsoft.com/office/drawing/2014/main" id="{5CC4E35E-284B-9B42-9785-5C55B5C9607D}"/>
              </a:ext>
            </a:extLst>
          </p:cNvPr>
          <p:cNvSpPr txBox="1"/>
          <p:nvPr/>
        </p:nvSpPr>
        <p:spPr>
          <a:xfrm>
            <a:off x="4241800" y="4991100"/>
            <a:ext cx="7035800" cy="3048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Teori ekonomi kapitalistik diberi label syariah tanpa membongkar ketimpangan strukturalnya.</a:t>
            </a:r>
          </a:p>
        </p:txBody>
      </p:sp>
      <p:sp>
        <p:nvSpPr>
          <p:cNvPr id="20" name="Rounded Rectangle 19">
            <a:extLst>
              <a:ext uri="{FF2B5EF4-FFF2-40B4-BE49-F238E27FC236}">
                <a16:creationId xmlns:a16="http://schemas.microsoft.com/office/drawing/2014/main" id="{0EF671B8-ACD6-064C-9437-5D5C1E24F3F9}"/>
              </a:ext>
            </a:extLst>
          </p:cNvPr>
          <p:cNvSpPr/>
          <p:nvPr/>
        </p:nvSpPr>
        <p:spPr>
          <a:xfrm>
            <a:off x="914400" y="5435600"/>
            <a:ext cx="330200" cy="3302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4</a:t>
            </a:r>
          </a:p>
        </p:txBody>
      </p:sp>
      <p:sp>
        <p:nvSpPr>
          <p:cNvPr id="21" name="TextBox 20">
            <a:extLst>
              <a:ext uri="{FF2B5EF4-FFF2-40B4-BE49-F238E27FC236}">
                <a16:creationId xmlns:a16="http://schemas.microsoft.com/office/drawing/2014/main" id="{F67AD7B0-71D6-AD43-945E-91FBCEB4BC23}"/>
              </a:ext>
            </a:extLst>
          </p:cNvPr>
          <p:cNvSpPr txBox="1"/>
          <p:nvPr/>
        </p:nvSpPr>
        <p:spPr>
          <a:xfrm>
            <a:off x="1397000" y="5448300"/>
            <a:ext cx="2717800" cy="304800"/>
          </a:xfrm>
          <a:prstGeom prst="rect">
            <a:avLst/>
          </a:prstGeom>
          <a:noFill/>
        </p:spPr>
        <p:txBody>
          <a:bodyPr vertOverflow="overflow" vert="horz" wrap="square" rtlCol="0" anchor="t" anchorCtr="0">
            <a:noAutofit/>
          </a:bodyPr>
          <a:lstStyle/>
          <a:p>
            <a:pPr algn="l"/>
            <a:r>
              <a:rPr lang="en-US" sz="1700" b="1">
                <a:solidFill>
                  <a:srgbClr val="FFFFFF"/>
                </a:solidFill>
                <a:latin typeface="Segoe UI"/>
                <a:cs typeface="Segoe UI"/>
              </a:rPr>
              <a:t>Ongkos metodologis</a:t>
            </a:r>
          </a:p>
        </p:txBody>
      </p:sp>
      <p:sp>
        <p:nvSpPr>
          <p:cNvPr id="22" name="TextBox 21">
            <a:extLst>
              <a:ext uri="{FF2B5EF4-FFF2-40B4-BE49-F238E27FC236}">
                <a16:creationId xmlns:a16="http://schemas.microsoft.com/office/drawing/2014/main" id="{19C8AD3D-7F68-AF49-8810-4FE7613B06E7}"/>
              </a:ext>
            </a:extLst>
          </p:cNvPr>
          <p:cNvSpPr txBox="1"/>
          <p:nvPr/>
        </p:nvSpPr>
        <p:spPr>
          <a:xfrm>
            <a:off x="4241800" y="5473700"/>
            <a:ext cx="7035800" cy="3048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Kolaborasi lintas terminologi menuntut dukungan kelembagaan yang belum tersedia.</a:t>
            </a:r>
          </a:p>
        </p:txBody>
      </p:sp>
      <p:sp>
        <p:nvSpPr>
          <p:cNvPr id="23" name="Rounded Rectangle 22">
            <a:extLst>
              <a:ext uri="{FF2B5EF4-FFF2-40B4-BE49-F238E27FC236}">
                <a16:creationId xmlns:a16="http://schemas.microsoft.com/office/drawing/2014/main" id="{911F99B5-E2BE-0B4F-A166-1A0B5F697E9E}"/>
              </a:ext>
            </a:extLst>
          </p:cNvPr>
          <p:cNvSpPr/>
          <p:nvPr/>
        </p:nvSpPr>
        <p:spPr>
          <a:xfrm>
            <a:off x="914400" y="5918200"/>
            <a:ext cx="330200" cy="3302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5</a:t>
            </a:r>
          </a:p>
        </p:txBody>
      </p:sp>
      <p:sp>
        <p:nvSpPr>
          <p:cNvPr id="24" name="TextBox 23">
            <a:extLst>
              <a:ext uri="{FF2B5EF4-FFF2-40B4-BE49-F238E27FC236}">
                <a16:creationId xmlns:a16="http://schemas.microsoft.com/office/drawing/2014/main" id="{539F722B-9930-A640-B461-01F7D318959E}"/>
              </a:ext>
            </a:extLst>
          </p:cNvPr>
          <p:cNvSpPr txBox="1"/>
          <p:nvPr/>
        </p:nvSpPr>
        <p:spPr>
          <a:xfrm>
            <a:off x="1397000" y="5930900"/>
            <a:ext cx="2717800" cy="304800"/>
          </a:xfrm>
          <a:prstGeom prst="rect">
            <a:avLst/>
          </a:prstGeom>
          <a:noFill/>
        </p:spPr>
        <p:txBody>
          <a:bodyPr vertOverflow="overflow" vert="horz" wrap="square" rtlCol="0" anchor="t" anchorCtr="0">
            <a:noAutofit/>
          </a:bodyPr>
          <a:lstStyle/>
          <a:p>
            <a:pPr algn="l"/>
            <a:r>
              <a:rPr lang="en-US" sz="1700" b="1">
                <a:solidFill>
                  <a:srgbClr val="FFFFFF"/>
                </a:solidFill>
                <a:latin typeface="Segoe UI"/>
                <a:cs typeface="Segoe UI"/>
              </a:rPr>
              <a:t>Masalah pengukuran</a:t>
            </a:r>
          </a:p>
        </p:txBody>
      </p:sp>
      <p:sp>
        <p:nvSpPr>
          <p:cNvPr id="25" name="TextBox 24">
            <a:extLst>
              <a:ext uri="{FF2B5EF4-FFF2-40B4-BE49-F238E27FC236}">
                <a16:creationId xmlns:a16="http://schemas.microsoft.com/office/drawing/2014/main" id="{54090AB2-63CE-7C4D-B6A2-3530724DC46E}"/>
              </a:ext>
            </a:extLst>
          </p:cNvPr>
          <p:cNvSpPr txBox="1"/>
          <p:nvPr/>
        </p:nvSpPr>
        <p:spPr>
          <a:xfrm>
            <a:off x="4241800" y="5956300"/>
            <a:ext cx="7035800" cy="3048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Dengan indikator apa keberhasilan integrasi dinilai? Pertanyaan ini belum terjawab.</a:t>
            </a:r>
          </a:p>
        </p:txBody>
      </p:sp>
    </p:spTree>
    <p:extLst>
      <p:ext uri="{BB962C8B-B14F-4D97-AF65-F5344CB8AC3E}">
        <p14:creationId xmlns:p14="http://schemas.microsoft.com/office/powerpoint/2010/main" val="2642203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97E221-3DD8-E348-BEA7-20B5109233D9}"/>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III  ·  PARADIGMA KETIGA</a:t>
            </a:r>
          </a:p>
        </p:txBody>
      </p:sp>
      <p:sp>
        <p:nvSpPr>
          <p:cNvPr id="3" name="TextBox 2">
            <a:extLst>
              <a:ext uri="{FF2B5EF4-FFF2-40B4-BE49-F238E27FC236}">
                <a16:creationId xmlns:a16="http://schemas.microsoft.com/office/drawing/2014/main" id="{1B0B7C91-337E-CE43-9DA6-057B42234CD1}"/>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Interkoneksi Ilmu: Penyembuhan lewat Dialog</a:t>
            </a:r>
          </a:p>
        </p:txBody>
      </p:sp>
      <p:sp>
        <p:nvSpPr>
          <p:cNvPr id="4" name="Rectangle 3">
            <a:extLst>
              <a:ext uri="{FF2B5EF4-FFF2-40B4-BE49-F238E27FC236}">
                <a16:creationId xmlns:a16="http://schemas.microsoft.com/office/drawing/2014/main" id="{FCB5CBED-90F3-C748-B00A-4E29FC0444FD}"/>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EA311A2F-896E-4C42-B1D3-3462B4139EFD}"/>
              </a:ext>
            </a:extLst>
          </p:cNvPr>
          <p:cNvSpPr/>
          <p:nvPr/>
        </p:nvSpPr>
        <p:spPr>
          <a:xfrm>
            <a:off x="914400" y="1778000"/>
            <a:ext cx="5029200" cy="3454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A8AD8144-6C0D-664F-BAF6-C73176CCF5D0}"/>
              </a:ext>
            </a:extLst>
          </p:cNvPr>
          <p:cNvSpPr/>
          <p:nvPr/>
        </p:nvSpPr>
        <p:spPr>
          <a:xfrm>
            <a:off x="914400" y="1778000"/>
            <a:ext cx="5029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46B9B872-992D-BA49-9D6F-7754AAED77AC}"/>
              </a:ext>
            </a:extLst>
          </p:cNvPr>
          <p:cNvSpPr txBox="1"/>
          <p:nvPr/>
        </p:nvSpPr>
        <p:spPr>
          <a:xfrm>
            <a:off x="1219200" y="2006600"/>
            <a:ext cx="44196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APA YANG DIPERLUASNYA</a:t>
            </a:r>
          </a:p>
        </p:txBody>
      </p:sp>
      <p:sp>
        <p:nvSpPr>
          <p:cNvPr id="8" name="TextBox 7">
            <a:extLst>
              <a:ext uri="{FF2B5EF4-FFF2-40B4-BE49-F238E27FC236}">
                <a16:creationId xmlns:a16="http://schemas.microsoft.com/office/drawing/2014/main" id="{95541690-E1A9-5343-B8CF-2DF5EDD3AB82}"/>
              </a:ext>
            </a:extLst>
          </p:cNvPr>
          <p:cNvSpPr txBox="1"/>
          <p:nvPr/>
        </p:nvSpPr>
        <p:spPr>
          <a:xfrm>
            <a:off x="1219200" y="2311400"/>
            <a:ext cx="4419600" cy="228600"/>
          </a:xfrm>
          <a:prstGeom prst="rect">
            <a:avLst/>
          </a:prstGeom>
          <a:noFill/>
        </p:spPr>
        <p:txBody>
          <a:bodyPr vertOverflow="overflow" vert="horz" wrap="square" rtlCol="0" anchor="t" anchorCtr="0">
            <a:noAutofit/>
          </a:bodyPr>
          <a:lstStyle/>
          <a:p>
            <a:pPr algn="l"/>
            <a:r>
              <a:rPr lang="en-US" sz="1300" b="1">
                <a:solidFill>
                  <a:srgbClr val="A78BFA"/>
                </a:solidFill>
                <a:latin typeface="Segoe UI"/>
                <a:cs typeface="Segoe UI"/>
              </a:rPr>
              <a:t>ONTOLOGI</a:t>
            </a:r>
          </a:p>
        </p:txBody>
      </p:sp>
      <p:sp>
        <p:nvSpPr>
          <p:cNvPr id="9" name="TextBox 8">
            <a:extLst>
              <a:ext uri="{FF2B5EF4-FFF2-40B4-BE49-F238E27FC236}">
                <a16:creationId xmlns:a16="http://schemas.microsoft.com/office/drawing/2014/main" id="{0727C26B-CEB2-0247-888C-9C565371017F}"/>
              </a:ext>
            </a:extLst>
          </p:cNvPr>
          <p:cNvSpPr txBox="1"/>
          <p:nvPr/>
        </p:nvSpPr>
        <p:spPr>
          <a:xfrm>
            <a:off x="1219200" y="2540000"/>
            <a:ext cx="44196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Realitas bersifat majemuk dan saling terkait: kemiskinan bukan sekadar ekonomi, religiositas bukan sekadar ibadah.</a:t>
            </a:r>
          </a:p>
        </p:txBody>
      </p:sp>
      <p:sp>
        <p:nvSpPr>
          <p:cNvPr id="10" name="TextBox 9">
            <a:extLst>
              <a:ext uri="{FF2B5EF4-FFF2-40B4-BE49-F238E27FC236}">
                <a16:creationId xmlns:a16="http://schemas.microsoft.com/office/drawing/2014/main" id="{F4810D01-75F8-9449-9BC1-0652AF504624}"/>
              </a:ext>
            </a:extLst>
          </p:cNvPr>
          <p:cNvSpPr txBox="1"/>
          <p:nvPr/>
        </p:nvSpPr>
        <p:spPr>
          <a:xfrm>
            <a:off x="1219200" y="3048000"/>
            <a:ext cx="4419600" cy="228600"/>
          </a:xfrm>
          <a:prstGeom prst="rect">
            <a:avLst/>
          </a:prstGeom>
          <a:noFill/>
        </p:spPr>
        <p:txBody>
          <a:bodyPr vertOverflow="overflow" vert="horz" wrap="square" rtlCol="0" anchor="t" anchorCtr="0">
            <a:noAutofit/>
          </a:bodyPr>
          <a:lstStyle/>
          <a:p>
            <a:pPr algn="l"/>
            <a:r>
              <a:rPr lang="en-US" sz="1300" b="1">
                <a:solidFill>
                  <a:srgbClr val="A78BFA"/>
                </a:solidFill>
                <a:latin typeface="Segoe UI"/>
                <a:cs typeface="Segoe UI"/>
              </a:rPr>
              <a:t>EPISTEMOLOGI</a:t>
            </a:r>
          </a:p>
        </p:txBody>
      </p:sp>
      <p:sp>
        <p:nvSpPr>
          <p:cNvPr id="11" name="TextBox 10">
            <a:extLst>
              <a:ext uri="{FF2B5EF4-FFF2-40B4-BE49-F238E27FC236}">
                <a16:creationId xmlns:a16="http://schemas.microsoft.com/office/drawing/2014/main" id="{6AD57517-BDEC-C74A-8A13-593DD18FA2D0}"/>
              </a:ext>
            </a:extLst>
          </p:cNvPr>
          <p:cNvSpPr txBox="1"/>
          <p:nvPr/>
        </p:nvSpPr>
        <p:spPr>
          <a:xfrm>
            <a:off x="1219200" y="3276600"/>
            <a:ext cx="44196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Sumber melampaui wahyu dan akal — pengalaman budaya dan kearifan lokal ikut diakui.</a:t>
            </a:r>
          </a:p>
        </p:txBody>
      </p:sp>
      <p:sp>
        <p:nvSpPr>
          <p:cNvPr id="12" name="TextBox 11">
            <a:extLst>
              <a:ext uri="{FF2B5EF4-FFF2-40B4-BE49-F238E27FC236}">
                <a16:creationId xmlns:a16="http://schemas.microsoft.com/office/drawing/2014/main" id="{064B4DD2-409A-F145-B444-4AFB08E6AC65}"/>
              </a:ext>
            </a:extLst>
          </p:cNvPr>
          <p:cNvSpPr txBox="1"/>
          <p:nvPr/>
        </p:nvSpPr>
        <p:spPr>
          <a:xfrm>
            <a:off x="1219200" y="3784600"/>
            <a:ext cx="4419600" cy="228600"/>
          </a:xfrm>
          <a:prstGeom prst="rect">
            <a:avLst/>
          </a:prstGeom>
          <a:noFill/>
        </p:spPr>
        <p:txBody>
          <a:bodyPr vertOverflow="overflow" vert="horz" wrap="square" rtlCol="0" anchor="t" anchorCtr="0">
            <a:noAutofit/>
          </a:bodyPr>
          <a:lstStyle/>
          <a:p>
            <a:pPr algn="l"/>
            <a:r>
              <a:rPr lang="en-US" sz="1300" b="1">
                <a:solidFill>
                  <a:srgbClr val="A78BFA"/>
                </a:solidFill>
                <a:latin typeface="Segoe UI"/>
                <a:cs typeface="Segoe UI"/>
              </a:rPr>
              <a:t>METODE</a:t>
            </a:r>
          </a:p>
        </p:txBody>
      </p:sp>
      <p:sp>
        <p:nvSpPr>
          <p:cNvPr id="13" name="TextBox 12">
            <a:extLst>
              <a:ext uri="{FF2B5EF4-FFF2-40B4-BE49-F238E27FC236}">
                <a16:creationId xmlns:a16="http://schemas.microsoft.com/office/drawing/2014/main" id="{7E79E93D-AD09-3C4B-8B89-0250DDBA7A44}"/>
              </a:ext>
            </a:extLst>
          </p:cNvPr>
          <p:cNvSpPr txBox="1"/>
          <p:nvPr/>
        </p:nvSpPr>
        <p:spPr>
          <a:xfrm>
            <a:off x="1219200" y="4013200"/>
            <a:ext cx="44196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Hermeneutika sosial-budaya: teks dipahami dengan memperhatikan konteks dan berdialog dengan disiplin lain.</a:t>
            </a:r>
          </a:p>
        </p:txBody>
      </p:sp>
      <p:sp>
        <p:nvSpPr>
          <p:cNvPr id="14" name="TextBox 13">
            <a:extLst>
              <a:ext uri="{FF2B5EF4-FFF2-40B4-BE49-F238E27FC236}">
                <a16:creationId xmlns:a16="http://schemas.microsoft.com/office/drawing/2014/main" id="{335ED248-66AA-7848-8142-5A6C543C81EB}"/>
              </a:ext>
            </a:extLst>
          </p:cNvPr>
          <p:cNvSpPr txBox="1"/>
          <p:nvPr/>
        </p:nvSpPr>
        <p:spPr>
          <a:xfrm>
            <a:off x="1219200" y="4521200"/>
            <a:ext cx="4419600" cy="228600"/>
          </a:xfrm>
          <a:prstGeom prst="rect">
            <a:avLst/>
          </a:prstGeom>
          <a:noFill/>
        </p:spPr>
        <p:txBody>
          <a:bodyPr vertOverflow="overflow" vert="horz" wrap="square" rtlCol="0" anchor="t" anchorCtr="0">
            <a:noAutofit/>
          </a:bodyPr>
          <a:lstStyle/>
          <a:p>
            <a:pPr algn="l"/>
            <a:r>
              <a:rPr lang="en-US" sz="1300" b="1">
                <a:solidFill>
                  <a:srgbClr val="A78BFA"/>
                </a:solidFill>
                <a:latin typeface="Segoe UI"/>
                <a:cs typeface="Segoe UI"/>
              </a:rPr>
              <a:t>AKSIOLOGI</a:t>
            </a:r>
          </a:p>
        </p:txBody>
      </p:sp>
      <p:sp>
        <p:nvSpPr>
          <p:cNvPr id="15" name="TextBox 14">
            <a:extLst>
              <a:ext uri="{FF2B5EF4-FFF2-40B4-BE49-F238E27FC236}">
                <a16:creationId xmlns:a16="http://schemas.microsoft.com/office/drawing/2014/main" id="{82AAA65F-095D-9A4D-BB0C-D22C389220DD}"/>
              </a:ext>
            </a:extLst>
          </p:cNvPr>
          <p:cNvSpPr txBox="1"/>
          <p:nvPr/>
        </p:nvSpPr>
        <p:spPr>
          <a:xfrm>
            <a:off x="1219200" y="4749800"/>
            <a:ext cx="44196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Masyarakat majemuk yang harmonis dan adil; keragaman sebagai sunnat Allāh yang dilayani, bukan dihapus.</a:t>
            </a:r>
          </a:p>
        </p:txBody>
      </p:sp>
      <p:sp>
        <p:nvSpPr>
          <p:cNvPr id="16" name="Rounded Rectangle 15">
            <a:extLst>
              <a:ext uri="{FF2B5EF4-FFF2-40B4-BE49-F238E27FC236}">
                <a16:creationId xmlns:a16="http://schemas.microsoft.com/office/drawing/2014/main" id="{70067C68-9AB3-5B45-BAE0-F6CF30BCFF6A}"/>
              </a:ext>
            </a:extLst>
          </p:cNvPr>
          <p:cNvSpPr/>
          <p:nvPr/>
        </p:nvSpPr>
        <p:spPr>
          <a:xfrm>
            <a:off x="6248400" y="1778000"/>
            <a:ext cx="5029200" cy="34544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Rectangle 16">
            <a:extLst>
              <a:ext uri="{FF2B5EF4-FFF2-40B4-BE49-F238E27FC236}">
                <a16:creationId xmlns:a16="http://schemas.microsoft.com/office/drawing/2014/main" id="{F7900E58-1BD5-024A-9523-8A2C6178D914}"/>
              </a:ext>
            </a:extLst>
          </p:cNvPr>
          <p:cNvSpPr/>
          <p:nvPr/>
        </p:nvSpPr>
        <p:spPr>
          <a:xfrm>
            <a:off x="6248400" y="1778000"/>
            <a:ext cx="5029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TextBox 17">
            <a:extLst>
              <a:ext uri="{FF2B5EF4-FFF2-40B4-BE49-F238E27FC236}">
                <a16:creationId xmlns:a16="http://schemas.microsoft.com/office/drawing/2014/main" id="{43C95951-6636-1B4A-8F17-B5AED1134FF9}"/>
              </a:ext>
            </a:extLst>
          </p:cNvPr>
          <p:cNvSpPr txBox="1"/>
          <p:nvPr/>
        </p:nvSpPr>
        <p:spPr>
          <a:xfrm>
            <a:off x="6553200" y="2006600"/>
            <a:ext cx="4419600" cy="2540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EMPAT KESULITAN</a:t>
            </a:r>
          </a:p>
        </p:txBody>
      </p:sp>
      <p:sp>
        <p:nvSpPr>
          <p:cNvPr id="19" name="Rounded Rectangle 18">
            <a:extLst>
              <a:ext uri="{FF2B5EF4-FFF2-40B4-BE49-F238E27FC236}">
                <a16:creationId xmlns:a16="http://schemas.microsoft.com/office/drawing/2014/main" id="{78D2F8DC-8079-574E-8AAD-085C328A7034}"/>
              </a:ext>
            </a:extLst>
          </p:cNvPr>
          <p:cNvSpPr/>
          <p:nvPr/>
        </p:nvSpPr>
        <p:spPr>
          <a:xfrm>
            <a:off x="6553200" y="2311400"/>
            <a:ext cx="279400" cy="2794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300" b="1">
                <a:solidFill>
                  <a:srgbClr val="140E33"/>
                </a:solidFill>
                <a:latin typeface="Cambria"/>
              </a:rPr>
              <a:t>1</a:t>
            </a:r>
          </a:p>
        </p:txBody>
      </p:sp>
      <p:sp>
        <p:nvSpPr>
          <p:cNvPr id="20" name="TextBox 19">
            <a:extLst>
              <a:ext uri="{FF2B5EF4-FFF2-40B4-BE49-F238E27FC236}">
                <a16:creationId xmlns:a16="http://schemas.microsoft.com/office/drawing/2014/main" id="{249612D3-89CB-784B-BEC0-93C05D64231C}"/>
              </a:ext>
            </a:extLst>
          </p:cNvPr>
          <p:cNvSpPr txBox="1"/>
          <p:nvPr/>
        </p:nvSpPr>
        <p:spPr>
          <a:xfrm>
            <a:off x="6934200" y="2324100"/>
            <a:ext cx="4038600" cy="254000"/>
          </a:xfrm>
          <a:prstGeom prst="rect">
            <a:avLst/>
          </a:prstGeom>
          <a:noFill/>
        </p:spPr>
        <p:txBody>
          <a:bodyPr vertOverflow="overflow" vert="horz" wrap="square" rtlCol="0" anchor="t" anchorCtr="0">
            <a:noAutofit/>
          </a:bodyPr>
          <a:lstStyle/>
          <a:p>
            <a:pPr algn="l"/>
            <a:r>
              <a:rPr lang="en-US" sz="1600" b="1">
                <a:solidFill>
                  <a:srgbClr val="FFFFFF"/>
                </a:solidFill>
                <a:latin typeface="Segoe UI"/>
                <a:cs typeface="Segoe UI"/>
              </a:rPr>
              <a:t>Abstrak dan sukar diukur</a:t>
            </a:r>
          </a:p>
        </p:txBody>
      </p:sp>
      <p:sp>
        <p:nvSpPr>
          <p:cNvPr id="21" name="TextBox 20">
            <a:extLst>
              <a:ext uri="{FF2B5EF4-FFF2-40B4-BE49-F238E27FC236}">
                <a16:creationId xmlns:a16="http://schemas.microsoft.com/office/drawing/2014/main" id="{55C33B9E-571E-F844-90D3-E1CBD0F1E37B}"/>
              </a:ext>
            </a:extLst>
          </p:cNvPr>
          <p:cNvSpPr txBox="1"/>
          <p:nvPr/>
        </p:nvSpPr>
        <p:spPr>
          <a:xfrm>
            <a:off x="6934200" y="2578100"/>
            <a:ext cx="4038600" cy="457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Kapan interkoneksi dinyatakan berhasil? Indikatornya tidak pernah ditetapkan.</a:t>
            </a:r>
          </a:p>
        </p:txBody>
      </p:sp>
      <p:sp>
        <p:nvSpPr>
          <p:cNvPr id="22" name="Rounded Rectangle 21">
            <a:extLst>
              <a:ext uri="{FF2B5EF4-FFF2-40B4-BE49-F238E27FC236}">
                <a16:creationId xmlns:a16="http://schemas.microsoft.com/office/drawing/2014/main" id="{E936AEC8-AC13-034B-818C-93B79A6214A6}"/>
              </a:ext>
            </a:extLst>
          </p:cNvPr>
          <p:cNvSpPr/>
          <p:nvPr/>
        </p:nvSpPr>
        <p:spPr>
          <a:xfrm>
            <a:off x="6553200" y="3048000"/>
            <a:ext cx="279400" cy="2794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300" b="1">
                <a:solidFill>
                  <a:srgbClr val="140E33"/>
                </a:solidFill>
                <a:latin typeface="Cambria"/>
              </a:rPr>
              <a:t>2</a:t>
            </a:r>
          </a:p>
        </p:txBody>
      </p:sp>
      <p:sp>
        <p:nvSpPr>
          <p:cNvPr id="23" name="TextBox 22">
            <a:extLst>
              <a:ext uri="{FF2B5EF4-FFF2-40B4-BE49-F238E27FC236}">
                <a16:creationId xmlns:a16="http://schemas.microsoft.com/office/drawing/2014/main" id="{F4AC9C02-747F-0D45-8050-C01AD16CB142}"/>
              </a:ext>
            </a:extLst>
          </p:cNvPr>
          <p:cNvSpPr txBox="1"/>
          <p:nvPr/>
        </p:nvSpPr>
        <p:spPr>
          <a:xfrm>
            <a:off x="6934200" y="3060700"/>
            <a:ext cx="4038600" cy="254000"/>
          </a:xfrm>
          <a:prstGeom prst="rect">
            <a:avLst/>
          </a:prstGeom>
          <a:noFill/>
        </p:spPr>
        <p:txBody>
          <a:bodyPr vertOverflow="overflow" vert="horz" wrap="square" rtlCol="0" anchor="t" anchorCtr="0">
            <a:noAutofit/>
          </a:bodyPr>
          <a:lstStyle/>
          <a:p>
            <a:pPr algn="l"/>
            <a:r>
              <a:rPr lang="en-US" sz="1600" b="1">
                <a:solidFill>
                  <a:srgbClr val="FFFFFF"/>
                </a:solidFill>
                <a:latin typeface="Segoe UI"/>
                <a:cs typeface="Segoe UI"/>
              </a:rPr>
              <a:t>Menuntut manusia Renaisans</a:t>
            </a:r>
          </a:p>
        </p:txBody>
      </p:sp>
      <p:sp>
        <p:nvSpPr>
          <p:cNvPr id="24" name="TextBox 23">
            <a:extLst>
              <a:ext uri="{FF2B5EF4-FFF2-40B4-BE49-F238E27FC236}">
                <a16:creationId xmlns:a16="http://schemas.microsoft.com/office/drawing/2014/main" id="{9B174390-A31E-9349-9588-A4330597DC36}"/>
              </a:ext>
            </a:extLst>
          </p:cNvPr>
          <p:cNvSpPr txBox="1"/>
          <p:nvPr/>
        </p:nvSpPr>
        <p:spPr>
          <a:xfrm>
            <a:off x="6934200" y="3314700"/>
            <a:ext cx="4038600" cy="457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Sarjana yang cakap lintas bidang dan matang secara ruhani itu langka; sistem kita mencetak spesialis.</a:t>
            </a:r>
          </a:p>
        </p:txBody>
      </p:sp>
      <p:sp>
        <p:nvSpPr>
          <p:cNvPr id="25" name="Rounded Rectangle 24">
            <a:extLst>
              <a:ext uri="{FF2B5EF4-FFF2-40B4-BE49-F238E27FC236}">
                <a16:creationId xmlns:a16="http://schemas.microsoft.com/office/drawing/2014/main" id="{E28DE4AD-21E3-744E-9448-25C9E22961FF}"/>
              </a:ext>
            </a:extLst>
          </p:cNvPr>
          <p:cNvSpPr/>
          <p:nvPr/>
        </p:nvSpPr>
        <p:spPr>
          <a:xfrm>
            <a:off x="6553200" y="3784600"/>
            <a:ext cx="279400" cy="2794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300" b="1">
                <a:solidFill>
                  <a:srgbClr val="140E33"/>
                </a:solidFill>
                <a:latin typeface="Cambria"/>
              </a:rPr>
              <a:t>3</a:t>
            </a:r>
          </a:p>
        </p:txBody>
      </p:sp>
      <p:sp>
        <p:nvSpPr>
          <p:cNvPr id="26" name="TextBox 25">
            <a:extLst>
              <a:ext uri="{FF2B5EF4-FFF2-40B4-BE49-F238E27FC236}">
                <a16:creationId xmlns:a16="http://schemas.microsoft.com/office/drawing/2014/main" id="{7DBB594F-81B9-EF45-88DA-04BB25573A87}"/>
              </a:ext>
            </a:extLst>
          </p:cNvPr>
          <p:cNvSpPr txBox="1"/>
          <p:nvPr/>
        </p:nvSpPr>
        <p:spPr>
          <a:xfrm>
            <a:off x="6934200" y="3797300"/>
            <a:ext cx="4038600" cy="254000"/>
          </a:xfrm>
          <a:prstGeom prst="rect">
            <a:avLst/>
          </a:prstGeom>
          <a:noFill/>
        </p:spPr>
        <p:txBody>
          <a:bodyPr vertOverflow="overflow" vert="horz" wrap="square" rtlCol="0" anchor="t" anchorCtr="0">
            <a:noAutofit/>
          </a:bodyPr>
          <a:lstStyle/>
          <a:p>
            <a:pPr algn="l"/>
            <a:r>
              <a:rPr lang="en-US" sz="1600" b="1">
                <a:solidFill>
                  <a:srgbClr val="FFFFFF"/>
                </a:solidFill>
                <a:latin typeface="Segoe UI"/>
                <a:cs typeface="Segoe UI"/>
              </a:rPr>
              <a:t>Epistemologinya belum selesai</a:t>
            </a:r>
          </a:p>
        </p:txBody>
      </p:sp>
      <p:sp>
        <p:nvSpPr>
          <p:cNvPr id="27" name="TextBox 26">
            <a:extLst>
              <a:ext uri="{FF2B5EF4-FFF2-40B4-BE49-F238E27FC236}">
                <a16:creationId xmlns:a16="http://schemas.microsoft.com/office/drawing/2014/main" id="{0995842D-F485-0742-8C37-ADA9F2463EFC}"/>
              </a:ext>
            </a:extLst>
          </p:cNvPr>
          <p:cNvSpPr txBox="1"/>
          <p:nvPr/>
        </p:nvSpPr>
        <p:spPr>
          <a:xfrm>
            <a:off x="6934200" y="4051300"/>
            <a:ext cx="4038600" cy="457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Theo-antroposentrisme integratif menamai cita-cita; metodologinya masih dicari.</a:t>
            </a:r>
          </a:p>
        </p:txBody>
      </p:sp>
      <p:sp>
        <p:nvSpPr>
          <p:cNvPr id="28" name="Rounded Rectangle 27">
            <a:extLst>
              <a:ext uri="{FF2B5EF4-FFF2-40B4-BE49-F238E27FC236}">
                <a16:creationId xmlns:a16="http://schemas.microsoft.com/office/drawing/2014/main" id="{26EC233E-F705-2A48-AFD8-4CC2A137C803}"/>
              </a:ext>
            </a:extLst>
          </p:cNvPr>
          <p:cNvSpPr/>
          <p:nvPr/>
        </p:nvSpPr>
        <p:spPr>
          <a:xfrm>
            <a:off x="6553200" y="4521200"/>
            <a:ext cx="279400" cy="2794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300" b="1">
                <a:solidFill>
                  <a:srgbClr val="140E33"/>
                </a:solidFill>
                <a:latin typeface="Cambria"/>
              </a:rPr>
              <a:t>4</a:t>
            </a:r>
          </a:p>
        </p:txBody>
      </p:sp>
      <p:sp>
        <p:nvSpPr>
          <p:cNvPr id="29" name="TextBox 28">
            <a:extLst>
              <a:ext uri="{FF2B5EF4-FFF2-40B4-BE49-F238E27FC236}">
                <a16:creationId xmlns:a16="http://schemas.microsoft.com/office/drawing/2014/main" id="{ED39BB5C-34BE-7E41-A0EE-3190715F691E}"/>
              </a:ext>
            </a:extLst>
          </p:cNvPr>
          <p:cNvSpPr txBox="1"/>
          <p:nvPr/>
        </p:nvSpPr>
        <p:spPr>
          <a:xfrm>
            <a:off x="6934200" y="4533900"/>
            <a:ext cx="4038600" cy="254000"/>
          </a:xfrm>
          <a:prstGeom prst="rect">
            <a:avLst/>
          </a:prstGeom>
          <a:noFill/>
        </p:spPr>
        <p:txBody>
          <a:bodyPr vertOverflow="overflow" vert="horz" wrap="square" rtlCol="0" anchor="t" anchorCtr="0">
            <a:noAutofit/>
          </a:bodyPr>
          <a:lstStyle/>
          <a:p>
            <a:pPr algn="l"/>
            <a:r>
              <a:rPr lang="en-US" sz="1600" b="1">
                <a:solidFill>
                  <a:srgbClr val="FFFFFF"/>
                </a:solidFill>
                <a:latin typeface="Segoe UI"/>
                <a:cs typeface="Segoe UI"/>
              </a:rPr>
              <a:t>Dukungan kelembagaan absen</a:t>
            </a:r>
          </a:p>
        </p:txBody>
      </p:sp>
      <p:sp>
        <p:nvSpPr>
          <p:cNvPr id="30" name="TextBox 29">
            <a:extLst>
              <a:ext uri="{FF2B5EF4-FFF2-40B4-BE49-F238E27FC236}">
                <a16:creationId xmlns:a16="http://schemas.microsoft.com/office/drawing/2014/main" id="{38396FDE-9B61-684D-A42A-03ECF7B4C38C}"/>
              </a:ext>
            </a:extLst>
          </p:cNvPr>
          <p:cNvSpPr txBox="1"/>
          <p:nvPr/>
        </p:nvSpPr>
        <p:spPr>
          <a:xfrm>
            <a:off x="6934200" y="4787900"/>
            <a:ext cx="4038600" cy="457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Team teaching lintas fakultas, dana riset bersama, dan penilaian karier yang menghargainya belum ada.</a:t>
            </a:r>
          </a:p>
        </p:txBody>
      </p:sp>
      <p:sp>
        <p:nvSpPr>
          <p:cNvPr id="31" name="Rounded Rectangle 30">
            <a:extLst>
              <a:ext uri="{FF2B5EF4-FFF2-40B4-BE49-F238E27FC236}">
                <a16:creationId xmlns:a16="http://schemas.microsoft.com/office/drawing/2014/main" id="{FAB4020E-1E92-B848-929A-496B82E2077E}"/>
              </a:ext>
            </a:extLst>
          </p:cNvPr>
          <p:cNvSpPr/>
          <p:nvPr/>
        </p:nvSpPr>
        <p:spPr>
          <a:xfrm>
            <a:off x="914400" y="5435600"/>
            <a:ext cx="10363200" cy="9144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2" name="Rectangle 31">
            <a:extLst>
              <a:ext uri="{FF2B5EF4-FFF2-40B4-BE49-F238E27FC236}">
                <a16:creationId xmlns:a16="http://schemas.microsoft.com/office/drawing/2014/main" id="{7DF22E07-C0FD-904B-AD03-124920798D26}"/>
              </a:ext>
            </a:extLst>
          </p:cNvPr>
          <p:cNvSpPr/>
          <p:nvPr/>
        </p:nvSpPr>
        <p:spPr>
          <a:xfrm>
            <a:off x="914400" y="5613400"/>
            <a:ext cx="50800" cy="558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3" name="TextBox 32">
            <a:extLst>
              <a:ext uri="{FF2B5EF4-FFF2-40B4-BE49-F238E27FC236}">
                <a16:creationId xmlns:a16="http://schemas.microsoft.com/office/drawing/2014/main" id="{A18AB6E7-BE5E-754F-B097-BEE9C0C53A3B}"/>
              </a:ext>
            </a:extLst>
          </p:cNvPr>
          <p:cNvSpPr txBox="1"/>
          <p:nvPr/>
        </p:nvSpPr>
        <p:spPr>
          <a:xfrm>
            <a:off x="1270000" y="5664200"/>
            <a:ext cx="9702800" cy="558800"/>
          </a:xfrm>
          <a:prstGeom prst="rect">
            <a:avLst/>
          </a:prstGeom>
          <a:noFill/>
        </p:spPr>
        <p:txBody>
          <a:bodyPr vertOverflow="overflow" vert="horz" wrap="square" rtlCol="0" anchor="t" anchorCtr="0">
            <a:noAutofit/>
          </a:bodyPr>
          <a:lstStyle/>
          <a:p>
            <a:pPr algn="l"/>
            <a:r>
              <a:rPr lang="en-US" sz="1600" i="1">
                <a:solidFill>
                  <a:srgbClr val="DCD7F5"/>
                </a:solidFill>
                <a:latin typeface="Cambria"/>
              </a:rPr>
              <a:t>Keberatan saya sendiri, terhadap paradigma yang ikut saya sebarkan: tatanan interdisipliner semacam ini cenderung mereproduksi fragmentasi pada tingkat yang lebih tinggi — perspektif dijajarkan tanpa diintegrasikan, dan kesenyapan konseptualnya bertahan, kini tersamar oleh tampilan sintesis.</a:t>
            </a:r>
          </a:p>
        </p:txBody>
      </p:sp>
    </p:spTree>
    <p:extLst>
      <p:ext uri="{BB962C8B-B14F-4D97-AF65-F5344CB8AC3E}">
        <p14:creationId xmlns:p14="http://schemas.microsoft.com/office/powerpoint/2010/main" val="1205256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BB87F2-5067-DB45-9F91-1290B8DD5B57}"/>
              </a:ext>
            </a:extLst>
          </p:cNvPr>
          <p:cNvSpPr txBox="1"/>
          <p:nvPr/>
        </p:nvSpPr>
        <p:spPr>
          <a:xfrm>
            <a:off x="914400" y="660400"/>
            <a:ext cx="889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III  ·  PERTANYAAN YANG BELUM TERJAWAB</a:t>
            </a:r>
          </a:p>
        </p:txBody>
      </p:sp>
      <p:sp>
        <p:nvSpPr>
          <p:cNvPr id="3" name="TextBox 2">
            <a:extLst>
              <a:ext uri="{FF2B5EF4-FFF2-40B4-BE49-F238E27FC236}">
                <a16:creationId xmlns:a16="http://schemas.microsoft.com/office/drawing/2014/main" id="{27C10639-1EFD-3540-84A6-5458FFCFE24C}"/>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Relasi Bukanlah Metode</a:t>
            </a:r>
          </a:p>
        </p:txBody>
      </p:sp>
      <p:sp>
        <p:nvSpPr>
          <p:cNvPr id="4" name="Rectangle 3">
            <a:extLst>
              <a:ext uri="{FF2B5EF4-FFF2-40B4-BE49-F238E27FC236}">
                <a16:creationId xmlns:a16="http://schemas.microsoft.com/office/drawing/2014/main" id="{C1F5B971-EF07-E244-B46E-CC075B438B87}"/>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43486D19-4169-D940-8D42-A68D7C0DCEC6}"/>
              </a:ext>
            </a:extLst>
          </p:cNvPr>
          <p:cNvSpPr/>
          <p:nvPr/>
        </p:nvSpPr>
        <p:spPr>
          <a:xfrm>
            <a:off x="914400" y="1854200"/>
            <a:ext cx="10363200" cy="21590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5F8CDBB4-BE28-6746-B413-B77EF513FE39}"/>
              </a:ext>
            </a:extLst>
          </p:cNvPr>
          <p:cNvSpPr/>
          <p:nvPr/>
        </p:nvSpPr>
        <p:spPr>
          <a:xfrm>
            <a:off x="914400" y="1854200"/>
            <a:ext cx="10363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EA2DD964-8FCB-034A-873C-369D526755F4}"/>
              </a:ext>
            </a:extLst>
          </p:cNvPr>
          <p:cNvSpPr txBox="1"/>
          <p:nvPr/>
        </p:nvSpPr>
        <p:spPr>
          <a:xfrm>
            <a:off x="1320800" y="2184400"/>
            <a:ext cx="9550400" cy="711200"/>
          </a:xfrm>
          <a:prstGeom prst="rect">
            <a:avLst/>
          </a:prstGeom>
          <a:noFill/>
        </p:spPr>
        <p:txBody>
          <a:bodyPr vertOverflow="overflow" vert="horz" wrap="square" rtlCol="0" anchor="t" anchorCtr="0">
            <a:noAutofit/>
          </a:bodyPr>
          <a:lstStyle/>
          <a:p>
            <a:pPr algn="l"/>
            <a:r>
              <a:rPr lang="en-US" sz="2300">
                <a:solidFill>
                  <a:srgbClr val="FFFFFF"/>
                </a:solidFill>
                <a:latin typeface="Cambria"/>
              </a:rPr>
              <a:t>Ketiga paradigma adalah teori tentang tata letak: domain mana berdampingan dengan mana, apa boleh berbicara kepada apa, dan di mana pusat etisnya berada.</a:t>
            </a:r>
          </a:p>
        </p:txBody>
      </p:sp>
      <p:sp>
        <p:nvSpPr>
          <p:cNvPr id="8" name="TextBox 7">
            <a:extLst>
              <a:ext uri="{FF2B5EF4-FFF2-40B4-BE49-F238E27FC236}">
                <a16:creationId xmlns:a16="http://schemas.microsoft.com/office/drawing/2014/main" id="{7AB37FB3-D6D2-FA44-8AD5-19ECEC376E77}"/>
              </a:ext>
            </a:extLst>
          </p:cNvPr>
          <p:cNvSpPr txBox="1"/>
          <p:nvPr/>
        </p:nvSpPr>
        <p:spPr>
          <a:xfrm>
            <a:off x="1320800" y="2997200"/>
            <a:ext cx="9550400" cy="812800"/>
          </a:xfrm>
          <a:prstGeom prst="rect">
            <a:avLst/>
          </a:prstGeom>
          <a:noFill/>
        </p:spPr>
        <p:txBody>
          <a:bodyPr vertOverflow="overflow" vert="horz" wrap="square" rtlCol="0" anchor="t" anchorCtr="0">
            <a:noAutofit/>
          </a:bodyPr>
          <a:lstStyle/>
          <a:p>
            <a:pPr algn="l"/>
            <a:r>
              <a:rPr lang="en-US" sz="1900">
                <a:solidFill>
                  <a:srgbClr val="A78BFA"/>
                </a:solidFill>
                <a:latin typeface="Cambria"/>
              </a:rPr>
              <a:t>Seorang sarjana yang berbekal salah satunya dapat mengatakan seperti apa universitas Islam yang tertata baik. Ia tidak dapat mengatakan apa yang harus ia kerjakan secara berbeda pada Senin pagi, ketika ia membuka datanya.</a:t>
            </a:r>
          </a:p>
        </p:txBody>
      </p:sp>
      <p:sp>
        <p:nvSpPr>
          <p:cNvPr id="9" name="Rounded Rectangle 8">
            <a:extLst>
              <a:ext uri="{FF2B5EF4-FFF2-40B4-BE49-F238E27FC236}">
                <a16:creationId xmlns:a16="http://schemas.microsoft.com/office/drawing/2014/main" id="{69AFB20C-2F53-1E4F-B977-4221FF9A42F1}"/>
              </a:ext>
            </a:extLst>
          </p:cNvPr>
          <p:cNvSpPr/>
          <p:nvPr/>
        </p:nvSpPr>
        <p:spPr>
          <a:xfrm>
            <a:off x="914400" y="4241800"/>
            <a:ext cx="3251200" cy="190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Rectangle 9">
            <a:extLst>
              <a:ext uri="{FF2B5EF4-FFF2-40B4-BE49-F238E27FC236}">
                <a16:creationId xmlns:a16="http://schemas.microsoft.com/office/drawing/2014/main" id="{81875974-E8A2-D34B-91F0-27FFF58550EB}"/>
              </a:ext>
            </a:extLst>
          </p:cNvPr>
          <p:cNvSpPr/>
          <p:nvPr/>
        </p:nvSpPr>
        <p:spPr>
          <a:xfrm>
            <a:off x="914400" y="4241800"/>
            <a:ext cx="3251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TextBox 10">
            <a:extLst>
              <a:ext uri="{FF2B5EF4-FFF2-40B4-BE49-F238E27FC236}">
                <a16:creationId xmlns:a16="http://schemas.microsoft.com/office/drawing/2014/main" id="{6BE5CC91-9FA3-CD40-9F02-A28DA1A8A11F}"/>
              </a:ext>
            </a:extLst>
          </p:cNvPr>
          <p:cNvSpPr txBox="1"/>
          <p:nvPr/>
        </p:nvSpPr>
        <p:spPr>
          <a:xfrm>
            <a:off x="1168400" y="4470400"/>
            <a:ext cx="2743200" cy="304800"/>
          </a:xfrm>
          <a:prstGeom prst="rect">
            <a:avLst/>
          </a:prstGeom>
          <a:noFill/>
        </p:spPr>
        <p:txBody>
          <a:bodyPr vertOverflow="overflow" vert="horz" wrap="square" rtlCol="0" anchor="t" anchorCtr="0">
            <a:noAutofit/>
          </a:bodyPr>
          <a:lstStyle/>
          <a:p>
            <a:pPr algn="l"/>
            <a:r>
              <a:rPr lang="en-US" sz="1500" b="1">
                <a:solidFill>
                  <a:srgbClr val="F0B429"/>
                </a:solidFill>
                <a:latin typeface="Segoe UI"/>
                <a:cs typeface="Segoe UI"/>
              </a:rPr>
              <a:t>Islamisasi</a:t>
            </a:r>
          </a:p>
        </p:txBody>
      </p:sp>
      <p:sp>
        <p:nvSpPr>
          <p:cNvPr id="12" name="TextBox 11">
            <a:extLst>
              <a:ext uri="{FF2B5EF4-FFF2-40B4-BE49-F238E27FC236}">
                <a16:creationId xmlns:a16="http://schemas.microsoft.com/office/drawing/2014/main" id="{473EDE47-750A-D34B-B0EE-3DD4F4170A41}"/>
              </a:ext>
            </a:extLst>
          </p:cNvPr>
          <p:cNvSpPr txBox="1"/>
          <p:nvPr/>
        </p:nvSpPr>
        <p:spPr>
          <a:xfrm>
            <a:off x="1168400" y="4775200"/>
            <a:ext cx="2743200" cy="6604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Menyaring di perbatasan</a:t>
            </a:r>
          </a:p>
        </p:txBody>
      </p:sp>
      <p:sp>
        <p:nvSpPr>
          <p:cNvPr id="13" name="TextBox 12">
            <a:extLst>
              <a:ext uri="{FF2B5EF4-FFF2-40B4-BE49-F238E27FC236}">
                <a16:creationId xmlns:a16="http://schemas.microsoft.com/office/drawing/2014/main" id="{737BE6E6-8D17-2C49-8B99-7CC0A2163BF1}"/>
              </a:ext>
            </a:extLst>
          </p:cNvPr>
          <p:cNvSpPr txBox="1"/>
          <p:nvPr/>
        </p:nvSpPr>
        <p:spPr>
          <a:xfrm>
            <a:off x="1168400" y="5461000"/>
            <a:ext cx="2743200" cy="584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Bagian mana dari sebuah disiplin boleh masuk?</a:t>
            </a:r>
          </a:p>
        </p:txBody>
      </p:sp>
      <p:sp>
        <p:nvSpPr>
          <p:cNvPr id="14" name="Rounded Rectangle 13">
            <a:extLst>
              <a:ext uri="{FF2B5EF4-FFF2-40B4-BE49-F238E27FC236}">
                <a16:creationId xmlns:a16="http://schemas.microsoft.com/office/drawing/2014/main" id="{4CE903EB-7A33-F248-8C19-BB7564B41B26}"/>
              </a:ext>
            </a:extLst>
          </p:cNvPr>
          <p:cNvSpPr/>
          <p:nvPr/>
        </p:nvSpPr>
        <p:spPr>
          <a:xfrm>
            <a:off x="4470400" y="4241800"/>
            <a:ext cx="3251200" cy="190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Rectangle 14">
            <a:extLst>
              <a:ext uri="{FF2B5EF4-FFF2-40B4-BE49-F238E27FC236}">
                <a16:creationId xmlns:a16="http://schemas.microsoft.com/office/drawing/2014/main" id="{7B0779FE-2C5C-D745-AFAC-0446F02D4C70}"/>
              </a:ext>
            </a:extLst>
          </p:cNvPr>
          <p:cNvSpPr/>
          <p:nvPr/>
        </p:nvSpPr>
        <p:spPr>
          <a:xfrm>
            <a:off x="4470400" y="4241800"/>
            <a:ext cx="3251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TextBox 15">
            <a:extLst>
              <a:ext uri="{FF2B5EF4-FFF2-40B4-BE49-F238E27FC236}">
                <a16:creationId xmlns:a16="http://schemas.microsoft.com/office/drawing/2014/main" id="{A39B9B66-66B1-854D-B0E2-990DE049BBC6}"/>
              </a:ext>
            </a:extLst>
          </p:cNvPr>
          <p:cNvSpPr txBox="1"/>
          <p:nvPr/>
        </p:nvSpPr>
        <p:spPr>
          <a:xfrm>
            <a:off x="4724400" y="4470400"/>
            <a:ext cx="2743200" cy="304800"/>
          </a:xfrm>
          <a:prstGeom prst="rect">
            <a:avLst/>
          </a:prstGeom>
          <a:noFill/>
        </p:spPr>
        <p:txBody>
          <a:bodyPr vertOverflow="overflow" vert="horz" wrap="square" rtlCol="0" anchor="t" anchorCtr="0">
            <a:noAutofit/>
          </a:bodyPr>
          <a:lstStyle/>
          <a:p>
            <a:pPr algn="l"/>
            <a:r>
              <a:rPr lang="en-US" sz="1500" b="1">
                <a:solidFill>
                  <a:srgbClr val="8B6DF0"/>
                </a:solidFill>
                <a:latin typeface="Segoe UI"/>
                <a:cs typeface="Segoe UI"/>
              </a:rPr>
              <a:t>Integrasi</a:t>
            </a:r>
          </a:p>
        </p:txBody>
      </p:sp>
      <p:sp>
        <p:nvSpPr>
          <p:cNvPr id="17" name="TextBox 16">
            <a:extLst>
              <a:ext uri="{FF2B5EF4-FFF2-40B4-BE49-F238E27FC236}">
                <a16:creationId xmlns:a16="http://schemas.microsoft.com/office/drawing/2014/main" id="{72725C73-44ED-9F40-8297-CEC70B7307D1}"/>
              </a:ext>
            </a:extLst>
          </p:cNvPr>
          <p:cNvSpPr txBox="1"/>
          <p:nvPr/>
        </p:nvSpPr>
        <p:spPr>
          <a:xfrm>
            <a:off x="4724400" y="4775200"/>
            <a:ext cx="2743200" cy="6604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Menyeimbangkan di dalam</a:t>
            </a:r>
          </a:p>
        </p:txBody>
      </p:sp>
      <p:sp>
        <p:nvSpPr>
          <p:cNvPr id="18" name="TextBox 17">
            <a:extLst>
              <a:ext uri="{FF2B5EF4-FFF2-40B4-BE49-F238E27FC236}">
                <a16:creationId xmlns:a16="http://schemas.microsoft.com/office/drawing/2014/main" id="{A43C103D-CA11-6642-B330-4D94323C9DE7}"/>
              </a:ext>
            </a:extLst>
          </p:cNvPr>
          <p:cNvSpPr txBox="1"/>
          <p:nvPr/>
        </p:nvSpPr>
        <p:spPr>
          <a:xfrm>
            <a:off x="4724400" y="5461000"/>
            <a:ext cx="2743200" cy="584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Bagaimana dua domain hidup berdampingan tanpa saling merusak?</a:t>
            </a:r>
          </a:p>
        </p:txBody>
      </p:sp>
      <p:sp>
        <p:nvSpPr>
          <p:cNvPr id="19" name="Rounded Rectangle 18">
            <a:extLst>
              <a:ext uri="{FF2B5EF4-FFF2-40B4-BE49-F238E27FC236}">
                <a16:creationId xmlns:a16="http://schemas.microsoft.com/office/drawing/2014/main" id="{481502F9-815A-A547-9B62-50F39F9156EF}"/>
              </a:ext>
            </a:extLst>
          </p:cNvPr>
          <p:cNvSpPr/>
          <p:nvPr/>
        </p:nvSpPr>
        <p:spPr>
          <a:xfrm>
            <a:off x="8026400" y="4241800"/>
            <a:ext cx="3251200" cy="190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0" name="Rectangle 19">
            <a:extLst>
              <a:ext uri="{FF2B5EF4-FFF2-40B4-BE49-F238E27FC236}">
                <a16:creationId xmlns:a16="http://schemas.microsoft.com/office/drawing/2014/main" id="{CD1557CE-C28B-9447-846A-1C15EC16C1D0}"/>
              </a:ext>
            </a:extLst>
          </p:cNvPr>
          <p:cNvSpPr/>
          <p:nvPr/>
        </p:nvSpPr>
        <p:spPr>
          <a:xfrm>
            <a:off x="8026400" y="4241800"/>
            <a:ext cx="3251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TextBox 20">
            <a:extLst>
              <a:ext uri="{FF2B5EF4-FFF2-40B4-BE49-F238E27FC236}">
                <a16:creationId xmlns:a16="http://schemas.microsoft.com/office/drawing/2014/main" id="{DEE4D15C-BE9C-C64C-B94D-C45659342B87}"/>
              </a:ext>
            </a:extLst>
          </p:cNvPr>
          <p:cNvSpPr txBox="1"/>
          <p:nvPr/>
        </p:nvSpPr>
        <p:spPr>
          <a:xfrm>
            <a:off x="8280400" y="4470400"/>
            <a:ext cx="2743200" cy="304800"/>
          </a:xfrm>
          <a:prstGeom prst="rect">
            <a:avLst/>
          </a:prstGeom>
          <a:noFill/>
        </p:spPr>
        <p:txBody>
          <a:bodyPr vertOverflow="overflow" vert="horz" wrap="square" rtlCol="0" anchor="t" anchorCtr="0">
            <a:noAutofit/>
          </a:bodyPr>
          <a:lstStyle/>
          <a:p>
            <a:pPr algn="l"/>
            <a:r>
              <a:rPr lang="en-US" sz="1500" b="1">
                <a:solidFill>
                  <a:srgbClr val="F0B429"/>
                </a:solidFill>
                <a:latin typeface="Segoe UI"/>
                <a:cs typeface="Segoe UI"/>
              </a:rPr>
              <a:t>Interkoneksi</a:t>
            </a:r>
          </a:p>
        </p:txBody>
      </p:sp>
      <p:sp>
        <p:nvSpPr>
          <p:cNvPr id="22" name="TextBox 21">
            <a:extLst>
              <a:ext uri="{FF2B5EF4-FFF2-40B4-BE49-F238E27FC236}">
                <a16:creationId xmlns:a16="http://schemas.microsoft.com/office/drawing/2014/main" id="{911D4C81-5461-FE44-BF74-BD93055DCFDC}"/>
              </a:ext>
            </a:extLst>
          </p:cNvPr>
          <p:cNvSpPr txBox="1"/>
          <p:nvPr/>
        </p:nvSpPr>
        <p:spPr>
          <a:xfrm>
            <a:off x="8280400" y="4775200"/>
            <a:ext cx="2743200" cy="660400"/>
          </a:xfrm>
          <a:prstGeom prst="rect">
            <a:avLst/>
          </a:prstGeom>
          <a:noFill/>
        </p:spPr>
        <p:txBody>
          <a:bodyPr vertOverflow="overflow" vert="horz" wrap="square" rtlCol="0" anchor="t" anchorCtr="0">
            <a:noAutofit/>
          </a:bodyPr>
          <a:lstStyle/>
          <a:p>
            <a:pPr algn="l"/>
            <a:r>
              <a:rPr lang="en-US" sz="2000" b="1">
                <a:solidFill>
                  <a:srgbClr val="FFFFFF"/>
                </a:solidFill>
                <a:latin typeface="Cambria"/>
              </a:rPr>
              <a:t>Menghubungkan ke luar</a:t>
            </a:r>
          </a:p>
        </p:txBody>
      </p:sp>
      <p:sp>
        <p:nvSpPr>
          <p:cNvPr id="23" name="TextBox 22">
            <a:extLst>
              <a:ext uri="{FF2B5EF4-FFF2-40B4-BE49-F238E27FC236}">
                <a16:creationId xmlns:a16="http://schemas.microsoft.com/office/drawing/2014/main" id="{7CDE1BA2-721A-6241-99B8-2656E46D9203}"/>
              </a:ext>
            </a:extLst>
          </p:cNvPr>
          <p:cNvSpPr txBox="1"/>
          <p:nvPr/>
        </p:nvSpPr>
        <p:spPr>
          <a:xfrm>
            <a:off x="8280400" y="5461000"/>
            <a:ext cx="2743200" cy="584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Disiplin mana lagi yang perlu diajak bicara?</a:t>
            </a:r>
          </a:p>
        </p:txBody>
      </p:sp>
      <p:sp>
        <p:nvSpPr>
          <p:cNvPr id="24" name="TextBox 23">
            <a:extLst>
              <a:ext uri="{FF2B5EF4-FFF2-40B4-BE49-F238E27FC236}">
                <a16:creationId xmlns:a16="http://schemas.microsoft.com/office/drawing/2014/main" id="{F1ABD568-FCC6-5C4A-B32B-980656DD29C5}"/>
              </a:ext>
            </a:extLst>
          </p:cNvPr>
          <p:cNvSpPr txBox="1"/>
          <p:nvPr/>
        </p:nvSpPr>
        <p:spPr>
          <a:xfrm>
            <a:off x="914400" y="6273800"/>
            <a:ext cx="10363200" cy="304800"/>
          </a:xfrm>
          <a:prstGeom prst="rect">
            <a:avLst/>
          </a:prstGeom>
          <a:noFill/>
        </p:spPr>
        <p:txBody>
          <a:bodyPr vertOverflow="overflow" vert="horz" wrap="square" rtlCol="0" anchor="t" anchorCtr="0">
            <a:noAutofit/>
          </a:bodyPr>
          <a:lstStyle/>
          <a:p>
            <a:pPr algn="l"/>
            <a:r>
              <a:rPr lang="en-US" sz="1700" b="1">
                <a:solidFill>
                  <a:srgbClr val="F0B429"/>
                </a:solidFill>
                <a:latin typeface="Cambria"/>
              </a:rPr>
              <a:t>Tak satu pun di antaranya menjelaskan bagaimana pengetahuan dihasilkan.</a:t>
            </a:r>
          </a:p>
        </p:txBody>
      </p:sp>
    </p:spTree>
    <p:extLst>
      <p:ext uri="{BB962C8B-B14F-4D97-AF65-F5344CB8AC3E}">
        <p14:creationId xmlns:p14="http://schemas.microsoft.com/office/powerpoint/2010/main" val="3199967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C66EBDD1-7D7E-4F4B-B889-0ED139BC08B7}"/>
              </a:ext>
            </a:extLst>
          </p:cNvPr>
          <p:cNvSpPr/>
          <p:nvPr/>
        </p:nvSpPr>
        <p:spPr>
          <a:xfrm>
            <a:off x="914400" y="1905000"/>
            <a:ext cx="1117600" cy="11176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4000" b="1">
                <a:solidFill>
                  <a:srgbClr val="140E33"/>
                </a:solidFill>
                <a:latin typeface="Cambria"/>
              </a:rPr>
              <a:t>IV</a:t>
            </a:r>
          </a:p>
        </p:txBody>
      </p:sp>
      <p:sp>
        <p:nvSpPr>
          <p:cNvPr id="3" name="TextBox 2">
            <a:extLst>
              <a:ext uri="{FF2B5EF4-FFF2-40B4-BE49-F238E27FC236}">
                <a16:creationId xmlns:a16="http://schemas.microsoft.com/office/drawing/2014/main" id="{9E6B7C39-D971-244D-921C-18DF44F0163D}"/>
              </a:ext>
            </a:extLst>
          </p:cNvPr>
          <p:cNvSpPr txBox="1"/>
          <p:nvPr/>
        </p:nvSpPr>
        <p:spPr>
          <a:xfrm>
            <a:off x="2235200" y="2184400"/>
            <a:ext cx="4318000" cy="279400"/>
          </a:xfrm>
          <a:prstGeom prst="rect">
            <a:avLst/>
          </a:prstGeom>
          <a:noFill/>
        </p:spPr>
        <p:txBody>
          <a:bodyPr vertOverflow="overflow" vert="horz" wrap="square" rtlCol="0" anchor="t" anchorCtr="0">
            <a:noAutofit/>
          </a:bodyPr>
          <a:lstStyle/>
          <a:p>
            <a:pPr algn="l"/>
            <a:r>
              <a:rPr lang="en-US" sz="1500" b="1">
                <a:solidFill>
                  <a:srgbClr val="F0B429"/>
                </a:solidFill>
                <a:latin typeface="Segoe UI"/>
                <a:cs typeface="Segoe UI"/>
              </a:rPr>
              <a:t>BAGIAN KEEMPAT</a:t>
            </a:r>
          </a:p>
        </p:txBody>
      </p:sp>
      <p:sp>
        <p:nvSpPr>
          <p:cNvPr id="4" name="TextBox 3">
            <a:extLst>
              <a:ext uri="{FF2B5EF4-FFF2-40B4-BE49-F238E27FC236}">
                <a16:creationId xmlns:a16="http://schemas.microsoft.com/office/drawing/2014/main" id="{78EDC2E8-4738-E145-BE66-2286DC37F1FB}"/>
              </a:ext>
            </a:extLst>
          </p:cNvPr>
          <p:cNvSpPr txBox="1"/>
          <p:nvPr/>
        </p:nvSpPr>
        <p:spPr>
          <a:xfrm>
            <a:off x="2235200" y="2489200"/>
            <a:ext cx="4826000" cy="1320800"/>
          </a:xfrm>
          <a:prstGeom prst="rect">
            <a:avLst/>
          </a:prstGeom>
          <a:noFill/>
        </p:spPr>
        <p:txBody>
          <a:bodyPr vertOverflow="overflow" vert="horz" wrap="square" rtlCol="0" anchor="t" anchorCtr="0">
            <a:noAutofit/>
          </a:bodyPr>
          <a:lstStyle/>
          <a:p>
            <a:pPr algn="l"/>
            <a:r>
              <a:rPr lang="en-US" sz="3800" b="1">
                <a:solidFill>
                  <a:srgbClr val="FFFFFF"/>
                </a:solidFill>
                <a:latin typeface="Cambria"/>
              </a:rPr>
              <a:t>Krisis Epistemologis
dan Arsitektur Ilmu</a:t>
            </a:r>
          </a:p>
        </p:txBody>
      </p:sp>
      <p:sp>
        <p:nvSpPr>
          <p:cNvPr id="5" name="Rectangle 4">
            <a:extLst>
              <a:ext uri="{FF2B5EF4-FFF2-40B4-BE49-F238E27FC236}">
                <a16:creationId xmlns:a16="http://schemas.microsoft.com/office/drawing/2014/main" id="{ACE7F6B7-1587-044A-A3BA-97888366E5DF}"/>
              </a:ext>
            </a:extLst>
          </p:cNvPr>
          <p:cNvSpPr/>
          <p:nvPr/>
        </p:nvSpPr>
        <p:spPr>
          <a:xfrm>
            <a:off x="2235200" y="40386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TextBox 5">
            <a:extLst>
              <a:ext uri="{FF2B5EF4-FFF2-40B4-BE49-F238E27FC236}">
                <a16:creationId xmlns:a16="http://schemas.microsoft.com/office/drawing/2014/main" id="{41493F44-7806-EF4C-84D8-600717CA220A}"/>
              </a:ext>
            </a:extLst>
          </p:cNvPr>
          <p:cNvSpPr txBox="1"/>
          <p:nvPr/>
        </p:nvSpPr>
        <p:spPr>
          <a:xfrm>
            <a:off x="2235200" y="4292600"/>
            <a:ext cx="4826000" cy="1016000"/>
          </a:xfrm>
          <a:prstGeom prst="rect">
            <a:avLst/>
          </a:prstGeom>
          <a:noFill/>
        </p:spPr>
        <p:txBody>
          <a:bodyPr vertOverflow="overflow" vert="horz" wrap="square" rtlCol="0" anchor="t" anchorCtr="0">
            <a:noAutofit/>
          </a:bodyPr>
          <a:lstStyle/>
          <a:p>
            <a:pPr algn="l"/>
            <a:r>
              <a:rPr lang="en-US">
                <a:solidFill>
                  <a:srgbClr val="A78BFA"/>
                </a:solidFill>
                <a:latin typeface="Cambria"/>
              </a:rPr>
              <a:t>Mengapa sektor ini menghasilkan data yang melimpah
dan teori yang gersang — dan standar apa yang
sesungguhnya sudah lama kita miliki.</a:t>
            </a:r>
          </a:p>
        </p:txBody>
      </p:sp>
      <p:sp>
        <p:nvSpPr>
          <p:cNvPr id="7" name="Rounded Rectangle 6">
            <a:extLst>
              <a:ext uri="{FF2B5EF4-FFF2-40B4-BE49-F238E27FC236}">
                <a16:creationId xmlns:a16="http://schemas.microsoft.com/office/drawing/2014/main" id="{D69C7E93-733E-B447-97B5-532F156A51F9}"/>
              </a:ext>
            </a:extLst>
          </p:cNvPr>
          <p:cNvSpPr/>
          <p:nvPr/>
        </p:nvSpPr>
        <p:spPr>
          <a:xfrm>
            <a:off x="7315200" y="1905000"/>
            <a:ext cx="3962400" cy="34036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Rectangle 7">
            <a:extLst>
              <a:ext uri="{FF2B5EF4-FFF2-40B4-BE49-F238E27FC236}">
                <a16:creationId xmlns:a16="http://schemas.microsoft.com/office/drawing/2014/main" id="{818414BE-E039-824C-98B8-8D8149CCC5FE}"/>
              </a:ext>
            </a:extLst>
          </p:cNvPr>
          <p:cNvSpPr/>
          <p:nvPr/>
        </p:nvSpPr>
        <p:spPr>
          <a:xfrm>
            <a:off x="7315200" y="1905000"/>
            <a:ext cx="39624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TextBox 8">
            <a:extLst>
              <a:ext uri="{FF2B5EF4-FFF2-40B4-BE49-F238E27FC236}">
                <a16:creationId xmlns:a16="http://schemas.microsoft.com/office/drawing/2014/main" id="{38B864E9-5197-5A47-B942-0B2548DCFEFE}"/>
              </a:ext>
            </a:extLst>
          </p:cNvPr>
          <p:cNvSpPr txBox="1"/>
          <p:nvPr/>
        </p:nvSpPr>
        <p:spPr>
          <a:xfrm>
            <a:off x="7670800" y="2133600"/>
            <a:ext cx="3302000" cy="2540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DI BAGIAN INI</a:t>
            </a:r>
          </a:p>
        </p:txBody>
      </p:sp>
      <p:sp>
        <p:nvSpPr>
          <p:cNvPr id="10" name="Oval 9">
            <a:extLst>
              <a:ext uri="{FF2B5EF4-FFF2-40B4-BE49-F238E27FC236}">
                <a16:creationId xmlns:a16="http://schemas.microsoft.com/office/drawing/2014/main" id="{E9A72D45-7F7D-B742-A7AE-E2B3752F9F08}"/>
              </a:ext>
            </a:extLst>
          </p:cNvPr>
          <p:cNvSpPr/>
          <p:nvPr/>
        </p:nvSpPr>
        <p:spPr>
          <a:xfrm>
            <a:off x="7670800" y="25527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TextBox 10">
            <a:extLst>
              <a:ext uri="{FF2B5EF4-FFF2-40B4-BE49-F238E27FC236}">
                <a16:creationId xmlns:a16="http://schemas.microsoft.com/office/drawing/2014/main" id="{78549F0B-F5A4-374B-8D8A-D0CC75B193E8}"/>
              </a:ext>
            </a:extLst>
          </p:cNvPr>
          <p:cNvSpPr txBox="1"/>
          <p:nvPr/>
        </p:nvSpPr>
        <p:spPr>
          <a:xfrm>
            <a:off x="7899400" y="2489200"/>
            <a:ext cx="30734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Data melimpah, konsep gersang</a:t>
            </a:r>
          </a:p>
        </p:txBody>
      </p:sp>
      <p:sp>
        <p:nvSpPr>
          <p:cNvPr id="12" name="Oval 11">
            <a:extLst>
              <a:ext uri="{FF2B5EF4-FFF2-40B4-BE49-F238E27FC236}">
                <a16:creationId xmlns:a16="http://schemas.microsoft.com/office/drawing/2014/main" id="{E4047CA8-3642-6F4D-9422-4DC06BDF099B}"/>
              </a:ext>
            </a:extLst>
          </p:cNvPr>
          <p:cNvSpPr/>
          <p:nvPr/>
        </p:nvSpPr>
        <p:spPr>
          <a:xfrm>
            <a:off x="7670800" y="31115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TextBox 12">
            <a:extLst>
              <a:ext uri="{FF2B5EF4-FFF2-40B4-BE49-F238E27FC236}">
                <a16:creationId xmlns:a16="http://schemas.microsoft.com/office/drawing/2014/main" id="{378C7191-22C9-4B48-9F19-90E35DD71770}"/>
              </a:ext>
            </a:extLst>
          </p:cNvPr>
          <p:cNvSpPr txBox="1"/>
          <p:nvPr/>
        </p:nvSpPr>
        <p:spPr>
          <a:xfrm>
            <a:off x="7899400" y="3048000"/>
            <a:ext cx="30734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Politik pelabelan dan hilangnya empati akademik</a:t>
            </a:r>
          </a:p>
        </p:txBody>
      </p:sp>
      <p:sp>
        <p:nvSpPr>
          <p:cNvPr id="14" name="Oval 13">
            <a:extLst>
              <a:ext uri="{FF2B5EF4-FFF2-40B4-BE49-F238E27FC236}">
                <a16:creationId xmlns:a16="http://schemas.microsoft.com/office/drawing/2014/main" id="{04BBC940-869D-4440-9DDF-FF31FFF45A99}"/>
              </a:ext>
            </a:extLst>
          </p:cNvPr>
          <p:cNvSpPr/>
          <p:nvPr/>
        </p:nvSpPr>
        <p:spPr>
          <a:xfrm>
            <a:off x="7670800" y="36703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TextBox 14">
            <a:extLst>
              <a:ext uri="{FF2B5EF4-FFF2-40B4-BE49-F238E27FC236}">
                <a16:creationId xmlns:a16="http://schemas.microsoft.com/office/drawing/2014/main" id="{EA297DC0-230E-F344-8C9A-410E0FF32AE6}"/>
              </a:ext>
            </a:extLst>
          </p:cNvPr>
          <p:cNvSpPr txBox="1"/>
          <p:nvPr/>
        </p:nvSpPr>
        <p:spPr>
          <a:xfrm>
            <a:off x="7899400" y="3606800"/>
            <a:ext cx="30734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Ibn Khaldun: bukan kemiskinan, melainkan kegagalan transmisi</a:t>
            </a:r>
          </a:p>
        </p:txBody>
      </p:sp>
      <p:sp>
        <p:nvSpPr>
          <p:cNvPr id="16" name="Oval 15">
            <a:extLst>
              <a:ext uri="{FF2B5EF4-FFF2-40B4-BE49-F238E27FC236}">
                <a16:creationId xmlns:a16="http://schemas.microsoft.com/office/drawing/2014/main" id="{97E15402-E353-7445-882D-9433F63D9255}"/>
              </a:ext>
            </a:extLst>
          </p:cNvPr>
          <p:cNvSpPr/>
          <p:nvPr/>
        </p:nvSpPr>
        <p:spPr>
          <a:xfrm>
            <a:off x="7670800" y="42291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TextBox 16">
            <a:extLst>
              <a:ext uri="{FF2B5EF4-FFF2-40B4-BE49-F238E27FC236}">
                <a16:creationId xmlns:a16="http://schemas.microsoft.com/office/drawing/2014/main" id="{7E445806-0171-AA41-B76F-6862A28DA580}"/>
              </a:ext>
            </a:extLst>
          </p:cNvPr>
          <p:cNvSpPr txBox="1"/>
          <p:nvPr/>
        </p:nvSpPr>
        <p:spPr>
          <a:xfrm>
            <a:off x="7899400" y="4165600"/>
            <a:ext cx="30734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Arsitektur ilmu Islam: empat lantai</a:t>
            </a:r>
          </a:p>
        </p:txBody>
      </p:sp>
      <p:sp>
        <p:nvSpPr>
          <p:cNvPr id="18" name="Oval 17">
            <a:extLst>
              <a:ext uri="{FF2B5EF4-FFF2-40B4-BE49-F238E27FC236}">
                <a16:creationId xmlns:a16="http://schemas.microsoft.com/office/drawing/2014/main" id="{E1B2BB1A-6D73-E249-8415-1C9F141383DA}"/>
              </a:ext>
            </a:extLst>
          </p:cNvPr>
          <p:cNvSpPr/>
          <p:nvPr/>
        </p:nvSpPr>
        <p:spPr>
          <a:xfrm>
            <a:off x="7670800" y="47879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TextBox 18">
            <a:extLst>
              <a:ext uri="{FF2B5EF4-FFF2-40B4-BE49-F238E27FC236}">
                <a16:creationId xmlns:a16="http://schemas.microsoft.com/office/drawing/2014/main" id="{770CF7C5-220B-EC49-A315-D654690A448A}"/>
              </a:ext>
            </a:extLst>
          </p:cNvPr>
          <p:cNvSpPr txBox="1"/>
          <p:nvPr/>
        </p:nvSpPr>
        <p:spPr>
          <a:xfrm>
            <a:off x="7899400" y="4724400"/>
            <a:ext cx="30734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Açıkgenç: mengapa paradigma gagal</a:t>
            </a:r>
          </a:p>
        </p:txBody>
      </p:sp>
    </p:spTree>
    <p:extLst>
      <p:ext uri="{BB962C8B-B14F-4D97-AF65-F5344CB8AC3E}">
        <p14:creationId xmlns:p14="http://schemas.microsoft.com/office/powerpoint/2010/main" val="1179963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D377A3-39D9-5A48-8F75-3CFBEC51229F}"/>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IV  ·  KRISIS EPISTEMOLOGIS</a:t>
            </a:r>
          </a:p>
        </p:txBody>
      </p:sp>
      <p:sp>
        <p:nvSpPr>
          <p:cNvPr id="3" name="TextBox 2">
            <a:extLst>
              <a:ext uri="{FF2B5EF4-FFF2-40B4-BE49-F238E27FC236}">
                <a16:creationId xmlns:a16="http://schemas.microsoft.com/office/drawing/2014/main" id="{463C3E1C-7414-CD41-9BF0-18E18385F878}"/>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Data Melimpah, Konsep Gersang</a:t>
            </a:r>
          </a:p>
        </p:txBody>
      </p:sp>
      <p:sp>
        <p:nvSpPr>
          <p:cNvPr id="4" name="Rectangle 3">
            <a:extLst>
              <a:ext uri="{FF2B5EF4-FFF2-40B4-BE49-F238E27FC236}">
                <a16:creationId xmlns:a16="http://schemas.microsoft.com/office/drawing/2014/main" id="{912CCBC3-18F6-254B-ABA3-72302567C3B5}"/>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76994270-0C83-1D41-AEA2-18D4C48DD441}"/>
              </a:ext>
            </a:extLst>
          </p:cNvPr>
          <p:cNvSpPr/>
          <p:nvPr/>
        </p:nvSpPr>
        <p:spPr>
          <a:xfrm>
            <a:off x="914400" y="1778000"/>
            <a:ext cx="5943600" cy="31242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5AD00E85-6CCA-0D42-9AC0-06F7DE8B4080}"/>
              </a:ext>
            </a:extLst>
          </p:cNvPr>
          <p:cNvSpPr/>
          <p:nvPr/>
        </p:nvSpPr>
        <p:spPr>
          <a:xfrm>
            <a:off x="914400" y="1778000"/>
            <a:ext cx="59436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419E5360-30E8-2A44-8D7F-2496E0346468}"/>
              </a:ext>
            </a:extLst>
          </p:cNvPr>
          <p:cNvSpPr txBox="1"/>
          <p:nvPr/>
        </p:nvSpPr>
        <p:spPr>
          <a:xfrm>
            <a:off x="1219200" y="2006600"/>
            <a:ext cx="53340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TIGA MEKANISME YANG BEKERJA</a:t>
            </a:r>
          </a:p>
        </p:txBody>
      </p:sp>
      <p:sp>
        <p:nvSpPr>
          <p:cNvPr id="8" name="Oval 7">
            <a:extLst>
              <a:ext uri="{FF2B5EF4-FFF2-40B4-BE49-F238E27FC236}">
                <a16:creationId xmlns:a16="http://schemas.microsoft.com/office/drawing/2014/main" id="{47C70E44-246B-624F-9A24-50BBE00717FB}"/>
              </a:ext>
            </a:extLst>
          </p:cNvPr>
          <p:cNvSpPr/>
          <p:nvPr/>
        </p:nvSpPr>
        <p:spPr>
          <a:xfrm>
            <a:off x="1219200" y="2413000"/>
            <a:ext cx="101600" cy="101600"/>
          </a:xfrm>
          <a:prstGeom prst="ellipse">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TextBox 8">
            <a:extLst>
              <a:ext uri="{FF2B5EF4-FFF2-40B4-BE49-F238E27FC236}">
                <a16:creationId xmlns:a16="http://schemas.microsoft.com/office/drawing/2014/main" id="{CC03907B-01AA-D44B-9A28-DDC3A8F3B0DF}"/>
              </a:ext>
            </a:extLst>
          </p:cNvPr>
          <p:cNvSpPr txBox="1"/>
          <p:nvPr/>
        </p:nvSpPr>
        <p:spPr>
          <a:xfrm>
            <a:off x="1447800" y="2336800"/>
            <a:ext cx="5105400" cy="279400"/>
          </a:xfrm>
          <a:prstGeom prst="rect">
            <a:avLst/>
          </a:prstGeom>
          <a:noFill/>
        </p:spPr>
        <p:txBody>
          <a:bodyPr vertOverflow="overflow" vert="horz" wrap="square" rtlCol="0" anchor="t" anchorCtr="0">
            <a:noAutofit/>
          </a:bodyPr>
          <a:lstStyle/>
          <a:p>
            <a:pPr algn="l"/>
            <a:r>
              <a:rPr lang="en-US" b="1">
                <a:solidFill>
                  <a:srgbClr val="FFFFFF"/>
                </a:solidFill>
                <a:latin typeface="Cambria"/>
              </a:rPr>
              <a:t>Teori sebagai jimat akademik</a:t>
            </a:r>
          </a:p>
        </p:txBody>
      </p:sp>
      <p:sp>
        <p:nvSpPr>
          <p:cNvPr id="10" name="TextBox 9">
            <a:extLst>
              <a:ext uri="{FF2B5EF4-FFF2-40B4-BE49-F238E27FC236}">
                <a16:creationId xmlns:a16="http://schemas.microsoft.com/office/drawing/2014/main" id="{709468C0-5128-C74E-B31B-9BBE27048430}"/>
              </a:ext>
            </a:extLst>
          </p:cNvPr>
          <p:cNvSpPr txBox="1"/>
          <p:nvPr/>
        </p:nvSpPr>
        <p:spPr>
          <a:xfrm>
            <a:off x="1447800" y="2616200"/>
            <a:ext cx="5105400" cy="5588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Bourdieu, Foucault, Giddens berfungsi sebagai penjamin keabsahan ilmiah. Yang dihargai adalah kerumitan teoretis, bukan kedalaman makna.</a:t>
            </a:r>
          </a:p>
        </p:txBody>
      </p:sp>
      <p:sp>
        <p:nvSpPr>
          <p:cNvPr id="11" name="Oval 10">
            <a:extLst>
              <a:ext uri="{FF2B5EF4-FFF2-40B4-BE49-F238E27FC236}">
                <a16:creationId xmlns:a16="http://schemas.microsoft.com/office/drawing/2014/main" id="{1D4366A4-73C3-9A4A-80EB-E0C9D3F0760C}"/>
              </a:ext>
            </a:extLst>
          </p:cNvPr>
          <p:cNvSpPr/>
          <p:nvPr/>
        </p:nvSpPr>
        <p:spPr>
          <a:xfrm>
            <a:off x="1219200" y="3276600"/>
            <a:ext cx="101600" cy="101600"/>
          </a:xfrm>
          <a:prstGeom prst="ellipse">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TextBox 11">
            <a:extLst>
              <a:ext uri="{FF2B5EF4-FFF2-40B4-BE49-F238E27FC236}">
                <a16:creationId xmlns:a16="http://schemas.microsoft.com/office/drawing/2014/main" id="{CC9F9C84-83D9-9643-8967-AA2F13843ADF}"/>
              </a:ext>
            </a:extLst>
          </p:cNvPr>
          <p:cNvSpPr txBox="1"/>
          <p:nvPr/>
        </p:nvSpPr>
        <p:spPr>
          <a:xfrm>
            <a:off x="1447800" y="3200400"/>
            <a:ext cx="5105400" cy="279400"/>
          </a:xfrm>
          <a:prstGeom prst="rect">
            <a:avLst/>
          </a:prstGeom>
          <a:noFill/>
        </p:spPr>
        <p:txBody>
          <a:bodyPr vertOverflow="overflow" vert="horz" wrap="square" rtlCol="0" anchor="t" anchorCtr="0">
            <a:noAutofit/>
          </a:bodyPr>
          <a:lstStyle/>
          <a:p>
            <a:pPr algn="l"/>
            <a:r>
              <a:rPr lang="en-US" b="1">
                <a:solidFill>
                  <a:srgbClr val="FFFFFF"/>
                </a:solidFill>
                <a:latin typeface="Cambria"/>
              </a:rPr>
              <a:t>Data sebagai bukti, bukan tanda</a:t>
            </a:r>
          </a:p>
        </p:txBody>
      </p:sp>
      <p:sp>
        <p:nvSpPr>
          <p:cNvPr id="13" name="TextBox 12">
            <a:extLst>
              <a:ext uri="{FF2B5EF4-FFF2-40B4-BE49-F238E27FC236}">
                <a16:creationId xmlns:a16="http://schemas.microsoft.com/office/drawing/2014/main" id="{1E9DDFDF-2A8F-8744-9764-AB12C16E3FF8}"/>
              </a:ext>
            </a:extLst>
          </p:cNvPr>
          <p:cNvSpPr txBox="1"/>
          <p:nvPr/>
        </p:nvSpPr>
        <p:spPr>
          <a:xfrm>
            <a:off x="1447800" y="3479800"/>
            <a:ext cx="5105400" cy="5588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Bahan lapangan diperlakukan sebagai bukti bagi teori, bukan sebagai āyāt kawniyyah yang menuntut perenungan.</a:t>
            </a:r>
          </a:p>
        </p:txBody>
      </p:sp>
      <p:sp>
        <p:nvSpPr>
          <p:cNvPr id="14" name="Oval 13">
            <a:extLst>
              <a:ext uri="{FF2B5EF4-FFF2-40B4-BE49-F238E27FC236}">
                <a16:creationId xmlns:a16="http://schemas.microsoft.com/office/drawing/2014/main" id="{2B122A95-0126-5D41-A473-D94E471E6340}"/>
              </a:ext>
            </a:extLst>
          </p:cNvPr>
          <p:cNvSpPr/>
          <p:nvPr/>
        </p:nvSpPr>
        <p:spPr>
          <a:xfrm>
            <a:off x="1219200" y="4140200"/>
            <a:ext cx="101600" cy="101600"/>
          </a:xfrm>
          <a:prstGeom prst="ellipse">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TextBox 14">
            <a:extLst>
              <a:ext uri="{FF2B5EF4-FFF2-40B4-BE49-F238E27FC236}">
                <a16:creationId xmlns:a16="http://schemas.microsoft.com/office/drawing/2014/main" id="{E386D415-CB64-F148-AA7E-1AC61E3DE8A1}"/>
              </a:ext>
            </a:extLst>
          </p:cNvPr>
          <p:cNvSpPr txBox="1"/>
          <p:nvPr/>
        </p:nvSpPr>
        <p:spPr>
          <a:xfrm>
            <a:off x="1447800" y="4064000"/>
            <a:ext cx="5105400" cy="279400"/>
          </a:xfrm>
          <a:prstGeom prst="rect">
            <a:avLst/>
          </a:prstGeom>
          <a:noFill/>
        </p:spPr>
        <p:txBody>
          <a:bodyPr vertOverflow="overflow" vert="horz" wrap="square" rtlCol="0" anchor="t" anchorCtr="0">
            <a:noAutofit/>
          </a:bodyPr>
          <a:lstStyle/>
          <a:p>
            <a:pPr algn="l"/>
            <a:r>
              <a:rPr lang="en-US" b="1">
                <a:solidFill>
                  <a:srgbClr val="FFFFFF"/>
                </a:solidFill>
                <a:latin typeface="Cambria"/>
              </a:rPr>
              <a:t>Monotoni struktur laporan</a:t>
            </a:r>
          </a:p>
        </p:txBody>
      </p:sp>
      <p:sp>
        <p:nvSpPr>
          <p:cNvPr id="16" name="TextBox 15">
            <a:extLst>
              <a:ext uri="{FF2B5EF4-FFF2-40B4-BE49-F238E27FC236}">
                <a16:creationId xmlns:a16="http://schemas.microsoft.com/office/drawing/2014/main" id="{B25F70FD-4D09-4544-BBC1-47EE1827DC7C}"/>
              </a:ext>
            </a:extLst>
          </p:cNvPr>
          <p:cNvSpPr txBox="1"/>
          <p:nvPr/>
        </p:nvSpPr>
        <p:spPr>
          <a:xfrm>
            <a:off x="1447800" y="4343400"/>
            <a:ext cx="5105400" cy="5588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Latar, teori, metode, temuan, simpulan — tanpa ruang bagi refleksi maupun improvisasi tempat kebaruan konseptual sebenarnya lahir.</a:t>
            </a:r>
          </a:p>
        </p:txBody>
      </p:sp>
      <p:sp>
        <p:nvSpPr>
          <p:cNvPr id="17" name="Rounded Rectangle 16">
            <a:extLst>
              <a:ext uri="{FF2B5EF4-FFF2-40B4-BE49-F238E27FC236}">
                <a16:creationId xmlns:a16="http://schemas.microsoft.com/office/drawing/2014/main" id="{FDE5AF48-BDD1-634A-9562-0583A0A02740}"/>
              </a:ext>
            </a:extLst>
          </p:cNvPr>
          <p:cNvSpPr/>
          <p:nvPr/>
        </p:nvSpPr>
        <p:spPr>
          <a:xfrm>
            <a:off x="7162800" y="1778000"/>
            <a:ext cx="4114800" cy="31242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Rectangle 17">
            <a:extLst>
              <a:ext uri="{FF2B5EF4-FFF2-40B4-BE49-F238E27FC236}">
                <a16:creationId xmlns:a16="http://schemas.microsoft.com/office/drawing/2014/main" id="{82BECF23-B07C-B945-BE8C-4DE3760B7FFD}"/>
              </a:ext>
            </a:extLst>
          </p:cNvPr>
          <p:cNvSpPr/>
          <p:nvPr/>
        </p:nvSpPr>
        <p:spPr>
          <a:xfrm>
            <a:off x="7162800" y="1778000"/>
            <a:ext cx="41148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TextBox 18">
            <a:extLst>
              <a:ext uri="{FF2B5EF4-FFF2-40B4-BE49-F238E27FC236}">
                <a16:creationId xmlns:a16="http://schemas.microsoft.com/office/drawing/2014/main" id="{AB8AA46F-22DD-D34C-B8B9-857B0E23BD34}"/>
              </a:ext>
            </a:extLst>
          </p:cNvPr>
          <p:cNvSpPr txBox="1"/>
          <p:nvPr/>
        </p:nvSpPr>
        <p:spPr>
          <a:xfrm>
            <a:off x="7467600" y="2006600"/>
            <a:ext cx="3505200" cy="2540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DI RUANG SEMINAR</a:t>
            </a:r>
          </a:p>
        </p:txBody>
      </p:sp>
      <p:sp>
        <p:nvSpPr>
          <p:cNvPr id="20" name="TextBox 19">
            <a:extLst>
              <a:ext uri="{FF2B5EF4-FFF2-40B4-BE49-F238E27FC236}">
                <a16:creationId xmlns:a16="http://schemas.microsoft.com/office/drawing/2014/main" id="{F14DB032-00FE-4141-8C54-16207BA8FDE6}"/>
              </a:ext>
            </a:extLst>
          </p:cNvPr>
          <p:cNvSpPr txBox="1"/>
          <p:nvPr/>
        </p:nvSpPr>
        <p:spPr>
          <a:xfrm>
            <a:off x="7467600" y="2311400"/>
            <a:ext cx="3505200" cy="1219200"/>
          </a:xfrm>
          <a:prstGeom prst="rect">
            <a:avLst/>
          </a:prstGeom>
          <a:noFill/>
        </p:spPr>
        <p:txBody>
          <a:bodyPr vertOverflow="overflow" vert="horz" wrap="square" rtlCol="0" anchor="t" anchorCtr="0">
            <a:noAutofit/>
          </a:bodyPr>
          <a:lstStyle/>
          <a:p>
            <a:pPr algn="l"/>
            <a:r>
              <a:rPr lang="en-US" sz="1900">
                <a:solidFill>
                  <a:srgbClr val="FFFFFF"/>
                </a:solidFill>
                <a:latin typeface="Cambria"/>
              </a:rPr>
              <a:t>Mahasiswa yang mengutip ayat atau hadis berisiko dinilai tidak ilmiah. Mahasiswa yang mengutip teoretikus Eropa dianggap tajam.</a:t>
            </a:r>
          </a:p>
        </p:txBody>
      </p:sp>
      <p:sp>
        <p:nvSpPr>
          <p:cNvPr id="21" name="Rectangle 20">
            <a:extLst>
              <a:ext uri="{FF2B5EF4-FFF2-40B4-BE49-F238E27FC236}">
                <a16:creationId xmlns:a16="http://schemas.microsoft.com/office/drawing/2014/main" id="{5DEC3AED-D7A2-A941-BCC6-F05033CACC5D}"/>
              </a:ext>
            </a:extLst>
          </p:cNvPr>
          <p:cNvSpPr/>
          <p:nvPr/>
        </p:nvSpPr>
        <p:spPr>
          <a:xfrm>
            <a:off x="7467600" y="3606800"/>
            <a:ext cx="35052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TextBox 21">
            <a:extLst>
              <a:ext uri="{FF2B5EF4-FFF2-40B4-BE49-F238E27FC236}">
                <a16:creationId xmlns:a16="http://schemas.microsoft.com/office/drawing/2014/main" id="{543A8BEE-1B64-F747-A81A-461A38DB9842}"/>
              </a:ext>
            </a:extLst>
          </p:cNvPr>
          <p:cNvSpPr txBox="1"/>
          <p:nvPr/>
        </p:nvSpPr>
        <p:spPr>
          <a:xfrm>
            <a:off x="7467600" y="3733800"/>
            <a:ext cx="3505200" cy="1066800"/>
          </a:xfrm>
          <a:prstGeom prst="rect">
            <a:avLst/>
          </a:prstGeom>
          <a:noFill/>
        </p:spPr>
        <p:txBody>
          <a:bodyPr vertOverflow="overflow" vert="horz" wrap="square" rtlCol="0" anchor="t" anchorCtr="0">
            <a:noAutofit/>
          </a:bodyPr>
          <a:lstStyle/>
          <a:p>
            <a:pPr algn="l"/>
            <a:r>
              <a:rPr lang="en-US" sz="1400">
                <a:solidFill>
                  <a:srgbClr val="A78BFA"/>
                </a:solidFill>
                <a:latin typeface="Segoe UI"/>
                <a:cs typeface="Segoe UI"/>
              </a:rPr>
              <a:t>Inilah ketergantungan epistemik dalam bentuknya yang paripurna: bukan sekadar pilihan otoritas, melainkan aturan terinternalisasi tentang jenis otoritas apa yang boleh dihitung sebagai alasan.</a:t>
            </a:r>
          </a:p>
        </p:txBody>
      </p:sp>
      <p:sp>
        <p:nvSpPr>
          <p:cNvPr id="23" name="Rounded Rectangle 22">
            <a:extLst>
              <a:ext uri="{FF2B5EF4-FFF2-40B4-BE49-F238E27FC236}">
                <a16:creationId xmlns:a16="http://schemas.microsoft.com/office/drawing/2014/main" id="{82B90C39-3369-8144-AE50-1A74EEAE137D}"/>
              </a:ext>
            </a:extLst>
          </p:cNvPr>
          <p:cNvSpPr/>
          <p:nvPr/>
        </p:nvSpPr>
        <p:spPr>
          <a:xfrm>
            <a:off x="914400" y="5105400"/>
            <a:ext cx="10363200" cy="12446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4" name="Rectangle 23">
            <a:extLst>
              <a:ext uri="{FF2B5EF4-FFF2-40B4-BE49-F238E27FC236}">
                <a16:creationId xmlns:a16="http://schemas.microsoft.com/office/drawing/2014/main" id="{9D77B734-3FD2-0C49-BF21-EBA5E9E3830C}"/>
              </a:ext>
            </a:extLst>
          </p:cNvPr>
          <p:cNvSpPr/>
          <p:nvPr/>
        </p:nvSpPr>
        <p:spPr>
          <a:xfrm>
            <a:off x="914400" y="5308600"/>
            <a:ext cx="50800" cy="8382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5" name="TextBox 24">
            <a:extLst>
              <a:ext uri="{FF2B5EF4-FFF2-40B4-BE49-F238E27FC236}">
                <a16:creationId xmlns:a16="http://schemas.microsoft.com/office/drawing/2014/main" id="{4B3786FE-C185-A14C-B712-01EF6F07E626}"/>
              </a:ext>
            </a:extLst>
          </p:cNvPr>
          <p:cNvSpPr txBox="1"/>
          <p:nvPr/>
        </p:nvSpPr>
        <p:spPr>
          <a:xfrm>
            <a:off x="1270000" y="5283200"/>
            <a:ext cx="97028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POLA KARIER YANG LAZIM</a:t>
            </a:r>
          </a:p>
        </p:txBody>
      </p:sp>
      <p:sp>
        <p:nvSpPr>
          <p:cNvPr id="26" name="TextBox 25">
            <a:extLst>
              <a:ext uri="{FF2B5EF4-FFF2-40B4-BE49-F238E27FC236}">
                <a16:creationId xmlns:a16="http://schemas.microsoft.com/office/drawing/2014/main" id="{A35049D4-0888-964E-BF27-86F04476B74F}"/>
              </a:ext>
            </a:extLst>
          </p:cNvPr>
          <p:cNvSpPr txBox="1"/>
          <p:nvPr/>
        </p:nvSpPr>
        <p:spPr>
          <a:xfrm>
            <a:off x="1270000" y="5562600"/>
            <a:ext cx="9702800" cy="660400"/>
          </a:xfrm>
          <a:prstGeom prst="rect">
            <a:avLst/>
          </a:prstGeom>
          <a:noFill/>
        </p:spPr>
        <p:txBody>
          <a:bodyPr vertOverflow="overflow" vert="horz" wrap="square" rtlCol="0" anchor="t" anchorCtr="0">
            <a:noAutofit/>
          </a:bodyPr>
          <a:lstStyle/>
          <a:p>
            <a:pPr algn="l"/>
            <a:r>
              <a:rPr lang="en-US" sz="1600">
                <a:solidFill>
                  <a:srgbClr val="DCD7F5"/>
                </a:solidFill>
                <a:latin typeface="Cambria"/>
              </a:rPr>
              <a:t>Satu karya otentik — disertasi yang diterbitkan — lalu himpunan tulisan lepas yang dirangkai dari undangan seminar orang lain. Karena kriteria kenaikan pangkat terpenuhi oleh portofolio semacam itu, guru besar tidak sesulit yang seharusnya. Hasilnya: banyak profesor, sedikit karya. Obatnya bukan tambahan insentif menulis — melainkan definisi capaian ilmiah yang tak bisa dipenuhi oleh kumpulan ceramah.</a:t>
            </a:r>
          </a:p>
        </p:txBody>
      </p:sp>
    </p:spTree>
    <p:extLst>
      <p:ext uri="{BB962C8B-B14F-4D97-AF65-F5344CB8AC3E}">
        <p14:creationId xmlns:p14="http://schemas.microsoft.com/office/powerpoint/2010/main" val="3117958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FBABC2-8A51-E843-9E20-4F8FE22E81F8}"/>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IV  ·  KRISIS EPISTEMOLOGIS</a:t>
            </a:r>
          </a:p>
        </p:txBody>
      </p:sp>
      <p:sp>
        <p:nvSpPr>
          <p:cNvPr id="3" name="TextBox 2">
            <a:extLst>
              <a:ext uri="{FF2B5EF4-FFF2-40B4-BE49-F238E27FC236}">
                <a16:creationId xmlns:a16="http://schemas.microsoft.com/office/drawing/2014/main" id="{36A16A9E-88E9-5644-9F2F-F6ABE294EA43}"/>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Politik Pelabelan dan Hilangnya Empati</a:t>
            </a:r>
          </a:p>
        </p:txBody>
      </p:sp>
      <p:sp>
        <p:nvSpPr>
          <p:cNvPr id="4" name="Rectangle 3">
            <a:extLst>
              <a:ext uri="{FF2B5EF4-FFF2-40B4-BE49-F238E27FC236}">
                <a16:creationId xmlns:a16="http://schemas.microsoft.com/office/drawing/2014/main" id="{C120B70A-772F-404E-AA35-69D65533000E}"/>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DC45556F-D43F-594A-981A-7CEC8C4645A8}"/>
              </a:ext>
            </a:extLst>
          </p:cNvPr>
          <p:cNvSpPr/>
          <p:nvPr/>
        </p:nvSpPr>
        <p:spPr>
          <a:xfrm>
            <a:off x="914400" y="1778000"/>
            <a:ext cx="4724400" cy="317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82869B12-E9B1-4C4A-B761-D4FAB1FFC7A2}"/>
              </a:ext>
            </a:extLst>
          </p:cNvPr>
          <p:cNvSpPr/>
          <p:nvPr/>
        </p:nvSpPr>
        <p:spPr>
          <a:xfrm>
            <a:off x="914400" y="1778000"/>
            <a:ext cx="47244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D2037077-1615-494F-8D95-6E4055D606FD}"/>
              </a:ext>
            </a:extLst>
          </p:cNvPr>
          <p:cNvSpPr txBox="1"/>
          <p:nvPr/>
        </p:nvSpPr>
        <p:spPr>
          <a:xfrm>
            <a:off x="1219200" y="2006600"/>
            <a:ext cx="41148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DARI MANA KATA “KANAN” DATANG</a:t>
            </a:r>
          </a:p>
        </p:txBody>
      </p:sp>
      <p:sp>
        <p:nvSpPr>
          <p:cNvPr id="8" name="TextBox 7">
            <a:extLst>
              <a:ext uri="{FF2B5EF4-FFF2-40B4-BE49-F238E27FC236}">
                <a16:creationId xmlns:a16="http://schemas.microsoft.com/office/drawing/2014/main" id="{71B749EC-3F82-0548-BC07-18AFDAF72686}"/>
              </a:ext>
            </a:extLst>
          </p:cNvPr>
          <p:cNvSpPr txBox="1"/>
          <p:nvPr/>
        </p:nvSpPr>
        <p:spPr>
          <a:xfrm>
            <a:off x="1219200" y="2311400"/>
            <a:ext cx="4114800" cy="1016000"/>
          </a:xfrm>
          <a:prstGeom prst="rect">
            <a:avLst/>
          </a:prstGeom>
          <a:noFill/>
        </p:spPr>
        <p:txBody>
          <a:bodyPr vertOverflow="overflow" vert="horz" wrap="square" rtlCol="0" anchor="t" anchorCtr="0">
            <a:noAutofit/>
          </a:bodyPr>
          <a:lstStyle/>
          <a:p>
            <a:pPr algn="l"/>
            <a:r>
              <a:rPr lang="en-US" sz="1600">
                <a:solidFill>
                  <a:srgbClr val="FFFFFF"/>
                </a:solidFill>
                <a:latin typeface="Cambria"/>
              </a:rPr>
              <a:t>Sebutan sayap kanan berasal dari tata duduk sebuah majelis legislatif Prancis pasca-revolusi — dan ia membawa serta seluruh topografi ideologi tempat ia lahir.</a:t>
            </a:r>
          </a:p>
        </p:txBody>
      </p:sp>
      <p:sp>
        <p:nvSpPr>
          <p:cNvPr id="9" name="Rectangle 8">
            <a:extLst>
              <a:ext uri="{FF2B5EF4-FFF2-40B4-BE49-F238E27FC236}">
                <a16:creationId xmlns:a16="http://schemas.microsoft.com/office/drawing/2014/main" id="{C8389F3C-BAD4-ED4B-930F-6D74E62FEDF5}"/>
              </a:ext>
            </a:extLst>
          </p:cNvPr>
          <p:cNvSpPr/>
          <p:nvPr/>
        </p:nvSpPr>
        <p:spPr>
          <a:xfrm>
            <a:off x="1219200" y="3403600"/>
            <a:ext cx="41148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TextBox 9">
            <a:extLst>
              <a:ext uri="{FF2B5EF4-FFF2-40B4-BE49-F238E27FC236}">
                <a16:creationId xmlns:a16="http://schemas.microsoft.com/office/drawing/2014/main" id="{E381C927-E49E-494B-9BEE-C8219AA42542}"/>
              </a:ext>
            </a:extLst>
          </p:cNvPr>
          <p:cNvSpPr txBox="1"/>
          <p:nvPr/>
        </p:nvSpPr>
        <p:spPr>
          <a:xfrm>
            <a:off x="1219200" y="3530600"/>
            <a:ext cx="4114800" cy="13208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Diterapkan pada keadaan Indonesia tanpa penyesuaian epistemologis, ia menghasilkan salah-gambar yang sistematis. Pelabelan semacam ini bukan kecerobohan istilah, melainkan pelaksanaan kuasa epistemik: peneliti menguasai definisi tentang yang normal dan yang menyimpang.</a:t>
            </a:r>
          </a:p>
        </p:txBody>
      </p:sp>
      <p:sp>
        <p:nvSpPr>
          <p:cNvPr id="11" name="Rounded Rectangle 10">
            <a:extLst>
              <a:ext uri="{FF2B5EF4-FFF2-40B4-BE49-F238E27FC236}">
                <a16:creationId xmlns:a16="http://schemas.microsoft.com/office/drawing/2014/main" id="{CBA65947-DA2F-064C-B018-7ADFA94D6719}"/>
              </a:ext>
            </a:extLst>
          </p:cNvPr>
          <p:cNvSpPr/>
          <p:nvPr/>
        </p:nvSpPr>
        <p:spPr>
          <a:xfrm>
            <a:off x="5943600" y="1778000"/>
            <a:ext cx="5334000" cy="31750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Rectangle 11">
            <a:extLst>
              <a:ext uri="{FF2B5EF4-FFF2-40B4-BE49-F238E27FC236}">
                <a16:creationId xmlns:a16="http://schemas.microsoft.com/office/drawing/2014/main" id="{41DAC9ED-CE72-314D-8490-943F4E9A6DC6}"/>
              </a:ext>
            </a:extLst>
          </p:cNvPr>
          <p:cNvSpPr/>
          <p:nvPr/>
        </p:nvSpPr>
        <p:spPr>
          <a:xfrm>
            <a:off x="5943600" y="1778000"/>
            <a:ext cx="53340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TextBox 12">
            <a:extLst>
              <a:ext uri="{FF2B5EF4-FFF2-40B4-BE49-F238E27FC236}">
                <a16:creationId xmlns:a16="http://schemas.microsoft.com/office/drawing/2014/main" id="{01926897-7136-244D-A236-5F8B888D14F9}"/>
              </a:ext>
            </a:extLst>
          </p:cNvPr>
          <p:cNvSpPr txBox="1"/>
          <p:nvPr/>
        </p:nvSpPr>
        <p:spPr>
          <a:xfrm>
            <a:off x="6248400" y="2006600"/>
            <a:ext cx="4724400" cy="2540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APA YANG TERJADI  →  APA YANG DILAPORKAN</a:t>
            </a:r>
          </a:p>
        </p:txBody>
      </p:sp>
      <p:sp>
        <p:nvSpPr>
          <p:cNvPr id="14" name="Rounded Rectangle 13">
            <a:extLst>
              <a:ext uri="{FF2B5EF4-FFF2-40B4-BE49-F238E27FC236}">
                <a16:creationId xmlns:a16="http://schemas.microsoft.com/office/drawing/2014/main" id="{07BD97E5-2A65-DE45-94A1-29B25F8F6734}"/>
              </a:ext>
            </a:extLst>
          </p:cNvPr>
          <p:cNvSpPr/>
          <p:nvPr/>
        </p:nvSpPr>
        <p:spPr>
          <a:xfrm>
            <a:off x="6248400" y="2387600"/>
            <a:ext cx="2514600" cy="660400"/>
          </a:xfrm>
          <a:prstGeom prst="roundRect">
            <a:avLst/>
          </a:prstGeom>
          <a:solidFill>
            <a:srgbClr val="332A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pPr algn="l"/>
            <a:r>
              <a:rPr lang="en-US" sz="1500" b="1">
                <a:solidFill>
                  <a:srgbClr val="FFFFFF"/>
                </a:solidFill>
                <a:latin typeface="Segoe UI"/>
                <a:cs typeface="Segoe UI"/>
              </a:rPr>
              <a:t>Kesetiaan pada sharīʿah</a:t>
            </a:r>
          </a:p>
        </p:txBody>
      </p:sp>
      <p:sp>
        <p:nvSpPr>
          <p:cNvPr id="15" name="Right Arrow 14">
            <a:extLst>
              <a:ext uri="{FF2B5EF4-FFF2-40B4-BE49-F238E27FC236}">
                <a16:creationId xmlns:a16="http://schemas.microsoft.com/office/drawing/2014/main" id="{A087C4D2-4DC4-B543-94DE-2BA711FCE5DF}"/>
              </a:ext>
            </a:extLst>
          </p:cNvPr>
          <p:cNvSpPr/>
          <p:nvPr/>
        </p:nvSpPr>
        <p:spPr>
          <a:xfrm>
            <a:off x="8864600" y="2616200"/>
            <a:ext cx="254000" cy="203200"/>
          </a:xfrm>
          <a:prstGeom prst="rightArrow">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Rounded Rectangle 15">
            <a:extLst>
              <a:ext uri="{FF2B5EF4-FFF2-40B4-BE49-F238E27FC236}">
                <a16:creationId xmlns:a16="http://schemas.microsoft.com/office/drawing/2014/main" id="{0D5A3D7C-A14E-FF4B-98C5-9FB1F6153818}"/>
              </a:ext>
            </a:extLst>
          </p:cNvPr>
          <p:cNvSpPr/>
          <p:nvPr/>
        </p:nvSpPr>
        <p:spPr>
          <a:xfrm>
            <a:off x="9220200" y="2387600"/>
            <a:ext cx="1752600" cy="660400"/>
          </a:xfrm>
          <a:prstGeom prst="roundRect">
            <a:avLst/>
          </a:prstGeom>
          <a:solidFill>
            <a:srgbClr val="4A234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pPr algn="l"/>
            <a:r>
              <a:rPr lang="en-US" sz="1500" b="1">
                <a:solidFill>
                  <a:srgbClr val="F3A6A6"/>
                </a:solidFill>
                <a:latin typeface="Segoe UI"/>
                <a:cs typeface="Segoe UI"/>
              </a:rPr>
              <a:t>“konservatif”</a:t>
            </a:r>
          </a:p>
        </p:txBody>
      </p:sp>
      <p:sp>
        <p:nvSpPr>
          <p:cNvPr id="17" name="Rounded Rectangle 16">
            <a:extLst>
              <a:ext uri="{FF2B5EF4-FFF2-40B4-BE49-F238E27FC236}">
                <a16:creationId xmlns:a16="http://schemas.microsoft.com/office/drawing/2014/main" id="{E300D96B-D726-7A41-92FA-4611D1879B9B}"/>
              </a:ext>
            </a:extLst>
          </p:cNvPr>
          <p:cNvSpPr/>
          <p:nvPr/>
        </p:nvSpPr>
        <p:spPr>
          <a:xfrm>
            <a:off x="6248400" y="3175000"/>
            <a:ext cx="2514600" cy="660400"/>
          </a:xfrm>
          <a:prstGeom prst="roundRect">
            <a:avLst/>
          </a:prstGeom>
          <a:solidFill>
            <a:srgbClr val="332A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pPr algn="l"/>
            <a:r>
              <a:rPr lang="en-US" sz="1500" b="1">
                <a:solidFill>
                  <a:srgbClr val="FFFFFF"/>
                </a:solidFill>
                <a:latin typeface="Segoe UI"/>
                <a:cs typeface="Segoe UI"/>
              </a:rPr>
              <a:t>Komitmen pada dakwah</a:t>
            </a:r>
          </a:p>
        </p:txBody>
      </p:sp>
      <p:sp>
        <p:nvSpPr>
          <p:cNvPr id="18" name="Right Arrow 17">
            <a:extLst>
              <a:ext uri="{FF2B5EF4-FFF2-40B4-BE49-F238E27FC236}">
                <a16:creationId xmlns:a16="http://schemas.microsoft.com/office/drawing/2014/main" id="{259505D1-2162-2145-93DA-32E751C8F3BA}"/>
              </a:ext>
            </a:extLst>
          </p:cNvPr>
          <p:cNvSpPr/>
          <p:nvPr/>
        </p:nvSpPr>
        <p:spPr>
          <a:xfrm>
            <a:off x="8864600" y="3403600"/>
            <a:ext cx="254000" cy="203200"/>
          </a:xfrm>
          <a:prstGeom prst="rightArrow">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Rounded Rectangle 18">
            <a:extLst>
              <a:ext uri="{FF2B5EF4-FFF2-40B4-BE49-F238E27FC236}">
                <a16:creationId xmlns:a16="http://schemas.microsoft.com/office/drawing/2014/main" id="{DAF3C780-5BC6-9543-AA22-0223791717A1}"/>
              </a:ext>
            </a:extLst>
          </p:cNvPr>
          <p:cNvSpPr/>
          <p:nvPr/>
        </p:nvSpPr>
        <p:spPr>
          <a:xfrm>
            <a:off x="9220200" y="3175000"/>
            <a:ext cx="1752600" cy="660400"/>
          </a:xfrm>
          <a:prstGeom prst="roundRect">
            <a:avLst/>
          </a:prstGeom>
          <a:solidFill>
            <a:srgbClr val="4A234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pPr algn="l"/>
            <a:r>
              <a:rPr lang="en-US" sz="1500" b="1">
                <a:solidFill>
                  <a:srgbClr val="F3A6A6"/>
                </a:solidFill>
                <a:latin typeface="Segoe UI"/>
                <a:cs typeface="Segoe UI"/>
              </a:rPr>
              <a:t>“ancaman bagi demokrasi”</a:t>
            </a:r>
          </a:p>
        </p:txBody>
      </p:sp>
      <p:sp>
        <p:nvSpPr>
          <p:cNvPr id="20" name="Rounded Rectangle 19">
            <a:extLst>
              <a:ext uri="{FF2B5EF4-FFF2-40B4-BE49-F238E27FC236}">
                <a16:creationId xmlns:a16="http://schemas.microsoft.com/office/drawing/2014/main" id="{CB33C2DD-3ECB-2742-8366-4592687F1428}"/>
              </a:ext>
            </a:extLst>
          </p:cNvPr>
          <p:cNvSpPr/>
          <p:nvPr/>
        </p:nvSpPr>
        <p:spPr>
          <a:xfrm>
            <a:off x="6248400" y="3962400"/>
            <a:ext cx="2514600" cy="660400"/>
          </a:xfrm>
          <a:prstGeom prst="roundRect">
            <a:avLst/>
          </a:prstGeom>
          <a:solidFill>
            <a:srgbClr val="332A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pPr algn="l"/>
            <a:r>
              <a:rPr lang="en-US" sz="1500" b="1">
                <a:solidFill>
                  <a:srgbClr val="FFFFFF"/>
                </a:solidFill>
                <a:latin typeface="Segoe UI"/>
                <a:cs typeface="Segoe UI"/>
              </a:rPr>
              <a:t>Keresahan moral atas sekularisasi</a:t>
            </a:r>
          </a:p>
        </p:txBody>
      </p:sp>
      <p:sp>
        <p:nvSpPr>
          <p:cNvPr id="21" name="Right Arrow 20">
            <a:extLst>
              <a:ext uri="{FF2B5EF4-FFF2-40B4-BE49-F238E27FC236}">
                <a16:creationId xmlns:a16="http://schemas.microsoft.com/office/drawing/2014/main" id="{A766094E-44FA-5B45-BBE0-2279EC533FC2}"/>
              </a:ext>
            </a:extLst>
          </p:cNvPr>
          <p:cNvSpPr/>
          <p:nvPr/>
        </p:nvSpPr>
        <p:spPr>
          <a:xfrm>
            <a:off x="8864600" y="4191000"/>
            <a:ext cx="254000" cy="203200"/>
          </a:xfrm>
          <a:prstGeom prst="rightArrow">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Rounded Rectangle 21">
            <a:extLst>
              <a:ext uri="{FF2B5EF4-FFF2-40B4-BE49-F238E27FC236}">
                <a16:creationId xmlns:a16="http://schemas.microsoft.com/office/drawing/2014/main" id="{F318E839-65EF-E444-87E6-1ABAD79AEF00}"/>
              </a:ext>
            </a:extLst>
          </p:cNvPr>
          <p:cNvSpPr/>
          <p:nvPr/>
        </p:nvSpPr>
        <p:spPr>
          <a:xfrm>
            <a:off x="9220200" y="3962400"/>
            <a:ext cx="1752600" cy="660400"/>
          </a:xfrm>
          <a:prstGeom prst="roundRect">
            <a:avLst/>
          </a:prstGeom>
          <a:solidFill>
            <a:srgbClr val="4A234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pPr algn="l"/>
            <a:r>
              <a:rPr lang="en-US" sz="1500" b="1">
                <a:solidFill>
                  <a:srgbClr val="F3A6A6"/>
                </a:solidFill>
                <a:latin typeface="Segoe UI"/>
                <a:cs typeface="Segoe UI"/>
              </a:rPr>
              <a:t>“radikal”</a:t>
            </a:r>
          </a:p>
        </p:txBody>
      </p:sp>
      <p:sp>
        <p:nvSpPr>
          <p:cNvPr id="23" name="Rounded Rectangle 22">
            <a:extLst>
              <a:ext uri="{FF2B5EF4-FFF2-40B4-BE49-F238E27FC236}">
                <a16:creationId xmlns:a16="http://schemas.microsoft.com/office/drawing/2014/main" id="{3FB27FD1-2D97-5749-AF77-1B9BA831F897}"/>
              </a:ext>
            </a:extLst>
          </p:cNvPr>
          <p:cNvSpPr/>
          <p:nvPr/>
        </p:nvSpPr>
        <p:spPr>
          <a:xfrm>
            <a:off x="914400" y="5156200"/>
            <a:ext cx="10363200" cy="11938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4" name="Rectangle 23">
            <a:extLst>
              <a:ext uri="{FF2B5EF4-FFF2-40B4-BE49-F238E27FC236}">
                <a16:creationId xmlns:a16="http://schemas.microsoft.com/office/drawing/2014/main" id="{526DCB95-FCE3-FA4E-8177-DD14FBAE0A3E}"/>
              </a:ext>
            </a:extLst>
          </p:cNvPr>
          <p:cNvSpPr/>
          <p:nvPr/>
        </p:nvSpPr>
        <p:spPr>
          <a:xfrm>
            <a:off x="914400" y="5334000"/>
            <a:ext cx="50800" cy="8382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5" name="TextBox 24">
            <a:extLst>
              <a:ext uri="{FF2B5EF4-FFF2-40B4-BE49-F238E27FC236}">
                <a16:creationId xmlns:a16="http://schemas.microsoft.com/office/drawing/2014/main" id="{50733BCD-2F17-5A46-8F3F-1ACF74AB6339}"/>
              </a:ext>
            </a:extLst>
          </p:cNvPr>
          <p:cNvSpPr txBox="1"/>
          <p:nvPr/>
        </p:nvSpPr>
        <p:spPr>
          <a:xfrm>
            <a:off x="1270000" y="5384800"/>
            <a:ext cx="9702800" cy="838200"/>
          </a:xfrm>
          <a:prstGeom prst="rect">
            <a:avLst/>
          </a:prstGeom>
          <a:noFill/>
        </p:spPr>
        <p:txBody>
          <a:bodyPr vertOverflow="overflow" vert="horz" wrap="square" rtlCol="0" anchor="t" anchorCtr="0">
            <a:noAutofit/>
          </a:bodyPr>
          <a:lstStyle/>
          <a:p>
            <a:pPr algn="l"/>
            <a:r>
              <a:rPr lang="en-US" sz="1600">
                <a:solidFill>
                  <a:srgbClr val="DCD7F5"/>
                </a:solidFill>
                <a:latin typeface="Cambria"/>
              </a:rPr>
              <a:t>Empati bukanlah pengabaian objektivitas, melainkan syaratnya. Dalam khazanah kita, pengetahuan diperoleh melalui penyaksian, shuhūd, bukan sekadar pengamatan; Victor Turner sampai pada tuntutan metodologis yang sama lewat jalan lain. Di mana empati ditarik, yang dihasilkan bukan pengetahuan melainkan klasifikasi — dan komunitas yang menutup diri akan dideskripsikan secara keliru, lalu kekeliruan itu ditimpakan kepada komunitasnya, bukan kepada alatnya.</a:t>
            </a:r>
          </a:p>
        </p:txBody>
      </p:sp>
    </p:spTree>
    <p:extLst>
      <p:ext uri="{BB962C8B-B14F-4D97-AF65-F5344CB8AC3E}">
        <p14:creationId xmlns:p14="http://schemas.microsoft.com/office/powerpoint/2010/main" val="2076744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78BA17-C529-3C4F-90FC-6B023B79FBFE}"/>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IV  ·  KRISIS EPISTEMOLOGIS</a:t>
            </a:r>
          </a:p>
        </p:txBody>
      </p:sp>
      <p:sp>
        <p:nvSpPr>
          <p:cNvPr id="3" name="TextBox 2">
            <a:extLst>
              <a:ext uri="{FF2B5EF4-FFF2-40B4-BE49-F238E27FC236}">
                <a16:creationId xmlns:a16="http://schemas.microsoft.com/office/drawing/2014/main" id="{F21DD7B9-57D9-4D47-958E-32936E3B399E}"/>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200" b="1">
                <a:solidFill>
                  <a:srgbClr val="FFFFFF"/>
                </a:solidFill>
                <a:latin typeface="Cambria"/>
              </a:rPr>
              <a:t>Ibn Khaldun: Bukan Kemiskinan, Melainkan Kegagalan Transmisi</a:t>
            </a:r>
          </a:p>
        </p:txBody>
      </p:sp>
      <p:sp>
        <p:nvSpPr>
          <p:cNvPr id="4" name="Rectangle 3">
            <a:extLst>
              <a:ext uri="{FF2B5EF4-FFF2-40B4-BE49-F238E27FC236}">
                <a16:creationId xmlns:a16="http://schemas.microsoft.com/office/drawing/2014/main" id="{792F8D93-3175-E34D-AA6E-0150A87BC2CC}"/>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8E1BFE14-89DA-CB42-AAEA-016180A525C0}"/>
              </a:ext>
            </a:extLst>
          </p:cNvPr>
          <p:cNvSpPr/>
          <p:nvPr/>
        </p:nvSpPr>
        <p:spPr>
          <a:xfrm>
            <a:off x="914400" y="1778000"/>
            <a:ext cx="5334000" cy="317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00422149-145C-4A43-BB56-D15956BD6C0E}"/>
              </a:ext>
            </a:extLst>
          </p:cNvPr>
          <p:cNvSpPr/>
          <p:nvPr/>
        </p:nvSpPr>
        <p:spPr>
          <a:xfrm>
            <a:off x="914400" y="1778000"/>
            <a:ext cx="53340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923638BA-06B5-C341-9280-53A830EC76AE}"/>
              </a:ext>
            </a:extLst>
          </p:cNvPr>
          <p:cNvSpPr txBox="1"/>
          <p:nvPr/>
        </p:nvSpPr>
        <p:spPr>
          <a:xfrm>
            <a:off x="1219200" y="2006600"/>
            <a:ext cx="47244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ILMU SOSIAL YANG SUDAH KITA BANGUN</a:t>
            </a:r>
          </a:p>
        </p:txBody>
      </p:sp>
      <p:sp>
        <p:nvSpPr>
          <p:cNvPr id="8" name="TextBox 7">
            <a:extLst>
              <a:ext uri="{FF2B5EF4-FFF2-40B4-BE49-F238E27FC236}">
                <a16:creationId xmlns:a16="http://schemas.microsoft.com/office/drawing/2014/main" id="{47CF312F-FCF4-9A4A-818A-D52B55BAB81C}"/>
              </a:ext>
            </a:extLst>
          </p:cNvPr>
          <p:cNvSpPr txBox="1"/>
          <p:nvPr/>
        </p:nvSpPr>
        <p:spPr>
          <a:xfrm>
            <a:off x="1219200" y="2311400"/>
            <a:ext cx="4724400" cy="355600"/>
          </a:xfrm>
          <a:prstGeom prst="rect">
            <a:avLst/>
          </a:prstGeom>
          <a:noFill/>
        </p:spPr>
        <p:txBody>
          <a:bodyPr vertOverflow="overflow" vert="horz" wrap="square" rtlCol="0" anchor="t" anchorCtr="0">
            <a:noAutofit/>
          </a:bodyPr>
          <a:lstStyle/>
          <a:p>
            <a:pPr algn="l"/>
            <a:r>
              <a:rPr lang="en-US" sz="2200" b="1">
                <a:solidFill>
                  <a:srgbClr val="FFFFFF"/>
                </a:solidFill>
                <a:latin typeface="Cambria"/>
              </a:rPr>
              <a:t>ʿIlm al-ijtimāʿ al-insānī</a:t>
            </a:r>
          </a:p>
        </p:txBody>
      </p:sp>
      <p:sp>
        <p:nvSpPr>
          <p:cNvPr id="9" name="TextBox 8">
            <a:extLst>
              <a:ext uri="{FF2B5EF4-FFF2-40B4-BE49-F238E27FC236}">
                <a16:creationId xmlns:a16="http://schemas.microsoft.com/office/drawing/2014/main" id="{A45FFF71-A427-2340-A904-7CA7C8F750D8}"/>
              </a:ext>
            </a:extLst>
          </p:cNvPr>
          <p:cNvSpPr txBox="1"/>
          <p:nvPr/>
        </p:nvSpPr>
        <p:spPr>
          <a:xfrm>
            <a:off x="1219200" y="2692400"/>
            <a:ext cx="4724400" cy="9652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Ibn Khaldun membedakan Kitāb al-ʿIbar, yang melaporkan peristiwa, dari Muqaddima, yang membahas sebab-sebabnya dan apa yang ia sebut makna batin sejarah. Sebab dan makna batin itulah ilmu yang baru.</a:t>
            </a:r>
          </a:p>
        </p:txBody>
      </p:sp>
      <p:sp>
        <p:nvSpPr>
          <p:cNvPr id="10" name="Rectangle 9">
            <a:extLst>
              <a:ext uri="{FF2B5EF4-FFF2-40B4-BE49-F238E27FC236}">
                <a16:creationId xmlns:a16="http://schemas.microsoft.com/office/drawing/2014/main" id="{1D267580-D905-B14E-A50B-E6DD5D67D022}"/>
              </a:ext>
            </a:extLst>
          </p:cNvPr>
          <p:cNvSpPr/>
          <p:nvPr/>
        </p:nvSpPr>
        <p:spPr>
          <a:xfrm>
            <a:off x="1219200" y="3733800"/>
            <a:ext cx="47244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TextBox 10">
            <a:extLst>
              <a:ext uri="{FF2B5EF4-FFF2-40B4-BE49-F238E27FC236}">
                <a16:creationId xmlns:a16="http://schemas.microsoft.com/office/drawing/2014/main" id="{1EB1564F-BE0C-BE45-B68A-F7528FA666DC}"/>
              </a:ext>
            </a:extLst>
          </p:cNvPr>
          <p:cNvSpPr txBox="1"/>
          <p:nvPr/>
        </p:nvSpPr>
        <p:spPr>
          <a:xfrm>
            <a:off x="1219200" y="3860800"/>
            <a:ext cx="4724400" cy="990600"/>
          </a:xfrm>
          <a:prstGeom prst="rect">
            <a:avLst/>
          </a:prstGeom>
          <a:noFill/>
        </p:spPr>
        <p:txBody>
          <a:bodyPr vertOverflow="overflow" vert="horz" wrap="square" rtlCol="0" anchor="t" anchorCtr="0">
            <a:noAutofit/>
          </a:bodyPr>
          <a:lstStyle/>
          <a:p>
            <a:pPr algn="l"/>
            <a:r>
              <a:rPr lang="en-US" sz="1500">
                <a:solidFill>
                  <a:srgbClr val="A78BFA"/>
                </a:solidFill>
                <a:latin typeface="Segoe UI"/>
                <a:cs typeface="Segoe UI"/>
              </a:rPr>
              <a:t>Ia juga menetapkan sebagai kaidah metodologis — bukan anjuran kesalehan — bahwa dalam ilmu sejarah, perpindahan dari z̧āhir ke bāţin adalah keniscayaan bila makna yang dituju pelaku hendak dipahami.</a:t>
            </a:r>
          </a:p>
        </p:txBody>
      </p:sp>
      <p:sp>
        <p:nvSpPr>
          <p:cNvPr id="12" name="Rounded Rectangle 11">
            <a:extLst>
              <a:ext uri="{FF2B5EF4-FFF2-40B4-BE49-F238E27FC236}">
                <a16:creationId xmlns:a16="http://schemas.microsoft.com/office/drawing/2014/main" id="{0147E2E2-45FD-4F47-A693-74B8D59926DA}"/>
              </a:ext>
            </a:extLst>
          </p:cNvPr>
          <p:cNvSpPr/>
          <p:nvPr/>
        </p:nvSpPr>
        <p:spPr>
          <a:xfrm>
            <a:off x="6553200" y="1778000"/>
            <a:ext cx="4724400" cy="31750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Rectangle 12">
            <a:extLst>
              <a:ext uri="{FF2B5EF4-FFF2-40B4-BE49-F238E27FC236}">
                <a16:creationId xmlns:a16="http://schemas.microsoft.com/office/drawing/2014/main" id="{ADA85A3A-7BAF-2D45-AE3E-664D4324FE61}"/>
              </a:ext>
            </a:extLst>
          </p:cNvPr>
          <p:cNvSpPr/>
          <p:nvPr/>
        </p:nvSpPr>
        <p:spPr>
          <a:xfrm>
            <a:off x="6553200" y="1778000"/>
            <a:ext cx="47244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4" name="TextBox 13">
            <a:extLst>
              <a:ext uri="{FF2B5EF4-FFF2-40B4-BE49-F238E27FC236}">
                <a16:creationId xmlns:a16="http://schemas.microsoft.com/office/drawing/2014/main" id="{888F9F58-2766-B749-A402-5985597B28B5}"/>
              </a:ext>
            </a:extLst>
          </p:cNvPr>
          <p:cNvSpPr txBox="1"/>
          <p:nvPr/>
        </p:nvSpPr>
        <p:spPr>
          <a:xfrm>
            <a:off x="6858000" y="2006600"/>
            <a:ext cx="4114800" cy="2540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APA YANG TERJADI SESUDAHNYA</a:t>
            </a:r>
          </a:p>
        </p:txBody>
      </p:sp>
      <p:sp>
        <p:nvSpPr>
          <p:cNvPr id="15" name="Rounded Rectangle 14">
            <a:extLst>
              <a:ext uri="{FF2B5EF4-FFF2-40B4-BE49-F238E27FC236}">
                <a16:creationId xmlns:a16="http://schemas.microsoft.com/office/drawing/2014/main" id="{4E84AF39-1982-2E48-A98D-FB29FCAB9BFC}"/>
              </a:ext>
            </a:extLst>
          </p:cNvPr>
          <p:cNvSpPr/>
          <p:nvPr/>
        </p:nvSpPr>
        <p:spPr>
          <a:xfrm>
            <a:off x="6858000" y="2362200"/>
            <a:ext cx="330200" cy="3302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1</a:t>
            </a:r>
          </a:p>
        </p:txBody>
      </p:sp>
      <p:sp>
        <p:nvSpPr>
          <p:cNvPr id="16" name="TextBox 15">
            <a:extLst>
              <a:ext uri="{FF2B5EF4-FFF2-40B4-BE49-F238E27FC236}">
                <a16:creationId xmlns:a16="http://schemas.microsoft.com/office/drawing/2014/main" id="{9B353822-26A8-884E-9167-A394A71B275C}"/>
              </a:ext>
            </a:extLst>
          </p:cNvPr>
          <p:cNvSpPr txBox="1"/>
          <p:nvPr/>
        </p:nvSpPr>
        <p:spPr>
          <a:xfrm>
            <a:off x="7340600" y="2362200"/>
            <a:ext cx="3632200" cy="7366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Nyaris tanpa dampak pada perkembangan pemikiran Muslim selama beberapa abad.</a:t>
            </a:r>
          </a:p>
        </p:txBody>
      </p:sp>
      <p:sp>
        <p:nvSpPr>
          <p:cNvPr id="17" name="Rounded Rectangle 16">
            <a:extLst>
              <a:ext uri="{FF2B5EF4-FFF2-40B4-BE49-F238E27FC236}">
                <a16:creationId xmlns:a16="http://schemas.microsoft.com/office/drawing/2014/main" id="{2ABAC8C3-7968-5D48-B5CF-EA70289CC874}"/>
              </a:ext>
            </a:extLst>
          </p:cNvPr>
          <p:cNvSpPr/>
          <p:nvPr/>
        </p:nvSpPr>
        <p:spPr>
          <a:xfrm>
            <a:off x="6858000" y="3200400"/>
            <a:ext cx="330200" cy="3302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2</a:t>
            </a:r>
          </a:p>
        </p:txBody>
      </p:sp>
      <p:sp>
        <p:nvSpPr>
          <p:cNvPr id="18" name="TextBox 17">
            <a:extLst>
              <a:ext uri="{FF2B5EF4-FFF2-40B4-BE49-F238E27FC236}">
                <a16:creationId xmlns:a16="http://schemas.microsoft.com/office/drawing/2014/main" id="{053E5DC4-17E9-5441-8900-FB4A4C2C9724}"/>
              </a:ext>
            </a:extLst>
          </p:cNvPr>
          <p:cNvSpPr txBox="1"/>
          <p:nvPr/>
        </p:nvSpPr>
        <p:spPr>
          <a:xfrm>
            <a:off x="7340600" y="3200400"/>
            <a:ext cx="3632200" cy="7366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Sejak abad ke-19 memukau para pemikir Eropa yang membacanya.</a:t>
            </a:r>
          </a:p>
        </p:txBody>
      </p:sp>
      <p:sp>
        <p:nvSpPr>
          <p:cNvPr id="19" name="Rounded Rectangle 18">
            <a:extLst>
              <a:ext uri="{FF2B5EF4-FFF2-40B4-BE49-F238E27FC236}">
                <a16:creationId xmlns:a16="http://schemas.microsoft.com/office/drawing/2014/main" id="{300033B2-778E-934F-8E46-4D7FB721815F}"/>
              </a:ext>
            </a:extLst>
          </p:cNvPr>
          <p:cNvSpPr/>
          <p:nvPr/>
        </p:nvSpPr>
        <p:spPr>
          <a:xfrm>
            <a:off x="6858000" y="4038600"/>
            <a:ext cx="330200" cy="3302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3</a:t>
            </a:r>
          </a:p>
        </p:txBody>
      </p:sp>
      <p:sp>
        <p:nvSpPr>
          <p:cNvPr id="20" name="TextBox 19">
            <a:extLst>
              <a:ext uri="{FF2B5EF4-FFF2-40B4-BE49-F238E27FC236}">
                <a16:creationId xmlns:a16="http://schemas.microsoft.com/office/drawing/2014/main" id="{139AD2B2-4033-7D43-9F72-FE3FAC2509B8}"/>
              </a:ext>
            </a:extLst>
          </p:cNvPr>
          <p:cNvSpPr txBox="1"/>
          <p:nvPr/>
        </p:nvSpPr>
        <p:spPr>
          <a:xfrm>
            <a:off x="7340600" y="4038600"/>
            <a:ext cx="3632200" cy="736600"/>
          </a:xfrm>
          <a:prstGeom prst="rect">
            <a:avLst/>
          </a:prstGeom>
          <a:noFill/>
        </p:spPr>
        <p:txBody>
          <a:bodyPr vertOverflow="overflow" vert="horz" wrap="square" rtlCol="0" anchor="t" anchorCtr="0">
            <a:noAutofit/>
          </a:bodyPr>
          <a:lstStyle/>
          <a:p>
            <a:pPr algn="l"/>
            <a:r>
              <a:rPr lang="en-US" sz="1600">
                <a:solidFill>
                  <a:srgbClr val="BDB6E0"/>
                </a:solidFill>
                <a:latin typeface="Segoe UI"/>
                <a:cs typeface="Segoe UI"/>
              </a:rPr>
              <a:t>Sebagian di antara mereka memandang penulisnya sebagai perintis sosiologi.</a:t>
            </a:r>
          </a:p>
        </p:txBody>
      </p:sp>
      <p:sp>
        <p:nvSpPr>
          <p:cNvPr id="21" name="TextBox 20">
            <a:extLst>
              <a:ext uri="{FF2B5EF4-FFF2-40B4-BE49-F238E27FC236}">
                <a16:creationId xmlns:a16="http://schemas.microsoft.com/office/drawing/2014/main" id="{AD0BA077-B067-5B4A-9D5C-771F5429E9E9}"/>
              </a:ext>
            </a:extLst>
          </p:cNvPr>
          <p:cNvSpPr txBox="1"/>
          <p:nvPr/>
        </p:nvSpPr>
        <p:spPr>
          <a:xfrm>
            <a:off x="6858000" y="4089400"/>
            <a:ext cx="4114800" cy="736600"/>
          </a:xfrm>
          <a:prstGeom prst="rect">
            <a:avLst/>
          </a:prstGeom>
          <a:noFill/>
        </p:spPr>
        <p:txBody>
          <a:bodyPr vertOverflow="overflow" vert="horz" wrap="square" rtlCol="0" anchor="t" anchorCtr="0">
            <a:noAutofit/>
          </a:bodyPr>
          <a:lstStyle/>
          <a:p>
            <a:pPr algn="l"/>
            <a:r>
              <a:rPr lang="en-US" sz="1500" i="1">
                <a:solidFill>
                  <a:srgbClr val="A78BFA"/>
                </a:solidFill>
                <a:latin typeface="Segoe UI"/>
                <a:cs typeface="Segoe UI"/>
              </a:rPr>
              <a:t>Teks pendiri sosiologi historis berbahasa Arab, ditulis seorang faqih Muslim — diterima paling hangat justru di luar tradisi yang melahirkannya.</a:t>
            </a:r>
          </a:p>
        </p:txBody>
      </p:sp>
      <p:sp>
        <p:nvSpPr>
          <p:cNvPr id="22" name="Rounded Rectangle 21">
            <a:extLst>
              <a:ext uri="{FF2B5EF4-FFF2-40B4-BE49-F238E27FC236}">
                <a16:creationId xmlns:a16="http://schemas.microsoft.com/office/drawing/2014/main" id="{BF240F37-A0FD-F14F-8F76-66F7A45BC60F}"/>
              </a:ext>
            </a:extLst>
          </p:cNvPr>
          <p:cNvSpPr/>
          <p:nvPr/>
        </p:nvSpPr>
        <p:spPr>
          <a:xfrm>
            <a:off x="914400" y="5156200"/>
            <a:ext cx="10363200" cy="11938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Rectangle 22">
            <a:extLst>
              <a:ext uri="{FF2B5EF4-FFF2-40B4-BE49-F238E27FC236}">
                <a16:creationId xmlns:a16="http://schemas.microsoft.com/office/drawing/2014/main" id="{BDC68CD7-E144-C845-AB72-73ABF7267E8B}"/>
              </a:ext>
            </a:extLst>
          </p:cNvPr>
          <p:cNvSpPr/>
          <p:nvPr/>
        </p:nvSpPr>
        <p:spPr>
          <a:xfrm>
            <a:off x="914400" y="5334000"/>
            <a:ext cx="50800" cy="8382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4" name="TextBox 23">
            <a:extLst>
              <a:ext uri="{FF2B5EF4-FFF2-40B4-BE49-F238E27FC236}">
                <a16:creationId xmlns:a16="http://schemas.microsoft.com/office/drawing/2014/main" id="{B6A2AB34-F39E-ED43-AF74-F88C80AF6AB3}"/>
              </a:ext>
            </a:extLst>
          </p:cNvPr>
          <p:cNvSpPr txBox="1"/>
          <p:nvPr/>
        </p:nvSpPr>
        <p:spPr>
          <a:xfrm>
            <a:off x="1270000" y="5384800"/>
            <a:ext cx="9702800" cy="838200"/>
          </a:xfrm>
          <a:prstGeom prst="rect">
            <a:avLst/>
          </a:prstGeom>
          <a:noFill/>
        </p:spPr>
        <p:txBody>
          <a:bodyPr vertOverflow="overflow" vert="horz" wrap="square" rtlCol="0" anchor="t" anchorCtr="0">
            <a:noAutofit/>
          </a:bodyPr>
          <a:lstStyle/>
          <a:p>
            <a:pPr algn="l"/>
            <a:r>
              <a:rPr lang="en-US" sz="1600">
                <a:solidFill>
                  <a:srgbClr val="DCD7F5"/>
                </a:solidFill>
                <a:latin typeface="Cambria"/>
              </a:rPr>
              <a:t>Ini mengubah diagnosisnya. Persoalan kita bukan ketiadaan tradisi teoretis pribumi, bukan pula kelangkaan konsep yang menunggu dikembangkan. Persoalannya adalah tidak diterimanya sebuah tradisi yang sesungguhnya sudah kita miliki. Sektor yang tak sanggup melahirkan teori sementara kanonnya memuat teks pendiri sosiologi historis tidak sedang menderita kemiskinan — ia sedang menderita kegagalan transmisi.</a:t>
            </a:r>
          </a:p>
        </p:txBody>
      </p:sp>
    </p:spTree>
    <p:extLst>
      <p:ext uri="{BB962C8B-B14F-4D97-AF65-F5344CB8AC3E}">
        <p14:creationId xmlns:p14="http://schemas.microsoft.com/office/powerpoint/2010/main" val="984087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10A38D-2136-C446-8D75-E9B77231EFFD}"/>
              </a:ext>
            </a:extLst>
          </p:cNvPr>
          <p:cNvSpPr txBox="1"/>
          <p:nvPr/>
        </p:nvSpPr>
        <p:spPr>
          <a:xfrm>
            <a:off x="914400" y="660400"/>
            <a:ext cx="889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IV  ·  STANDAR YANG SUDAH KITA MILIKI</a:t>
            </a:r>
          </a:p>
        </p:txBody>
      </p:sp>
      <p:sp>
        <p:nvSpPr>
          <p:cNvPr id="3" name="TextBox 2">
            <a:extLst>
              <a:ext uri="{FF2B5EF4-FFF2-40B4-BE49-F238E27FC236}">
                <a16:creationId xmlns:a16="http://schemas.microsoft.com/office/drawing/2014/main" id="{0A9513A3-8783-6645-B8F1-3523919652A6}"/>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Arsitektur Ilmu dalam Islam: Empat Lantai</a:t>
            </a:r>
          </a:p>
        </p:txBody>
      </p:sp>
      <p:sp>
        <p:nvSpPr>
          <p:cNvPr id="4" name="Rectangle 3">
            <a:extLst>
              <a:ext uri="{FF2B5EF4-FFF2-40B4-BE49-F238E27FC236}">
                <a16:creationId xmlns:a16="http://schemas.microsoft.com/office/drawing/2014/main" id="{095B8D7D-CE4C-1740-9FFB-1C8EB8F04B96}"/>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3BAC8983-7733-A641-BE69-42544B2873EC}"/>
              </a:ext>
            </a:extLst>
          </p:cNvPr>
          <p:cNvSpPr/>
          <p:nvPr/>
        </p:nvSpPr>
        <p:spPr>
          <a:xfrm>
            <a:off x="914400" y="1778000"/>
            <a:ext cx="2451100" cy="317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D46B7691-4B22-9A42-8D61-302D2D1445A7}"/>
              </a:ext>
            </a:extLst>
          </p:cNvPr>
          <p:cNvSpPr/>
          <p:nvPr/>
        </p:nvSpPr>
        <p:spPr>
          <a:xfrm>
            <a:off x="914400" y="1778000"/>
            <a:ext cx="24511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Rounded Rectangle 6">
            <a:extLst>
              <a:ext uri="{FF2B5EF4-FFF2-40B4-BE49-F238E27FC236}">
                <a16:creationId xmlns:a16="http://schemas.microsoft.com/office/drawing/2014/main" id="{52790B98-2793-3241-AAAB-9C1D277032FB}"/>
              </a:ext>
            </a:extLst>
          </p:cNvPr>
          <p:cNvSpPr/>
          <p:nvPr/>
        </p:nvSpPr>
        <p:spPr>
          <a:xfrm>
            <a:off x="1117600" y="2006600"/>
            <a:ext cx="330200" cy="3302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1</a:t>
            </a:r>
          </a:p>
        </p:txBody>
      </p:sp>
      <p:sp>
        <p:nvSpPr>
          <p:cNvPr id="8" name="TextBox 7">
            <a:extLst>
              <a:ext uri="{FF2B5EF4-FFF2-40B4-BE49-F238E27FC236}">
                <a16:creationId xmlns:a16="http://schemas.microsoft.com/office/drawing/2014/main" id="{93F71736-0844-DC47-9C77-C7A7C9E4BD0D}"/>
              </a:ext>
            </a:extLst>
          </p:cNvPr>
          <p:cNvSpPr txBox="1"/>
          <p:nvPr/>
        </p:nvSpPr>
        <p:spPr>
          <a:xfrm>
            <a:off x="1117600" y="2413000"/>
            <a:ext cx="2044700" cy="609600"/>
          </a:xfrm>
          <a:prstGeom prst="rect">
            <a:avLst/>
          </a:prstGeom>
          <a:noFill/>
        </p:spPr>
        <p:txBody>
          <a:bodyPr vertOverflow="overflow" vert="horz" wrap="square" rtlCol="0" anchor="t" anchorCtr="0">
            <a:noAutofit/>
          </a:bodyPr>
          <a:lstStyle/>
          <a:p>
            <a:pPr algn="l"/>
            <a:r>
              <a:rPr lang="en-US" b="1">
                <a:solidFill>
                  <a:srgbClr val="FFFFFF"/>
                </a:solidFill>
                <a:latin typeface="Cambria"/>
              </a:rPr>
              <a:t>Sumber &amp; Transmisi</a:t>
            </a:r>
          </a:p>
        </p:txBody>
      </p:sp>
      <p:sp>
        <p:nvSpPr>
          <p:cNvPr id="9" name="Rectangle 8">
            <a:extLst>
              <a:ext uri="{FF2B5EF4-FFF2-40B4-BE49-F238E27FC236}">
                <a16:creationId xmlns:a16="http://schemas.microsoft.com/office/drawing/2014/main" id="{09BCF92A-9814-A447-B6D6-76C24D47EE15}"/>
              </a:ext>
            </a:extLst>
          </p:cNvPr>
          <p:cNvSpPr/>
          <p:nvPr/>
        </p:nvSpPr>
        <p:spPr>
          <a:xfrm>
            <a:off x="1117600" y="3073400"/>
            <a:ext cx="20447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TextBox 9">
            <a:extLst>
              <a:ext uri="{FF2B5EF4-FFF2-40B4-BE49-F238E27FC236}">
                <a16:creationId xmlns:a16="http://schemas.microsoft.com/office/drawing/2014/main" id="{146F1FA3-5528-C74C-A1B6-660C0EF1BD91}"/>
              </a:ext>
            </a:extLst>
          </p:cNvPr>
          <p:cNvSpPr txBox="1"/>
          <p:nvPr/>
        </p:nvSpPr>
        <p:spPr>
          <a:xfrm>
            <a:off x="1117600" y="3175000"/>
            <a:ext cx="2044700" cy="16510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Qur'an dan Sunnah
Ijtihād · fatwā · qaḑā' · ijmāʿ
Isnād dan ilmu riwāyah
Qirā'āt dan pemeliharaan teks
Halaqah · madrasah · dayah
Ijāzah sebagai lisensi mengajar
Naḩw · şarf · balāghah</a:t>
            </a:r>
          </a:p>
        </p:txBody>
      </p:sp>
      <p:sp>
        <p:nvSpPr>
          <p:cNvPr id="11" name="Rounded Rectangle 10">
            <a:extLst>
              <a:ext uri="{FF2B5EF4-FFF2-40B4-BE49-F238E27FC236}">
                <a16:creationId xmlns:a16="http://schemas.microsoft.com/office/drawing/2014/main" id="{765BE55B-1ECB-424E-96AA-95548BEB6E37}"/>
              </a:ext>
            </a:extLst>
          </p:cNvPr>
          <p:cNvSpPr/>
          <p:nvPr/>
        </p:nvSpPr>
        <p:spPr>
          <a:xfrm>
            <a:off x="3543300" y="1778000"/>
            <a:ext cx="2451100" cy="317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Rectangle 11">
            <a:extLst>
              <a:ext uri="{FF2B5EF4-FFF2-40B4-BE49-F238E27FC236}">
                <a16:creationId xmlns:a16="http://schemas.microsoft.com/office/drawing/2014/main" id="{D4B06D55-5E3F-C541-A888-E205D62CDEEB}"/>
              </a:ext>
            </a:extLst>
          </p:cNvPr>
          <p:cNvSpPr/>
          <p:nvPr/>
        </p:nvSpPr>
        <p:spPr>
          <a:xfrm>
            <a:off x="3543300" y="1778000"/>
            <a:ext cx="24511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Rounded Rectangle 12">
            <a:extLst>
              <a:ext uri="{FF2B5EF4-FFF2-40B4-BE49-F238E27FC236}">
                <a16:creationId xmlns:a16="http://schemas.microsoft.com/office/drawing/2014/main" id="{B17A5339-9B83-8049-9324-54407EAEF4A8}"/>
              </a:ext>
            </a:extLst>
          </p:cNvPr>
          <p:cNvSpPr/>
          <p:nvPr/>
        </p:nvSpPr>
        <p:spPr>
          <a:xfrm>
            <a:off x="3746500" y="2006600"/>
            <a:ext cx="330200" cy="3302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2</a:t>
            </a:r>
          </a:p>
        </p:txBody>
      </p:sp>
      <p:sp>
        <p:nvSpPr>
          <p:cNvPr id="14" name="TextBox 13">
            <a:extLst>
              <a:ext uri="{FF2B5EF4-FFF2-40B4-BE49-F238E27FC236}">
                <a16:creationId xmlns:a16="http://schemas.microsoft.com/office/drawing/2014/main" id="{153A2A69-D091-764B-863C-CF4F9B909254}"/>
              </a:ext>
            </a:extLst>
          </p:cNvPr>
          <p:cNvSpPr txBox="1"/>
          <p:nvPr/>
        </p:nvSpPr>
        <p:spPr>
          <a:xfrm>
            <a:off x="3746500" y="2413000"/>
            <a:ext cx="2044700" cy="609600"/>
          </a:xfrm>
          <a:prstGeom prst="rect">
            <a:avLst/>
          </a:prstGeom>
          <a:noFill/>
        </p:spPr>
        <p:txBody>
          <a:bodyPr vertOverflow="overflow" vert="horz" wrap="square" rtlCol="0" anchor="t" anchorCtr="0">
            <a:noAutofit/>
          </a:bodyPr>
          <a:lstStyle/>
          <a:p>
            <a:pPr algn="l"/>
            <a:r>
              <a:rPr lang="en-US" b="1">
                <a:solidFill>
                  <a:srgbClr val="FFFFFF"/>
                </a:solidFill>
                <a:latin typeface="Cambria"/>
              </a:rPr>
              <a:t>Tafsir &amp; Kritik</a:t>
            </a:r>
          </a:p>
        </p:txBody>
      </p:sp>
      <p:sp>
        <p:nvSpPr>
          <p:cNvPr id="15" name="Rectangle 14">
            <a:extLst>
              <a:ext uri="{FF2B5EF4-FFF2-40B4-BE49-F238E27FC236}">
                <a16:creationId xmlns:a16="http://schemas.microsoft.com/office/drawing/2014/main" id="{B34EC45E-170C-104E-ACA9-EA016AF909F8}"/>
              </a:ext>
            </a:extLst>
          </p:cNvPr>
          <p:cNvSpPr/>
          <p:nvPr/>
        </p:nvSpPr>
        <p:spPr>
          <a:xfrm>
            <a:off x="3746500" y="3073400"/>
            <a:ext cx="20447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TextBox 15">
            <a:extLst>
              <a:ext uri="{FF2B5EF4-FFF2-40B4-BE49-F238E27FC236}">
                <a16:creationId xmlns:a16="http://schemas.microsoft.com/office/drawing/2014/main" id="{AC4FA063-CA37-D64D-BF1E-73D58C9CD91E}"/>
              </a:ext>
            </a:extLst>
          </p:cNvPr>
          <p:cNvSpPr txBox="1"/>
          <p:nvPr/>
        </p:nvSpPr>
        <p:spPr>
          <a:xfrm>
            <a:off x="3746500" y="3175000"/>
            <a:ext cx="2044700" cy="16510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Uşūl al-fiqh sebagai metodologi
Qiyās · istiḩsān · istişlāḩ
ʿUrf · sadd al-dharā'iʿ
Asbāb al-nuzūl
Maqāşid al-sharīʿah
Gradasi hadis: sahih hingga palsu
Kalām: kritik dari dalam</a:t>
            </a:r>
          </a:p>
        </p:txBody>
      </p:sp>
      <p:sp>
        <p:nvSpPr>
          <p:cNvPr id="17" name="Rounded Rectangle 16">
            <a:extLst>
              <a:ext uri="{FF2B5EF4-FFF2-40B4-BE49-F238E27FC236}">
                <a16:creationId xmlns:a16="http://schemas.microsoft.com/office/drawing/2014/main" id="{04EB7D6D-2B2F-D54D-8101-FAE01011C5B3}"/>
              </a:ext>
            </a:extLst>
          </p:cNvPr>
          <p:cNvSpPr/>
          <p:nvPr/>
        </p:nvSpPr>
        <p:spPr>
          <a:xfrm>
            <a:off x="6184900" y="1778000"/>
            <a:ext cx="2451100" cy="317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Rectangle 17">
            <a:extLst>
              <a:ext uri="{FF2B5EF4-FFF2-40B4-BE49-F238E27FC236}">
                <a16:creationId xmlns:a16="http://schemas.microsoft.com/office/drawing/2014/main" id="{8A503ECD-FB16-4C4E-9C1A-B1DE4ED39BD2}"/>
              </a:ext>
            </a:extLst>
          </p:cNvPr>
          <p:cNvSpPr/>
          <p:nvPr/>
        </p:nvSpPr>
        <p:spPr>
          <a:xfrm>
            <a:off x="6184900" y="1778000"/>
            <a:ext cx="24511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Rounded Rectangle 18">
            <a:extLst>
              <a:ext uri="{FF2B5EF4-FFF2-40B4-BE49-F238E27FC236}">
                <a16:creationId xmlns:a16="http://schemas.microsoft.com/office/drawing/2014/main" id="{C5A0686A-6469-AA4E-8B4F-48284789F284}"/>
              </a:ext>
            </a:extLst>
          </p:cNvPr>
          <p:cNvSpPr/>
          <p:nvPr/>
        </p:nvSpPr>
        <p:spPr>
          <a:xfrm>
            <a:off x="6388100" y="2006600"/>
            <a:ext cx="330200" cy="3302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3</a:t>
            </a:r>
          </a:p>
        </p:txBody>
      </p:sp>
      <p:sp>
        <p:nvSpPr>
          <p:cNvPr id="20" name="TextBox 19">
            <a:extLst>
              <a:ext uri="{FF2B5EF4-FFF2-40B4-BE49-F238E27FC236}">
                <a16:creationId xmlns:a16="http://schemas.microsoft.com/office/drawing/2014/main" id="{2D269DC5-7DB1-6848-A129-97FF571D2B2D}"/>
              </a:ext>
            </a:extLst>
          </p:cNvPr>
          <p:cNvSpPr txBox="1"/>
          <p:nvPr/>
        </p:nvSpPr>
        <p:spPr>
          <a:xfrm>
            <a:off x="6388100" y="2413000"/>
            <a:ext cx="2044700" cy="609600"/>
          </a:xfrm>
          <a:prstGeom prst="rect">
            <a:avLst/>
          </a:prstGeom>
          <a:noFill/>
        </p:spPr>
        <p:txBody>
          <a:bodyPr vertOverflow="overflow" vert="horz" wrap="square" rtlCol="0" anchor="t" anchorCtr="0">
            <a:noAutofit/>
          </a:bodyPr>
          <a:lstStyle/>
          <a:p>
            <a:pPr algn="l"/>
            <a:r>
              <a:rPr lang="en-US" b="1">
                <a:solidFill>
                  <a:srgbClr val="FFFFFF"/>
                </a:solidFill>
                <a:latin typeface="Cambria"/>
              </a:rPr>
              <a:t>Penerimaan &amp; Validitas</a:t>
            </a:r>
          </a:p>
        </p:txBody>
      </p:sp>
      <p:sp>
        <p:nvSpPr>
          <p:cNvPr id="21" name="Rectangle 20">
            <a:extLst>
              <a:ext uri="{FF2B5EF4-FFF2-40B4-BE49-F238E27FC236}">
                <a16:creationId xmlns:a16="http://schemas.microsoft.com/office/drawing/2014/main" id="{9FD5E978-A748-5D4A-A6BF-AD5E851E2FCB}"/>
              </a:ext>
            </a:extLst>
          </p:cNvPr>
          <p:cNvSpPr/>
          <p:nvPr/>
        </p:nvSpPr>
        <p:spPr>
          <a:xfrm>
            <a:off x="6388100" y="3073400"/>
            <a:ext cx="20447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TextBox 21">
            <a:extLst>
              <a:ext uri="{FF2B5EF4-FFF2-40B4-BE49-F238E27FC236}">
                <a16:creationId xmlns:a16="http://schemas.microsoft.com/office/drawing/2014/main" id="{2B8B9292-ECE8-284E-8B19-01F014D0593D}"/>
              </a:ext>
            </a:extLst>
          </p:cNvPr>
          <p:cNvSpPr txBox="1"/>
          <p:nvPr/>
        </p:nvSpPr>
        <p:spPr>
          <a:xfrm>
            <a:off x="6388100" y="3175000"/>
            <a:ext cx="2044700" cy="16510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Indra → akal → bahasa
ʿIlm al-yaqīn
ʿAyn al-yaqīn
Ḩaqq al-yaqīn
Kashf · ilhām · ru'yā şādiqah
— di bawah protokol yang ketat
Tathabbut: disiplin verifikasi</a:t>
            </a:r>
          </a:p>
        </p:txBody>
      </p:sp>
      <p:sp>
        <p:nvSpPr>
          <p:cNvPr id="23" name="Rounded Rectangle 22">
            <a:extLst>
              <a:ext uri="{FF2B5EF4-FFF2-40B4-BE49-F238E27FC236}">
                <a16:creationId xmlns:a16="http://schemas.microsoft.com/office/drawing/2014/main" id="{9F9EBD86-5E24-7342-BA0F-D79D6435B511}"/>
              </a:ext>
            </a:extLst>
          </p:cNvPr>
          <p:cNvSpPr/>
          <p:nvPr/>
        </p:nvSpPr>
        <p:spPr>
          <a:xfrm>
            <a:off x="8813800" y="1778000"/>
            <a:ext cx="2451100" cy="317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4" name="Rectangle 23">
            <a:extLst>
              <a:ext uri="{FF2B5EF4-FFF2-40B4-BE49-F238E27FC236}">
                <a16:creationId xmlns:a16="http://schemas.microsoft.com/office/drawing/2014/main" id="{2806C153-7305-A648-95C8-B29475EAA952}"/>
              </a:ext>
            </a:extLst>
          </p:cNvPr>
          <p:cNvSpPr/>
          <p:nvPr/>
        </p:nvSpPr>
        <p:spPr>
          <a:xfrm>
            <a:off x="8813800" y="1778000"/>
            <a:ext cx="24511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5" name="Rounded Rectangle 24">
            <a:extLst>
              <a:ext uri="{FF2B5EF4-FFF2-40B4-BE49-F238E27FC236}">
                <a16:creationId xmlns:a16="http://schemas.microsoft.com/office/drawing/2014/main" id="{BEC2161C-6487-0C44-8C77-BE6636E2DF94}"/>
              </a:ext>
            </a:extLst>
          </p:cNvPr>
          <p:cNvSpPr/>
          <p:nvPr/>
        </p:nvSpPr>
        <p:spPr>
          <a:xfrm>
            <a:off x="9017000" y="2006600"/>
            <a:ext cx="330200" cy="3302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4</a:t>
            </a:r>
          </a:p>
        </p:txBody>
      </p:sp>
      <p:sp>
        <p:nvSpPr>
          <p:cNvPr id="26" name="TextBox 25">
            <a:extLst>
              <a:ext uri="{FF2B5EF4-FFF2-40B4-BE49-F238E27FC236}">
                <a16:creationId xmlns:a16="http://schemas.microsoft.com/office/drawing/2014/main" id="{18CDFE7E-DE23-EC4B-86DB-1070C2E37929}"/>
              </a:ext>
            </a:extLst>
          </p:cNvPr>
          <p:cNvSpPr txBox="1"/>
          <p:nvPr/>
        </p:nvSpPr>
        <p:spPr>
          <a:xfrm>
            <a:off x="9017000" y="2413000"/>
            <a:ext cx="2044700" cy="609600"/>
          </a:xfrm>
          <a:prstGeom prst="rect">
            <a:avLst/>
          </a:prstGeom>
          <a:noFill/>
        </p:spPr>
        <p:txBody>
          <a:bodyPr vertOverflow="overflow" vert="horz" wrap="square" rtlCol="0" anchor="t" anchorCtr="0">
            <a:noAutofit/>
          </a:bodyPr>
          <a:lstStyle/>
          <a:p>
            <a:pPr algn="l"/>
            <a:r>
              <a:rPr lang="en-US" b="1">
                <a:solidFill>
                  <a:srgbClr val="FFFFFF"/>
                </a:solidFill>
                <a:latin typeface="Cambria"/>
              </a:rPr>
              <a:t>Pandangan-dunia &amp; Pranata</a:t>
            </a:r>
          </a:p>
        </p:txBody>
      </p:sp>
      <p:sp>
        <p:nvSpPr>
          <p:cNvPr id="27" name="Rectangle 26">
            <a:extLst>
              <a:ext uri="{FF2B5EF4-FFF2-40B4-BE49-F238E27FC236}">
                <a16:creationId xmlns:a16="http://schemas.microsoft.com/office/drawing/2014/main" id="{91591E1D-B6FD-E44B-8330-C06D4D485147}"/>
              </a:ext>
            </a:extLst>
          </p:cNvPr>
          <p:cNvSpPr/>
          <p:nvPr/>
        </p:nvSpPr>
        <p:spPr>
          <a:xfrm>
            <a:off x="9017000" y="3073400"/>
            <a:ext cx="20447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8" name="TextBox 27">
            <a:extLst>
              <a:ext uri="{FF2B5EF4-FFF2-40B4-BE49-F238E27FC236}">
                <a16:creationId xmlns:a16="http://schemas.microsoft.com/office/drawing/2014/main" id="{CC9453E4-4CE3-9D4D-A586-D2385098EA49}"/>
              </a:ext>
            </a:extLst>
          </p:cNvPr>
          <p:cNvSpPr txBox="1"/>
          <p:nvPr/>
        </p:nvSpPr>
        <p:spPr>
          <a:xfrm>
            <a:off x="9017000" y="3175000"/>
            <a:ext cx="2044700" cy="16510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Fiţrah sebagai kesanggupan awal
Tilāwah · tadabbur · tafakkur
Waktu sebagai struktur makna
Maqāşid dan akhlak
Waqf: kemandirian pembiayaan
Otoritas dari kompetensi
Kanon dan reproduksi ilmu</a:t>
            </a:r>
          </a:p>
        </p:txBody>
      </p:sp>
      <p:sp>
        <p:nvSpPr>
          <p:cNvPr id="29" name="Rounded Rectangle 28">
            <a:extLst>
              <a:ext uri="{FF2B5EF4-FFF2-40B4-BE49-F238E27FC236}">
                <a16:creationId xmlns:a16="http://schemas.microsoft.com/office/drawing/2014/main" id="{3807F992-EB48-BA40-9B3E-612630162850}"/>
              </a:ext>
            </a:extLst>
          </p:cNvPr>
          <p:cNvSpPr/>
          <p:nvPr/>
        </p:nvSpPr>
        <p:spPr>
          <a:xfrm>
            <a:off x="914400" y="5156200"/>
            <a:ext cx="10363200" cy="11938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0" name="Rectangle 29">
            <a:extLst>
              <a:ext uri="{FF2B5EF4-FFF2-40B4-BE49-F238E27FC236}">
                <a16:creationId xmlns:a16="http://schemas.microsoft.com/office/drawing/2014/main" id="{887855C7-581C-9B4A-A0C6-74F3F9447C8F}"/>
              </a:ext>
            </a:extLst>
          </p:cNvPr>
          <p:cNvSpPr/>
          <p:nvPr/>
        </p:nvSpPr>
        <p:spPr>
          <a:xfrm>
            <a:off x="914400" y="5156200"/>
            <a:ext cx="10363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1" name="TextBox 30">
            <a:extLst>
              <a:ext uri="{FF2B5EF4-FFF2-40B4-BE49-F238E27FC236}">
                <a16:creationId xmlns:a16="http://schemas.microsoft.com/office/drawing/2014/main" id="{59C3AF03-A0C5-4448-9B91-7ED4535A4C14}"/>
              </a:ext>
            </a:extLst>
          </p:cNvPr>
          <p:cNvSpPr txBox="1"/>
          <p:nvPr/>
        </p:nvSpPr>
        <p:spPr>
          <a:xfrm>
            <a:off x="1270000" y="5359400"/>
            <a:ext cx="96520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EMPAT SYARAT YANG DITUNTUT ARSITEKTUR INI DARI PARADIGMA APA PUN — TERMASUK MILIK SAYA</a:t>
            </a:r>
          </a:p>
        </p:txBody>
      </p:sp>
      <p:sp>
        <p:nvSpPr>
          <p:cNvPr id="32" name="TextBox 31">
            <a:extLst>
              <a:ext uri="{FF2B5EF4-FFF2-40B4-BE49-F238E27FC236}">
                <a16:creationId xmlns:a16="http://schemas.microsoft.com/office/drawing/2014/main" id="{57E6EB97-0213-1149-992C-B3419543745F}"/>
              </a:ext>
            </a:extLst>
          </p:cNvPr>
          <p:cNvSpPr txBox="1"/>
          <p:nvPr/>
        </p:nvSpPr>
        <p:spPr>
          <a:xfrm>
            <a:off x="1270000" y="5664200"/>
            <a:ext cx="2286000" cy="254000"/>
          </a:xfrm>
          <a:prstGeom prst="rect">
            <a:avLst/>
          </a:prstGeom>
          <a:noFill/>
        </p:spPr>
        <p:txBody>
          <a:bodyPr vertOverflow="overflow" vert="horz" wrap="square" rtlCol="0" anchor="t" anchorCtr="0">
            <a:noAutofit/>
          </a:bodyPr>
          <a:lstStyle/>
          <a:p>
            <a:pPr algn="l"/>
            <a:r>
              <a:rPr lang="en-US" sz="1600" b="1">
                <a:solidFill>
                  <a:srgbClr val="8B6DF0"/>
                </a:solidFill>
                <a:latin typeface="Segoe UI"/>
                <a:cs typeface="Segoe UI"/>
              </a:rPr>
              <a:t>Sumber</a:t>
            </a:r>
          </a:p>
        </p:txBody>
      </p:sp>
      <p:sp>
        <p:nvSpPr>
          <p:cNvPr id="33" name="TextBox 32">
            <a:extLst>
              <a:ext uri="{FF2B5EF4-FFF2-40B4-BE49-F238E27FC236}">
                <a16:creationId xmlns:a16="http://schemas.microsoft.com/office/drawing/2014/main" id="{24585204-7520-3943-AB3D-6265B0165D34}"/>
              </a:ext>
            </a:extLst>
          </p:cNvPr>
          <p:cNvSpPr txBox="1"/>
          <p:nvPr/>
        </p:nvSpPr>
        <p:spPr>
          <a:xfrm>
            <a:off x="1270000" y="5918200"/>
            <a:ext cx="2286000" cy="4318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Menyebutkan sumbernya dan urutan otoritasnya</a:t>
            </a:r>
          </a:p>
        </p:txBody>
      </p:sp>
      <p:sp>
        <p:nvSpPr>
          <p:cNvPr id="34" name="TextBox 33">
            <a:extLst>
              <a:ext uri="{FF2B5EF4-FFF2-40B4-BE49-F238E27FC236}">
                <a16:creationId xmlns:a16="http://schemas.microsoft.com/office/drawing/2014/main" id="{4825E3B0-016D-204B-BA6A-D6141D48DE04}"/>
              </a:ext>
            </a:extLst>
          </p:cNvPr>
          <p:cNvSpPr txBox="1"/>
          <p:nvPr/>
        </p:nvSpPr>
        <p:spPr>
          <a:xfrm>
            <a:off x="3708400" y="5664200"/>
            <a:ext cx="2286000" cy="254000"/>
          </a:xfrm>
          <a:prstGeom prst="rect">
            <a:avLst/>
          </a:prstGeom>
          <a:noFill/>
        </p:spPr>
        <p:txBody>
          <a:bodyPr vertOverflow="overflow" vert="horz" wrap="square" rtlCol="0" anchor="t" anchorCtr="0">
            <a:noAutofit/>
          </a:bodyPr>
          <a:lstStyle/>
          <a:p>
            <a:pPr algn="l"/>
            <a:r>
              <a:rPr lang="en-US" sz="1600" b="1">
                <a:solidFill>
                  <a:srgbClr val="8B6DF0"/>
                </a:solidFill>
                <a:latin typeface="Segoe UI"/>
                <a:cs typeface="Segoe UI"/>
              </a:rPr>
              <a:t>Prosedur</a:t>
            </a:r>
          </a:p>
        </p:txBody>
      </p:sp>
      <p:sp>
        <p:nvSpPr>
          <p:cNvPr id="35" name="TextBox 34">
            <a:extLst>
              <a:ext uri="{FF2B5EF4-FFF2-40B4-BE49-F238E27FC236}">
                <a16:creationId xmlns:a16="http://schemas.microsoft.com/office/drawing/2014/main" id="{AC897AD6-233E-6946-AB08-489418FA52A5}"/>
              </a:ext>
            </a:extLst>
          </p:cNvPr>
          <p:cNvSpPr txBox="1"/>
          <p:nvPr/>
        </p:nvSpPr>
        <p:spPr>
          <a:xfrm>
            <a:off x="3708400" y="5918200"/>
            <a:ext cx="2286000" cy="4318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Dapat diaudit, seperti uşūl al-fiqh</a:t>
            </a:r>
          </a:p>
        </p:txBody>
      </p:sp>
      <p:sp>
        <p:nvSpPr>
          <p:cNvPr id="36" name="TextBox 35">
            <a:extLst>
              <a:ext uri="{FF2B5EF4-FFF2-40B4-BE49-F238E27FC236}">
                <a16:creationId xmlns:a16="http://schemas.microsoft.com/office/drawing/2014/main" id="{4D2188D7-20EE-1844-8EBF-EADE8D3D4DB7}"/>
              </a:ext>
            </a:extLst>
          </p:cNvPr>
          <p:cNvSpPr txBox="1"/>
          <p:nvPr/>
        </p:nvSpPr>
        <p:spPr>
          <a:xfrm>
            <a:off x="6146800" y="5664200"/>
            <a:ext cx="2286000" cy="254000"/>
          </a:xfrm>
          <a:prstGeom prst="rect">
            <a:avLst/>
          </a:prstGeom>
          <a:noFill/>
        </p:spPr>
        <p:txBody>
          <a:bodyPr vertOverflow="overflow" vert="horz" wrap="square" rtlCol="0" anchor="t" anchorCtr="0">
            <a:noAutofit/>
          </a:bodyPr>
          <a:lstStyle/>
          <a:p>
            <a:pPr algn="l"/>
            <a:r>
              <a:rPr lang="en-US" sz="1600" b="1">
                <a:solidFill>
                  <a:srgbClr val="8B6DF0"/>
                </a:solidFill>
                <a:latin typeface="Segoe UI"/>
                <a:cs typeface="Segoe UI"/>
              </a:rPr>
              <a:t>Protokol</a:t>
            </a:r>
          </a:p>
        </p:txBody>
      </p:sp>
      <p:sp>
        <p:nvSpPr>
          <p:cNvPr id="37" name="TextBox 36">
            <a:extLst>
              <a:ext uri="{FF2B5EF4-FFF2-40B4-BE49-F238E27FC236}">
                <a16:creationId xmlns:a16="http://schemas.microsoft.com/office/drawing/2014/main" id="{DE53D51D-9687-C94F-B47C-123780F404DC}"/>
              </a:ext>
            </a:extLst>
          </p:cNvPr>
          <p:cNvSpPr txBox="1"/>
          <p:nvPr/>
        </p:nvSpPr>
        <p:spPr>
          <a:xfrm>
            <a:off x="6146800" y="5918200"/>
            <a:ext cx="2286000" cy="4318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Menundukkan pengalaman batin pada wahyu dan akal</a:t>
            </a:r>
          </a:p>
        </p:txBody>
      </p:sp>
      <p:sp>
        <p:nvSpPr>
          <p:cNvPr id="38" name="TextBox 37">
            <a:extLst>
              <a:ext uri="{FF2B5EF4-FFF2-40B4-BE49-F238E27FC236}">
                <a16:creationId xmlns:a16="http://schemas.microsoft.com/office/drawing/2014/main" id="{E16D0C10-5BA6-0740-AF75-6B8DC04D5B7A}"/>
              </a:ext>
            </a:extLst>
          </p:cNvPr>
          <p:cNvSpPr txBox="1"/>
          <p:nvPr/>
        </p:nvSpPr>
        <p:spPr>
          <a:xfrm>
            <a:off x="8585200" y="5664200"/>
            <a:ext cx="2286000" cy="254000"/>
          </a:xfrm>
          <a:prstGeom prst="rect">
            <a:avLst/>
          </a:prstGeom>
          <a:noFill/>
        </p:spPr>
        <p:txBody>
          <a:bodyPr vertOverflow="overflow" vert="horz" wrap="square" rtlCol="0" anchor="t" anchorCtr="0">
            <a:noAutofit/>
          </a:bodyPr>
          <a:lstStyle/>
          <a:p>
            <a:pPr algn="l"/>
            <a:r>
              <a:rPr lang="en-US" sz="1600" b="1">
                <a:solidFill>
                  <a:srgbClr val="8B6DF0"/>
                </a:solidFill>
                <a:latin typeface="Segoe UI"/>
                <a:cs typeface="Segoe UI"/>
              </a:rPr>
              <a:t>Kelembagaan</a:t>
            </a:r>
          </a:p>
        </p:txBody>
      </p:sp>
      <p:sp>
        <p:nvSpPr>
          <p:cNvPr id="39" name="TextBox 38">
            <a:extLst>
              <a:ext uri="{FF2B5EF4-FFF2-40B4-BE49-F238E27FC236}">
                <a16:creationId xmlns:a16="http://schemas.microsoft.com/office/drawing/2014/main" id="{17D39822-C119-954E-BE60-B27832BC477B}"/>
              </a:ext>
            </a:extLst>
          </p:cNvPr>
          <p:cNvSpPr txBox="1"/>
          <p:nvPr/>
        </p:nvSpPr>
        <p:spPr>
          <a:xfrm>
            <a:off x="8585200" y="5918200"/>
            <a:ext cx="2286000" cy="4318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Dapat diwujudkan dalam transmisi, otoritas, dan pembiayaan</a:t>
            </a:r>
          </a:p>
        </p:txBody>
      </p:sp>
    </p:spTree>
    <p:extLst>
      <p:ext uri="{BB962C8B-B14F-4D97-AF65-F5344CB8AC3E}">
        <p14:creationId xmlns:p14="http://schemas.microsoft.com/office/powerpoint/2010/main" val="2264133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5760CA-8282-3347-88BF-CD4342E9233C}"/>
              </a:ext>
            </a:extLst>
          </p:cNvPr>
          <p:cNvSpPr txBox="1"/>
          <p:nvPr/>
        </p:nvSpPr>
        <p:spPr>
          <a:xfrm>
            <a:off x="914400" y="660400"/>
            <a:ext cx="889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IV  ·  MENGAPA PARADIGMA GAGAL</a:t>
            </a:r>
          </a:p>
        </p:txBody>
      </p:sp>
      <p:sp>
        <p:nvSpPr>
          <p:cNvPr id="3" name="TextBox 2">
            <a:extLst>
              <a:ext uri="{FF2B5EF4-FFF2-40B4-BE49-F238E27FC236}">
                <a16:creationId xmlns:a16="http://schemas.microsoft.com/office/drawing/2014/main" id="{882D2955-1346-EF41-82F5-D809A080119C}"/>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Açıkgenç: Perspective, Frame, Outlook</a:t>
            </a:r>
          </a:p>
        </p:txBody>
      </p:sp>
      <p:sp>
        <p:nvSpPr>
          <p:cNvPr id="4" name="Rectangle 3">
            <a:extLst>
              <a:ext uri="{FF2B5EF4-FFF2-40B4-BE49-F238E27FC236}">
                <a16:creationId xmlns:a16="http://schemas.microsoft.com/office/drawing/2014/main" id="{1672CFA9-8D33-2C42-BCB0-B3CA75A5C653}"/>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63B5AF08-E829-FF48-9D2D-7C2A477A2C5E}"/>
              </a:ext>
            </a:extLst>
          </p:cNvPr>
          <p:cNvSpPr/>
          <p:nvPr/>
        </p:nvSpPr>
        <p:spPr>
          <a:xfrm>
            <a:off x="914400" y="1778000"/>
            <a:ext cx="5029200" cy="3454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D56EE7FB-5B97-2D4F-A1B3-1949E9AB1339}"/>
              </a:ext>
            </a:extLst>
          </p:cNvPr>
          <p:cNvSpPr/>
          <p:nvPr/>
        </p:nvSpPr>
        <p:spPr>
          <a:xfrm>
            <a:off x="914400" y="1778000"/>
            <a:ext cx="5029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Rounded Rectangle 6">
            <a:extLst>
              <a:ext uri="{FF2B5EF4-FFF2-40B4-BE49-F238E27FC236}">
                <a16:creationId xmlns:a16="http://schemas.microsoft.com/office/drawing/2014/main" id="{CD553AAD-C1B9-2845-9BFE-D1C82F60ABDA}"/>
              </a:ext>
            </a:extLst>
          </p:cNvPr>
          <p:cNvSpPr/>
          <p:nvPr/>
        </p:nvSpPr>
        <p:spPr>
          <a:xfrm>
            <a:off x="1219200" y="2159000"/>
            <a:ext cx="4419600" cy="2794000"/>
          </a:xfrm>
          <a:prstGeom prst="roundRect">
            <a:avLst/>
          </a:prstGeom>
          <a:solidFill>
            <a:srgbClr val="31276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TextBox 7">
            <a:extLst>
              <a:ext uri="{FF2B5EF4-FFF2-40B4-BE49-F238E27FC236}">
                <a16:creationId xmlns:a16="http://schemas.microsoft.com/office/drawing/2014/main" id="{6558D0D7-B4EE-0D40-974D-748A20611CB5}"/>
              </a:ext>
            </a:extLst>
          </p:cNvPr>
          <p:cNvSpPr txBox="1"/>
          <p:nvPr/>
        </p:nvSpPr>
        <p:spPr>
          <a:xfrm>
            <a:off x="1422400" y="2286000"/>
            <a:ext cx="4064000" cy="228600"/>
          </a:xfrm>
          <a:prstGeom prst="rect">
            <a:avLst/>
          </a:prstGeom>
          <a:noFill/>
        </p:spPr>
        <p:txBody>
          <a:bodyPr vertOverflow="overflow" vert="horz" wrap="square" rtlCol="0" anchor="t" anchorCtr="0">
            <a:noAutofit/>
          </a:bodyPr>
          <a:lstStyle/>
          <a:p>
            <a:pPr algn="l"/>
            <a:r>
              <a:rPr lang="en-US" sz="1300" b="1">
                <a:solidFill>
                  <a:srgbClr val="F0B429"/>
                </a:solidFill>
                <a:latin typeface="Segoe UI"/>
                <a:cs typeface="Segoe UI"/>
              </a:rPr>
              <a:t>PERSPECTIVE  ·  pandangan-dunia</a:t>
            </a:r>
          </a:p>
        </p:txBody>
      </p:sp>
      <p:sp>
        <p:nvSpPr>
          <p:cNvPr id="9" name="Rounded Rectangle 8">
            <a:extLst>
              <a:ext uri="{FF2B5EF4-FFF2-40B4-BE49-F238E27FC236}">
                <a16:creationId xmlns:a16="http://schemas.microsoft.com/office/drawing/2014/main" id="{567817AC-E862-7E4A-A113-7FD09DDFE93A}"/>
              </a:ext>
            </a:extLst>
          </p:cNvPr>
          <p:cNvSpPr/>
          <p:nvPr/>
        </p:nvSpPr>
        <p:spPr>
          <a:xfrm>
            <a:off x="1524000" y="2616200"/>
            <a:ext cx="3810000" cy="2082800"/>
          </a:xfrm>
          <a:prstGeom prst="roundRect">
            <a:avLst/>
          </a:prstGeom>
          <a:solidFill>
            <a:srgbClr val="3E328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TextBox 9">
            <a:extLst>
              <a:ext uri="{FF2B5EF4-FFF2-40B4-BE49-F238E27FC236}">
                <a16:creationId xmlns:a16="http://schemas.microsoft.com/office/drawing/2014/main" id="{855DF661-73CF-394D-993E-D764B98B8143}"/>
              </a:ext>
            </a:extLst>
          </p:cNvPr>
          <p:cNvSpPr txBox="1"/>
          <p:nvPr/>
        </p:nvSpPr>
        <p:spPr>
          <a:xfrm>
            <a:off x="1727200" y="2743200"/>
            <a:ext cx="3454400" cy="228600"/>
          </a:xfrm>
          <a:prstGeom prst="rect">
            <a:avLst/>
          </a:prstGeom>
          <a:noFill/>
        </p:spPr>
        <p:txBody>
          <a:bodyPr vertOverflow="overflow" vert="horz" wrap="square" rtlCol="0" anchor="t" anchorCtr="0">
            <a:noAutofit/>
          </a:bodyPr>
          <a:lstStyle/>
          <a:p>
            <a:pPr algn="l"/>
            <a:r>
              <a:rPr lang="en-US" sz="1300" b="1">
                <a:solidFill>
                  <a:srgbClr val="FFD98A"/>
                </a:solidFill>
                <a:latin typeface="Segoe UI"/>
                <a:cs typeface="Segoe UI"/>
              </a:rPr>
              <a:t>FRAME  ·  skema konseptual umum</a:t>
            </a:r>
          </a:p>
        </p:txBody>
      </p:sp>
      <p:sp>
        <p:nvSpPr>
          <p:cNvPr id="11" name="Rounded Rectangle 10">
            <a:extLst>
              <a:ext uri="{FF2B5EF4-FFF2-40B4-BE49-F238E27FC236}">
                <a16:creationId xmlns:a16="http://schemas.microsoft.com/office/drawing/2014/main" id="{84482EFC-343A-804B-930C-3762499E12B9}"/>
              </a:ext>
            </a:extLst>
          </p:cNvPr>
          <p:cNvSpPr/>
          <p:nvPr/>
        </p:nvSpPr>
        <p:spPr>
          <a:xfrm>
            <a:off x="1828800" y="3073400"/>
            <a:ext cx="3200400" cy="1397000"/>
          </a:xfrm>
          <a:prstGeom prst="roundRect">
            <a:avLst/>
          </a:prstGeom>
          <a:solidFill>
            <a:srgbClr val="5245A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TextBox 11">
            <a:extLst>
              <a:ext uri="{FF2B5EF4-FFF2-40B4-BE49-F238E27FC236}">
                <a16:creationId xmlns:a16="http://schemas.microsoft.com/office/drawing/2014/main" id="{FB5D3736-0FC3-2841-B4D8-BE4903C605EF}"/>
              </a:ext>
            </a:extLst>
          </p:cNvPr>
          <p:cNvSpPr txBox="1"/>
          <p:nvPr/>
        </p:nvSpPr>
        <p:spPr>
          <a:xfrm>
            <a:off x="2032000" y="3200400"/>
            <a:ext cx="2794000" cy="228600"/>
          </a:xfrm>
          <a:prstGeom prst="rect">
            <a:avLst/>
          </a:prstGeom>
          <a:noFill/>
        </p:spPr>
        <p:txBody>
          <a:bodyPr vertOverflow="overflow" vert="horz" wrap="square" rtlCol="0" anchor="t" anchorCtr="0">
            <a:noAutofit/>
          </a:bodyPr>
          <a:lstStyle/>
          <a:p>
            <a:pPr algn="l"/>
            <a:r>
              <a:rPr lang="en-US" sz="1300" b="1">
                <a:solidFill>
                  <a:srgbClr val="FFE9BC"/>
                </a:solidFill>
                <a:latin typeface="Segoe UI"/>
                <a:cs typeface="Segoe UI"/>
              </a:rPr>
              <a:t>OUTLOOK  ·  skema teknis satu disiplin</a:t>
            </a:r>
          </a:p>
        </p:txBody>
      </p:sp>
      <p:sp>
        <p:nvSpPr>
          <p:cNvPr id="13" name="TextBox 12">
            <a:extLst>
              <a:ext uri="{FF2B5EF4-FFF2-40B4-BE49-F238E27FC236}">
                <a16:creationId xmlns:a16="http://schemas.microsoft.com/office/drawing/2014/main" id="{F553AB6C-B4CA-824E-B767-82AF290E1671}"/>
              </a:ext>
            </a:extLst>
          </p:cNvPr>
          <p:cNvSpPr txBox="1"/>
          <p:nvPr/>
        </p:nvSpPr>
        <p:spPr>
          <a:xfrm>
            <a:off x="2032000" y="3530600"/>
            <a:ext cx="2794000" cy="787400"/>
          </a:xfrm>
          <a:prstGeom prst="rect">
            <a:avLst/>
          </a:prstGeom>
          <a:noFill/>
        </p:spPr>
        <p:txBody>
          <a:bodyPr vertOverflow="overflow" vert="horz" wrap="square" rtlCol="0" anchor="t" anchorCtr="0">
            <a:noAutofit/>
          </a:bodyPr>
          <a:lstStyle/>
          <a:p>
            <a:pPr algn="l"/>
            <a:r>
              <a:rPr lang="en-US" sz="1400">
                <a:solidFill>
                  <a:srgbClr val="FFFFFF"/>
                </a:solidFill>
                <a:latin typeface="Segoe UI"/>
                <a:cs typeface="Segoe UI"/>
              </a:rPr>
              <a:t>Ilmu, kebenaran, metode,
teori, sains — dielaborasi
sampai berbobot doktrinal</a:t>
            </a:r>
          </a:p>
        </p:txBody>
      </p:sp>
      <p:sp>
        <p:nvSpPr>
          <p:cNvPr id="14" name="Rounded Rectangle 13">
            <a:extLst>
              <a:ext uri="{FF2B5EF4-FFF2-40B4-BE49-F238E27FC236}">
                <a16:creationId xmlns:a16="http://schemas.microsoft.com/office/drawing/2014/main" id="{F2E6556F-1A2C-2842-9338-C6735A97F463}"/>
              </a:ext>
            </a:extLst>
          </p:cNvPr>
          <p:cNvSpPr/>
          <p:nvPr/>
        </p:nvSpPr>
        <p:spPr>
          <a:xfrm>
            <a:off x="6248400" y="1778000"/>
            <a:ext cx="5029200" cy="34544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Rectangle 14">
            <a:extLst>
              <a:ext uri="{FF2B5EF4-FFF2-40B4-BE49-F238E27FC236}">
                <a16:creationId xmlns:a16="http://schemas.microsoft.com/office/drawing/2014/main" id="{E69144CD-5DCD-7A4B-AECF-A82E6D18265F}"/>
              </a:ext>
            </a:extLst>
          </p:cNvPr>
          <p:cNvSpPr/>
          <p:nvPr/>
        </p:nvSpPr>
        <p:spPr>
          <a:xfrm>
            <a:off x="6248400" y="1778000"/>
            <a:ext cx="5029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TextBox 15">
            <a:extLst>
              <a:ext uri="{FF2B5EF4-FFF2-40B4-BE49-F238E27FC236}">
                <a16:creationId xmlns:a16="http://schemas.microsoft.com/office/drawing/2014/main" id="{9D594A3B-B65B-F64F-81B9-12E5CD68E337}"/>
              </a:ext>
            </a:extLst>
          </p:cNvPr>
          <p:cNvSpPr txBox="1"/>
          <p:nvPr/>
        </p:nvSpPr>
        <p:spPr>
          <a:xfrm>
            <a:off x="6553200" y="2006600"/>
            <a:ext cx="4419600" cy="2540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DIAGNOSIS</a:t>
            </a:r>
          </a:p>
        </p:txBody>
      </p:sp>
      <p:sp>
        <p:nvSpPr>
          <p:cNvPr id="17" name="Oval 16">
            <a:extLst>
              <a:ext uri="{FF2B5EF4-FFF2-40B4-BE49-F238E27FC236}">
                <a16:creationId xmlns:a16="http://schemas.microsoft.com/office/drawing/2014/main" id="{E7B9D1B8-8783-2942-95BE-996049C89548}"/>
              </a:ext>
            </a:extLst>
          </p:cNvPr>
          <p:cNvSpPr/>
          <p:nvPr/>
        </p:nvSpPr>
        <p:spPr>
          <a:xfrm>
            <a:off x="6553200" y="24130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TextBox 17">
            <a:extLst>
              <a:ext uri="{FF2B5EF4-FFF2-40B4-BE49-F238E27FC236}">
                <a16:creationId xmlns:a16="http://schemas.microsoft.com/office/drawing/2014/main" id="{D06B2CBB-9EDF-7443-95E8-3A6CD328D30D}"/>
              </a:ext>
            </a:extLst>
          </p:cNvPr>
          <p:cNvSpPr txBox="1"/>
          <p:nvPr/>
        </p:nvSpPr>
        <p:spPr>
          <a:xfrm>
            <a:off x="6781800" y="2336800"/>
            <a:ext cx="4191000" cy="279400"/>
          </a:xfrm>
          <a:prstGeom prst="rect">
            <a:avLst/>
          </a:prstGeom>
          <a:noFill/>
        </p:spPr>
        <p:txBody>
          <a:bodyPr vertOverflow="overflow" vert="horz" wrap="square" rtlCol="0" anchor="t" anchorCtr="0">
            <a:noAutofit/>
          </a:bodyPr>
          <a:lstStyle/>
          <a:p>
            <a:pPr algn="l"/>
            <a:r>
              <a:rPr lang="en-US" b="1">
                <a:solidFill>
                  <a:srgbClr val="FFFFFF"/>
                </a:solidFill>
                <a:latin typeface="Cambria"/>
              </a:rPr>
              <a:t>Perspective tersedia</a:t>
            </a:r>
          </a:p>
        </p:txBody>
      </p:sp>
      <p:sp>
        <p:nvSpPr>
          <p:cNvPr id="19" name="TextBox 18">
            <a:extLst>
              <a:ext uri="{FF2B5EF4-FFF2-40B4-BE49-F238E27FC236}">
                <a16:creationId xmlns:a16="http://schemas.microsoft.com/office/drawing/2014/main" id="{AEE8CEA2-1D1C-134E-B1B4-9ABD2B780BEE}"/>
              </a:ext>
            </a:extLst>
          </p:cNvPr>
          <p:cNvSpPr txBox="1"/>
          <p:nvPr/>
        </p:nvSpPr>
        <p:spPr>
          <a:xfrm>
            <a:off x="6781800" y="2616200"/>
            <a:ext cx="4191000" cy="660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Islamisasi, integrasi, dan interkoneksi masing-masing memasok klaim pandangan-dunia tentang kesatuan ilmu di bawah tawhīd.</a:t>
            </a:r>
          </a:p>
        </p:txBody>
      </p:sp>
      <p:sp>
        <p:nvSpPr>
          <p:cNvPr id="20" name="Oval 19">
            <a:extLst>
              <a:ext uri="{FF2B5EF4-FFF2-40B4-BE49-F238E27FC236}">
                <a16:creationId xmlns:a16="http://schemas.microsoft.com/office/drawing/2014/main" id="{8829C46B-BB99-5E4D-9CA4-FE78B1C0AA68}"/>
              </a:ext>
            </a:extLst>
          </p:cNvPr>
          <p:cNvSpPr/>
          <p:nvPr/>
        </p:nvSpPr>
        <p:spPr>
          <a:xfrm>
            <a:off x="6553200" y="33782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TextBox 20">
            <a:extLst>
              <a:ext uri="{FF2B5EF4-FFF2-40B4-BE49-F238E27FC236}">
                <a16:creationId xmlns:a16="http://schemas.microsoft.com/office/drawing/2014/main" id="{4AD34434-0417-A043-9D60-F50061259A28}"/>
              </a:ext>
            </a:extLst>
          </p:cNvPr>
          <p:cNvSpPr txBox="1"/>
          <p:nvPr/>
        </p:nvSpPr>
        <p:spPr>
          <a:xfrm>
            <a:off x="6781800" y="3302000"/>
            <a:ext cx="4191000" cy="279400"/>
          </a:xfrm>
          <a:prstGeom prst="rect">
            <a:avLst/>
          </a:prstGeom>
          <a:noFill/>
        </p:spPr>
        <p:txBody>
          <a:bodyPr vertOverflow="overflow" vert="horz" wrap="square" rtlCol="0" anchor="t" anchorCtr="0">
            <a:noAutofit/>
          </a:bodyPr>
          <a:lstStyle/>
          <a:p>
            <a:pPr algn="l"/>
            <a:r>
              <a:rPr lang="en-US" b="1">
                <a:solidFill>
                  <a:srgbClr val="FFFFFF"/>
                </a:solidFill>
                <a:latin typeface="Cambria"/>
              </a:rPr>
              <a:t>Frame tidak pernah selesai</a:t>
            </a:r>
          </a:p>
        </p:txBody>
      </p:sp>
      <p:sp>
        <p:nvSpPr>
          <p:cNvPr id="22" name="TextBox 21">
            <a:extLst>
              <a:ext uri="{FF2B5EF4-FFF2-40B4-BE49-F238E27FC236}">
                <a16:creationId xmlns:a16="http://schemas.microsoft.com/office/drawing/2014/main" id="{181FB105-20C2-EA47-8661-D1A8B5D8F668}"/>
              </a:ext>
            </a:extLst>
          </p:cNvPr>
          <p:cNvSpPr txBox="1"/>
          <p:nvPr/>
        </p:nvSpPr>
        <p:spPr>
          <a:xfrm>
            <a:off x="6781800" y="3581400"/>
            <a:ext cx="4191000" cy="660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Konsep doktrinal tentang kebenaran, metode, dan sains tak pernah dielaborasi sampai ter-doktrinisasi. Yang dielaborasi justru kosakata lambang.</a:t>
            </a:r>
          </a:p>
        </p:txBody>
      </p:sp>
      <p:sp>
        <p:nvSpPr>
          <p:cNvPr id="23" name="Oval 22">
            <a:extLst>
              <a:ext uri="{FF2B5EF4-FFF2-40B4-BE49-F238E27FC236}">
                <a16:creationId xmlns:a16="http://schemas.microsoft.com/office/drawing/2014/main" id="{F198FCF1-9E09-F548-A7ED-1745DA16BC21}"/>
              </a:ext>
            </a:extLst>
          </p:cNvPr>
          <p:cNvSpPr/>
          <p:nvPr/>
        </p:nvSpPr>
        <p:spPr>
          <a:xfrm>
            <a:off x="6553200" y="43434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4" name="TextBox 23">
            <a:extLst>
              <a:ext uri="{FF2B5EF4-FFF2-40B4-BE49-F238E27FC236}">
                <a16:creationId xmlns:a16="http://schemas.microsoft.com/office/drawing/2014/main" id="{135451EC-94D9-1943-8B5E-AD8EECDF40EB}"/>
              </a:ext>
            </a:extLst>
          </p:cNvPr>
          <p:cNvSpPr txBox="1"/>
          <p:nvPr/>
        </p:nvSpPr>
        <p:spPr>
          <a:xfrm>
            <a:off x="6781800" y="4267200"/>
            <a:ext cx="4191000" cy="279400"/>
          </a:xfrm>
          <a:prstGeom prst="rect">
            <a:avLst/>
          </a:prstGeom>
          <a:noFill/>
        </p:spPr>
        <p:txBody>
          <a:bodyPr vertOverflow="overflow" vert="horz" wrap="square" rtlCol="0" anchor="t" anchorCtr="0">
            <a:noAutofit/>
          </a:bodyPr>
          <a:lstStyle/>
          <a:p>
            <a:pPr algn="l"/>
            <a:r>
              <a:rPr lang="en-US" b="1">
                <a:solidFill>
                  <a:srgbClr val="FFFFFF"/>
                </a:solidFill>
                <a:latin typeface="Cambria"/>
              </a:rPr>
              <a:t>Outlook tak pernah lahir</a:t>
            </a:r>
          </a:p>
        </p:txBody>
      </p:sp>
      <p:sp>
        <p:nvSpPr>
          <p:cNvPr id="25" name="TextBox 24">
            <a:extLst>
              <a:ext uri="{FF2B5EF4-FFF2-40B4-BE49-F238E27FC236}">
                <a16:creationId xmlns:a16="http://schemas.microsoft.com/office/drawing/2014/main" id="{3737F765-0BAC-EA4B-A4C6-5F294495CEE8}"/>
              </a:ext>
            </a:extLst>
          </p:cNvPr>
          <p:cNvSpPr txBox="1"/>
          <p:nvPr/>
        </p:nvSpPr>
        <p:spPr>
          <a:xfrm>
            <a:off x="6781800" y="4546600"/>
            <a:ext cx="4191000" cy="660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Karena Frame tak lengkap, tiap disiplin terus bekerja dengan skema konseptual yang diimpor utuh dari luar.</a:t>
            </a:r>
          </a:p>
        </p:txBody>
      </p:sp>
      <p:sp>
        <p:nvSpPr>
          <p:cNvPr id="26" name="Rounded Rectangle 25">
            <a:extLst>
              <a:ext uri="{FF2B5EF4-FFF2-40B4-BE49-F238E27FC236}">
                <a16:creationId xmlns:a16="http://schemas.microsoft.com/office/drawing/2014/main" id="{A3F87B12-C957-BF43-93DF-DE6CAE2AB0A6}"/>
              </a:ext>
            </a:extLst>
          </p:cNvPr>
          <p:cNvSpPr/>
          <p:nvPr/>
        </p:nvSpPr>
        <p:spPr>
          <a:xfrm>
            <a:off x="914400" y="5435600"/>
            <a:ext cx="10363200" cy="9144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Rectangle 26">
            <a:extLst>
              <a:ext uri="{FF2B5EF4-FFF2-40B4-BE49-F238E27FC236}">
                <a16:creationId xmlns:a16="http://schemas.microsoft.com/office/drawing/2014/main" id="{625E8794-B9A5-9D4F-8B30-F7892FF8DA7F}"/>
              </a:ext>
            </a:extLst>
          </p:cNvPr>
          <p:cNvSpPr/>
          <p:nvPr/>
        </p:nvSpPr>
        <p:spPr>
          <a:xfrm>
            <a:off x="914400" y="5613400"/>
            <a:ext cx="50800" cy="558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8" name="TextBox 27">
            <a:extLst>
              <a:ext uri="{FF2B5EF4-FFF2-40B4-BE49-F238E27FC236}">
                <a16:creationId xmlns:a16="http://schemas.microsoft.com/office/drawing/2014/main" id="{6458586A-54F6-F446-91A5-B2AC7AD48000}"/>
              </a:ext>
            </a:extLst>
          </p:cNvPr>
          <p:cNvSpPr txBox="1"/>
          <p:nvPr/>
        </p:nvSpPr>
        <p:spPr>
          <a:xfrm>
            <a:off x="1270000" y="5664200"/>
            <a:ext cx="9702800" cy="558800"/>
          </a:xfrm>
          <a:prstGeom prst="rect">
            <a:avLst/>
          </a:prstGeom>
          <a:noFill/>
        </p:spPr>
        <p:txBody>
          <a:bodyPr vertOverflow="overflow" vert="horz" wrap="square" rtlCol="0" anchor="t" anchorCtr="0">
            <a:noAutofit/>
          </a:bodyPr>
          <a:lstStyle/>
          <a:p>
            <a:pPr algn="l"/>
            <a:r>
              <a:rPr lang="en-US" sz="1600">
                <a:solidFill>
                  <a:srgbClr val="DCD7F5"/>
                </a:solidFill>
                <a:latin typeface="Cambria"/>
              </a:rPr>
              <a:t>Inilah sebabnya para dosen tidak bisa menyebutkan apa yang dituntut paradigmanya — konsepnya memang belum pernah di-doktrinisasi. Ujilah usulan saya dengan ukuran yang sama: frikativisasi kini memiliki Perspective dan awal sebuah Frame; ia sama sekali belum memiliki Outlook, sebab belum satu disiplin pun disusun ulang di bawahnya.</a:t>
            </a:r>
          </a:p>
        </p:txBody>
      </p:sp>
    </p:spTree>
    <p:extLst>
      <p:ext uri="{BB962C8B-B14F-4D97-AF65-F5344CB8AC3E}">
        <p14:creationId xmlns:p14="http://schemas.microsoft.com/office/powerpoint/2010/main" val="3424755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E1995E2E-3A04-4143-9CD3-D73B00BA1DC4}"/>
              </a:ext>
            </a:extLst>
          </p:cNvPr>
          <p:cNvSpPr/>
          <p:nvPr/>
        </p:nvSpPr>
        <p:spPr>
          <a:xfrm>
            <a:off x="914400" y="1905000"/>
            <a:ext cx="1117600" cy="11176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4400" b="1">
                <a:solidFill>
                  <a:srgbClr val="140E33"/>
                </a:solidFill>
                <a:latin typeface="Cambria"/>
              </a:rPr>
              <a:t>V</a:t>
            </a:r>
          </a:p>
        </p:txBody>
      </p:sp>
      <p:sp>
        <p:nvSpPr>
          <p:cNvPr id="3" name="TextBox 2">
            <a:extLst>
              <a:ext uri="{FF2B5EF4-FFF2-40B4-BE49-F238E27FC236}">
                <a16:creationId xmlns:a16="http://schemas.microsoft.com/office/drawing/2014/main" id="{6819DC84-8E1A-5144-AF17-DAED29787B90}"/>
              </a:ext>
            </a:extLst>
          </p:cNvPr>
          <p:cNvSpPr txBox="1"/>
          <p:nvPr/>
        </p:nvSpPr>
        <p:spPr>
          <a:xfrm>
            <a:off x="2235200" y="2184400"/>
            <a:ext cx="4318000" cy="279400"/>
          </a:xfrm>
          <a:prstGeom prst="rect">
            <a:avLst/>
          </a:prstGeom>
          <a:noFill/>
        </p:spPr>
        <p:txBody>
          <a:bodyPr vertOverflow="overflow" vert="horz" wrap="square" rtlCol="0" anchor="t" anchorCtr="0">
            <a:noAutofit/>
          </a:bodyPr>
          <a:lstStyle/>
          <a:p>
            <a:pPr algn="l"/>
            <a:r>
              <a:rPr lang="en-US" sz="1500" b="1">
                <a:solidFill>
                  <a:srgbClr val="F0B429"/>
                </a:solidFill>
                <a:latin typeface="Segoe UI"/>
                <a:cs typeface="Segoe UI"/>
              </a:rPr>
              <a:t>BAGIAN KELIMA</a:t>
            </a:r>
          </a:p>
        </p:txBody>
      </p:sp>
      <p:sp>
        <p:nvSpPr>
          <p:cNvPr id="4" name="TextBox 3">
            <a:extLst>
              <a:ext uri="{FF2B5EF4-FFF2-40B4-BE49-F238E27FC236}">
                <a16:creationId xmlns:a16="http://schemas.microsoft.com/office/drawing/2014/main" id="{A9DF0ADE-1DBC-F846-9407-0C5888E93149}"/>
              </a:ext>
            </a:extLst>
          </p:cNvPr>
          <p:cNvSpPr txBox="1"/>
          <p:nvPr/>
        </p:nvSpPr>
        <p:spPr>
          <a:xfrm>
            <a:off x="2235200" y="2514600"/>
            <a:ext cx="5080000" cy="762000"/>
          </a:xfrm>
          <a:prstGeom prst="rect">
            <a:avLst/>
          </a:prstGeom>
          <a:noFill/>
        </p:spPr>
        <p:txBody>
          <a:bodyPr vertOverflow="overflow" vert="horz" wrap="square" rtlCol="0" anchor="t" anchorCtr="0">
            <a:noAutofit/>
          </a:bodyPr>
          <a:lstStyle/>
          <a:p>
            <a:pPr algn="l"/>
            <a:r>
              <a:rPr lang="en-US" sz="4400" b="1">
                <a:solidFill>
                  <a:srgbClr val="FFFFFF"/>
                </a:solidFill>
                <a:latin typeface="Cambria"/>
              </a:rPr>
              <a:t>Frikativisasi Ilmu</a:t>
            </a:r>
          </a:p>
        </p:txBody>
      </p:sp>
      <p:sp>
        <p:nvSpPr>
          <p:cNvPr id="5" name="Rectangle 4">
            <a:extLst>
              <a:ext uri="{FF2B5EF4-FFF2-40B4-BE49-F238E27FC236}">
                <a16:creationId xmlns:a16="http://schemas.microsoft.com/office/drawing/2014/main" id="{AC39B252-108A-8848-B517-65267B32EF16}"/>
              </a:ext>
            </a:extLst>
          </p:cNvPr>
          <p:cNvSpPr/>
          <p:nvPr/>
        </p:nvSpPr>
        <p:spPr>
          <a:xfrm>
            <a:off x="2235200" y="35052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TextBox 5">
            <a:extLst>
              <a:ext uri="{FF2B5EF4-FFF2-40B4-BE49-F238E27FC236}">
                <a16:creationId xmlns:a16="http://schemas.microsoft.com/office/drawing/2014/main" id="{9726A988-3CB9-8D46-82CB-5A0FD572C5F4}"/>
              </a:ext>
            </a:extLst>
          </p:cNvPr>
          <p:cNvSpPr txBox="1"/>
          <p:nvPr/>
        </p:nvSpPr>
        <p:spPr>
          <a:xfrm>
            <a:off x="2235200" y="3759200"/>
            <a:ext cx="4953000" cy="1422400"/>
          </a:xfrm>
          <a:prstGeom prst="rect">
            <a:avLst/>
          </a:prstGeom>
          <a:noFill/>
        </p:spPr>
        <p:txBody>
          <a:bodyPr vertOverflow="overflow" vert="horz" wrap="square" rtlCol="0" anchor="t" anchorCtr="0">
            <a:noAutofit/>
          </a:bodyPr>
          <a:lstStyle/>
          <a:p>
            <a:pPr algn="l"/>
            <a:r>
              <a:rPr lang="en-US">
                <a:solidFill>
                  <a:srgbClr val="A78BFA"/>
                </a:solidFill>
                <a:latin typeface="Cambria"/>
              </a:rPr>
              <a:t>Pembelahan itu bukan luka yang harus disembuhkan,
melainkan penyempitan yang membuat bunyi mungkin.
Pengetahuan bukanlah yang tersisa setelah hambatan
disingkirkan — ia adalah apa yang dihasilkan hambatan itu.</a:t>
            </a:r>
          </a:p>
        </p:txBody>
      </p:sp>
      <p:sp>
        <p:nvSpPr>
          <p:cNvPr id="7" name="Rounded Rectangle 6">
            <a:extLst>
              <a:ext uri="{FF2B5EF4-FFF2-40B4-BE49-F238E27FC236}">
                <a16:creationId xmlns:a16="http://schemas.microsoft.com/office/drawing/2014/main" id="{E554310A-63F0-DC4C-B846-DD49A49A7A8F}"/>
              </a:ext>
            </a:extLst>
          </p:cNvPr>
          <p:cNvSpPr/>
          <p:nvPr/>
        </p:nvSpPr>
        <p:spPr>
          <a:xfrm>
            <a:off x="7569200" y="1905000"/>
            <a:ext cx="3708400" cy="34036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Rectangle 7">
            <a:extLst>
              <a:ext uri="{FF2B5EF4-FFF2-40B4-BE49-F238E27FC236}">
                <a16:creationId xmlns:a16="http://schemas.microsoft.com/office/drawing/2014/main" id="{9A7F2B50-3D89-E94D-A7B1-6077887E5EE2}"/>
              </a:ext>
            </a:extLst>
          </p:cNvPr>
          <p:cNvSpPr/>
          <p:nvPr/>
        </p:nvSpPr>
        <p:spPr>
          <a:xfrm>
            <a:off x="7569200" y="1905000"/>
            <a:ext cx="37084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TextBox 8">
            <a:extLst>
              <a:ext uri="{FF2B5EF4-FFF2-40B4-BE49-F238E27FC236}">
                <a16:creationId xmlns:a16="http://schemas.microsoft.com/office/drawing/2014/main" id="{91F1F8FC-694A-F24C-B327-F1DD877916E2}"/>
              </a:ext>
            </a:extLst>
          </p:cNvPr>
          <p:cNvSpPr txBox="1"/>
          <p:nvPr/>
        </p:nvSpPr>
        <p:spPr>
          <a:xfrm>
            <a:off x="7874000" y="2133600"/>
            <a:ext cx="3098800" cy="2540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DI BAGIAN INI</a:t>
            </a:r>
          </a:p>
        </p:txBody>
      </p:sp>
      <p:sp>
        <p:nvSpPr>
          <p:cNvPr id="10" name="Oval 9">
            <a:extLst>
              <a:ext uri="{FF2B5EF4-FFF2-40B4-BE49-F238E27FC236}">
                <a16:creationId xmlns:a16="http://schemas.microsoft.com/office/drawing/2014/main" id="{B6164C39-CAAE-9746-BB64-F05DA06B1C9E}"/>
              </a:ext>
            </a:extLst>
          </p:cNvPr>
          <p:cNvSpPr/>
          <p:nvPr/>
        </p:nvSpPr>
        <p:spPr>
          <a:xfrm>
            <a:off x="7874000" y="25527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TextBox 10">
            <a:extLst>
              <a:ext uri="{FF2B5EF4-FFF2-40B4-BE49-F238E27FC236}">
                <a16:creationId xmlns:a16="http://schemas.microsoft.com/office/drawing/2014/main" id="{2966261B-451F-6447-A0E4-219826E4171B}"/>
              </a:ext>
            </a:extLst>
          </p:cNvPr>
          <p:cNvSpPr txBox="1"/>
          <p:nvPr/>
        </p:nvSpPr>
        <p:spPr>
          <a:xfrm>
            <a:off x="8102600" y="2489200"/>
            <a:ext cx="28702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Metafora fonetik dan asal-usulnya</a:t>
            </a:r>
          </a:p>
        </p:txBody>
      </p:sp>
      <p:sp>
        <p:nvSpPr>
          <p:cNvPr id="12" name="Oval 11">
            <a:extLst>
              <a:ext uri="{FF2B5EF4-FFF2-40B4-BE49-F238E27FC236}">
                <a16:creationId xmlns:a16="http://schemas.microsoft.com/office/drawing/2014/main" id="{F646AE04-2535-194B-83A9-F1EB031537A0}"/>
              </a:ext>
            </a:extLst>
          </p:cNvPr>
          <p:cNvSpPr/>
          <p:nvPr/>
        </p:nvSpPr>
        <p:spPr>
          <a:xfrm>
            <a:off x="7874000" y="31115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TextBox 12">
            <a:extLst>
              <a:ext uri="{FF2B5EF4-FFF2-40B4-BE49-F238E27FC236}">
                <a16:creationId xmlns:a16="http://schemas.microsoft.com/office/drawing/2014/main" id="{16693494-8BEC-9F43-8C4C-FE8BEDD56209}"/>
              </a:ext>
            </a:extLst>
          </p:cNvPr>
          <p:cNvSpPr txBox="1"/>
          <p:nvPr/>
        </p:nvSpPr>
        <p:spPr>
          <a:xfrm>
            <a:off x="8102600" y="3048000"/>
            <a:ext cx="28702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Sua dan rumpun bambu: aksiologi napas</a:t>
            </a:r>
          </a:p>
        </p:txBody>
      </p:sp>
      <p:sp>
        <p:nvSpPr>
          <p:cNvPr id="14" name="Oval 13">
            <a:extLst>
              <a:ext uri="{FF2B5EF4-FFF2-40B4-BE49-F238E27FC236}">
                <a16:creationId xmlns:a16="http://schemas.microsoft.com/office/drawing/2014/main" id="{3D0C660B-7B30-B642-A095-7D23684B0242}"/>
              </a:ext>
            </a:extLst>
          </p:cNvPr>
          <p:cNvSpPr/>
          <p:nvPr/>
        </p:nvSpPr>
        <p:spPr>
          <a:xfrm>
            <a:off x="7874000" y="36703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TextBox 14">
            <a:extLst>
              <a:ext uri="{FF2B5EF4-FFF2-40B4-BE49-F238E27FC236}">
                <a16:creationId xmlns:a16="http://schemas.microsoft.com/office/drawing/2014/main" id="{1962A0F5-448F-EA4A-8575-87B92894C2D6}"/>
              </a:ext>
            </a:extLst>
          </p:cNvPr>
          <p:cNvSpPr txBox="1"/>
          <p:nvPr/>
        </p:nvSpPr>
        <p:spPr>
          <a:xfrm>
            <a:off x="8102600" y="3606800"/>
            <a:ext cx="28702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Spesifikasi paradigma dalam sembilan bagian</a:t>
            </a:r>
          </a:p>
        </p:txBody>
      </p:sp>
      <p:sp>
        <p:nvSpPr>
          <p:cNvPr id="16" name="Oval 15">
            <a:extLst>
              <a:ext uri="{FF2B5EF4-FFF2-40B4-BE49-F238E27FC236}">
                <a16:creationId xmlns:a16="http://schemas.microsoft.com/office/drawing/2014/main" id="{2949A2D7-6DAC-6040-A7E8-8DD344E34437}"/>
              </a:ext>
            </a:extLst>
          </p:cNvPr>
          <p:cNvSpPr/>
          <p:nvPr/>
        </p:nvSpPr>
        <p:spPr>
          <a:xfrm>
            <a:off x="7874000" y="42291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TextBox 16">
            <a:extLst>
              <a:ext uri="{FF2B5EF4-FFF2-40B4-BE49-F238E27FC236}">
                <a16:creationId xmlns:a16="http://schemas.microsoft.com/office/drawing/2014/main" id="{B0464DA2-E670-874B-9178-23C21332B01C}"/>
              </a:ext>
            </a:extLst>
          </p:cNvPr>
          <p:cNvSpPr txBox="1"/>
          <p:nvPr/>
        </p:nvSpPr>
        <p:spPr>
          <a:xfrm>
            <a:off x="8102600" y="4165600"/>
            <a:ext cx="28702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Metode empat tahap dan empat kriteria keabsahan</a:t>
            </a:r>
          </a:p>
        </p:txBody>
      </p:sp>
      <p:sp>
        <p:nvSpPr>
          <p:cNvPr id="18" name="Oval 17">
            <a:extLst>
              <a:ext uri="{FF2B5EF4-FFF2-40B4-BE49-F238E27FC236}">
                <a16:creationId xmlns:a16="http://schemas.microsoft.com/office/drawing/2014/main" id="{32113515-311C-EF46-8ABE-BD0D8BE2E8E4}"/>
              </a:ext>
            </a:extLst>
          </p:cNvPr>
          <p:cNvSpPr/>
          <p:nvPr/>
        </p:nvSpPr>
        <p:spPr>
          <a:xfrm>
            <a:off x="7874000" y="47879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TextBox 18">
            <a:extLst>
              <a:ext uri="{FF2B5EF4-FFF2-40B4-BE49-F238E27FC236}">
                <a16:creationId xmlns:a16="http://schemas.microsoft.com/office/drawing/2014/main" id="{C4D67536-28DF-904D-92C0-B7CF5DC86C50}"/>
              </a:ext>
            </a:extLst>
          </p:cNvPr>
          <p:cNvSpPr txBox="1"/>
          <p:nvPr/>
        </p:nvSpPr>
        <p:spPr>
          <a:xfrm>
            <a:off x="8102600" y="4724400"/>
            <a:ext cx="2870200" cy="5080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Tabel perbandingan empat paradigma</a:t>
            </a:r>
          </a:p>
        </p:txBody>
      </p:sp>
    </p:spTree>
    <p:extLst>
      <p:ext uri="{BB962C8B-B14F-4D97-AF65-F5344CB8AC3E}">
        <p14:creationId xmlns:p14="http://schemas.microsoft.com/office/powerpoint/2010/main" val="530679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57E821-22EF-E140-BEED-301B235C9F00}"/>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V  ·  PARADIGMA KEEMPAT</a:t>
            </a:r>
          </a:p>
        </p:txBody>
      </p:sp>
      <p:sp>
        <p:nvSpPr>
          <p:cNvPr id="3" name="TextBox 2">
            <a:extLst>
              <a:ext uri="{FF2B5EF4-FFF2-40B4-BE49-F238E27FC236}">
                <a16:creationId xmlns:a16="http://schemas.microsoft.com/office/drawing/2014/main" id="{48964FE1-F453-B645-84E7-1A4091018A57}"/>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Metafora Fonetik: Bunyi Lahir dari Hambatan</a:t>
            </a:r>
          </a:p>
        </p:txBody>
      </p:sp>
      <p:sp>
        <p:nvSpPr>
          <p:cNvPr id="4" name="Rectangle 3">
            <a:extLst>
              <a:ext uri="{FF2B5EF4-FFF2-40B4-BE49-F238E27FC236}">
                <a16:creationId xmlns:a16="http://schemas.microsoft.com/office/drawing/2014/main" id="{7BE86BE3-A515-104C-BB0B-D54D172A29A0}"/>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861E60A6-876C-5245-A160-A6CAB300F9C6}"/>
              </a:ext>
            </a:extLst>
          </p:cNvPr>
          <p:cNvSpPr/>
          <p:nvPr/>
        </p:nvSpPr>
        <p:spPr>
          <a:xfrm>
            <a:off x="914400" y="1879600"/>
            <a:ext cx="3251200" cy="2159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A190150C-3AC5-2A46-81F9-6315A4E1E8BD}"/>
              </a:ext>
            </a:extLst>
          </p:cNvPr>
          <p:cNvSpPr/>
          <p:nvPr/>
        </p:nvSpPr>
        <p:spPr>
          <a:xfrm>
            <a:off x="914400" y="1879600"/>
            <a:ext cx="3251200" cy="50800"/>
          </a:xfrm>
          <a:prstGeom prst="rect">
            <a:avLst/>
          </a:prstGeom>
          <a:solidFill>
            <a:srgbClr val="4A427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Rectangle 6">
            <a:extLst>
              <a:ext uri="{FF2B5EF4-FFF2-40B4-BE49-F238E27FC236}">
                <a16:creationId xmlns:a16="http://schemas.microsoft.com/office/drawing/2014/main" id="{04FE9552-25A1-D041-B559-6B476A6D301C}"/>
              </a:ext>
            </a:extLst>
          </p:cNvPr>
          <p:cNvSpPr/>
          <p:nvPr/>
        </p:nvSpPr>
        <p:spPr>
          <a:xfrm>
            <a:off x="1778000" y="2159000"/>
            <a:ext cx="1524000" cy="330200"/>
          </a:xfrm>
          <a:prstGeom prst="rect">
            <a:avLst/>
          </a:prstGeom>
          <a:solidFill>
            <a:srgbClr val="4A427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TextBox 7">
            <a:extLst>
              <a:ext uri="{FF2B5EF4-FFF2-40B4-BE49-F238E27FC236}">
                <a16:creationId xmlns:a16="http://schemas.microsoft.com/office/drawing/2014/main" id="{175D8DC1-F330-3348-AC6C-AE35C9F312F9}"/>
              </a:ext>
            </a:extLst>
          </p:cNvPr>
          <p:cNvSpPr txBox="1"/>
          <p:nvPr/>
        </p:nvSpPr>
        <p:spPr>
          <a:xfrm>
            <a:off x="1168400" y="2616200"/>
            <a:ext cx="2743200" cy="254000"/>
          </a:xfrm>
          <a:prstGeom prst="rect">
            <a:avLst/>
          </a:prstGeom>
          <a:noFill/>
        </p:spPr>
        <p:txBody>
          <a:bodyPr vertOverflow="overflow" vert="horz" wrap="square" rtlCol="0" anchor="t" anchorCtr="0">
            <a:noAutofit/>
          </a:bodyPr>
          <a:lstStyle/>
          <a:p>
            <a:pPr algn="l"/>
            <a:r>
              <a:rPr lang="en-US" sz="1400" b="1">
                <a:solidFill>
                  <a:srgbClr val="4A4270"/>
                </a:solidFill>
                <a:latin typeface="Segoe UI"/>
                <a:cs typeface="Segoe UI"/>
              </a:rPr>
              <a:t>TERTUTUP RAPAT</a:t>
            </a:r>
          </a:p>
        </p:txBody>
      </p:sp>
      <p:sp>
        <p:nvSpPr>
          <p:cNvPr id="9" name="TextBox 8">
            <a:extLst>
              <a:ext uri="{FF2B5EF4-FFF2-40B4-BE49-F238E27FC236}">
                <a16:creationId xmlns:a16="http://schemas.microsoft.com/office/drawing/2014/main" id="{DE0D29DA-D9D8-1F4D-8057-0517EF105683}"/>
              </a:ext>
            </a:extLst>
          </p:cNvPr>
          <p:cNvSpPr txBox="1"/>
          <p:nvPr/>
        </p:nvSpPr>
        <p:spPr>
          <a:xfrm>
            <a:off x="1168400" y="2870200"/>
            <a:ext cx="2743200" cy="381000"/>
          </a:xfrm>
          <a:prstGeom prst="rect">
            <a:avLst/>
          </a:prstGeom>
          <a:noFill/>
        </p:spPr>
        <p:txBody>
          <a:bodyPr vertOverflow="overflow" vert="horz" wrap="square" rtlCol="0" anchor="t" anchorCtr="0">
            <a:noAutofit/>
          </a:bodyPr>
          <a:lstStyle/>
          <a:p>
            <a:pPr algn="l"/>
            <a:r>
              <a:rPr lang="en-US" sz="2200" b="1">
                <a:solidFill>
                  <a:srgbClr val="FFFFFF"/>
                </a:solidFill>
                <a:latin typeface="Cambria"/>
              </a:rPr>
              <a:t>Senyap</a:t>
            </a:r>
          </a:p>
        </p:txBody>
      </p:sp>
      <p:sp>
        <p:nvSpPr>
          <p:cNvPr id="10" name="TextBox 9">
            <a:extLst>
              <a:ext uri="{FF2B5EF4-FFF2-40B4-BE49-F238E27FC236}">
                <a16:creationId xmlns:a16="http://schemas.microsoft.com/office/drawing/2014/main" id="{3A62EE25-E685-B541-A831-207A77BAC486}"/>
              </a:ext>
            </a:extLst>
          </p:cNvPr>
          <p:cNvSpPr txBox="1"/>
          <p:nvPr/>
        </p:nvSpPr>
        <p:spPr>
          <a:xfrm>
            <a:off x="1168400" y="3276600"/>
            <a:ext cx="2743200" cy="6096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Saluran ditutup sepenuhnya. Tidak ada udara, tidak ada bunyi.</a:t>
            </a:r>
          </a:p>
        </p:txBody>
      </p:sp>
      <p:sp>
        <p:nvSpPr>
          <p:cNvPr id="11" name="Rounded Rectangle 10">
            <a:extLst>
              <a:ext uri="{FF2B5EF4-FFF2-40B4-BE49-F238E27FC236}">
                <a16:creationId xmlns:a16="http://schemas.microsoft.com/office/drawing/2014/main" id="{4549D27B-F11B-694A-8878-E53852FB1F25}"/>
              </a:ext>
            </a:extLst>
          </p:cNvPr>
          <p:cNvSpPr/>
          <p:nvPr/>
        </p:nvSpPr>
        <p:spPr>
          <a:xfrm>
            <a:off x="4470400" y="1879600"/>
            <a:ext cx="3251200" cy="2159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Rectangle 11">
            <a:extLst>
              <a:ext uri="{FF2B5EF4-FFF2-40B4-BE49-F238E27FC236}">
                <a16:creationId xmlns:a16="http://schemas.microsoft.com/office/drawing/2014/main" id="{6F827BEB-3B0D-3040-8A87-BD364315BAD7}"/>
              </a:ext>
            </a:extLst>
          </p:cNvPr>
          <p:cNvSpPr/>
          <p:nvPr/>
        </p:nvSpPr>
        <p:spPr>
          <a:xfrm>
            <a:off x="4470400" y="1879600"/>
            <a:ext cx="3251200" cy="50800"/>
          </a:xfrm>
          <a:prstGeom prst="rect">
            <a:avLst/>
          </a:prstGeom>
          <a:solidFill>
            <a:srgbClr val="4A427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Rectangle 12">
            <a:extLst>
              <a:ext uri="{FF2B5EF4-FFF2-40B4-BE49-F238E27FC236}">
                <a16:creationId xmlns:a16="http://schemas.microsoft.com/office/drawing/2014/main" id="{0F6B1DCF-8944-EB48-BFF1-126C6F4DCE7E}"/>
              </a:ext>
            </a:extLst>
          </p:cNvPr>
          <p:cNvSpPr/>
          <p:nvPr/>
        </p:nvSpPr>
        <p:spPr>
          <a:xfrm>
            <a:off x="5334000" y="2159000"/>
            <a:ext cx="1524000" cy="101600"/>
          </a:xfrm>
          <a:prstGeom prst="rect">
            <a:avLst/>
          </a:prstGeom>
          <a:solidFill>
            <a:srgbClr val="4A427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4" name="Rectangle 13">
            <a:extLst>
              <a:ext uri="{FF2B5EF4-FFF2-40B4-BE49-F238E27FC236}">
                <a16:creationId xmlns:a16="http://schemas.microsoft.com/office/drawing/2014/main" id="{3C328613-3563-3E41-9CE5-9C5EF090DD24}"/>
              </a:ext>
            </a:extLst>
          </p:cNvPr>
          <p:cNvSpPr/>
          <p:nvPr/>
        </p:nvSpPr>
        <p:spPr>
          <a:xfrm>
            <a:off x="5334000" y="2387600"/>
            <a:ext cx="1524000" cy="101600"/>
          </a:xfrm>
          <a:prstGeom prst="rect">
            <a:avLst/>
          </a:prstGeom>
          <a:solidFill>
            <a:srgbClr val="4A427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TextBox 14">
            <a:extLst>
              <a:ext uri="{FF2B5EF4-FFF2-40B4-BE49-F238E27FC236}">
                <a16:creationId xmlns:a16="http://schemas.microsoft.com/office/drawing/2014/main" id="{0F2F0755-3955-484B-9001-27552BE91B68}"/>
              </a:ext>
            </a:extLst>
          </p:cNvPr>
          <p:cNvSpPr txBox="1"/>
          <p:nvPr/>
        </p:nvSpPr>
        <p:spPr>
          <a:xfrm>
            <a:off x="4724400" y="2616200"/>
            <a:ext cx="2743200" cy="254000"/>
          </a:xfrm>
          <a:prstGeom prst="rect">
            <a:avLst/>
          </a:prstGeom>
          <a:noFill/>
        </p:spPr>
        <p:txBody>
          <a:bodyPr vertOverflow="overflow" vert="horz" wrap="square" rtlCol="0" anchor="t" anchorCtr="0">
            <a:noAutofit/>
          </a:bodyPr>
          <a:lstStyle/>
          <a:p>
            <a:pPr algn="l"/>
            <a:r>
              <a:rPr lang="en-US" sz="1400" b="1">
                <a:solidFill>
                  <a:srgbClr val="4A4270"/>
                </a:solidFill>
                <a:latin typeface="Segoe UI"/>
                <a:cs typeface="Segoe UI"/>
              </a:rPr>
              <a:t>TERBUKA PENUH</a:t>
            </a:r>
          </a:p>
        </p:txBody>
      </p:sp>
      <p:sp>
        <p:nvSpPr>
          <p:cNvPr id="16" name="TextBox 15">
            <a:extLst>
              <a:ext uri="{FF2B5EF4-FFF2-40B4-BE49-F238E27FC236}">
                <a16:creationId xmlns:a16="http://schemas.microsoft.com/office/drawing/2014/main" id="{C738DCEF-EBA2-B94B-8786-32B5FEEC0B8D}"/>
              </a:ext>
            </a:extLst>
          </p:cNvPr>
          <p:cNvSpPr txBox="1"/>
          <p:nvPr/>
        </p:nvSpPr>
        <p:spPr>
          <a:xfrm>
            <a:off x="4724400" y="2870200"/>
            <a:ext cx="2743200" cy="381000"/>
          </a:xfrm>
          <a:prstGeom prst="rect">
            <a:avLst/>
          </a:prstGeom>
          <a:noFill/>
        </p:spPr>
        <p:txBody>
          <a:bodyPr vertOverflow="overflow" vert="horz" wrap="square" rtlCol="0" anchor="t" anchorCtr="0">
            <a:noAutofit/>
          </a:bodyPr>
          <a:lstStyle/>
          <a:p>
            <a:pPr algn="l"/>
            <a:r>
              <a:rPr lang="en-US" sz="2200" b="1">
                <a:solidFill>
                  <a:srgbClr val="FFFFFF"/>
                </a:solidFill>
                <a:latin typeface="Cambria"/>
              </a:rPr>
              <a:t>Tak terdengar</a:t>
            </a:r>
          </a:p>
        </p:txBody>
      </p:sp>
      <p:sp>
        <p:nvSpPr>
          <p:cNvPr id="17" name="TextBox 16">
            <a:extLst>
              <a:ext uri="{FF2B5EF4-FFF2-40B4-BE49-F238E27FC236}">
                <a16:creationId xmlns:a16="http://schemas.microsoft.com/office/drawing/2014/main" id="{239E7D61-B100-914C-BF95-0F3A59721527}"/>
              </a:ext>
            </a:extLst>
          </p:cNvPr>
          <p:cNvSpPr txBox="1"/>
          <p:nvPr/>
        </p:nvSpPr>
        <p:spPr>
          <a:xfrm>
            <a:off x="4724400" y="3276600"/>
            <a:ext cx="2743200" cy="6096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Napas lewat tanpa halangan. Ada udara, tetap tanpa bunyi.</a:t>
            </a:r>
          </a:p>
        </p:txBody>
      </p:sp>
      <p:sp>
        <p:nvSpPr>
          <p:cNvPr id="18" name="Rounded Rectangle 17">
            <a:extLst>
              <a:ext uri="{FF2B5EF4-FFF2-40B4-BE49-F238E27FC236}">
                <a16:creationId xmlns:a16="http://schemas.microsoft.com/office/drawing/2014/main" id="{60132B04-E0E1-C742-B2AD-43E241D6A4B3}"/>
              </a:ext>
            </a:extLst>
          </p:cNvPr>
          <p:cNvSpPr/>
          <p:nvPr/>
        </p:nvSpPr>
        <p:spPr>
          <a:xfrm>
            <a:off x="8026400" y="1879600"/>
            <a:ext cx="3251200" cy="21590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Rectangle 18">
            <a:extLst>
              <a:ext uri="{FF2B5EF4-FFF2-40B4-BE49-F238E27FC236}">
                <a16:creationId xmlns:a16="http://schemas.microsoft.com/office/drawing/2014/main" id="{B9E448F0-44C3-5A4D-8B00-77DC08530D1C}"/>
              </a:ext>
            </a:extLst>
          </p:cNvPr>
          <p:cNvSpPr/>
          <p:nvPr/>
        </p:nvSpPr>
        <p:spPr>
          <a:xfrm>
            <a:off x="8026400" y="1879600"/>
            <a:ext cx="3251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0" name="Triangle 19">
            <a:extLst>
              <a:ext uri="{FF2B5EF4-FFF2-40B4-BE49-F238E27FC236}">
                <a16:creationId xmlns:a16="http://schemas.microsoft.com/office/drawing/2014/main" id="{6F4CF8C3-A5B5-894E-9DA3-906D5BD577FD}"/>
              </a:ext>
            </a:extLst>
          </p:cNvPr>
          <p:cNvSpPr/>
          <p:nvPr/>
        </p:nvSpPr>
        <p:spPr>
          <a:xfrm>
            <a:off x="8890000" y="2108200"/>
            <a:ext cx="1524000" cy="203200"/>
          </a:xfrm>
          <a:prstGeom prst="triangl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Triangle 20">
            <a:extLst>
              <a:ext uri="{FF2B5EF4-FFF2-40B4-BE49-F238E27FC236}">
                <a16:creationId xmlns:a16="http://schemas.microsoft.com/office/drawing/2014/main" id="{0C7FE903-8673-C240-A55F-67329B3ADD69}"/>
              </a:ext>
            </a:extLst>
          </p:cNvPr>
          <p:cNvSpPr/>
          <p:nvPr/>
        </p:nvSpPr>
        <p:spPr>
          <a:xfrm>
            <a:off x="8890000" y="2362200"/>
            <a:ext cx="1524000" cy="203200"/>
          </a:xfrm>
          <a:prstGeom prst="triangl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TextBox 21">
            <a:extLst>
              <a:ext uri="{FF2B5EF4-FFF2-40B4-BE49-F238E27FC236}">
                <a16:creationId xmlns:a16="http://schemas.microsoft.com/office/drawing/2014/main" id="{F1EB4497-B468-F047-BD1F-E92B14E9EAFE}"/>
              </a:ext>
            </a:extLst>
          </p:cNvPr>
          <p:cNvSpPr txBox="1"/>
          <p:nvPr/>
        </p:nvSpPr>
        <p:spPr>
          <a:xfrm>
            <a:off x="8280400" y="2616200"/>
            <a:ext cx="27432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MENYEMPIT</a:t>
            </a:r>
          </a:p>
        </p:txBody>
      </p:sp>
      <p:sp>
        <p:nvSpPr>
          <p:cNvPr id="23" name="TextBox 22">
            <a:extLst>
              <a:ext uri="{FF2B5EF4-FFF2-40B4-BE49-F238E27FC236}">
                <a16:creationId xmlns:a16="http://schemas.microsoft.com/office/drawing/2014/main" id="{954EF409-F0FF-7641-BB65-B957BC235F7D}"/>
              </a:ext>
            </a:extLst>
          </p:cNvPr>
          <p:cNvSpPr txBox="1"/>
          <p:nvPr/>
        </p:nvSpPr>
        <p:spPr>
          <a:xfrm>
            <a:off x="8280400" y="2870200"/>
            <a:ext cx="2743200" cy="381000"/>
          </a:xfrm>
          <a:prstGeom prst="rect">
            <a:avLst/>
          </a:prstGeom>
          <a:noFill/>
        </p:spPr>
        <p:txBody>
          <a:bodyPr vertOverflow="overflow" vert="horz" wrap="square" rtlCol="0" anchor="t" anchorCtr="0">
            <a:noAutofit/>
          </a:bodyPr>
          <a:lstStyle/>
          <a:p>
            <a:pPr algn="l"/>
            <a:r>
              <a:rPr lang="en-US" sz="2200" b="1">
                <a:solidFill>
                  <a:srgbClr val="FFFFFF"/>
                </a:solidFill>
                <a:latin typeface="Cambria"/>
              </a:rPr>
              <a:t>Bunyi frikatif</a:t>
            </a:r>
          </a:p>
        </p:txBody>
      </p:sp>
      <p:sp>
        <p:nvSpPr>
          <p:cNvPr id="24" name="TextBox 23">
            <a:extLst>
              <a:ext uri="{FF2B5EF4-FFF2-40B4-BE49-F238E27FC236}">
                <a16:creationId xmlns:a16="http://schemas.microsoft.com/office/drawing/2014/main" id="{B04B396E-8F20-814D-BCD4-8AE94455EAF5}"/>
              </a:ext>
            </a:extLst>
          </p:cNvPr>
          <p:cNvSpPr txBox="1"/>
          <p:nvPr/>
        </p:nvSpPr>
        <p:spPr>
          <a:xfrm>
            <a:off x="8280400" y="3276600"/>
            <a:ext cx="2743200" cy="6096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s, f, sy, dan ḩ Arab ada justru karena sesuatu menghambat udara.</a:t>
            </a:r>
          </a:p>
        </p:txBody>
      </p:sp>
      <p:sp>
        <p:nvSpPr>
          <p:cNvPr id="25" name="Rounded Rectangle 24">
            <a:extLst>
              <a:ext uri="{FF2B5EF4-FFF2-40B4-BE49-F238E27FC236}">
                <a16:creationId xmlns:a16="http://schemas.microsoft.com/office/drawing/2014/main" id="{9ACB499E-C8A2-094D-8D30-A0157C1CC0A4}"/>
              </a:ext>
            </a:extLst>
          </p:cNvPr>
          <p:cNvSpPr/>
          <p:nvPr/>
        </p:nvSpPr>
        <p:spPr>
          <a:xfrm>
            <a:off x="914400" y="4241800"/>
            <a:ext cx="10363200" cy="12700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6" name="Rectangle 25">
            <a:extLst>
              <a:ext uri="{FF2B5EF4-FFF2-40B4-BE49-F238E27FC236}">
                <a16:creationId xmlns:a16="http://schemas.microsoft.com/office/drawing/2014/main" id="{49FE37E8-1EF7-CB42-AA13-CCBF75CC17C5}"/>
              </a:ext>
            </a:extLst>
          </p:cNvPr>
          <p:cNvSpPr/>
          <p:nvPr/>
        </p:nvSpPr>
        <p:spPr>
          <a:xfrm>
            <a:off x="914400" y="4241800"/>
            <a:ext cx="10363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TextBox 26">
            <a:extLst>
              <a:ext uri="{FF2B5EF4-FFF2-40B4-BE49-F238E27FC236}">
                <a16:creationId xmlns:a16="http://schemas.microsoft.com/office/drawing/2014/main" id="{74B412D7-1EB9-FF4B-A6B4-7C8050E5F4AD}"/>
              </a:ext>
            </a:extLst>
          </p:cNvPr>
          <p:cNvSpPr txBox="1"/>
          <p:nvPr/>
        </p:nvSpPr>
        <p:spPr>
          <a:xfrm>
            <a:off x="1270000" y="4445000"/>
            <a:ext cx="96520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DIPINDAHKAN KE RANAH PENGETAHUAN</a:t>
            </a:r>
          </a:p>
        </p:txBody>
      </p:sp>
      <p:sp>
        <p:nvSpPr>
          <p:cNvPr id="28" name="TextBox 27">
            <a:extLst>
              <a:ext uri="{FF2B5EF4-FFF2-40B4-BE49-F238E27FC236}">
                <a16:creationId xmlns:a16="http://schemas.microsoft.com/office/drawing/2014/main" id="{C2EBCB9D-ADF5-CC4F-A53E-7448887D3D40}"/>
              </a:ext>
            </a:extLst>
          </p:cNvPr>
          <p:cNvSpPr txBox="1"/>
          <p:nvPr/>
        </p:nvSpPr>
        <p:spPr>
          <a:xfrm>
            <a:off x="1270000" y="4724400"/>
            <a:ext cx="9652000" cy="660400"/>
          </a:xfrm>
          <a:prstGeom prst="rect">
            <a:avLst/>
          </a:prstGeom>
          <a:noFill/>
        </p:spPr>
        <p:txBody>
          <a:bodyPr vertOverflow="overflow" vert="horz" wrap="square" rtlCol="0" anchor="t" anchorCtr="0">
            <a:noAutofit/>
          </a:bodyPr>
          <a:lstStyle/>
          <a:p>
            <a:pPr algn="l"/>
            <a:r>
              <a:rPr lang="en-US" sz="1700">
                <a:solidFill>
                  <a:srgbClr val="DCD7F5"/>
                </a:solidFill>
                <a:latin typeface="Cambria"/>
              </a:rPr>
              <a:t>Bila perjumpaan antartradisi diperlakukan sebagai hambatan yang harus disingkirkan, hasilnya bukan kejernihan melainkan kesenyapan: keduanya saling melebur sehingga daya pegang masing-masing hilang, atau tetap berdampingan rapat seperti dua menara. Bila perjumpaan itu dipelihara sebagai penyempitan, friksinya menjadi tempat artikulasi terjadi.</a:t>
            </a:r>
          </a:p>
        </p:txBody>
      </p:sp>
      <p:sp>
        <p:nvSpPr>
          <p:cNvPr id="29" name="Rounded Rectangle 28">
            <a:extLst>
              <a:ext uri="{FF2B5EF4-FFF2-40B4-BE49-F238E27FC236}">
                <a16:creationId xmlns:a16="http://schemas.microsoft.com/office/drawing/2014/main" id="{4C2EF12E-0523-424B-8F69-7225F3CA792E}"/>
              </a:ext>
            </a:extLst>
          </p:cNvPr>
          <p:cNvSpPr/>
          <p:nvPr/>
        </p:nvSpPr>
        <p:spPr>
          <a:xfrm>
            <a:off x="914400" y="5664200"/>
            <a:ext cx="10363200" cy="6858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0" name="Rectangle 29">
            <a:extLst>
              <a:ext uri="{FF2B5EF4-FFF2-40B4-BE49-F238E27FC236}">
                <a16:creationId xmlns:a16="http://schemas.microsoft.com/office/drawing/2014/main" id="{7EFAF1B0-AA0B-7A48-A4C4-44313696071B}"/>
              </a:ext>
            </a:extLst>
          </p:cNvPr>
          <p:cNvSpPr/>
          <p:nvPr/>
        </p:nvSpPr>
        <p:spPr>
          <a:xfrm>
            <a:off x="914400" y="5816600"/>
            <a:ext cx="50800" cy="3810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1" name="TextBox 30">
            <a:extLst>
              <a:ext uri="{FF2B5EF4-FFF2-40B4-BE49-F238E27FC236}">
                <a16:creationId xmlns:a16="http://schemas.microsoft.com/office/drawing/2014/main" id="{7001C6F5-4FA1-4345-B4D8-401519E8834B}"/>
              </a:ext>
            </a:extLst>
          </p:cNvPr>
          <p:cNvSpPr txBox="1"/>
          <p:nvPr/>
        </p:nvSpPr>
        <p:spPr>
          <a:xfrm>
            <a:off x="1270000" y="5842000"/>
            <a:ext cx="9702800" cy="381000"/>
          </a:xfrm>
          <a:prstGeom prst="rect">
            <a:avLst/>
          </a:prstGeom>
          <a:noFill/>
        </p:spPr>
        <p:txBody>
          <a:bodyPr vertOverflow="overflow" vert="horz" wrap="square" rtlCol="0" anchor="t" anchorCtr="0">
            <a:noAutofit/>
          </a:bodyPr>
          <a:lstStyle/>
          <a:p>
            <a:pPr algn="l"/>
            <a:r>
              <a:rPr lang="en-US" sz="1500">
                <a:solidFill>
                  <a:srgbClr val="A78BFA"/>
                </a:solidFill>
                <a:latin typeface="Segoe UI"/>
                <a:cs typeface="Segoe UI"/>
              </a:rPr>
              <a:t>ASAL-USUL ISTILAH — Pertama saya usulkan di Serambi Indonesia, 7 Oktober 2013, enam hari setelah surat pengubahan IAIN Ar-Raniry menjadi UIN ditandatangani; lalu dikembangkan sebagai bab pembuka Islam Historis (2016).</a:t>
            </a:r>
          </a:p>
        </p:txBody>
      </p:sp>
    </p:spTree>
    <p:extLst>
      <p:ext uri="{BB962C8B-B14F-4D97-AF65-F5344CB8AC3E}">
        <p14:creationId xmlns:p14="http://schemas.microsoft.com/office/powerpoint/2010/main" val="2068638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9EB004-20FF-C447-8AE8-5FC7C7A3A5ED}"/>
              </a:ext>
            </a:extLst>
          </p:cNvPr>
          <p:cNvSpPr txBox="1"/>
          <p:nvPr/>
        </p:nvSpPr>
        <p:spPr>
          <a:xfrm>
            <a:off x="914400" y="660400"/>
            <a:ext cx="762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V  ·  AKSIOLOGI</a:t>
            </a:r>
          </a:p>
        </p:txBody>
      </p:sp>
      <p:sp>
        <p:nvSpPr>
          <p:cNvPr id="3" name="TextBox 2">
            <a:extLst>
              <a:ext uri="{FF2B5EF4-FFF2-40B4-BE49-F238E27FC236}">
                <a16:creationId xmlns:a16="http://schemas.microsoft.com/office/drawing/2014/main" id="{673BDB64-DB84-D246-80D6-66C52F517DF3}"/>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Sua dan Rumpun Bambu: Dua Sumber Aceh</a:t>
            </a:r>
          </a:p>
        </p:txBody>
      </p:sp>
      <p:sp>
        <p:nvSpPr>
          <p:cNvPr id="4" name="Rectangle 3">
            <a:extLst>
              <a:ext uri="{FF2B5EF4-FFF2-40B4-BE49-F238E27FC236}">
                <a16:creationId xmlns:a16="http://schemas.microsoft.com/office/drawing/2014/main" id="{831450C5-9AE2-F740-B31A-1C0848E86572}"/>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B74C6421-9E79-EA4B-805D-8B232EEF2C43}"/>
              </a:ext>
            </a:extLst>
          </p:cNvPr>
          <p:cNvSpPr/>
          <p:nvPr/>
        </p:nvSpPr>
        <p:spPr>
          <a:xfrm>
            <a:off x="914400" y="1778000"/>
            <a:ext cx="5029200" cy="34544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382F20EA-05DA-CA46-AB5F-7F89A7DD8087}"/>
              </a:ext>
            </a:extLst>
          </p:cNvPr>
          <p:cNvSpPr/>
          <p:nvPr/>
        </p:nvSpPr>
        <p:spPr>
          <a:xfrm>
            <a:off x="914400" y="1778000"/>
            <a:ext cx="5029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ardrop 6">
            <a:extLst>
              <a:ext uri="{FF2B5EF4-FFF2-40B4-BE49-F238E27FC236}">
                <a16:creationId xmlns:a16="http://schemas.microsoft.com/office/drawing/2014/main" id="{B72DD882-688A-FF41-BE5A-656816B8106B}"/>
              </a:ext>
            </a:extLst>
          </p:cNvPr>
          <p:cNvSpPr/>
          <p:nvPr/>
        </p:nvSpPr>
        <p:spPr>
          <a:xfrm>
            <a:off x="1270000" y="2082800"/>
            <a:ext cx="330200" cy="330200"/>
          </a:xfrm>
          <a:prstGeom prst="teardrop">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Rectangle 7">
            <a:extLst>
              <a:ext uri="{FF2B5EF4-FFF2-40B4-BE49-F238E27FC236}">
                <a16:creationId xmlns:a16="http://schemas.microsoft.com/office/drawing/2014/main" id="{6E489010-859A-7447-93DF-AC2EDC2BF14D}"/>
              </a:ext>
            </a:extLst>
          </p:cNvPr>
          <p:cNvSpPr/>
          <p:nvPr/>
        </p:nvSpPr>
        <p:spPr>
          <a:xfrm>
            <a:off x="1371600" y="2413000"/>
            <a:ext cx="127000" cy="482600"/>
          </a:xfrm>
          <a:prstGeom prst="rect">
            <a:avLst/>
          </a:prstGeom>
          <a:solidFill>
            <a:srgbClr val="6B5A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TextBox 8">
            <a:extLst>
              <a:ext uri="{FF2B5EF4-FFF2-40B4-BE49-F238E27FC236}">
                <a16:creationId xmlns:a16="http://schemas.microsoft.com/office/drawing/2014/main" id="{CEE6A388-1CAC-5D44-9B0D-7E9981248818}"/>
              </a:ext>
            </a:extLst>
          </p:cNvPr>
          <p:cNvSpPr txBox="1"/>
          <p:nvPr/>
        </p:nvSpPr>
        <p:spPr>
          <a:xfrm>
            <a:off x="1778000" y="2082800"/>
            <a:ext cx="3810000" cy="304800"/>
          </a:xfrm>
          <a:prstGeom prst="rect">
            <a:avLst/>
          </a:prstGeom>
          <a:noFill/>
        </p:spPr>
        <p:txBody>
          <a:bodyPr vertOverflow="overflow" vert="horz" wrap="square" rtlCol="0" anchor="t" anchorCtr="0">
            <a:noAutofit/>
          </a:bodyPr>
          <a:lstStyle/>
          <a:p>
            <a:pPr algn="l"/>
            <a:r>
              <a:rPr lang="en-US" sz="1500" b="1">
                <a:solidFill>
                  <a:srgbClr val="F0B429"/>
                </a:solidFill>
                <a:latin typeface="Segoe UI"/>
                <a:cs typeface="Segoe UI"/>
              </a:rPr>
              <a:t>SUA</a:t>
            </a:r>
          </a:p>
        </p:txBody>
      </p:sp>
      <p:sp>
        <p:nvSpPr>
          <p:cNvPr id="10" name="TextBox 9">
            <a:extLst>
              <a:ext uri="{FF2B5EF4-FFF2-40B4-BE49-F238E27FC236}">
                <a16:creationId xmlns:a16="http://schemas.microsoft.com/office/drawing/2014/main" id="{B7AEA2F6-033E-AF4A-A40E-BBA063D55F95}"/>
              </a:ext>
            </a:extLst>
          </p:cNvPr>
          <p:cNvSpPr txBox="1"/>
          <p:nvPr/>
        </p:nvSpPr>
        <p:spPr>
          <a:xfrm>
            <a:off x="1778000" y="2362200"/>
            <a:ext cx="3810000" cy="355600"/>
          </a:xfrm>
          <a:prstGeom prst="rect">
            <a:avLst/>
          </a:prstGeom>
          <a:noFill/>
        </p:spPr>
        <p:txBody>
          <a:bodyPr vertOverflow="overflow" vert="horz" wrap="square" rtlCol="0" anchor="t" anchorCtr="0">
            <a:noAutofit/>
          </a:bodyPr>
          <a:lstStyle/>
          <a:p>
            <a:pPr algn="l"/>
            <a:r>
              <a:rPr lang="en-US" sz="2200" b="1">
                <a:solidFill>
                  <a:srgbClr val="FFFFFF"/>
                </a:solidFill>
                <a:latin typeface="Cambria"/>
              </a:rPr>
              <a:t>Obor damar Aceh</a:t>
            </a:r>
          </a:p>
        </p:txBody>
      </p:sp>
      <p:sp>
        <p:nvSpPr>
          <p:cNvPr id="11" name="TextBox 10">
            <a:extLst>
              <a:ext uri="{FF2B5EF4-FFF2-40B4-BE49-F238E27FC236}">
                <a16:creationId xmlns:a16="http://schemas.microsoft.com/office/drawing/2014/main" id="{08591D4F-EF57-1641-967A-19ACA0EE352B}"/>
              </a:ext>
            </a:extLst>
          </p:cNvPr>
          <p:cNvSpPr txBox="1"/>
          <p:nvPr/>
        </p:nvSpPr>
        <p:spPr>
          <a:xfrm>
            <a:off x="1270000" y="2997200"/>
            <a:ext cx="4368800" cy="660400"/>
          </a:xfrm>
          <a:prstGeom prst="rect">
            <a:avLst/>
          </a:prstGeom>
          <a:noFill/>
        </p:spPr>
        <p:txBody>
          <a:bodyPr vertOverflow="overflow" vert="horz" wrap="square" rtlCol="0" anchor="t" anchorCtr="0">
            <a:noAutofit/>
          </a:bodyPr>
          <a:lstStyle/>
          <a:p>
            <a:pPr algn="l"/>
            <a:r>
              <a:rPr lang="en-US" sz="1600" i="1">
                <a:solidFill>
                  <a:srgbClr val="DCD7F5"/>
                </a:solidFill>
                <a:latin typeface="Cambria"/>
              </a:rPr>
              <a:t>Napas yang mengipasi nyalanya adalah napas yang memadamkannya. Yang membedakan hanyalah cara napas itu diarahkan.</a:t>
            </a:r>
          </a:p>
        </p:txBody>
      </p:sp>
      <p:sp>
        <p:nvSpPr>
          <p:cNvPr id="12" name="Rectangle 11">
            <a:extLst>
              <a:ext uri="{FF2B5EF4-FFF2-40B4-BE49-F238E27FC236}">
                <a16:creationId xmlns:a16="http://schemas.microsoft.com/office/drawing/2014/main" id="{70D13536-CFC7-FB4E-9681-ACA233F31B26}"/>
              </a:ext>
            </a:extLst>
          </p:cNvPr>
          <p:cNvSpPr/>
          <p:nvPr/>
        </p:nvSpPr>
        <p:spPr>
          <a:xfrm>
            <a:off x="1270000" y="3733800"/>
            <a:ext cx="43688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TextBox 12">
            <a:extLst>
              <a:ext uri="{FF2B5EF4-FFF2-40B4-BE49-F238E27FC236}">
                <a16:creationId xmlns:a16="http://schemas.microsoft.com/office/drawing/2014/main" id="{B7585DD7-DACB-024C-9A2D-DD9C6140BFCA}"/>
              </a:ext>
            </a:extLst>
          </p:cNvPr>
          <p:cNvSpPr txBox="1"/>
          <p:nvPr/>
        </p:nvSpPr>
        <p:spPr>
          <a:xfrm>
            <a:off x="1270000" y="3860800"/>
            <a:ext cx="4368800" cy="254000"/>
          </a:xfrm>
          <a:prstGeom prst="rect">
            <a:avLst/>
          </a:prstGeom>
          <a:noFill/>
        </p:spPr>
        <p:txBody>
          <a:bodyPr vertOverflow="overflow" vert="horz" wrap="square" rtlCol="0" anchor="t" anchorCtr="0">
            <a:noAutofit/>
          </a:bodyPr>
          <a:lstStyle/>
          <a:p>
            <a:pPr algn="l"/>
            <a:r>
              <a:rPr lang="en-US" sz="1600" b="1">
                <a:solidFill>
                  <a:srgbClr val="A78BFA"/>
                </a:solidFill>
                <a:latin typeface="Segoe UI"/>
                <a:cs typeface="Segoe UI"/>
              </a:rPr>
              <a:t>Asimetri hasil dari sebab yang sama</a:t>
            </a:r>
          </a:p>
        </p:txBody>
      </p:sp>
      <p:sp>
        <p:nvSpPr>
          <p:cNvPr id="14" name="TextBox 13">
            <a:extLst>
              <a:ext uri="{FF2B5EF4-FFF2-40B4-BE49-F238E27FC236}">
                <a16:creationId xmlns:a16="http://schemas.microsoft.com/office/drawing/2014/main" id="{2E80B400-A748-1649-A420-B374B6C54E72}"/>
              </a:ext>
            </a:extLst>
          </p:cNvPr>
          <p:cNvSpPr txBox="1"/>
          <p:nvPr/>
        </p:nvSpPr>
        <p:spPr>
          <a:xfrm>
            <a:off x="1270000" y="4114800"/>
            <a:ext cx="4368800" cy="584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Medium yang menerangi adalah medium yang memusnahkan — maka pertanyaan tentang apa yang dikerjakan ilmu tak dapat dipisahkan dari bagaimana ia dihampiri.</a:t>
            </a:r>
          </a:p>
        </p:txBody>
      </p:sp>
      <p:sp>
        <p:nvSpPr>
          <p:cNvPr id="15" name="TextBox 14">
            <a:extLst>
              <a:ext uri="{FF2B5EF4-FFF2-40B4-BE49-F238E27FC236}">
                <a16:creationId xmlns:a16="http://schemas.microsoft.com/office/drawing/2014/main" id="{25E485CD-65A7-D848-86B5-10BDD165098F}"/>
              </a:ext>
            </a:extLst>
          </p:cNvPr>
          <p:cNvSpPr txBox="1"/>
          <p:nvPr/>
        </p:nvSpPr>
        <p:spPr>
          <a:xfrm>
            <a:off x="1270000" y="4724400"/>
            <a:ext cx="4368800" cy="4318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Nyala itu tidak menopang dirinya sendiri; keberlangsungannya bergantung pada sesuatu di luarnya.</a:t>
            </a:r>
          </a:p>
        </p:txBody>
      </p:sp>
      <p:sp>
        <p:nvSpPr>
          <p:cNvPr id="16" name="Rounded Rectangle 15">
            <a:extLst>
              <a:ext uri="{FF2B5EF4-FFF2-40B4-BE49-F238E27FC236}">
                <a16:creationId xmlns:a16="http://schemas.microsoft.com/office/drawing/2014/main" id="{8F114416-20C1-5B4B-9993-ABBA620FA959}"/>
              </a:ext>
            </a:extLst>
          </p:cNvPr>
          <p:cNvSpPr/>
          <p:nvPr/>
        </p:nvSpPr>
        <p:spPr>
          <a:xfrm>
            <a:off x="6248400" y="1778000"/>
            <a:ext cx="5029200" cy="34544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Rectangle 16">
            <a:extLst>
              <a:ext uri="{FF2B5EF4-FFF2-40B4-BE49-F238E27FC236}">
                <a16:creationId xmlns:a16="http://schemas.microsoft.com/office/drawing/2014/main" id="{811AE8F4-FF13-A64A-9DF4-8AA300DAD9DC}"/>
              </a:ext>
            </a:extLst>
          </p:cNvPr>
          <p:cNvSpPr/>
          <p:nvPr/>
        </p:nvSpPr>
        <p:spPr>
          <a:xfrm>
            <a:off x="6248400" y="1778000"/>
            <a:ext cx="5029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Rectangle 17">
            <a:extLst>
              <a:ext uri="{FF2B5EF4-FFF2-40B4-BE49-F238E27FC236}">
                <a16:creationId xmlns:a16="http://schemas.microsoft.com/office/drawing/2014/main" id="{B0A0223D-7A4A-AE41-8C71-25698CCF84BC}"/>
              </a:ext>
            </a:extLst>
          </p:cNvPr>
          <p:cNvSpPr/>
          <p:nvPr/>
        </p:nvSpPr>
        <p:spPr>
          <a:xfrm>
            <a:off x="6604000" y="2082800"/>
            <a:ext cx="101600" cy="812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Rectangle 18">
            <a:extLst>
              <a:ext uri="{FF2B5EF4-FFF2-40B4-BE49-F238E27FC236}">
                <a16:creationId xmlns:a16="http://schemas.microsoft.com/office/drawing/2014/main" id="{30ACFBDB-5FEC-5E47-B8A2-2C4C81F248DD}"/>
              </a:ext>
            </a:extLst>
          </p:cNvPr>
          <p:cNvSpPr/>
          <p:nvPr/>
        </p:nvSpPr>
        <p:spPr>
          <a:xfrm>
            <a:off x="6781800" y="2184400"/>
            <a:ext cx="101600" cy="711200"/>
          </a:xfrm>
          <a:prstGeom prst="rect">
            <a:avLst/>
          </a:prstGeom>
          <a:solidFill>
            <a:srgbClr val="A78BF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0" name="Rectangle 19">
            <a:extLst>
              <a:ext uri="{FF2B5EF4-FFF2-40B4-BE49-F238E27FC236}">
                <a16:creationId xmlns:a16="http://schemas.microsoft.com/office/drawing/2014/main" id="{78811C88-F174-5A44-AFB1-8EF803B91FA4}"/>
              </a:ext>
            </a:extLst>
          </p:cNvPr>
          <p:cNvSpPr/>
          <p:nvPr/>
        </p:nvSpPr>
        <p:spPr>
          <a:xfrm>
            <a:off x="6959600" y="2286000"/>
            <a:ext cx="101600" cy="6096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TextBox 20">
            <a:extLst>
              <a:ext uri="{FF2B5EF4-FFF2-40B4-BE49-F238E27FC236}">
                <a16:creationId xmlns:a16="http://schemas.microsoft.com/office/drawing/2014/main" id="{5BB7F22E-3BDC-AB4C-8852-C81BE7E2D921}"/>
              </a:ext>
            </a:extLst>
          </p:cNvPr>
          <p:cNvSpPr txBox="1"/>
          <p:nvPr/>
        </p:nvSpPr>
        <p:spPr>
          <a:xfrm>
            <a:off x="7239000" y="2082800"/>
            <a:ext cx="3810000" cy="304800"/>
          </a:xfrm>
          <a:prstGeom prst="rect">
            <a:avLst/>
          </a:prstGeom>
          <a:noFill/>
        </p:spPr>
        <p:txBody>
          <a:bodyPr vertOverflow="overflow" vert="horz" wrap="square" rtlCol="0" anchor="t" anchorCtr="0">
            <a:noAutofit/>
          </a:bodyPr>
          <a:lstStyle/>
          <a:p>
            <a:pPr algn="l"/>
            <a:r>
              <a:rPr lang="en-US" sz="1500" b="1">
                <a:solidFill>
                  <a:srgbClr val="8B6DF0"/>
                </a:solidFill>
                <a:latin typeface="Segoe UI"/>
                <a:cs typeface="Segoe UI"/>
              </a:rPr>
              <a:t>RUMPUN BAMBU</a:t>
            </a:r>
          </a:p>
        </p:txBody>
      </p:sp>
      <p:sp>
        <p:nvSpPr>
          <p:cNvPr id="22" name="TextBox 21">
            <a:extLst>
              <a:ext uri="{FF2B5EF4-FFF2-40B4-BE49-F238E27FC236}">
                <a16:creationId xmlns:a16="http://schemas.microsoft.com/office/drawing/2014/main" id="{3887CFC6-9F35-4545-9865-2E10D1D264CC}"/>
              </a:ext>
            </a:extLst>
          </p:cNvPr>
          <p:cNvSpPr txBox="1"/>
          <p:nvPr/>
        </p:nvSpPr>
        <p:spPr>
          <a:xfrm>
            <a:off x="7239000" y="2362200"/>
            <a:ext cx="3810000" cy="355600"/>
          </a:xfrm>
          <a:prstGeom prst="rect">
            <a:avLst/>
          </a:prstGeom>
          <a:noFill/>
        </p:spPr>
        <p:txBody>
          <a:bodyPr vertOverflow="overflow" vert="horz" wrap="square" rtlCol="0" anchor="t" anchorCtr="0">
            <a:noAutofit/>
          </a:bodyPr>
          <a:lstStyle/>
          <a:p>
            <a:pPr algn="l"/>
            <a:r>
              <a:rPr lang="en-US" sz="2200" b="1">
                <a:solidFill>
                  <a:srgbClr val="FFFFFF"/>
                </a:solidFill>
                <a:latin typeface="Cambria"/>
              </a:rPr>
              <a:t>Puga nanggroe</a:t>
            </a:r>
          </a:p>
        </p:txBody>
      </p:sp>
      <p:sp>
        <p:nvSpPr>
          <p:cNvPr id="23" name="TextBox 22">
            <a:extLst>
              <a:ext uri="{FF2B5EF4-FFF2-40B4-BE49-F238E27FC236}">
                <a16:creationId xmlns:a16="http://schemas.microsoft.com/office/drawing/2014/main" id="{5E5E1DBF-52CE-1C46-9644-ED8BBC6CAE40}"/>
              </a:ext>
            </a:extLst>
          </p:cNvPr>
          <p:cNvSpPr txBox="1"/>
          <p:nvPr/>
        </p:nvSpPr>
        <p:spPr>
          <a:xfrm>
            <a:off x="6604000" y="2997200"/>
            <a:ext cx="4368800" cy="660400"/>
          </a:xfrm>
          <a:prstGeom prst="rect">
            <a:avLst/>
          </a:prstGeom>
          <a:noFill/>
        </p:spPr>
        <p:txBody>
          <a:bodyPr vertOverflow="overflow" vert="horz" wrap="square" rtlCol="0" anchor="t" anchorCtr="0">
            <a:noAutofit/>
          </a:bodyPr>
          <a:lstStyle/>
          <a:p>
            <a:pPr algn="l"/>
            <a:r>
              <a:rPr lang="en-US" sz="1600" i="1">
                <a:solidFill>
                  <a:srgbClr val="DCD7F5"/>
                </a:solidFill>
                <a:latin typeface="Cambria"/>
              </a:rPr>
              <a:t>Ia berbunyi ketika angin melewatinya, namun tak pernah roboh karena akarnya dalam. Bunyi gesekan batangnya membuat yang mendengar bergetar — sebab ada kekuatan di balik bunyi itu.</a:t>
            </a:r>
          </a:p>
        </p:txBody>
      </p:sp>
      <p:sp>
        <p:nvSpPr>
          <p:cNvPr id="24" name="Rectangle 23">
            <a:extLst>
              <a:ext uri="{FF2B5EF4-FFF2-40B4-BE49-F238E27FC236}">
                <a16:creationId xmlns:a16="http://schemas.microsoft.com/office/drawing/2014/main" id="{7774FB49-F766-9F42-9C80-2FEBC7487EA0}"/>
              </a:ext>
            </a:extLst>
          </p:cNvPr>
          <p:cNvSpPr/>
          <p:nvPr/>
        </p:nvSpPr>
        <p:spPr>
          <a:xfrm>
            <a:off x="6604000" y="3733800"/>
            <a:ext cx="43688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5" name="TextBox 24">
            <a:extLst>
              <a:ext uri="{FF2B5EF4-FFF2-40B4-BE49-F238E27FC236}">
                <a16:creationId xmlns:a16="http://schemas.microsoft.com/office/drawing/2014/main" id="{14AF82B9-9D63-A043-93CE-B90046DC0626}"/>
              </a:ext>
            </a:extLst>
          </p:cNvPr>
          <p:cNvSpPr txBox="1"/>
          <p:nvPr/>
        </p:nvSpPr>
        <p:spPr>
          <a:xfrm>
            <a:off x="6604000" y="3860800"/>
            <a:ext cx="4368800" cy="254000"/>
          </a:xfrm>
          <a:prstGeom prst="rect">
            <a:avLst/>
          </a:prstGeom>
          <a:noFill/>
        </p:spPr>
        <p:txBody>
          <a:bodyPr vertOverflow="overflow" vert="horz" wrap="square" rtlCol="0" anchor="t" anchorCtr="0">
            <a:noAutofit/>
          </a:bodyPr>
          <a:lstStyle/>
          <a:p>
            <a:pPr algn="l"/>
            <a:r>
              <a:rPr lang="en-US" sz="1600" b="1">
                <a:solidFill>
                  <a:srgbClr val="A78BFA"/>
                </a:solidFill>
                <a:latin typeface="Segoe UI"/>
                <a:cs typeface="Segoe UI"/>
              </a:rPr>
              <a:t>Berakar, sekaligus beranak dekat induk</a:t>
            </a:r>
          </a:p>
        </p:txBody>
      </p:sp>
      <p:sp>
        <p:nvSpPr>
          <p:cNvPr id="26" name="TextBox 25">
            <a:extLst>
              <a:ext uri="{FF2B5EF4-FFF2-40B4-BE49-F238E27FC236}">
                <a16:creationId xmlns:a16="http://schemas.microsoft.com/office/drawing/2014/main" id="{4812457D-9000-7540-BFC3-ACBBFF76E9C0}"/>
              </a:ext>
            </a:extLst>
          </p:cNvPr>
          <p:cNvSpPr txBox="1"/>
          <p:nvPr/>
        </p:nvSpPr>
        <p:spPr>
          <a:xfrm>
            <a:off x="6604000" y="4114800"/>
            <a:ext cx="4368800" cy="7366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Berakar: jawaban atas ketakutan bahwa perjumpaan dengan ilmu luar berakhir sebagai asimilasi. Beranak dekat induk: jawaban atas ketakutan sebaliknya, bahwa keberakaran berakhir sebagai isolasi.</a:t>
            </a:r>
          </a:p>
        </p:txBody>
      </p:sp>
      <p:sp>
        <p:nvSpPr>
          <p:cNvPr id="27" name="TextBox 26">
            <a:extLst>
              <a:ext uri="{FF2B5EF4-FFF2-40B4-BE49-F238E27FC236}">
                <a16:creationId xmlns:a16="http://schemas.microsoft.com/office/drawing/2014/main" id="{AC1AA33C-7234-5945-9C07-B731355B3184}"/>
              </a:ext>
            </a:extLst>
          </p:cNvPr>
          <p:cNvSpPr txBox="1"/>
          <p:nvPr/>
        </p:nvSpPr>
        <p:spPr>
          <a:xfrm>
            <a:off x="6604000" y="4876800"/>
            <a:ext cx="4368800" cy="279400"/>
          </a:xfrm>
          <a:prstGeom prst="rect">
            <a:avLst/>
          </a:prstGeom>
          <a:noFill/>
        </p:spPr>
        <p:txBody>
          <a:bodyPr vertOverflow="overflow" vert="horz" wrap="square" rtlCol="0" anchor="t" anchorCtr="0">
            <a:noAutofit/>
          </a:bodyPr>
          <a:lstStyle/>
          <a:p>
            <a:pPr algn="l"/>
            <a:r>
              <a:rPr lang="en-US" sz="1400" i="1">
                <a:solidFill>
                  <a:srgbClr val="A78BFA"/>
                </a:solidFill>
                <a:latin typeface="Segoe UI"/>
                <a:cs typeface="Segoe UI"/>
              </a:rPr>
              <a:t>Di Aceh tak ada gampong tanpa bambu.</a:t>
            </a:r>
          </a:p>
        </p:txBody>
      </p:sp>
      <p:sp>
        <p:nvSpPr>
          <p:cNvPr id="28" name="Rounded Rectangle 27">
            <a:extLst>
              <a:ext uri="{FF2B5EF4-FFF2-40B4-BE49-F238E27FC236}">
                <a16:creationId xmlns:a16="http://schemas.microsoft.com/office/drawing/2014/main" id="{E1140179-4D5C-E84B-8964-38267C1CE6D4}"/>
              </a:ext>
            </a:extLst>
          </p:cNvPr>
          <p:cNvSpPr/>
          <p:nvPr/>
        </p:nvSpPr>
        <p:spPr>
          <a:xfrm>
            <a:off x="914400" y="5435600"/>
            <a:ext cx="10363200" cy="9144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9" name="Rectangle 28">
            <a:extLst>
              <a:ext uri="{FF2B5EF4-FFF2-40B4-BE49-F238E27FC236}">
                <a16:creationId xmlns:a16="http://schemas.microsoft.com/office/drawing/2014/main" id="{90C63790-61E8-724A-BC9C-5BE6D1C054F2}"/>
              </a:ext>
            </a:extLst>
          </p:cNvPr>
          <p:cNvSpPr/>
          <p:nvPr/>
        </p:nvSpPr>
        <p:spPr>
          <a:xfrm>
            <a:off x="914400" y="5613400"/>
            <a:ext cx="50800" cy="558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0" name="TextBox 29">
            <a:extLst>
              <a:ext uri="{FF2B5EF4-FFF2-40B4-BE49-F238E27FC236}">
                <a16:creationId xmlns:a16="http://schemas.microsoft.com/office/drawing/2014/main" id="{912A1BCE-4EED-D645-9FE3-AE9D3DFF8ED0}"/>
              </a:ext>
            </a:extLst>
          </p:cNvPr>
          <p:cNvSpPr txBox="1"/>
          <p:nvPr/>
        </p:nvSpPr>
        <p:spPr>
          <a:xfrm>
            <a:off x="1270000" y="5664200"/>
            <a:ext cx="9702800" cy="558800"/>
          </a:xfrm>
          <a:prstGeom prst="rect">
            <a:avLst/>
          </a:prstGeom>
          <a:noFill/>
        </p:spPr>
        <p:txBody>
          <a:bodyPr vertOverflow="overflow" vert="horz" wrap="square" rtlCol="0" anchor="t" anchorCtr="0">
            <a:noAutofit/>
          </a:bodyPr>
          <a:lstStyle/>
          <a:p>
            <a:pPr algn="l"/>
            <a:r>
              <a:rPr lang="en-US" sz="1600">
                <a:solidFill>
                  <a:srgbClr val="DCD7F5"/>
                </a:solidFill>
                <a:latin typeface="Cambria"/>
              </a:rPr>
              <a:t>NAPAS EPISTEMIK — watak dengan mana seorang yang mengetahui menghampiri apa yang diberikan kepadanya untuk diketahui: niatnya, adabnya, keadaan perhatiannya. Klaimnya: watak ini bukan pelengkap etis bagi penyelidikan, melainkan variabel dalam hasilnya — dan keilmuan yang mengurungnya bukan mencapai kenetralan, melainkan berhenti mengukur salah satu penentunya sendiri.</a:t>
            </a:r>
          </a:p>
        </p:txBody>
      </p:sp>
    </p:spTree>
    <p:extLst>
      <p:ext uri="{BB962C8B-B14F-4D97-AF65-F5344CB8AC3E}">
        <p14:creationId xmlns:p14="http://schemas.microsoft.com/office/powerpoint/2010/main" val="2601243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6B9DBB-93A1-4049-83C5-2B7B772BBC41}"/>
              </a:ext>
            </a:extLst>
          </p:cNvPr>
          <p:cNvSpPr txBox="1"/>
          <p:nvPr/>
        </p:nvSpPr>
        <p:spPr>
          <a:xfrm>
            <a:off x="914400" y="584200"/>
            <a:ext cx="88900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V  ·  AGAR DAPAT DIPERDEBATKAN</a:t>
            </a:r>
          </a:p>
        </p:txBody>
      </p:sp>
      <p:sp>
        <p:nvSpPr>
          <p:cNvPr id="3" name="TextBox 2">
            <a:extLst>
              <a:ext uri="{FF2B5EF4-FFF2-40B4-BE49-F238E27FC236}">
                <a16:creationId xmlns:a16="http://schemas.microsoft.com/office/drawing/2014/main" id="{4824D3B3-C7BE-1F41-8F04-61C04DB231BA}"/>
              </a:ext>
            </a:extLst>
          </p:cNvPr>
          <p:cNvSpPr txBox="1"/>
          <p:nvPr/>
        </p:nvSpPr>
        <p:spPr>
          <a:xfrm>
            <a:off x="914400" y="838200"/>
            <a:ext cx="10363200" cy="508000"/>
          </a:xfrm>
          <a:prstGeom prst="rect">
            <a:avLst/>
          </a:prstGeom>
          <a:noFill/>
        </p:spPr>
        <p:txBody>
          <a:bodyPr vertOverflow="overflow" vert="horz" wrap="square" rtlCol="0" anchor="t" anchorCtr="0">
            <a:noAutofit/>
          </a:bodyPr>
          <a:lstStyle/>
          <a:p>
            <a:pPr algn="l"/>
            <a:r>
              <a:rPr lang="en-US" sz="3200" b="1">
                <a:solidFill>
                  <a:srgbClr val="FFFFFF"/>
                </a:solidFill>
                <a:latin typeface="Cambria"/>
              </a:rPr>
              <a:t>Spesifikasi Paradigma dalam Sembilan Bagian</a:t>
            </a:r>
          </a:p>
        </p:txBody>
      </p:sp>
      <p:sp>
        <p:nvSpPr>
          <p:cNvPr id="4" name="Rectangle 3">
            <a:extLst>
              <a:ext uri="{FF2B5EF4-FFF2-40B4-BE49-F238E27FC236}">
                <a16:creationId xmlns:a16="http://schemas.microsoft.com/office/drawing/2014/main" id="{59746A9F-E3A9-394A-AADC-5D7BCA857C47}"/>
              </a:ext>
            </a:extLst>
          </p:cNvPr>
          <p:cNvSpPr/>
          <p:nvPr/>
        </p:nvSpPr>
        <p:spPr>
          <a:xfrm>
            <a:off x="914400" y="13970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B1739368-0151-7941-9916-05C8A61C1AA7}"/>
              </a:ext>
            </a:extLst>
          </p:cNvPr>
          <p:cNvSpPr/>
          <p:nvPr/>
        </p:nvSpPr>
        <p:spPr>
          <a:xfrm>
            <a:off x="914400" y="1600200"/>
            <a:ext cx="3327400" cy="14478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2D0520BB-DF4D-D542-8B3C-272DA31BB337}"/>
              </a:ext>
            </a:extLst>
          </p:cNvPr>
          <p:cNvSpPr/>
          <p:nvPr/>
        </p:nvSpPr>
        <p:spPr>
          <a:xfrm>
            <a:off x="914400" y="1600200"/>
            <a:ext cx="33274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Rounded Rectangle 6">
            <a:extLst>
              <a:ext uri="{FF2B5EF4-FFF2-40B4-BE49-F238E27FC236}">
                <a16:creationId xmlns:a16="http://schemas.microsoft.com/office/drawing/2014/main" id="{B6AC6DE9-A1C0-D64F-BAD0-4E1810B81B6E}"/>
              </a:ext>
            </a:extLst>
          </p:cNvPr>
          <p:cNvSpPr/>
          <p:nvPr/>
        </p:nvSpPr>
        <p:spPr>
          <a:xfrm>
            <a:off x="1117600" y="1778000"/>
            <a:ext cx="304800" cy="3048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Cambria"/>
              </a:rPr>
              <a:t>1</a:t>
            </a:r>
          </a:p>
        </p:txBody>
      </p:sp>
      <p:sp>
        <p:nvSpPr>
          <p:cNvPr id="8" name="TextBox 7">
            <a:extLst>
              <a:ext uri="{FF2B5EF4-FFF2-40B4-BE49-F238E27FC236}">
                <a16:creationId xmlns:a16="http://schemas.microsoft.com/office/drawing/2014/main" id="{9CB319DA-A46E-824B-A0CA-75B16628C488}"/>
              </a:ext>
            </a:extLst>
          </p:cNvPr>
          <p:cNvSpPr txBox="1"/>
          <p:nvPr/>
        </p:nvSpPr>
        <p:spPr>
          <a:xfrm>
            <a:off x="1524000" y="1790700"/>
            <a:ext cx="2514600" cy="304800"/>
          </a:xfrm>
          <a:prstGeom prst="rect">
            <a:avLst/>
          </a:prstGeom>
          <a:noFill/>
        </p:spPr>
        <p:txBody>
          <a:bodyPr vertOverflow="overflow" vert="horz" wrap="square" rtlCol="0" anchor="t" anchorCtr="0">
            <a:noAutofit/>
          </a:bodyPr>
          <a:lstStyle/>
          <a:p>
            <a:pPr algn="l"/>
            <a:r>
              <a:rPr lang="en-US" sz="1700" b="1">
                <a:solidFill>
                  <a:srgbClr val="FFFFFF"/>
                </a:solidFill>
                <a:latin typeface="Cambria"/>
              </a:rPr>
              <a:t>Unit analisis</a:t>
            </a:r>
          </a:p>
        </p:txBody>
      </p:sp>
      <p:sp>
        <p:nvSpPr>
          <p:cNvPr id="9" name="TextBox 8">
            <a:extLst>
              <a:ext uri="{FF2B5EF4-FFF2-40B4-BE49-F238E27FC236}">
                <a16:creationId xmlns:a16="http://schemas.microsoft.com/office/drawing/2014/main" id="{937B2E06-CFA1-764A-920C-81CAC3546E88}"/>
              </a:ext>
            </a:extLst>
          </p:cNvPr>
          <p:cNvSpPr txBox="1"/>
          <p:nvPr/>
        </p:nvSpPr>
        <p:spPr>
          <a:xfrm>
            <a:off x="1117600" y="2159000"/>
            <a:ext cx="2921000" cy="787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Perjumpaan epistemik: seorang ilmuwan yang dibentuk satu tradisi berhadapan dengan bahan atau instrumen dari tradisi lain — sela itu sendiri.</a:t>
            </a:r>
          </a:p>
        </p:txBody>
      </p:sp>
      <p:sp>
        <p:nvSpPr>
          <p:cNvPr id="10" name="Rounded Rectangle 9">
            <a:extLst>
              <a:ext uri="{FF2B5EF4-FFF2-40B4-BE49-F238E27FC236}">
                <a16:creationId xmlns:a16="http://schemas.microsoft.com/office/drawing/2014/main" id="{8D7A7277-7B0A-8549-8448-69F5006445E5}"/>
              </a:ext>
            </a:extLst>
          </p:cNvPr>
          <p:cNvSpPr/>
          <p:nvPr/>
        </p:nvSpPr>
        <p:spPr>
          <a:xfrm>
            <a:off x="4432300" y="1600200"/>
            <a:ext cx="3327400" cy="14478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Rectangle 10">
            <a:extLst>
              <a:ext uri="{FF2B5EF4-FFF2-40B4-BE49-F238E27FC236}">
                <a16:creationId xmlns:a16="http://schemas.microsoft.com/office/drawing/2014/main" id="{6D5A012E-C314-F044-AB16-1DD975BC473F}"/>
              </a:ext>
            </a:extLst>
          </p:cNvPr>
          <p:cNvSpPr/>
          <p:nvPr/>
        </p:nvSpPr>
        <p:spPr>
          <a:xfrm>
            <a:off x="4432300" y="1600200"/>
            <a:ext cx="3327400" cy="381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Rounded Rectangle 11">
            <a:extLst>
              <a:ext uri="{FF2B5EF4-FFF2-40B4-BE49-F238E27FC236}">
                <a16:creationId xmlns:a16="http://schemas.microsoft.com/office/drawing/2014/main" id="{18D5F9B3-3E4A-3146-A62E-0B3D058207B9}"/>
              </a:ext>
            </a:extLst>
          </p:cNvPr>
          <p:cNvSpPr/>
          <p:nvPr/>
        </p:nvSpPr>
        <p:spPr>
          <a:xfrm>
            <a:off x="4635500" y="1778000"/>
            <a:ext cx="304800" cy="3048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Cambria"/>
              </a:rPr>
              <a:t>2</a:t>
            </a:r>
          </a:p>
        </p:txBody>
      </p:sp>
      <p:sp>
        <p:nvSpPr>
          <p:cNvPr id="13" name="TextBox 12">
            <a:extLst>
              <a:ext uri="{FF2B5EF4-FFF2-40B4-BE49-F238E27FC236}">
                <a16:creationId xmlns:a16="http://schemas.microsoft.com/office/drawing/2014/main" id="{23C90BE1-BBFB-7543-AA88-A9760C12239B}"/>
              </a:ext>
            </a:extLst>
          </p:cNvPr>
          <p:cNvSpPr txBox="1"/>
          <p:nvPr/>
        </p:nvSpPr>
        <p:spPr>
          <a:xfrm>
            <a:off x="5041900" y="1790700"/>
            <a:ext cx="2514600" cy="304800"/>
          </a:xfrm>
          <a:prstGeom prst="rect">
            <a:avLst/>
          </a:prstGeom>
          <a:noFill/>
        </p:spPr>
        <p:txBody>
          <a:bodyPr vertOverflow="overflow" vert="horz" wrap="square" rtlCol="0" anchor="t" anchorCtr="0">
            <a:noAutofit/>
          </a:bodyPr>
          <a:lstStyle/>
          <a:p>
            <a:pPr algn="l"/>
            <a:r>
              <a:rPr lang="en-US" sz="1700" b="1">
                <a:solidFill>
                  <a:srgbClr val="FFFFFF"/>
                </a:solidFill>
                <a:latin typeface="Cambria"/>
              </a:rPr>
              <a:t>Asumsi dasar</a:t>
            </a:r>
          </a:p>
        </p:txBody>
      </p:sp>
      <p:sp>
        <p:nvSpPr>
          <p:cNvPr id="14" name="TextBox 13">
            <a:extLst>
              <a:ext uri="{FF2B5EF4-FFF2-40B4-BE49-F238E27FC236}">
                <a16:creationId xmlns:a16="http://schemas.microsoft.com/office/drawing/2014/main" id="{6AA33762-08D8-1245-BDB2-7EF3C2896143}"/>
              </a:ext>
            </a:extLst>
          </p:cNvPr>
          <p:cNvSpPr txBox="1"/>
          <p:nvPr/>
        </p:nvSpPr>
        <p:spPr>
          <a:xfrm>
            <a:off x="4635500" y="2159000"/>
            <a:ext cx="2921000" cy="787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Realitas ditopang, bukan berdiri sendiri. Yang mengetahui ikut serta di dalamnya. Ketaksepadanan bersifat produktif, bukan cacat.</a:t>
            </a:r>
          </a:p>
        </p:txBody>
      </p:sp>
      <p:sp>
        <p:nvSpPr>
          <p:cNvPr id="15" name="Rounded Rectangle 14">
            <a:extLst>
              <a:ext uri="{FF2B5EF4-FFF2-40B4-BE49-F238E27FC236}">
                <a16:creationId xmlns:a16="http://schemas.microsoft.com/office/drawing/2014/main" id="{D9A1D3BE-9530-C34F-9330-97758FA16BA6}"/>
              </a:ext>
            </a:extLst>
          </p:cNvPr>
          <p:cNvSpPr/>
          <p:nvPr/>
        </p:nvSpPr>
        <p:spPr>
          <a:xfrm>
            <a:off x="7950200" y="1600200"/>
            <a:ext cx="3327400" cy="14478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Rectangle 15">
            <a:extLst>
              <a:ext uri="{FF2B5EF4-FFF2-40B4-BE49-F238E27FC236}">
                <a16:creationId xmlns:a16="http://schemas.microsoft.com/office/drawing/2014/main" id="{AC6463C7-525B-C849-8D5B-D2DB4FC9369B}"/>
              </a:ext>
            </a:extLst>
          </p:cNvPr>
          <p:cNvSpPr/>
          <p:nvPr/>
        </p:nvSpPr>
        <p:spPr>
          <a:xfrm>
            <a:off x="7950200" y="1600200"/>
            <a:ext cx="33274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Rounded Rectangle 16">
            <a:extLst>
              <a:ext uri="{FF2B5EF4-FFF2-40B4-BE49-F238E27FC236}">
                <a16:creationId xmlns:a16="http://schemas.microsoft.com/office/drawing/2014/main" id="{2380B989-CD29-024B-A3EF-291C824D8598}"/>
              </a:ext>
            </a:extLst>
          </p:cNvPr>
          <p:cNvSpPr/>
          <p:nvPr/>
        </p:nvSpPr>
        <p:spPr>
          <a:xfrm>
            <a:off x="8153400" y="1778000"/>
            <a:ext cx="304800" cy="3048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Cambria"/>
              </a:rPr>
              <a:t>3</a:t>
            </a:r>
          </a:p>
        </p:txBody>
      </p:sp>
      <p:sp>
        <p:nvSpPr>
          <p:cNvPr id="18" name="TextBox 17">
            <a:extLst>
              <a:ext uri="{FF2B5EF4-FFF2-40B4-BE49-F238E27FC236}">
                <a16:creationId xmlns:a16="http://schemas.microsoft.com/office/drawing/2014/main" id="{BFA3A83B-FE40-F544-89DF-02E16ACEF2B5}"/>
              </a:ext>
            </a:extLst>
          </p:cNvPr>
          <p:cNvSpPr txBox="1"/>
          <p:nvPr/>
        </p:nvSpPr>
        <p:spPr>
          <a:xfrm>
            <a:off x="8559800" y="1790700"/>
            <a:ext cx="2514600" cy="304800"/>
          </a:xfrm>
          <a:prstGeom prst="rect">
            <a:avLst/>
          </a:prstGeom>
          <a:noFill/>
        </p:spPr>
        <p:txBody>
          <a:bodyPr vertOverflow="overflow" vert="horz" wrap="square" rtlCol="0" anchor="t" anchorCtr="0">
            <a:noAutofit/>
          </a:bodyPr>
          <a:lstStyle/>
          <a:p>
            <a:pPr algn="l"/>
            <a:r>
              <a:rPr lang="en-US" sz="1700" b="1">
                <a:solidFill>
                  <a:srgbClr val="FFFFFF"/>
                </a:solidFill>
                <a:latin typeface="Cambria"/>
              </a:rPr>
              <a:t>Sumber ilmu</a:t>
            </a:r>
          </a:p>
        </p:txBody>
      </p:sp>
      <p:sp>
        <p:nvSpPr>
          <p:cNvPr id="19" name="TextBox 18">
            <a:extLst>
              <a:ext uri="{FF2B5EF4-FFF2-40B4-BE49-F238E27FC236}">
                <a16:creationId xmlns:a16="http://schemas.microsoft.com/office/drawing/2014/main" id="{086508D9-D5B1-B543-9AEE-EB194E6688C4}"/>
              </a:ext>
            </a:extLst>
          </p:cNvPr>
          <p:cNvSpPr txBox="1"/>
          <p:nvPr/>
        </p:nvSpPr>
        <p:spPr>
          <a:xfrm>
            <a:off x="8153400" y="2159000"/>
            <a:ext cx="2921000" cy="787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Wahyu (pertama), akal (niscaya), pengalaman empiris (wajib bagi klaim tentang dunia), pengalaman batin (hanya di bawah protokol).</a:t>
            </a:r>
          </a:p>
        </p:txBody>
      </p:sp>
      <p:sp>
        <p:nvSpPr>
          <p:cNvPr id="20" name="Rounded Rectangle 19">
            <a:extLst>
              <a:ext uri="{FF2B5EF4-FFF2-40B4-BE49-F238E27FC236}">
                <a16:creationId xmlns:a16="http://schemas.microsoft.com/office/drawing/2014/main" id="{778E95C7-93AD-DF48-9F13-D645EBA033C4}"/>
              </a:ext>
            </a:extLst>
          </p:cNvPr>
          <p:cNvSpPr/>
          <p:nvPr/>
        </p:nvSpPr>
        <p:spPr>
          <a:xfrm>
            <a:off x="914400" y="3175000"/>
            <a:ext cx="3327400" cy="14478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Rectangle 20">
            <a:extLst>
              <a:ext uri="{FF2B5EF4-FFF2-40B4-BE49-F238E27FC236}">
                <a16:creationId xmlns:a16="http://schemas.microsoft.com/office/drawing/2014/main" id="{22BCBE12-03FF-1549-8682-A020B4C5690A}"/>
              </a:ext>
            </a:extLst>
          </p:cNvPr>
          <p:cNvSpPr/>
          <p:nvPr/>
        </p:nvSpPr>
        <p:spPr>
          <a:xfrm>
            <a:off x="914400" y="3175000"/>
            <a:ext cx="3327400" cy="381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Rounded Rectangle 21">
            <a:extLst>
              <a:ext uri="{FF2B5EF4-FFF2-40B4-BE49-F238E27FC236}">
                <a16:creationId xmlns:a16="http://schemas.microsoft.com/office/drawing/2014/main" id="{99E13F8E-D50E-5845-A2C7-3A1271F15FD8}"/>
              </a:ext>
            </a:extLst>
          </p:cNvPr>
          <p:cNvSpPr/>
          <p:nvPr/>
        </p:nvSpPr>
        <p:spPr>
          <a:xfrm>
            <a:off x="1117600" y="3352800"/>
            <a:ext cx="304800" cy="3048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Cambria"/>
              </a:rPr>
              <a:t>4</a:t>
            </a:r>
          </a:p>
        </p:txBody>
      </p:sp>
      <p:sp>
        <p:nvSpPr>
          <p:cNvPr id="23" name="TextBox 22">
            <a:extLst>
              <a:ext uri="{FF2B5EF4-FFF2-40B4-BE49-F238E27FC236}">
                <a16:creationId xmlns:a16="http://schemas.microsoft.com/office/drawing/2014/main" id="{75141F7F-F203-8549-9C6C-36D4C6692FA0}"/>
              </a:ext>
            </a:extLst>
          </p:cNvPr>
          <p:cNvSpPr txBox="1"/>
          <p:nvPr/>
        </p:nvSpPr>
        <p:spPr>
          <a:xfrm>
            <a:off x="1524000" y="3365500"/>
            <a:ext cx="2514600" cy="304800"/>
          </a:xfrm>
          <a:prstGeom prst="rect">
            <a:avLst/>
          </a:prstGeom>
          <a:noFill/>
        </p:spPr>
        <p:txBody>
          <a:bodyPr vertOverflow="overflow" vert="horz" wrap="square" rtlCol="0" anchor="t" anchorCtr="0">
            <a:noAutofit/>
          </a:bodyPr>
          <a:lstStyle/>
          <a:p>
            <a:pPr algn="l"/>
            <a:r>
              <a:rPr lang="en-US" sz="1700" b="1">
                <a:solidFill>
                  <a:srgbClr val="FFFFFF"/>
                </a:solidFill>
                <a:latin typeface="Cambria"/>
              </a:rPr>
              <a:t>Metode penyelidikan</a:t>
            </a:r>
          </a:p>
        </p:txBody>
      </p:sp>
      <p:sp>
        <p:nvSpPr>
          <p:cNvPr id="24" name="TextBox 23">
            <a:extLst>
              <a:ext uri="{FF2B5EF4-FFF2-40B4-BE49-F238E27FC236}">
                <a16:creationId xmlns:a16="http://schemas.microsoft.com/office/drawing/2014/main" id="{5FA14AF6-42C7-F14D-B337-085C50BDD3DE}"/>
              </a:ext>
            </a:extLst>
          </p:cNvPr>
          <p:cNvSpPr txBox="1"/>
          <p:nvPr/>
        </p:nvSpPr>
        <p:spPr>
          <a:xfrm>
            <a:off x="1117600" y="3733800"/>
            <a:ext cx="2921000" cy="787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Empat tahap: penangguhan, artikulasi, interogasi, rekonfigurasi — dan setiap tahapnya dapat diaudit.</a:t>
            </a:r>
          </a:p>
        </p:txBody>
      </p:sp>
      <p:sp>
        <p:nvSpPr>
          <p:cNvPr id="25" name="Rounded Rectangle 24">
            <a:extLst>
              <a:ext uri="{FF2B5EF4-FFF2-40B4-BE49-F238E27FC236}">
                <a16:creationId xmlns:a16="http://schemas.microsoft.com/office/drawing/2014/main" id="{8891B101-892F-394D-A04F-2E3B9B9DADEF}"/>
              </a:ext>
            </a:extLst>
          </p:cNvPr>
          <p:cNvSpPr/>
          <p:nvPr/>
        </p:nvSpPr>
        <p:spPr>
          <a:xfrm>
            <a:off x="4432300" y="3175000"/>
            <a:ext cx="3327400" cy="14478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6" name="Rectangle 25">
            <a:extLst>
              <a:ext uri="{FF2B5EF4-FFF2-40B4-BE49-F238E27FC236}">
                <a16:creationId xmlns:a16="http://schemas.microsoft.com/office/drawing/2014/main" id="{B10A5F71-8808-744E-9B05-87321AA9E183}"/>
              </a:ext>
            </a:extLst>
          </p:cNvPr>
          <p:cNvSpPr/>
          <p:nvPr/>
        </p:nvSpPr>
        <p:spPr>
          <a:xfrm>
            <a:off x="4432300" y="3175000"/>
            <a:ext cx="33274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Rounded Rectangle 26">
            <a:extLst>
              <a:ext uri="{FF2B5EF4-FFF2-40B4-BE49-F238E27FC236}">
                <a16:creationId xmlns:a16="http://schemas.microsoft.com/office/drawing/2014/main" id="{35349E04-395B-5944-BAB0-3D61C6D58129}"/>
              </a:ext>
            </a:extLst>
          </p:cNvPr>
          <p:cNvSpPr/>
          <p:nvPr/>
        </p:nvSpPr>
        <p:spPr>
          <a:xfrm>
            <a:off x="4635500" y="3352800"/>
            <a:ext cx="304800" cy="3048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Cambria"/>
              </a:rPr>
              <a:t>5</a:t>
            </a:r>
          </a:p>
        </p:txBody>
      </p:sp>
      <p:sp>
        <p:nvSpPr>
          <p:cNvPr id="28" name="TextBox 27">
            <a:extLst>
              <a:ext uri="{FF2B5EF4-FFF2-40B4-BE49-F238E27FC236}">
                <a16:creationId xmlns:a16="http://schemas.microsoft.com/office/drawing/2014/main" id="{F3E28B2A-09AA-A647-8F52-831B6DD9D92A}"/>
              </a:ext>
            </a:extLst>
          </p:cNvPr>
          <p:cNvSpPr txBox="1"/>
          <p:nvPr/>
        </p:nvSpPr>
        <p:spPr>
          <a:xfrm>
            <a:off x="5041900" y="3365500"/>
            <a:ext cx="2514600" cy="304800"/>
          </a:xfrm>
          <a:prstGeom prst="rect">
            <a:avLst/>
          </a:prstGeom>
          <a:noFill/>
        </p:spPr>
        <p:txBody>
          <a:bodyPr vertOverflow="overflow" vert="horz" wrap="square" rtlCol="0" anchor="t" anchorCtr="0">
            <a:noAutofit/>
          </a:bodyPr>
          <a:lstStyle/>
          <a:p>
            <a:pPr algn="l"/>
            <a:r>
              <a:rPr lang="en-US" sz="1700" b="1">
                <a:solidFill>
                  <a:srgbClr val="FFFFFF"/>
                </a:solidFill>
                <a:latin typeface="Cambria"/>
              </a:rPr>
              <a:t>Kriteria keabsahan</a:t>
            </a:r>
          </a:p>
        </p:txBody>
      </p:sp>
      <p:sp>
        <p:nvSpPr>
          <p:cNvPr id="29" name="TextBox 28">
            <a:extLst>
              <a:ext uri="{FF2B5EF4-FFF2-40B4-BE49-F238E27FC236}">
                <a16:creationId xmlns:a16="http://schemas.microsoft.com/office/drawing/2014/main" id="{5CC761EB-A5C6-934F-A09F-DC2792551E1A}"/>
              </a:ext>
            </a:extLst>
          </p:cNvPr>
          <p:cNvSpPr txBox="1"/>
          <p:nvPr/>
        </p:nvSpPr>
        <p:spPr>
          <a:xfrm>
            <a:off x="4635500" y="3733800"/>
            <a:ext cx="2921000" cy="787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Korespondensi, koherensi, kesaksian yang terjamin (isnād), dan daya ubah. Keempatnya berlaku serentak, bukan bergantian.</a:t>
            </a:r>
          </a:p>
        </p:txBody>
      </p:sp>
      <p:sp>
        <p:nvSpPr>
          <p:cNvPr id="30" name="Rounded Rectangle 29">
            <a:extLst>
              <a:ext uri="{FF2B5EF4-FFF2-40B4-BE49-F238E27FC236}">
                <a16:creationId xmlns:a16="http://schemas.microsoft.com/office/drawing/2014/main" id="{6E759953-6801-134C-963F-0EBBAE22C2EC}"/>
              </a:ext>
            </a:extLst>
          </p:cNvPr>
          <p:cNvSpPr/>
          <p:nvPr/>
        </p:nvSpPr>
        <p:spPr>
          <a:xfrm>
            <a:off x="7950200" y="3175000"/>
            <a:ext cx="3327400" cy="14478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1" name="Rectangle 30">
            <a:extLst>
              <a:ext uri="{FF2B5EF4-FFF2-40B4-BE49-F238E27FC236}">
                <a16:creationId xmlns:a16="http://schemas.microsoft.com/office/drawing/2014/main" id="{EC07D765-F99B-5840-B608-CE1E3FDF9835}"/>
              </a:ext>
            </a:extLst>
          </p:cNvPr>
          <p:cNvSpPr/>
          <p:nvPr/>
        </p:nvSpPr>
        <p:spPr>
          <a:xfrm>
            <a:off x="7950200" y="3175000"/>
            <a:ext cx="3327400" cy="381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2" name="Rounded Rectangle 31">
            <a:extLst>
              <a:ext uri="{FF2B5EF4-FFF2-40B4-BE49-F238E27FC236}">
                <a16:creationId xmlns:a16="http://schemas.microsoft.com/office/drawing/2014/main" id="{EA414F47-60EA-BE42-912B-88051BC26940}"/>
              </a:ext>
            </a:extLst>
          </p:cNvPr>
          <p:cNvSpPr/>
          <p:nvPr/>
        </p:nvSpPr>
        <p:spPr>
          <a:xfrm>
            <a:off x="8153400" y="3352800"/>
            <a:ext cx="304800" cy="3048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Cambria"/>
              </a:rPr>
              <a:t>6</a:t>
            </a:r>
          </a:p>
        </p:txBody>
      </p:sp>
      <p:sp>
        <p:nvSpPr>
          <p:cNvPr id="33" name="TextBox 32">
            <a:extLst>
              <a:ext uri="{FF2B5EF4-FFF2-40B4-BE49-F238E27FC236}">
                <a16:creationId xmlns:a16="http://schemas.microsoft.com/office/drawing/2014/main" id="{66B3F762-DF5C-B64A-824B-3568B0BEB4CA}"/>
              </a:ext>
            </a:extLst>
          </p:cNvPr>
          <p:cNvSpPr txBox="1"/>
          <p:nvPr/>
        </p:nvSpPr>
        <p:spPr>
          <a:xfrm>
            <a:off x="8559800" y="3365500"/>
            <a:ext cx="2514600" cy="304800"/>
          </a:xfrm>
          <a:prstGeom prst="rect">
            <a:avLst/>
          </a:prstGeom>
          <a:noFill/>
        </p:spPr>
        <p:txBody>
          <a:bodyPr vertOverflow="overflow" vert="horz" wrap="square" rtlCol="0" anchor="t" anchorCtr="0">
            <a:noAutofit/>
          </a:bodyPr>
          <a:lstStyle/>
          <a:p>
            <a:pPr algn="l"/>
            <a:r>
              <a:rPr lang="en-US" sz="1700" b="1">
                <a:solidFill>
                  <a:srgbClr val="FFFFFF"/>
                </a:solidFill>
                <a:latin typeface="Cambria"/>
              </a:rPr>
              <a:t>Orientasi etis</a:t>
            </a:r>
          </a:p>
        </p:txBody>
      </p:sp>
      <p:sp>
        <p:nvSpPr>
          <p:cNvPr id="34" name="TextBox 33">
            <a:extLst>
              <a:ext uri="{FF2B5EF4-FFF2-40B4-BE49-F238E27FC236}">
                <a16:creationId xmlns:a16="http://schemas.microsoft.com/office/drawing/2014/main" id="{0F901C2D-9923-784F-A0F9-BD9FE7EB2EA3}"/>
              </a:ext>
            </a:extLst>
          </p:cNvPr>
          <p:cNvSpPr txBox="1"/>
          <p:nvPr/>
        </p:nvSpPr>
        <p:spPr>
          <a:xfrm>
            <a:off x="8153400" y="3733800"/>
            <a:ext cx="2921000" cy="787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Adab sebagai disiplin penataan yang benar; niyyah sebagai variabel epistemik, bukan sekadar variabel moral.</a:t>
            </a:r>
          </a:p>
        </p:txBody>
      </p:sp>
      <p:sp>
        <p:nvSpPr>
          <p:cNvPr id="35" name="Rounded Rectangle 34">
            <a:extLst>
              <a:ext uri="{FF2B5EF4-FFF2-40B4-BE49-F238E27FC236}">
                <a16:creationId xmlns:a16="http://schemas.microsoft.com/office/drawing/2014/main" id="{B7EA2EF1-1B81-A246-AF0C-345D7D3F7E82}"/>
              </a:ext>
            </a:extLst>
          </p:cNvPr>
          <p:cNvSpPr/>
          <p:nvPr/>
        </p:nvSpPr>
        <p:spPr>
          <a:xfrm>
            <a:off x="914400" y="4749800"/>
            <a:ext cx="3327400" cy="14478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6" name="Rectangle 35">
            <a:extLst>
              <a:ext uri="{FF2B5EF4-FFF2-40B4-BE49-F238E27FC236}">
                <a16:creationId xmlns:a16="http://schemas.microsoft.com/office/drawing/2014/main" id="{09AEDEF5-4183-334E-BE31-A50542EA231F}"/>
              </a:ext>
            </a:extLst>
          </p:cNvPr>
          <p:cNvSpPr/>
          <p:nvPr/>
        </p:nvSpPr>
        <p:spPr>
          <a:xfrm>
            <a:off x="914400" y="4749800"/>
            <a:ext cx="33274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7" name="Rounded Rectangle 36">
            <a:extLst>
              <a:ext uri="{FF2B5EF4-FFF2-40B4-BE49-F238E27FC236}">
                <a16:creationId xmlns:a16="http://schemas.microsoft.com/office/drawing/2014/main" id="{EF92A201-8540-A349-AFF0-7D0979E821A3}"/>
              </a:ext>
            </a:extLst>
          </p:cNvPr>
          <p:cNvSpPr/>
          <p:nvPr/>
        </p:nvSpPr>
        <p:spPr>
          <a:xfrm>
            <a:off x="1117600" y="4927600"/>
            <a:ext cx="304800" cy="3048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Cambria"/>
              </a:rPr>
              <a:t>7</a:t>
            </a:r>
          </a:p>
        </p:txBody>
      </p:sp>
      <p:sp>
        <p:nvSpPr>
          <p:cNvPr id="38" name="TextBox 37">
            <a:extLst>
              <a:ext uri="{FF2B5EF4-FFF2-40B4-BE49-F238E27FC236}">
                <a16:creationId xmlns:a16="http://schemas.microsoft.com/office/drawing/2014/main" id="{3C4D9DD2-C4B7-2049-948E-605808B47E8A}"/>
              </a:ext>
            </a:extLst>
          </p:cNvPr>
          <p:cNvSpPr txBox="1"/>
          <p:nvPr/>
        </p:nvSpPr>
        <p:spPr>
          <a:xfrm>
            <a:off x="1524000" y="4940300"/>
            <a:ext cx="2514600" cy="304800"/>
          </a:xfrm>
          <a:prstGeom prst="rect">
            <a:avLst/>
          </a:prstGeom>
          <a:noFill/>
        </p:spPr>
        <p:txBody>
          <a:bodyPr vertOverflow="overflow" vert="horz" wrap="square" rtlCol="0" anchor="t" anchorCtr="0">
            <a:noAutofit/>
          </a:bodyPr>
          <a:lstStyle/>
          <a:p>
            <a:pPr algn="l"/>
            <a:r>
              <a:rPr lang="en-US" sz="1700" b="1">
                <a:solidFill>
                  <a:srgbClr val="FFFFFF"/>
                </a:solidFill>
                <a:latin typeface="Cambria"/>
              </a:rPr>
              <a:t>Implikasi pendidikan</a:t>
            </a:r>
          </a:p>
        </p:txBody>
      </p:sp>
      <p:sp>
        <p:nvSpPr>
          <p:cNvPr id="39" name="TextBox 38">
            <a:extLst>
              <a:ext uri="{FF2B5EF4-FFF2-40B4-BE49-F238E27FC236}">
                <a16:creationId xmlns:a16="http://schemas.microsoft.com/office/drawing/2014/main" id="{4A542AE0-CB07-D645-91E4-F42F663C9E28}"/>
              </a:ext>
            </a:extLst>
          </p:cNvPr>
          <p:cNvSpPr txBox="1"/>
          <p:nvPr/>
        </p:nvSpPr>
        <p:spPr>
          <a:xfrm>
            <a:off x="1117600" y="5308600"/>
            <a:ext cx="2921000" cy="787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Guru menempatkan mahasiswa pada sela, bukan menyodorkan sintesis jadi. Kelas memamerkan ketaksepadanan, bukan meredakannya.</a:t>
            </a:r>
          </a:p>
        </p:txBody>
      </p:sp>
      <p:sp>
        <p:nvSpPr>
          <p:cNvPr id="40" name="Rounded Rectangle 39">
            <a:extLst>
              <a:ext uri="{FF2B5EF4-FFF2-40B4-BE49-F238E27FC236}">
                <a16:creationId xmlns:a16="http://schemas.microsoft.com/office/drawing/2014/main" id="{1C129174-437D-064E-B0AE-F601A232F832}"/>
              </a:ext>
            </a:extLst>
          </p:cNvPr>
          <p:cNvSpPr/>
          <p:nvPr/>
        </p:nvSpPr>
        <p:spPr>
          <a:xfrm>
            <a:off x="4432300" y="4749800"/>
            <a:ext cx="3327400" cy="14478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1" name="Rectangle 40">
            <a:extLst>
              <a:ext uri="{FF2B5EF4-FFF2-40B4-BE49-F238E27FC236}">
                <a16:creationId xmlns:a16="http://schemas.microsoft.com/office/drawing/2014/main" id="{65504880-2C64-AD46-A3BF-04A586AE5CD6}"/>
              </a:ext>
            </a:extLst>
          </p:cNvPr>
          <p:cNvSpPr/>
          <p:nvPr/>
        </p:nvSpPr>
        <p:spPr>
          <a:xfrm>
            <a:off x="4432300" y="4749800"/>
            <a:ext cx="3327400" cy="381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2" name="Rounded Rectangle 41">
            <a:extLst>
              <a:ext uri="{FF2B5EF4-FFF2-40B4-BE49-F238E27FC236}">
                <a16:creationId xmlns:a16="http://schemas.microsoft.com/office/drawing/2014/main" id="{A34CCAD5-234B-764D-BAD1-E2A75FD919F1}"/>
              </a:ext>
            </a:extLst>
          </p:cNvPr>
          <p:cNvSpPr/>
          <p:nvPr/>
        </p:nvSpPr>
        <p:spPr>
          <a:xfrm>
            <a:off x="4635500" y="4927600"/>
            <a:ext cx="304800" cy="3048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Cambria"/>
              </a:rPr>
              <a:t>8</a:t>
            </a:r>
          </a:p>
        </p:txBody>
      </p:sp>
      <p:sp>
        <p:nvSpPr>
          <p:cNvPr id="43" name="TextBox 42">
            <a:extLst>
              <a:ext uri="{FF2B5EF4-FFF2-40B4-BE49-F238E27FC236}">
                <a16:creationId xmlns:a16="http://schemas.microsoft.com/office/drawing/2014/main" id="{01750DBD-F643-C841-BE3E-F7825CC069F1}"/>
              </a:ext>
            </a:extLst>
          </p:cNvPr>
          <p:cNvSpPr txBox="1"/>
          <p:nvPr/>
        </p:nvSpPr>
        <p:spPr>
          <a:xfrm>
            <a:off x="5041900" y="4940300"/>
            <a:ext cx="2514600" cy="304800"/>
          </a:xfrm>
          <a:prstGeom prst="rect">
            <a:avLst/>
          </a:prstGeom>
          <a:noFill/>
        </p:spPr>
        <p:txBody>
          <a:bodyPr vertOverflow="overflow" vert="horz" wrap="square" rtlCol="0" anchor="t" anchorCtr="0">
            <a:noAutofit/>
          </a:bodyPr>
          <a:lstStyle/>
          <a:p>
            <a:pPr algn="l"/>
            <a:r>
              <a:rPr lang="en-US" sz="1700" b="1">
                <a:solidFill>
                  <a:srgbClr val="FFFFFF"/>
                </a:solidFill>
                <a:latin typeface="Cambria"/>
              </a:rPr>
              <a:t>Implikasi kelembagaan</a:t>
            </a:r>
          </a:p>
        </p:txBody>
      </p:sp>
      <p:sp>
        <p:nvSpPr>
          <p:cNvPr id="44" name="TextBox 43">
            <a:extLst>
              <a:ext uri="{FF2B5EF4-FFF2-40B4-BE49-F238E27FC236}">
                <a16:creationId xmlns:a16="http://schemas.microsoft.com/office/drawing/2014/main" id="{727B88F4-8442-E848-8A87-37BF611A2ED9}"/>
              </a:ext>
            </a:extLst>
          </p:cNvPr>
          <p:cNvSpPr txBox="1"/>
          <p:nvPr/>
        </p:nvSpPr>
        <p:spPr>
          <a:xfrm>
            <a:off x="4635500" y="5308600"/>
            <a:ext cx="2921000" cy="787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Supervisi yang menghargai anomali; proposal yang menyatakan komitmen ontologisnya; promosi yang menghargai kerja konseptual.</a:t>
            </a:r>
          </a:p>
        </p:txBody>
      </p:sp>
      <p:sp>
        <p:nvSpPr>
          <p:cNvPr id="45" name="Rounded Rectangle 44">
            <a:extLst>
              <a:ext uri="{FF2B5EF4-FFF2-40B4-BE49-F238E27FC236}">
                <a16:creationId xmlns:a16="http://schemas.microsoft.com/office/drawing/2014/main" id="{A6C77400-94AD-5E42-ACAD-907ED2ADF0F7}"/>
              </a:ext>
            </a:extLst>
          </p:cNvPr>
          <p:cNvSpPr/>
          <p:nvPr/>
        </p:nvSpPr>
        <p:spPr>
          <a:xfrm>
            <a:off x="7950200" y="4749800"/>
            <a:ext cx="3327400" cy="14478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6" name="Rectangle 45">
            <a:extLst>
              <a:ext uri="{FF2B5EF4-FFF2-40B4-BE49-F238E27FC236}">
                <a16:creationId xmlns:a16="http://schemas.microsoft.com/office/drawing/2014/main" id="{AF6A0463-A0FD-0D4E-9395-DCE958CC0D93}"/>
              </a:ext>
            </a:extLst>
          </p:cNvPr>
          <p:cNvSpPr/>
          <p:nvPr/>
        </p:nvSpPr>
        <p:spPr>
          <a:xfrm>
            <a:off x="7950200" y="4749800"/>
            <a:ext cx="33274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7" name="Rounded Rectangle 46">
            <a:extLst>
              <a:ext uri="{FF2B5EF4-FFF2-40B4-BE49-F238E27FC236}">
                <a16:creationId xmlns:a16="http://schemas.microsoft.com/office/drawing/2014/main" id="{217E3AC1-12B9-B843-9203-2D5BE71F3EFD}"/>
              </a:ext>
            </a:extLst>
          </p:cNvPr>
          <p:cNvSpPr/>
          <p:nvPr/>
        </p:nvSpPr>
        <p:spPr>
          <a:xfrm>
            <a:off x="8153400" y="4927600"/>
            <a:ext cx="304800" cy="3048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Cambria"/>
              </a:rPr>
              <a:t>9</a:t>
            </a:r>
          </a:p>
        </p:txBody>
      </p:sp>
      <p:sp>
        <p:nvSpPr>
          <p:cNvPr id="48" name="TextBox 47">
            <a:extLst>
              <a:ext uri="{FF2B5EF4-FFF2-40B4-BE49-F238E27FC236}">
                <a16:creationId xmlns:a16="http://schemas.microsoft.com/office/drawing/2014/main" id="{AFF360AE-D14E-384A-98A4-79DBDDEC57AC}"/>
              </a:ext>
            </a:extLst>
          </p:cNvPr>
          <p:cNvSpPr txBox="1"/>
          <p:nvPr/>
        </p:nvSpPr>
        <p:spPr>
          <a:xfrm>
            <a:off x="8559800" y="4940300"/>
            <a:ext cx="2514600" cy="304800"/>
          </a:xfrm>
          <a:prstGeom prst="rect">
            <a:avLst/>
          </a:prstGeom>
          <a:noFill/>
        </p:spPr>
        <p:txBody>
          <a:bodyPr vertOverflow="overflow" vert="horz" wrap="square" rtlCol="0" anchor="t" anchorCtr="0">
            <a:noAutofit/>
          </a:bodyPr>
          <a:lstStyle/>
          <a:p>
            <a:pPr algn="l"/>
            <a:r>
              <a:rPr lang="en-US" sz="1700" b="1">
                <a:solidFill>
                  <a:srgbClr val="FFFFFF"/>
                </a:solidFill>
                <a:latin typeface="Cambria"/>
              </a:rPr>
              <a:t>Keterbatasan</a:t>
            </a:r>
          </a:p>
        </p:txBody>
      </p:sp>
      <p:sp>
        <p:nvSpPr>
          <p:cNvPr id="49" name="TextBox 48">
            <a:extLst>
              <a:ext uri="{FF2B5EF4-FFF2-40B4-BE49-F238E27FC236}">
                <a16:creationId xmlns:a16="http://schemas.microsoft.com/office/drawing/2014/main" id="{EB19A083-DB9A-E34C-ACB0-63550B47F530}"/>
              </a:ext>
            </a:extLst>
          </p:cNvPr>
          <p:cNvSpPr txBox="1"/>
          <p:nvPr/>
        </p:nvSpPr>
        <p:spPr>
          <a:xfrm>
            <a:off x="8153400" y="5308600"/>
            <a:ext cx="2921000" cy="787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Belum teruji di sains eksperimental; kriteria keempat sukar diukur; bergantung pada mutu peneliti; belum ada karya yang memakainya.</a:t>
            </a:r>
          </a:p>
        </p:txBody>
      </p:sp>
    </p:spTree>
    <p:extLst>
      <p:ext uri="{BB962C8B-B14F-4D97-AF65-F5344CB8AC3E}">
        <p14:creationId xmlns:p14="http://schemas.microsoft.com/office/powerpoint/2010/main" val="200050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A830C7-4FEC-8441-9329-EF1E3E3F9501}"/>
              </a:ext>
            </a:extLst>
          </p:cNvPr>
          <p:cNvSpPr txBox="1"/>
          <p:nvPr/>
        </p:nvSpPr>
        <p:spPr>
          <a:xfrm>
            <a:off x="914400" y="584200"/>
            <a:ext cx="76200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V  ·  METODE</a:t>
            </a:r>
          </a:p>
        </p:txBody>
      </p:sp>
      <p:sp>
        <p:nvSpPr>
          <p:cNvPr id="3" name="TextBox 2">
            <a:extLst>
              <a:ext uri="{FF2B5EF4-FFF2-40B4-BE49-F238E27FC236}">
                <a16:creationId xmlns:a16="http://schemas.microsoft.com/office/drawing/2014/main" id="{2D31F556-0A44-CC41-A7D9-90E278FCF17D}"/>
              </a:ext>
            </a:extLst>
          </p:cNvPr>
          <p:cNvSpPr txBox="1"/>
          <p:nvPr/>
        </p:nvSpPr>
        <p:spPr>
          <a:xfrm>
            <a:off x="914400" y="838200"/>
            <a:ext cx="10363200" cy="508000"/>
          </a:xfrm>
          <a:prstGeom prst="rect">
            <a:avLst/>
          </a:prstGeom>
          <a:noFill/>
        </p:spPr>
        <p:txBody>
          <a:bodyPr vertOverflow="overflow" vert="horz" wrap="square" rtlCol="0" anchor="t" anchorCtr="0">
            <a:noAutofit/>
          </a:bodyPr>
          <a:lstStyle/>
          <a:p>
            <a:pPr algn="l"/>
            <a:r>
              <a:rPr lang="en-US" sz="3200" b="1">
                <a:solidFill>
                  <a:srgbClr val="FFFFFF"/>
                </a:solidFill>
                <a:latin typeface="Cambria"/>
              </a:rPr>
              <a:t>Empat Tahap Kerja di Sela</a:t>
            </a:r>
          </a:p>
        </p:txBody>
      </p:sp>
      <p:sp>
        <p:nvSpPr>
          <p:cNvPr id="4" name="Rectangle 3">
            <a:extLst>
              <a:ext uri="{FF2B5EF4-FFF2-40B4-BE49-F238E27FC236}">
                <a16:creationId xmlns:a16="http://schemas.microsoft.com/office/drawing/2014/main" id="{C2E23AB0-F26C-A247-B075-D50B69D4C1C9}"/>
              </a:ext>
            </a:extLst>
          </p:cNvPr>
          <p:cNvSpPr/>
          <p:nvPr/>
        </p:nvSpPr>
        <p:spPr>
          <a:xfrm>
            <a:off x="914400" y="13970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5DB5D006-E4EF-0240-A5CF-A434697216E3}"/>
              </a:ext>
            </a:extLst>
          </p:cNvPr>
          <p:cNvSpPr/>
          <p:nvPr/>
        </p:nvSpPr>
        <p:spPr>
          <a:xfrm>
            <a:off x="914400" y="1600200"/>
            <a:ext cx="2451100" cy="2540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002E7AB7-AF5F-7448-BD4E-C5E4D9CC76F2}"/>
              </a:ext>
            </a:extLst>
          </p:cNvPr>
          <p:cNvSpPr/>
          <p:nvPr/>
        </p:nvSpPr>
        <p:spPr>
          <a:xfrm>
            <a:off x="914400" y="1600200"/>
            <a:ext cx="24511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957464A2-75A3-044B-9DB0-68015FDB4C7E}"/>
              </a:ext>
            </a:extLst>
          </p:cNvPr>
          <p:cNvSpPr txBox="1"/>
          <p:nvPr/>
        </p:nvSpPr>
        <p:spPr>
          <a:xfrm>
            <a:off x="1117600" y="1803400"/>
            <a:ext cx="762000" cy="355600"/>
          </a:xfrm>
          <a:prstGeom prst="rect">
            <a:avLst/>
          </a:prstGeom>
          <a:noFill/>
        </p:spPr>
        <p:txBody>
          <a:bodyPr vertOverflow="overflow" vert="horz" wrap="square" rtlCol="0" anchor="t" anchorCtr="0">
            <a:noAutofit/>
          </a:bodyPr>
          <a:lstStyle/>
          <a:p>
            <a:pPr algn="l"/>
            <a:r>
              <a:rPr lang="en-US" sz="2000" b="1">
                <a:solidFill>
                  <a:srgbClr val="F0B429"/>
                </a:solidFill>
                <a:latin typeface="Cambria"/>
              </a:rPr>
              <a:t>01</a:t>
            </a:r>
          </a:p>
        </p:txBody>
      </p:sp>
      <p:sp>
        <p:nvSpPr>
          <p:cNvPr id="8" name="TextBox 7">
            <a:extLst>
              <a:ext uri="{FF2B5EF4-FFF2-40B4-BE49-F238E27FC236}">
                <a16:creationId xmlns:a16="http://schemas.microsoft.com/office/drawing/2014/main" id="{0854903E-BEC2-7C4D-BC23-4ECB1DCEEAFF}"/>
              </a:ext>
            </a:extLst>
          </p:cNvPr>
          <p:cNvSpPr txBox="1"/>
          <p:nvPr/>
        </p:nvSpPr>
        <p:spPr>
          <a:xfrm>
            <a:off x="1117600" y="2159000"/>
            <a:ext cx="2044700" cy="330200"/>
          </a:xfrm>
          <a:prstGeom prst="rect">
            <a:avLst/>
          </a:prstGeom>
          <a:noFill/>
        </p:spPr>
        <p:txBody>
          <a:bodyPr vertOverflow="overflow" vert="horz" wrap="square" rtlCol="0" anchor="t" anchorCtr="0">
            <a:noAutofit/>
          </a:bodyPr>
          <a:lstStyle/>
          <a:p>
            <a:pPr algn="l"/>
            <a:r>
              <a:rPr lang="en-US" sz="1900" b="1">
                <a:solidFill>
                  <a:srgbClr val="FFFFFF"/>
                </a:solidFill>
                <a:latin typeface="Cambria"/>
              </a:rPr>
              <a:t>Penangguhan</a:t>
            </a:r>
          </a:p>
        </p:txBody>
      </p:sp>
      <p:sp>
        <p:nvSpPr>
          <p:cNvPr id="9" name="TextBox 8">
            <a:extLst>
              <a:ext uri="{FF2B5EF4-FFF2-40B4-BE49-F238E27FC236}">
                <a16:creationId xmlns:a16="http://schemas.microsoft.com/office/drawing/2014/main" id="{5D0217F3-A4B9-8F49-8938-633E167F4D2D}"/>
              </a:ext>
            </a:extLst>
          </p:cNvPr>
          <p:cNvSpPr txBox="1"/>
          <p:nvPr/>
        </p:nvSpPr>
        <p:spPr>
          <a:xfrm>
            <a:off x="1117600" y="2540000"/>
            <a:ext cx="2044700" cy="965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Penundaan yang disengaja atas refleks menafsir, agar bahan yang akan dibuang oleh kerangka sempat terlihat.</a:t>
            </a:r>
          </a:p>
        </p:txBody>
      </p:sp>
      <p:sp>
        <p:nvSpPr>
          <p:cNvPr id="10" name="TextBox 9">
            <a:extLst>
              <a:ext uri="{FF2B5EF4-FFF2-40B4-BE49-F238E27FC236}">
                <a16:creationId xmlns:a16="http://schemas.microsoft.com/office/drawing/2014/main" id="{C8039B30-0017-1845-9691-7C254704B098}"/>
              </a:ext>
            </a:extLst>
          </p:cNvPr>
          <p:cNvSpPr txBox="1"/>
          <p:nvPr/>
        </p:nvSpPr>
        <p:spPr>
          <a:xfrm>
            <a:off x="1117600" y="3530600"/>
            <a:ext cx="2044700" cy="533400"/>
          </a:xfrm>
          <a:prstGeom prst="rect">
            <a:avLst/>
          </a:prstGeom>
          <a:noFill/>
        </p:spPr>
        <p:txBody>
          <a:bodyPr vertOverflow="overflow" vert="horz" wrap="square" rtlCol="0" anchor="t" anchorCtr="0">
            <a:noAutofit/>
          </a:bodyPr>
          <a:lstStyle/>
          <a:p>
            <a:pPr algn="l"/>
            <a:r>
              <a:rPr lang="en-US" sz="1300" i="1">
                <a:solidFill>
                  <a:srgbClr val="A78BFA"/>
                </a:solidFill>
                <a:latin typeface="Segoe UI"/>
                <a:cs typeface="Segoe UI"/>
              </a:rPr>
              <a:t>Ini adalah epoché fenomenologi — prosedur berumur seratus tahun, bukan sikap devosional.</a:t>
            </a:r>
          </a:p>
        </p:txBody>
      </p:sp>
      <p:sp>
        <p:nvSpPr>
          <p:cNvPr id="11" name="Rounded Rectangle 10">
            <a:extLst>
              <a:ext uri="{FF2B5EF4-FFF2-40B4-BE49-F238E27FC236}">
                <a16:creationId xmlns:a16="http://schemas.microsoft.com/office/drawing/2014/main" id="{1AB83F5B-F90B-DD44-ACB3-503B48118D14}"/>
              </a:ext>
            </a:extLst>
          </p:cNvPr>
          <p:cNvSpPr/>
          <p:nvPr/>
        </p:nvSpPr>
        <p:spPr>
          <a:xfrm>
            <a:off x="3543300" y="1600200"/>
            <a:ext cx="2451100" cy="25400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Rectangle 11">
            <a:extLst>
              <a:ext uri="{FF2B5EF4-FFF2-40B4-BE49-F238E27FC236}">
                <a16:creationId xmlns:a16="http://schemas.microsoft.com/office/drawing/2014/main" id="{02556867-73B4-F34A-81FA-B949938EA8FF}"/>
              </a:ext>
            </a:extLst>
          </p:cNvPr>
          <p:cNvSpPr/>
          <p:nvPr/>
        </p:nvSpPr>
        <p:spPr>
          <a:xfrm>
            <a:off x="3543300" y="1600200"/>
            <a:ext cx="24511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TextBox 12">
            <a:extLst>
              <a:ext uri="{FF2B5EF4-FFF2-40B4-BE49-F238E27FC236}">
                <a16:creationId xmlns:a16="http://schemas.microsoft.com/office/drawing/2014/main" id="{A24DA1BF-F6C5-5C4F-97D1-4DD5E4E7C933}"/>
              </a:ext>
            </a:extLst>
          </p:cNvPr>
          <p:cNvSpPr txBox="1"/>
          <p:nvPr/>
        </p:nvSpPr>
        <p:spPr>
          <a:xfrm>
            <a:off x="3746500" y="1803400"/>
            <a:ext cx="762000" cy="355600"/>
          </a:xfrm>
          <a:prstGeom prst="rect">
            <a:avLst/>
          </a:prstGeom>
          <a:noFill/>
        </p:spPr>
        <p:txBody>
          <a:bodyPr vertOverflow="overflow" vert="horz" wrap="square" rtlCol="0" anchor="t" anchorCtr="0">
            <a:noAutofit/>
          </a:bodyPr>
          <a:lstStyle/>
          <a:p>
            <a:pPr algn="l"/>
            <a:r>
              <a:rPr lang="en-US" sz="2000" b="1">
                <a:solidFill>
                  <a:srgbClr val="8B6DF0"/>
                </a:solidFill>
                <a:latin typeface="Cambria"/>
              </a:rPr>
              <a:t>02</a:t>
            </a:r>
          </a:p>
        </p:txBody>
      </p:sp>
      <p:sp>
        <p:nvSpPr>
          <p:cNvPr id="14" name="TextBox 13">
            <a:extLst>
              <a:ext uri="{FF2B5EF4-FFF2-40B4-BE49-F238E27FC236}">
                <a16:creationId xmlns:a16="http://schemas.microsoft.com/office/drawing/2014/main" id="{86748545-DED1-914B-B646-6494960250F7}"/>
              </a:ext>
            </a:extLst>
          </p:cNvPr>
          <p:cNvSpPr txBox="1"/>
          <p:nvPr/>
        </p:nvSpPr>
        <p:spPr>
          <a:xfrm>
            <a:off x="3746500" y="2159000"/>
            <a:ext cx="2044700" cy="330200"/>
          </a:xfrm>
          <a:prstGeom prst="rect">
            <a:avLst/>
          </a:prstGeom>
          <a:noFill/>
        </p:spPr>
        <p:txBody>
          <a:bodyPr vertOverflow="overflow" vert="horz" wrap="square" rtlCol="0" anchor="t" anchorCtr="0">
            <a:noAutofit/>
          </a:bodyPr>
          <a:lstStyle/>
          <a:p>
            <a:pPr algn="l"/>
            <a:r>
              <a:rPr lang="en-US" sz="1900" b="1">
                <a:solidFill>
                  <a:srgbClr val="FFFFFF"/>
                </a:solidFill>
                <a:latin typeface="Cambria"/>
              </a:rPr>
              <a:t>Artikulasi</a:t>
            </a:r>
          </a:p>
        </p:txBody>
      </p:sp>
      <p:sp>
        <p:nvSpPr>
          <p:cNvPr id="15" name="TextBox 14">
            <a:extLst>
              <a:ext uri="{FF2B5EF4-FFF2-40B4-BE49-F238E27FC236}">
                <a16:creationId xmlns:a16="http://schemas.microsoft.com/office/drawing/2014/main" id="{5055D12D-D97C-B14A-AA16-3887C2AD444F}"/>
              </a:ext>
            </a:extLst>
          </p:cNvPr>
          <p:cNvSpPr txBox="1"/>
          <p:nvPr/>
        </p:nvSpPr>
        <p:spPr>
          <a:xfrm>
            <a:off x="3746500" y="2540000"/>
            <a:ext cx="2044700" cy="965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Ketaksepadanan antara kerangka dan bahan dirumuskan sebagai proposisi eksplisit, bukan anomali yang diserap diam-diam.</a:t>
            </a:r>
          </a:p>
        </p:txBody>
      </p:sp>
      <p:sp>
        <p:nvSpPr>
          <p:cNvPr id="16" name="TextBox 15">
            <a:extLst>
              <a:ext uri="{FF2B5EF4-FFF2-40B4-BE49-F238E27FC236}">
                <a16:creationId xmlns:a16="http://schemas.microsoft.com/office/drawing/2014/main" id="{E9DB937D-38D3-4345-822C-D727C4D5EB85}"/>
              </a:ext>
            </a:extLst>
          </p:cNvPr>
          <p:cNvSpPr txBox="1"/>
          <p:nvPr/>
        </p:nvSpPr>
        <p:spPr>
          <a:xfrm>
            <a:off x="3746500" y="3530600"/>
            <a:ext cx="2044700" cy="533400"/>
          </a:xfrm>
          <a:prstGeom prst="rect">
            <a:avLst/>
          </a:prstGeom>
          <a:noFill/>
        </p:spPr>
        <p:txBody>
          <a:bodyPr vertOverflow="overflow" vert="horz" wrap="square" rtlCol="0" anchor="t" anchorCtr="0">
            <a:noAutofit/>
          </a:bodyPr>
          <a:lstStyle/>
          <a:p>
            <a:pPr algn="l"/>
            <a:r>
              <a:rPr lang="en-US" sz="1300" i="1">
                <a:solidFill>
                  <a:srgbClr val="A78BFA"/>
                </a:solidFill>
                <a:latin typeface="Segoe UI"/>
                <a:cs typeface="Segoe UI"/>
              </a:rPr>
              <a:t>Yang dapat ditagih: apa persisnya yang tidak cocok.</a:t>
            </a:r>
          </a:p>
        </p:txBody>
      </p:sp>
      <p:sp>
        <p:nvSpPr>
          <p:cNvPr id="17" name="Rounded Rectangle 16">
            <a:extLst>
              <a:ext uri="{FF2B5EF4-FFF2-40B4-BE49-F238E27FC236}">
                <a16:creationId xmlns:a16="http://schemas.microsoft.com/office/drawing/2014/main" id="{A92B3757-C52D-524F-8B48-4CB3BA781366}"/>
              </a:ext>
            </a:extLst>
          </p:cNvPr>
          <p:cNvSpPr/>
          <p:nvPr/>
        </p:nvSpPr>
        <p:spPr>
          <a:xfrm>
            <a:off x="6184900" y="1600200"/>
            <a:ext cx="2451100" cy="2540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Rectangle 17">
            <a:extLst>
              <a:ext uri="{FF2B5EF4-FFF2-40B4-BE49-F238E27FC236}">
                <a16:creationId xmlns:a16="http://schemas.microsoft.com/office/drawing/2014/main" id="{59038520-8F78-8942-8DCF-72B6E306C4B4}"/>
              </a:ext>
            </a:extLst>
          </p:cNvPr>
          <p:cNvSpPr/>
          <p:nvPr/>
        </p:nvSpPr>
        <p:spPr>
          <a:xfrm>
            <a:off x="6184900" y="1600200"/>
            <a:ext cx="24511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TextBox 18">
            <a:extLst>
              <a:ext uri="{FF2B5EF4-FFF2-40B4-BE49-F238E27FC236}">
                <a16:creationId xmlns:a16="http://schemas.microsoft.com/office/drawing/2014/main" id="{C233D778-F4C9-8246-BB8D-95D294F615BB}"/>
              </a:ext>
            </a:extLst>
          </p:cNvPr>
          <p:cNvSpPr txBox="1"/>
          <p:nvPr/>
        </p:nvSpPr>
        <p:spPr>
          <a:xfrm>
            <a:off x="6388100" y="1803400"/>
            <a:ext cx="762000" cy="355600"/>
          </a:xfrm>
          <a:prstGeom prst="rect">
            <a:avLst/>
          </a:prstGeom>
          <a:noFill/>
        </p:spPr>
        <p:txBody>
          <a:bodyPr vertOverflow="overflow" vert="horz" wrap="square" rtlCol="0" anchor="t" anchorCtr="0">
            <a:noAutofit/>
          </a:bodyPr>
          <a:lstStyle/>
          <a:p>
            <a:pPr algn="l"/>
            <a:r>
              <a:rPr lang="en-US" sz="2000" b="1">
                <a:solidFill>
                  <a:srgbClr val="F0B429"/>
                </a:solidFill>
                <a:latin typeface="Cambria"/>
              </a:rPr>
              <a:t>03</a:t>
            </a:r>
          </a:p>
        </p:txBody>
      </p:sp>
      <p:sp>
        <p:nvSpPr>
          <p:cNvPr id="20" name="TextBox 19">
            <a:extLst>
              <a:ext uri="{FF2B5EF4-FFF2-40B4-BE49-F238E27FC236}">
                <a16:creationId xmlns:a16="http://schemas.microsoft.com/office/drawing/2014/main" id="{AFACC26C-F4EB-5348-A599-A337B49DEB6D}"/>
              </a:ext>
            </a:extLst>
          </p:cNvPr>
          <p:cNvSpPr txBox="1"/>
          <p:nvPr/>
        </p:nvSpPr>
        <p:spPr>
          <a:xfrm>
            <a:off x="6388100" y="2159000"/>
            <a:ext cx="2044700" cy="330200"/>
          </a:xfrm>
          <a:prstGeom prst="rect">
            <a:avLst/>
          </a:prstGeom>
          <a:noFill/>
        </p:spPr>
        <p:txBody>
          <a:bodyPr vertOverflow="overflow" vert="horz" wrap="square" rtlCol="0" anchor="t" anchorCtr="0">
            <a:noAutofit/>
          </a:bodyPr>
          <a:lstStyle/>
          <a:p>
            <a:pPr algn="l"/>
            <a:r>
              <a:rPr lang="en-US" sz="1900" b="1">
                <a:solidFill>
                  <a:srgbClr val="FFFFFF"/>
                </a:solidFill>
                <a:latin typeface="Cambria"/>
              </a:rPr>
              <a:t>Interogasi</a:t>
            </a:r>
          </a:p>
        </p:txBody>
      </p:sp>
      <p:sp>
        <p:nvSpPr>
          <p:cNvPr id="21" name="TextBox 20">
            <a:extLst>
              <a:ext uri="{FF2B5EF4-FFF2-40B4-BE49-F238E27FC236}">
                <a16:creationId xmlns:a16="http://schemas.microsoft.com/office/drawing/2014/main" id="{9CC46CEE-FFD2-BC44-A672-6C0EB265732D}"/>
              </a:ext>
            </a:extLst>
          </p:cNvPr>
          <p:cNvSpPr txBox="1"/>
          <p:nvPr/>
        </p:nvSpPr>
        <p:spPr>
          <a:xfrm>
            <a:off x="6388100" y="2540000"/>
            <a:ext cx="2044700" cy="965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Digali apa yang diandaikan oleh masing-masing pihak tentang manusia dan tentang realitas.</a:t>
            </a:r>
          </a:p>
        </p:txBody>
      </p:sp>
      <p:sp>
        <p:nvSpPr>
          <p:cNvPr id="22" name="TextBox 21">
            <a:extLst>
              <a:ext uri="{FF2B5EF4-FFF2-40B4-BE49-F238E27FC236}">
                <a16:creationId xmlns:a16="http://schemas.microsoft.com/office/drawing/2014/main" id="{FFC7512E-C738-A54A-B69F-CCD274C382C5}"/>
              </a:ext>
            </a:extLst>
          </p:cNvPr>
          <p:cNvSpPr txBox="1"/>
          <p:nvPr/>
        </p:nvSpPr>
        <p:spPr>
          <a:xfrm>
            <a:off x="6388100" y="3530600"/>
            <a:ext cx="2044700" cy="533400"/>
          </a:xfrm>
          <a:prstGeom prst="rect">
            <a:avLst/>
          </a:prstGeom>
          <a:noFill/>
        </p:spPr>
        <p:txBody>
          <a:bodyPr vertOverflow="overflow" vert="horz" wrap="square" rtlCol="0" anchor="t" anchorCtr="0">
            <a:noAutofit/>
          </a:bodyPr>
          <a:lstStyle/>
          <a:p>
            <a:pPr algn="l"/>
            <a:r>
              <a:rPr lang="en-US" sz="1300" i="1">
                <a:solidFill>
                  <a:srgbClr val="A78BFA"/>
                </a:solidFill>
                <a:latin typeface="Segoe UI"/>
                <a:cs typeface="Segoe UI"/>
              </a:rPr>
              <a:t>Yang dapat ditagih: daftar praandaian kedua belah pihak.</a:t>
            </a:r>
          </a:p>
        </p:txBody>
      </p:sp>
      <p:sp>
        <p:nvSpPr>
          <p:cNvPr id="23" name="Rounded Rectangle 22">
            <a:extLst>
              <a:ext uri="{FF2B5EF4-FFF2-40B4-BE49-F238E27FC236}">
                <a16:creationId xmlns:a16="http://schemas.microsoft.com/office/drawing/2014/main" id="{D54939E2-89E0-4A4F-8025-0F16D6EA6D62}"/>
              </a:ext>
            </a:extLst>
          </p:cNvPr>
          <p:cNvSpPr/>
          <p:nvPr/>
        </p:nvSpPr>
        <p:spPr>
          <a:xfrm>
            <a:off x="8813800" y="1600200"/>
            <a:ext cx="2451100" cy="25400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4" name="Rectangle 23">
            <a:extLst>
              <a:ext uri="{FF2B5EF4-FFF2-40B4-BE49-F238E27FC236}">
                <a16:creationId xmlns:a16="http://schemas.microsoft.com/office/drawing/2014/main" id="{64D7F1B9-BA54-5945-A238-917578CDCBC2}"/>
              </a:ext>
            </a:extLst>
          </p:cNvPr>
          <p:cNvSpPr/>
          <p:nvPr/>
        </p:nvSpPr>
        <p:spPr>
          <a:xfrm>
            <a:off x="8813800" y="1600200"/>
            <a:ext cx="24511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5" name="TextBox 24">
            <a:extLst>
              <a:ext uri="{FF2B5EF4-FFF2-40B4-BE49-F238E27FC236}">
                <a16:creationId xmlns:a16="http://schemas.microsoft.com/office/drawing/2014/main" id="{1CADD54C-9759-804D-B502-7F04A2BF21B7}"/>
              </a:ext>
            </a:extLst>
          </p:cNvPr>
          <p:cNvSpPr txBox="1"/>
          <p:nvPr/>
        </p:nvSpPr>
        <p:spPr>
          <a:xfrm>
            <a:off x="9017000" y="1803400"/>
            <a:ext cx="762000" cy="355600"/>
          </a:xfrm>
          <a:prstGeom prst="rect">
            <a:avLst/>
          </a:prstGeom>
          <a:noFill/>
        </p:spPr>
        <p:txBody>
          <a:bodyPr vertOverflow="overflow" vert="horz" wrap="square" rtlCol="0" anchor="t" anchorCtr="0">
            <a:noAutofit/>
          </a:bodyPr>
          <a:lstStyle/>
          <a:p>
            <a:pPr algn="l"/>
            <a:r>
              <a:rPr lang="en-US" sz="2000" b="1">
                <a:solidFill>
                  <a:srgbClr val="8B6DF0"/>
                </a:solidFill>
                <a:latin typeface="Cambria"/>
              </a:rPr>
              <a:t>04</a:t>
            </a:r>
          </a:p>
        </p:txBody>
      </p:sp>
      <p:sp>
        <p:nvSpPr>
          <p:cNvPr id="26" name="TextBox 25">
            <a:extLst>
              <a:ext uri="{FF2B5EF4-FFF2-40B4-BE49-F238E27FC236}">
                <a16:creationId xmlns:a16="http://schemas.microsoft.com/office/drawing/2014/main" id="{F83D5885-4CCF-664B-BD21-778FD1D2E3A8}"/>
              </a:ext>
            </a:extLst>
          </p:cNvPr>
          <p:cNvSpPr txBox="1"/>
          <p:nvPr/>
        </p:nvSpPr>
        <p:spPr>
          <a:xfrm>
            <a:off x="9017000" y="2159000"/>
            <a:ext cx="2044700" cy="330200"/>
          </a:xfrm>
          <a:prstGeom prst="rect">
            <a:avLst/>
          </a:prstGeom>
          <a:noFill/>
        </p:spPr>
        <p:txBody>
          <a:bodyPr vertOverflow="overflow" vert="horz" wrap="square" rtlCol="0" anchor="t" anchorCtr="0">
            <a:noAutofit/>
          </a:bodyPr>
          <a:lstStyle/>
          <a:p>
            <a:pPr algn="l"/>
            <a:r>
              <a:rPr lang="en-US" sz="1900" b="1">
                <a:solidFill>
                  <a:srgbClr val="FFFFFF"/>
                </a:solidFill>
                <a:latin typeface="Cambria"/>
              </a:rPr>
              <a:t>Rekonfigurasi</a:t>
            </a:r>
          </a:p>
        </p:txBody>
      </p:sp>
      <p:sp>
        <p:nvSpPr>
          <p:cNvPr id="27" name="TextBox 26">
            <a:extLst>
              <a:ext uri="{FF2B5EF4-FFF2-40B4-BE49-F238E27FC236}">
                <a16:creationId xmlns:a16="http://schemas.microsoft.com/office/drawing/2014/main" id="{944DA561-3EDC-CB41-88EC-90E180C6F4C9}"/>
              </a:ext>
            </a:extLst>
          </p:cNvPr>
          <p:cNvSpPr txBox="1"/>
          <p:nvPr/>
        </p:nvSpPr>
        <p:spPr>
          <a:xfrm>
            <a:off x="9017000" y="2540000"/>
            <a:ext cx="2044700" cy="965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Masalahnya dirumuskan ulang sehingga ketaksepadanan itu menjadi terpahami, bukan sekadar terlaporkan.</a:t>
            </a:r>
          </a:p>
        </p:txBody>
      </p:sp>
      <p:sp>
        <p:nvSpPr>
          <p:cNvPr id="28" name="TextBox 27">
            <a:extLst>
              <a:ext uri="{FF2B5EF4-FFF2-40B4-BE49-F238E27FC236}">
                <a16:creationId xmlns:a16="http://schemas.microsoft.com/office/drawing/2014/main" id="{F0D0FA20-8AB0-A24B-A759-5EDAAF4B422E}"/>
              </a:ext>
            </a:extLst>
          </p:cNvPr>
          <p:cNvSpPr txBox="1"/>
          <p:nvPr/>
        </p:nvSpPr>
        <p:spPr>
          <a:xfrm>
            <a:off x="9017000" y="3530600"/>
            <a:ext cx="2044700" cy="533400"/>
          </a:xfrm>
          <a:prstGeom prst="rect">
            <a:avLst/>
          </a:prstGeom>
          <a:noFill/>
        </p:spPr>
        <p:txBody>
          <a:bodyPr vertOverflow="overflow" vert="horz" wrap="square" rtlCol="0" anchor="t" anchorCtr="0">
            <a:noAutofit/>
          </a:bodyPr>
          <a:lstStyle/>
          <a:p>
            <a:pPr algn="l"/>
            <a:r>
              <a:rPr lang="en-US" sz="1300" i="1">
                <a:solidFill>
                  <a:srgbClr val="A78BFA"/>
                </a:solidFill>
                <a:latin typeface="Segoe UI"/>
                <a:cs typeface="Segoe UI"/>
              </a:rPr>
              <a:t>Inilah tajallī: ia tidak dapat diperintahkan, tetapi kepekaan terhadapnya dapat dilatih.</a:t>
            </a:r>
          </a:p>
        </p:txBody>
      </p:sp>
      <p:sp>
        <p:nvSpPr>
          <p:cNvPr id="29" name="Right Arrow 28">
            <a:extLst>
              <a:ext uri="{FF2B5EF4-FFF2-40B4-BE49-F238E27FC236}">
                <a16:creationId xmlns:a16="http://schemas.microsoft.com/office/drawing/2014/main" id="{DA418FBF-375B-7F4D-9A8E-7B492CCEA50C}"/>
              </a:ext>
            </a:extLst>
          </p:cNvPr>
          <p:cNvSpPr/>
          <p:nvPr/>
        </p:nvSpPr>
        <p:spPr>
          <a:xfrm>
            <a:off x="3365500" y="2743200"/>
            <a:ext cx="228600" cy="177800"/>
          </a:xfrm>
          <a:prstGeom prst="rightArrow">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0" name="Right Arrow 29">
            <a:extLst>
              <a:ext uri="{FF2B5EF4-FFF2-40B4-BE49-F238E27FC236}">
                <a16:creationId xmlns:a16="http://schemas.microsoft.com/office/drawing/2014/main" id="{F613B9B0-4FB7-5D46-827C-09CDFC6EC3B7}"/>
              </a:ext>
            </a:extLst>
          </p:cNvPr>
          <p:cNvSpPr/>
          <p:nvPr/>
        </p:nvSpPr>
        <p:spPr>
          <a:xfrm>
            <a:off x="5994400" y="2743200"/>
            <a:ext cx="228600" cy="177800"/>
          </a:xfrm>
          <a:prstGeom prst="rightArrow">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1" name="Right Arrow 30">
            <a:extLst>
              <a:ext uri="{FF2B5EF4-FFF2-40B4-BE49-F238E27FC236}">
                <a16:creationId xmlns:a16="http://schemas.microsoft.com/office/drawing/2014/main" id="{D9D2C922-313A-9B4A-BFA5-B64975672591}"/>
              </a:ext>
            </a:extLst>
          </p:cNvPr>
          <p:cNvSpPr/>
          <p:nvPr/>
        </p:nvSpPr>
        <p:spPr>
          <a:xfrm>
            <a:off x="8636000" y="2743200"/>
            <a:ext cx="228600" cy="177800"/>
          </a:xfrm>
          <a:prstGeom prst="rightArrow">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2" name="Rounded Rectangle 31">
            <a:extLst>
              <a:ext uri="{FF2B5EF4-FFF2-40B4-BE49-F238E27FC236}">
                <a16:creationId xmlns:a16="http://schemas.microsoft.com/office/drawing/2014/main" id="{E8032E06-B445-874E-96EA-1999B182072C}"/>
              </a:ext>
            </a:extLst>
          </p:cNvPr>
          <p:cNvSpPr/>
          <p:nvPr/>
        </p:nvSpPr>
        <p:spPr>
          <a:xfrm>
            <a:off x="914400" y="4343400"/>
            <a:ext cx="10363200" cy="20066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3" name="Rectangle 32">
            <a:extLst>
              <a:ext uri="{FF2B5EF4-FFF2-40B4-BE49-F238E27FC236}">
                <a16:creationId xmlns:a16="http://schemas.microsoft.com/office/drawing/2014/main" id="{02426B97-EFE9-2347-B240-DCDF672B3369}"/>
              </a:ext>
            </a:extLst>
          </p:cNvPr>
          <p:cNvSpPr/>
          <p:nvPr/>
        </p:nvSpPr>
        <p:spPr>
          <a:xfrm>
            <a:off x="914400" y="4343400"/>
            <a:ext cx="10363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4" name="TextBox 33">
            <a:extLst>
              <a:ext uri="{FF2B5EF4-FFF2-40B4-BE49-F238E27FC236}">
                <a16:creationId xmlns:a16="http://schemas.microsoft.com/office/drawing/2014/main" id="{59813939-EB02-1B43-9D53-A18CA58D6EB2}"/>
              </a:ext>
            </a:extLst>
          </p:cNvPr>
          <p:cNvSpPr txBox="1"/>
          <p:nvPr/>
        </p:nvSpPr>
        <p:spPr>
          <a:xfrm>
            <a:off x="1270000" y="4546600"/>
            <a:ext cx="96520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TANGGA RDEDII — ENAM POSTUR KEILMUAN (ISLAM HISTORIS, 2016)</a:t>
            </a:r>
          </a:p>
        </p:txBody>
      </p:sp>
      <p:sp>
        <p:nvSpPr>
          <p:cNvPr id="35" name="Rounded Rectangle 34">
            <a:extLst>
              <a:ext uri="{FF2B5EF4-FFF2-40B4-BE49-F238E27FC236}">
                <a16:creationId xmlns:a16="http://schemas.microsoft.com/office/drawing/2014/main" id="{7184E463-C14C-8546-A4C4-982A8727997C}"/>
              </a:ext>
            </a:extLst>
          </p:cNvPr>
          <p:cNvSpPr/>
          <p:nvPr/>
        </p:nvSpPr>
        <p:spPr>
          <a:xfrm>
            <a:off x="1270000" y="4902200"/>
            <a:ext cx="1524000" cy="431800"/>
          </a:xfrm>
          <a:prstGeom prst="roundRect">
            <a:avLst/>
          </a:prstGeom>
          <a:solidFill>
            <a:srgbClr val="332A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A78BFA"/>
                </a:solidFill>
                <a:latin typeface="Segoe UI"/>
                <a:cs typeface="Segoe UI"/>
              </a:rPr>
              <a:t>Deskriptif</a:t>
            </a:r>
          </a:p>
        </p:txBody>
      </p:sp>
      <p:sp>
        <p:nvSpPr>
          <p:cNvPr id="36" name="Rectangle 35">
            <a:extLst>
              <a:ext uri="{FF2B5EF4-FFF2-40B4-BE49-F238E27FC236}">
                <a16:creationId xmlns:a16="http://schemas.microsoft.com/office/drawing/2014/main" id="{930B6701-CED3-AF44-AF32-572EE479C41B}"/>
              </a:ext>
            </a:extLst>
          </p:cNvPr>
          <p:cNvSpPr/>
          <p:nvPr/>
        </p:nvSpPr>
        <p:spPr>
          <a:xfrm>
            <a:off x="2819400" y="5054600"/>
            <a:ext cx="50800" cy="1270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7" name="Rounded Rectangle 36">
            <a:extLst>
              <a:ext uri="{FF2B5EF4-FFF2-40B4-BE49-F238E27FC236}">
                <a16:creationId xmlns:a16="http://schemas.microsoft.com/office/drawing/2014/main" id="{69739B2C-C540-4B4C-B5D0-BD1ACC4B0759}"/>
              </a:ext>
            </a:extLst>
          </p:cNvPr>
          <p:cNvSpPr/>
          <p:nvPr/>
        </p:nvSpPr>
        <p:spPr>
          <a:xfrm>
            <a:off x="2895600" y="4902200"/>
            <a:ext cx="1524000" cy="431800"/>
          </a:xfrm>
          <a:prstGeom prst="roundRect">
            <a:avLst/>
          </a:prstGeom>
          <a:solidFill>
            <a:srgbClr val="332A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A78BFA"/>
                </a:solidFill>
                <a:latin typeface="Segoe UI"/>
                <a:cs typeface="Segoe UI"/>
              </a:rPr>
              <a:t>Eksplanatif</a:t>
            </a:r>
          </a:p>
        </p:txBody>
      </p:sp>
      <p:sp>
        <p:nvSpPr>
          <p:cNvPr id="38" name="Rectangle 37">
            <a:extLst>
              <a:ext uri="{FF2B5EF4-FFF2-40B4-BE49-F238E27FC236}">
                <a16:creationId xmlns:a16="http://schemas.microsoft.com/office/drawing/2014/main" id="{D399026A-B181-0147-9D43-B54E92F8A6A2}"/>
              </a:ext>
            </a:extLst>
          </p:cNvPr>
          <p:cNvSpPr/>
          <p:nvPr/>
        </p:nvSpPr>
        <p:spPr>
          <a:xfrm>
            <a:off x="4445000" y="5054600"/>
            <a:ext cx="50800" cy="1270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9" name="Rounded Rectangle 38">
            <a:extLst>
              <a:ext uri="{FF2B5EF4-FFF2-40B4-BE49-F238E27FC236}">
                <a16:creationId xmlns:a16="http://schemas.microsoft.com/office/drawing/2014/main" id="{C1F0C864-007F-714A-A8A2-C06E7A77FFC5}"/>
              </a:ext>
            </a:extLst>
          </p:cNvPr>
          <p:cNvSpPr/>
          <p:nvPr/>
        </p:nvSpPr>
        <p:spPr>
          <a:xfrm>
            <a:off x="4521200" y="4902200"/>
            <a:ext cx="1524000" cy="431800"/>
          </a:xfrm>
          <a:prstGeom prst="roundRect">
            <a:avLst/>
          </a:prstGeom>
          <a:solidFill>
            <a:srgbClr val="332A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A78BFA"/>
                </a:solidFill>
                <a:latin typeface="Segoe UI"/>
                <a:cs typeface="Segoe UI"/>
              </a:rPr>
              <a:t>Diskursif</a:t>
            </a:r>
          </a:p>
        </p:txBody>
      </p:sp>
      <p:sp>
        <p:nvSpPr>
          <p:cNvPr id="40" name="Rectangle 39">
            <a:extLst>
              <a:ext uri="{FF2B5EF4-FFF2-40B4-BE49-F238E27FC236}">
                <a16:creationId xmlns:a16="http://schemas.microsoft.com/office/drawing/2014/main" id="{90A776ED-FF9A-A146-B83E-CA8A7B23D33C}"/>
              </a:ext>
            </a:extLst>
          </p:cNvPr>
          <p:cNvSpPr/>
          <p:nvPr/>
        </p:nvSpPr>
        <p:spPr>
          <a:xfrm>
            <a:off x="6070600" y="5054600"/>
            <a:ext cx="50800" cy="1270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1" name="Rounded Rectangle 40">
            <a:extLst>
              <a:ext uri="{FF2B5EF4-FFF2-40B4-BE49-F238E27FC236}">
                <a16:creationId xmlns:a16="http://schemas.microsoft.com/office/drawing/2014/main" id="{C04D5428-FD82-C34F-BA86-A010C5FF57C5}"/>
              </a:ext>
            </a:extLst>
          </p:cNvPr>
          <p:cNvSpPr/>
          <p:nvPr/>
        </p:nvSpPr>
        <p:spPr>
          <a:xfrm>
            <a:off x="6146800" y="4902200"/>
            <a:ext cx="1524000" cy="431800"/>
          </a:xfrm>
          <a:prstGeom prst="roundRect">
            <a:avLst/>
          </a:prstGeom>
          <a:solidFill>
            <a:srgbClr val="332A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A78BFA"/>
                </a:solidFill>
                <a:latin typeface="Segoe UI"/>
                <a:cs typeface="Segoe UI"/>
              </a:rPr>
              <a:t>Interpretif</a:t>
            </a:r>
          </a:p>
        </p:txBody>
      </p:sp>
      <p:sp>
        <p:nvSpPr>
          <p:cNvPr id="42" name="Rectangle 41">
            <a:extLst>
              <a:ext uri="{FF2B5EF4-FFF2-40B4-BE49-F238E27FC236}">
                <a16:creationId xmlns:a16="http://schemas.microsoft.com/office/drawing/2014/main" id="{E20265EA-491C-6949-B294-F72AE0DB8C98}"/>
              </a:ext>
            </a:extLst>
          </p:cNvPr>
          <p:cNvSpPr/>
          <p:nvPr/>
        </p:nvSpPr>
        <p:spPr>
          <a:xfrm>
            <a:off x="7696200" y="5054600"/>
            <a:ext cx="50800" cy="1270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3" name="Rounded Rectangle 42">
            <a:extLst>
              <a:ext uri="{FF2B5EF4-FFF2-40B4-BE49-F238E27FC236}">
                <a16:creationId xmlns:a16="http://schemas.microsoft.com/office/drawing/2014/main" id="{1D872910-04C7-3A44-9CC9-2CA411656C96}"/>
              </a:ext>
            </a:extLst>
          </p:cNvPr>
          <p:cNvSpPr/>
          <p:nvPr/>
        </p:nvSpPr>
        <p:spPr>
          <a:xfrm>
            <a:off x="7772400" y="4902200"/>
            <a:ext cx="1524000" cy="431800"/>
          </a:xfrm>
          <a:prstGeom prst="roundRect">
            <a:avLst/>
          </a:prstGeom>
          <a:solidFill>
            <a:srgbClr val="332A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A78BFA"/>
                </a:solidFill>
                <a:latin typeface="Segoe UI"/>
                <a:cs typeface="Segoe UI"/>
              </a:rPr>
              <a:t>Implikatif</a:t>
            </a:r>
          </a:p>
        </p:txBody>
      </p:sp>
      <p:sp>
        <p:nvSpPr>
          <p:cNvPr id="44" name="Rectangle 43">
            <a:extLst>
              <a:ext uri="{FF2B5EF4-FFF2-40B4-BE49-F238E27FC236}">
                <a16:creationId xmlns:a16="http://schemas.microsoft.com/office/drawing/2014/main" id="{92B6076A-FCE6-CC48-AE4B-784C9956CDB2}"/>
              </a:ext>
            </a:extLst>
          </p:cNvPr>
          <p:cNvSpPr/>
          <p:nvPr/>
        </p:nvSpPr>
        <p:spPr>
          <a:xfrm>
            <a:off x="9321800" y="5054600"/>
            <a:ext cx="50800" cy="1270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5" name="Rounded Rectangle 44">
            <a:extLst>
              <a:ext uri="{FF2B5EF4-FFF2-40B4-BE49-F238E27FC236}">
                <a16:creationId xmlns:a16="http://schemas.microsoft.com/office/drawing/2014/main" id="{92E1A0DC-5D4D-F548-985D-6A7E9ED15640}"/>
              </a:ext>
            </a:extLst>
          </p:cNvPr>
          <p:cNvSpPr/>
          <p:nvPr/>
        </p:nvSpPr>
        <p:spPr>
          <a:xfrm>
            <a:off x="9398000" y="4902200"/>
            <a:ext cx="1524000" cy="4318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Segoe UI"/>
                <a:cs typeface="Segoe UI"/>
              </a:rPr>
              <a:t>Frikatif</a:t>
            </a:r>
          </a:p>
        </p:txBody>
      </p:sp>
      <p:sp>
        <p:nvSpPr>
          <p:cNvPr id="46" name="TextBox 45">
            <a:extLst>
              <a:ext uri="{FF2B5EF4-FFF2-40B4-BE49-F238E27FC236}">
                <a16:creationId xmlns:a16="http://schemas.microsoft.com/office/drawing/2014/main" id="{2B7C208C-974F-B743-8EB2-D5B71E9E28CA}"/>
              </a:ext>
            </a:extLst>
          </p:cNvPr>
          <p:cNvSpPr txBox="1"/>
          <p:nvPr/>
        </p:nvSpPr>
        <p:spPr>
          <a:xfrm>
            <a:off x="1270000" y="5461000"/>
            <a:ext cx="9652000" cy="736600"/>
          </a:xfrm>
          <a:prstGeom prst="rect">
            <a:avLst/>
          </a:prstGeom>
          <a:noFill/>
        </p:spPr>
        <p:txBody>
          <a:bodyPr vertOverflow="overflow" vert="horz" wrap="square" rtlCol="0" anchor="t" anchorCtr="0">
            <a:noAutofit/>
          </a:bodyPr>
          <a:lstStyle/>
          <a:p>
            <a:pPr algn="l"/>
            <a:r>
              <a:rPr lang="en-US" sz="1600">
                <a:solidFill>
                  <a:srgbClr val="DCD7F5"/>
                </a:solidFill>
                <a:latin typeface="Cambria"/>
              </a:rPr>
              <a:t>Dari sekadar sanggup menceritakan data, naik ke penjelasan, ke percakapan ilmiah, ke bangunan tafsir sendiri, ke pemahaman atas dampak pemikiran — dan akhirnya ke postur frikatif, tempat sebagian besar kerja berlangsung dalam senyap. Empat tahap di atas adalah penajaman tangga ini pada skala satu masalah penelitian.</a:t>
            </a:r>
          </a:p>
        </p:txBody>
      </p:sp>
    </p:spTree>
    <p:extLst>
      <p:ext uri="{BB962C8B-B14F-4D97-AF65-F5344CB8AC3E}">
        <p14:creationId xmlns:p14="http://schemas.microsoft.com/office/powerpoint/2010/main" val="2805066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883DBF-28A7-E649-87C6-61DC25123C2E}"/>
              </a:ext>
            </a:extLst>
          </p:cNvPr>
          <p:cNvSpPr txBox="1"/>
          <p:nvPr/>
        </p:nvSpPr>
        <p:spPr>
          <a:xfrm>
            <a:off x="914400" y="584200"/>
            <a:ext cx="76200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V  ·  KEABSAHAN</a:t>
            </a:r>
          </a:p>
        </p:txBody>
      </p:sp>
      <p:sp>
        <p:nvSpPr>
          <p:cNvPr id="3" name="TextBox 2">
            <a:extLst>
              <a:ext uri="{FF2B5EF4-FFF2-40B4-BE49-F238E27FC236}">
                <a16:creationId xmlns:a16="http://schemas.microsoft.com/office/drawing/2014/main" id="{154106DF-D7B5-B844-AC27-B521612A50C1}"/>
              </a:ext>
            </a:extLst>
          </p:cNvPr>
          <p:cNvSpPr txBox="1"/>
          <p:nvPr/>
        </p:nvSpPr>
        <p:spPr>
          <a:xfrm>
            <a:off x="914400" y="838200"/>
            <a:ext cx="10363200" cy="508000"/>
          </a:xfrm>
          <a:prstGeom prst="rect">
            <a:avLst/>
          </a:prstGeom>
          <a:noFill/>
        </p:spPr>
        <p:txBody>
          <a:bodyPr vertOverflow="overflow" vert="horz" wrap="square" rtlCol="0" anchor="t" anchorCtr="0">
            <a:noAutofit/>
          </a:bodyPr>
          <a:lstStyle/>
          <a:p>
            <a:pPr algn="l"/>
            <a:r>
              <a:rPr lang="en-US" sz="3200" b="1">
                <a:solidFill>
                  <a:srgbClr val="FFFFFF"/>
                </a:solidFill>
                <a:latin typeface="Cambria"/>
              </a:rPr>
              <a:t>Empat Kriteria — dan Kembalinya Isnād</a:t>
            </a:r>
          </a:p>
        </p:txBody>
      </p:sp>
      <p:sp>
        <p:nvSpPr>
          <p:cNvPr id="4" name="Rectangle 3">
            <a:extLst>
              <a:ext uri="{FF2B5EF4-FFF2-40B4-BE49-F238E27FC236}">
                <a16:creationId xmlns:a16="http://schemas.microsoft.com/office/drawing/2014/main" id="{9F914E4A-1897-C04D-9D5C-77B0B90C038B}"/>
              </a:ext>
            </a:extLst>
          </p:cNvPr>
          <p:cNvSpPr/>
          <p:nvPr/>
        </p:nvSpPr>
        <p:spPr>
          <a:xfrm>
            <a:off x="914400" y="13970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4F30067E-0949-C44E-BDF9-03D7F0FB1E4E}"/>
              </a:ext>
            </a:extLst>
          </p:cNvPr>
          <p:cNvSpPr/>
          <p:nvPr/>
        </p:nvSpPr>
        <p:spPr>
          <a:xfrm>
            <a:off x="914400" y="1625600"/>
            <a:ext cx="2895600" cy="13716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28B8182C-39AE-324B-8AD0-0A27A8224191}"/>
              </a:ext>
            </a:extLst>
          </p:cNvPr>
          <p:cNvSpPr/>
          <p:nvPr/>
        </p:nvSpPr>
        <p:spPr>
          <a:xfrm>
            <a:off x="914400" y="1625600"/>
            <a:ext cx="28956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Rounded Rectangle 6">
            <a:extLst>
              <a:ext uri="{FF2B5EF4-FFF2-40B4-BE49-F238E27FC236}">
                <a16:creationId xmlns:a16="http://schemas.microsoft.com/office/drawing/2014/main" id="{EBE1E5B1-6752-DC47-9923-D0E24BEF4B14}"/>
              </a:ext>
            </a:extLst>
          </p:cNvPr>
          <p:cNvSpPr/>
          <p:nvPr/>
        </p:nvSpPr>
        <p:spPr>
          <a:xfrm>
            <a:off x="1117600" y="1803400"/>
            <a:ext cx="304800" cy="3048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Cambria"/>
              </a:rPr>
              <a:t>1</a:t>
            </a:r>
          </a:p>
        </p:txBody>
      </p:sp>
      <p:sp>
        <p:nvSpPr>
          <p:cNvPr id="8" name="TextBox 7">
            <a:extLst>
              <a:ext uri="{FF2B5EF4-FFF2-40B4-BE49-F238E27FC236}">
                <a16:creationId xmlns:a16="http://schemas.microsoft.com/office/drawing/2014/main" id="{F594FB96-BB2A-ED44-AC4A-11C52F792951}"/>
              </a:ext>
            </a:extLst>
          </p:cNvPr>
          <p:cNvSpPr txBox="1"/>
          <p:nvPr/>
        </p:nvSpPr>
        <p:spPr>
          <a:xfrm>
            <a:off x="1524000" y="1816100"/>
            <a:ext cx="2082800" cy="304800"/>
          </a:xfrm>
          <a:prstGeom prst="rect">
            <a:avLst/>
          </a:prstGeom>
          <a:noFill/>
        </p:spPr>
        <p:txBody>
          <a:bodyPr vertOverflow="overflow" vert="horz" wrap="square" rtlCol="0" anchor="t" anchorCtr="0">
            <a:noAutofit/>
          </a:bodyPr>
          <a:lstStyle/>
          <a:p>
            <a:pPr algn="l"/>
            <a:r>
              <a:rPr lang="en-US" sz="1700" b="1">
                <a:solidFill>
                  <a:srgbClr val="FFFFFF"/>
                </a:solidFill>
                <a:latin typeface="Cambria"/>
              </a:rPr>
              <a:t>Korespondensi</a:t>
            </a:r>
          </a:p>
        </p:txBody>
      </p:sp>
      <p:sp>
        <p:nvSpPr>
          <p:cNvPr id="9" name="TextBox 8">
            <a:extLst>
              <a:ext uri="{FF2B5EF4-FFF2-40B4-BE49-F238E27FC236}">
                <a16:creationId xmlns:a16="http://schemas.microsoft.com/office/drawing/2014/main" id="{06C911E5-193A-AE44-9663-7FD4BDA48397}"/>
              </a:ext>
            </a:extLst>
          </p:cNvPr>
          <p:cNvSpPr txBox="1"/>
          <p:nvPr/>
        </p:nvSpPr>
        <p:spPr>
          <a:xfrm>
            <a:off x="1117600" y="2184400"/>
            <a:ext cx="2489200" cy="711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Klaim itu sesuai dengan keadaan yang dinyatakannya.</a:t>
            </a:r>
          </a:p>
        </p:txBody>
      </p:sp>
      <p:sp>
        <p:nvSpPr>
          <p:cNvPr id="10" name="Rounded Rectangle 9">
            <a:extLst>
              <a:ext uri="{FF2B5EF4-FFF2-40B4-BE49-F238E27FC236}">
                <a16:creationId xmlns:a16="http://schemas.microsoft.com/office/drawing/2014/main" id="{8A031FC9-0DA2-6F45-9316-C0DE33DA9DBC}"/>
              </a:ext>
            </a:extLst>
          </p:cNvPr>
          <p:cNvSpPr/>
          <p:nvPr/>
        </p:nvSpPr>
        <p:spPr>
          <a:xfrm>
            <a:off x="3962400" y="1625600"/>
            <a:ext cx="2895600" cy="13716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Rectangle 10">
            <a:extLst>
              <a:ext uri="{FF2B5EF4-FFF2-40B4-BE49-F238E27FC236}">
                <a16:creationId xmlns:a16="http://schemas.microsoft.com/office/drawing/2014/main" id="{B0FE3A19-384C-0247-A3D7-C5494AFE2559}"/>
              </a:ext>
            </a:extLst>
          </p:cNvPr>
          <p:cNvSpPr/>
          <p:nvPr/>
        </p:nvSpPr>
        <p:spPr>
          <a:xfrm>
            <a:off x="3962400" y="1625600"/>
            <a:ext cx="2895600" cy="381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Rounded Rectangle 11">
            <a:extLst>
              <a:ext uri="{FF2B5EF4-FFF2-40B4-BE49-F238E27FC236}">
                <a16:creationId xmlns:a16="http://schemas.microsoft.com/office/drawing/2014/main" id="{BADDCA2D-564A-5041-BCB8-95B34F199554}"/>
              </a:ext>
            </a:extLst>
          </p:cNvPr>
          <p:cNvSpPr/>
          <p:nvPr/>
        </p:nvSpPr>
        <p:spPr>
          <a:xfrm>
            <a:off x="4165600" y="1803400"/>
            <a:ext cx="304800" cy="3048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Cambria"/>
              </a:rPr>
              <a:t>2</a:t>
            </a:r>
          </a:p>
        </p:txBody>
      </p:sp>
      <p:sp>
        <p:nvSpPr>
          <p:cNvPr id="13" name="TextBox 12">
            <a:extLst>
              <a:ext uri="{FF2B5EF4-FFF2-40B4-BE49-F238E27FC236}">
                <a16:creationId xmlns:a16="http://schemas.microsoft.com/office/drawing/2014/main" id="{BBC145B1-1902-E944-AB4D-5DF7C0CFB888}"/>
              </a:ext>
            </a:extLst>
          </p:cNvPr>
          <p:cNvSpPr txBox="1"/>
          <p:nvPr/>
        </p:nvSpPr>
        <p:spPr>
          <a:xfrm>
            <a:off x="4572000" y="1816100"/>
            <a:ext cx="2082800" cy="304800"/>
          </a:xfrm>
          <a:prstGeom prst="rect">
            <a:avLst/>
          </a:prstGeom>
          <a:noFill/>
        </p:spPr>
        <p:txBody>
          <a:bodyPr vertOverflow="overflow" vert="horz" wrap="square" rtlCol="0" anchor="t" anchorCtr="0">
            <a:noAutofit/>
          </a:bodyPr>
          <a:lstStyle/>
          <a:p>
            <a:pPr algn="l"/>
            <a:r>
              <a:rPr lang="en-US" sz="1700" b="1">
                <a:solidFill>
                  <a:srgbClr val="FFFFFF"/>
                </a:solidFill>
                <a:latin typeface="Cambria"/>
              </a:rPr>
              <a:t>Koherensi</a:t>
            </a:r>
          </a:p>
        </p:txBody>
      </p:sp>
      <p:sp>
        <p:nvSpPr>
          <p:cNvPr id="14" name="TextBox 13">
            <a:extLst>
              <a:ext uri="{FF2B5EF4-FFF2-40B4-BE49-F238E27FC236}">
                <a16:creationId xmlns:a16="http://schemas.microsoft.com/office/drawing/2014/main" id="{008A5FE1-CB66-7D48-8967-41E8415F8344}"/>
              </a:ext>
            </a:extLst>
          </p:cNvPr>
          <p:cNvSpPr txBox="1"/>
          <p:nvPr/>
        </p:nvSpPr>
        <p:spPr>
          <a:xfrm>
            <a:off x="4165600" y="2184400"/>
            <a:ext cx="2489200" cy="711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Ia selaras dengan proposisi-proposisi tempat ia berdiri, termasuk yang berasal dari wahyu.</a:t>
            </a:r>
          </a:p>
        </p:txBody>
      </p:sp>
      <p:sp>
        <p:nvSpPr>
          <p:cNvPr id="15" name="Rounded Rectangle 14">
            <a:extLst>
              <a:ext uri="{FF2B5EF4-FFF2-40B4-BE49-F238E27FC236}">
                <a16:creationId xmlns:a16="http://schemas.microsoft.com/office/drawing/2014/main" id="{28449C5C-2A9C-084E-A60A-28D0A16FB141}"/>
              </a:ext>
            </a:extLst>
          </p:cNvPr>
          <p:cNvSpPr/>
          <p:nvPr/>
        </p:nvSpPr>
        <p:spPr>
          <a:xfrm>
            <a:off x="914400" y="3124200"/>
            <a:ext cx="2895600" cy="13716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Rectangle 15">
            <a:extLst>
              <a:ext uri="{FF2B5EF4-FFF2-40B4-BE49-F238E27FC236}">
                <a16:creationId xmlns:a16="http://schemas.microsoft.com/office/drawing/2014/main" id="{D2EBA293-8027-7F47-BF6C-4A2D15F82AF5}"/>
              </a:ext>
            </a:extLst>
          </p:cNvPr>
          <p:cNvSpPr/>
          <p:nvPr/>
        </p:nvSpPr>
        <p:spPr>
          <a:xfrm>
            <a:off x="914400" y="3124200"/>
            <a:ext cx="28956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Rounded Rectangle 16">
            <a:extLst>
              <a:ext uri="{FF2B5EF4-FFF2-40B4-BE49-F238E27FC236}">
                <a16:creationId xmlns:a16="http://schemas.microsoft.com/office/drawing/2014/main" id="{6410499D-762A-B746-9450-89AB0AD4B6A5}"/>
              </a:ext>
            </a:extLst>
          </p:cNvPr>
          <p:cNvSpPr/>
          <p:nvPr/>
        </p:nvSpPr>
        <p:spPr>
          <a:xfrm>
            <a:off x="1117600" y="3302000"/>
            <a:ext cx="304800" cy="3048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Cambria"/>
              </a:rPr>
              <a:t>3</a:t>
            </a:r>
          </a:p>
        </p:txBody>
      </p:sp>
      <p:sp>
        <p:nvSpPr>
          <p:cNvPr id="18" name="TextBox 17">
            <a:extLst>
              <a:ext uri="{FF2B5EF4-FFF2-40B4-BE49-F238E27FC236}">
                <a16:creationId xmlns:a16="http://schemas.microsoft.com/office/drawing/2014/main" id="{BC588718-D80E-704B-8089-A49D32D565CC}"/>
              </a:ext>
            </a:extLst>
          </p:cNvPr>
          <p:cNvSpPr txBox="1"/>
          <p:nvPr/>
        </p:nvSpPr>
        <p:spPr>
          <a:xfrm>
            <a:off x="1524000" y="3314700"/>
            <a:ext cx="2082800" cy="304800"/>
          </a:xfrm>
          <a:prstGeom prst="rect">
            <a:avLst/>
          </a:prstGeom>
          <a:noFill/>
        </p:spPr>
        <p:txBody>
          <a:bodyPr vertOverflow="overflow" vert="horz" wrap="square" rtlCol="0" anchor="t" anchorCtr="0">
            <a:noAutofit/>
          </a:bodyPr>
          <a:lstStyle/>
          <a:p>
            <a:pPr algn="l"/>
            <a:r>
              <a:rPr lang="en-US" sz="1700" b="1">
                <a:solidFill>
                  <a:srgbClr val="FFFFFF"/>
                </a:solidFill>
                <a:latin typeface="Cambria"/>
              </a:rPr>
              <a:t>Kesaksian terjamin</a:t>
            </a:r>
          </a:p>
        </p:txBody>
      </p:sp>
      <p:sp>
        <p:nvSpPr>
          <p:cNvPr id="19" name="TextBox 18">
            <a:extLst>
              <a:ext uri="{FF2B5EF4-FFF2-40B4-BE49-F238E27FC236}">
                <a16:creationId xmlns:a16="http://schemas.microsoft.com/office/drawing/2014/main" id="{96FEDA9F-5C5E-1E47-9748-72DD4F59BD06}"/>
              </a:ext>
            </a:extLst>
          </p:cNvPr>
          <p:cNvSpPr txBox="1"/>
          <p:nvPr/>
        </p:nvSpPr>
        <p:spPr>
          <a:xfrm>
            <a:off x="1117600" y="3683000"/>
            <a:ext cx="2489200" cy="711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Transmisinya dapat dilacak dan watak pembawanya terbuka diperiksa — isnād yang digeneralisasi.</a:t>
            </a:r>
          </a:p>
        </p:txBody>
      </p:sp>
      <p:sp>
        <p:nvSpPr>
          <p:cNvPr id="20" name="Rounded Rectangle 19">
            <a:extLst>
              <a:ext uri="{FF2B5EF4-FFF2-40B4-BE49-F238E27FC236}">
                <a16:creationId xmlns:a16="http://schemas.microsoft.com/office/drawing/2014/main" id="{2A4D46AE-E119-D049-BFA3-314A835C66AC}"/>
              </a:ext>
            </a:extLst>
          </p:cNvPr>
          <p:cNvSpPr/>
          <p:nvPr/>
        </p:nvSpPr>
        <p:spPr>
          <a:xfrm>
            <a:off x="3962400" y="3124200"/>
            <a:ext cx="2895600" cy="13716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Rectangle 20">
            <a:extLst>
              <a:ext uri="{FF2B5EF4-FFF2-40B4-BE49-F238E27FC236}">
                <a16:creationId xmlns:a16="http://schemas.microsoft.com/office/drawing/2014/main" id="{083DC3AC-77EA-D942-9010-B53EE026AD0A}"/>
              </a:ext>
            </a:extLst>
          </p:cNvPr>
          <p:cNvSpPr/>
          <p:nvPr/>
        </p:nvSpPr>
        <p:spPr>
          <a:xfrm>
            <a:off x="3962400" y="3124200"/>
            <a:ext cx="2895600" cy="381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Rounded Rectangle 21">
            <a:extLst>
              <a:ext uri="{FF2B5EF4-FFF2-40B4-BE49-F238E27FC236}">
                <a16:creationId xmlns:a16="http://schemas.microsoft.com/office/drawing/2014/main" id="{1BE066D7-3254-404D-B2DE-A2F1E14A6ED4}"/>
              </a:ext>
            </a:extLst>
          </p:cNvPr>
          <p:cNvSpPr/>
          <p:nvPr/>
        </p:nvSpPr>
        <p:spPr>
          <a:xfrm>
            <a:off x="4165600" y="3302000"/>
            <a:ext cx="304800" cy="3048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400" b="1">
                <a:solidFill>
                  <a:srgbClr val="140E33"/>
                </a:solidFill>
                <a:latin typeface="Cambria"/>
              </a:rPr>
              <a:t>4</a:t>
            </a:r>
          </a:p>
        </p:txBody>
      </p:sp>
      <p:sp>
        <p:nvSpPr>
          <p:cNvPr id="23" name="TextBox 22">
            <a:extLst>
              <a:ext uri="{FF2B5EF4-FFF2-40B4-BE49-F238E27FC236}">
                <a16:creationId xmlns:a16="http://schemas.microsoft.com/office/drawing/2014/main" id="{CF3A46FD-140C-4742-A9D3-C588D06455BE}"/>
              </a:ext>
            </a:extLst>
          </p:cNvPr>
          <p:cNvSpPr txBox="1"/>
          <p:nvPr/>
        </p:nvSpPr>
        <p:spPr>
          <a:xfrm>
            <a:off x="4572000" y="3314700"/>
            <a:ext cx="2082800" cy="304800"/>
          </a:xfrm>
          <a:prstGeom prst="rect">
            <a:avLst/>
          </a:prstGeom>
          <a:noFill/>
        </p:spPr>
        <p:txBody>
          <a:bodyPr vertOverflow="overflow" vert="horz" wrap="square" rtlCol="0" anchor="t" anchorCtr="0">
            <a:noAutofit/>
          </a:bodyPr>
          <a:lstStyle/>
          <a:p>
            <a:pPr algn="l"/>
            <a:r>
              <a:rPr lang="en-US" sz="1700" b="1">
                <a:solidFill>
                  <a:srgbClr val="FFFFFF"/>
                </a:solidFill>
                <a:latin typeface="Cambria"/>
              </a:rPr>
              <a:t>Daya ubah</a:t>
            </a:r>
          </a:p>
        </p:txBody>
      </p:sp>
      <p:sp>
        <p:nvSpPr>
          <p:cNvPr id="24" name="TextBox 23">
            <a:extLst>
              <a:ext uri="{FF2B5EF4-FFF2-40B4-BE49-F238E27FC236}">
                <a16:creationId xmlns:a16="http://schemas.microsoft.com/office/drawing/2014/main" id="{FEB9808C-BB08-BD4C-B7A6-9F311FE50EE7}"/>
              </a:ext>
            </a:extLst>
          </p:cNvPr>
          <p:cNvSpPr txBox="1"/>
          <p:nvPr/>
        </p:nvSpPr>
        <p:spPr>
          <a:xfrm>
            <a:off x="4165600" y="3683000"/>
            <a:ext cx="2489200" cy="711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Klaim itu menata ulang pemahaman orang yang menerimanya.</a:t>
            </a:r>
          </a:p>
        </p:txBody>
      </p:sp>
      <p:sp>
        <p:nvSpPr>
          <p:cNvPr id="25" name="TextBox 24">
            <a:extLst>
              <a:ext uri="{FF2B5EF4-FFF2-40B4-BE49-F238E27FC236}">
                <a16:creationId xmlns:a16="http://schemas.microsoft.com/office/drawing/2014/main" id="{43BF1A7C-C509-0D41-AAE9-B015B2B98152}"/>
              </a:ext>
            </a:extLst>
          </p:cNvPr>
          <p:cNvSpPr txBox="1"/>
          <p:nvPr/>
        </p:nvSpPr>
        <p:spPr>
          <a:xfrm>
            <a:off x="914400" y="4597400"/>
            <a:ext cx="5943600" cy="279400"/>
          </a:xfrm>
          <a:prstGeom prst="rect">
            <a:avLst/>
          </a:prstGeom>
          <a:noFill/>
        </p:spPr>
        <p:txBody>
          <a:bodyPr vertOverflow="overflow" vert="horz" wrap="square" rtlCol="0" anchor="t" anchorCtr="0">
            <a:noAutofit/>
          </a:bodyPr>
          <a:lstStyle/>
          <a:p>
            <a:pPr algn="l"/>
            <a:r>
              <a:rPr lang="en-US" sz="1500" i="1">
                <a:solidFill>
                  <a:srgbClr val="A78BFA"/>
                </a:solidFill>
                <a:latin typeface="Segoe UI"/>
                <a:cs typeface="Segoe UI"/>
              </a:rPr>
              <a:t>Keempatnya berlaku serentak. Klaim yang mengubah tetapi tidak sesuai kenyataan tetap ditolak.</a:t>
            </a:r>
          </a:p>
        </p:txBody>
      </p:sp>
      <p:sp>
        <p:nvSpPr>
          <p:cNvPr id="26" name="Rounded Rectangle 25">
            <a:extLst>
              <a:ext uri="{FF2B5EF4-FFF2-40B4-BE49-F238E27FC236}">
                <a16:creationId xmlns:a16="http://schemas.microsoft.com/office/drawing/2014/main" id="{8060176B-F527-FA43-86E0-BC818179C09E}"/>
              </a:ext>
            </a:extLst>
          </p:cNvPr>
          <p:cNvSpPr/>
          <p:nvPr/>
        </p:nvSpPr>
        <p:spPr>
          <a:xfrm>
            <a:off x="7162800" y="1625600"/>
            <a:ext cx="4114800" cy="28702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Rectangle 26">
            <a:extLst>
              <a:ext uri="{FF2B5EF4-FFF2-40B4-BE49-F238E27FC236}">
                <a16:creationId xmlns:a16="http://schemas.microsoft.com/office/drawing/2014/main" id="{293F366E-5776-CF4B-8A9A-9A1AE3E5A9F2}"/>
              </a:ext>
            </a:extLst>
          </p:cNvPr>
          <p:cNvSpPr/>
          <p:nvPr/>
        </p:nvSpPr>
        <p:spPr>
          <a:xfrm>
            <a:off x="7162800" y="1625600"/>
            <a:ext cx="41148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8" name="TextBox 27">
            <a:extLst>
              <a:ext uri="{FF2B5EF4-FFF2-40B4-BE49-F238E27FC236}">
                <a16:creationId xmlns:a16="http://schemas.microsoft.com/office/drawing/2014/main" id="{3FCDB478-D9E7-904C-B1DF-C293EBA73DD9}"/>
              </a:ext>
            </a:extLst>
          </p:cNvPr>
          <p:cNvSpPr txBox="1"/>
          <p:nvPr/>
        </p:nvSpPr>
        <p:spPr>
          <a:xfrm>
            <a:off x="7467600" y="1828800"/>
            <a:ext cx="3505200" cy="4318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ISNĀD SEBAGAI EPISTEMOLOGI AKUNTABILITAS</a:t>
            </a:r>
          </a:p>
        </p:txBody>
      </p:sp>
      <p:sp>
        <p:nvSpPr>
          <p:cNvPr id="29" name="TextBox 28">
            <a:extLst>
              <a:ext uri="{FF2B5EF4-FFF2-40B4-BE49-F238E27FC236}">
                <a16:creationId xmlns:a16="http://schemas.microsoft.com/office/drawing/2014/main" id="{79BB58D5-FF2B-0741-A89E-FE115B13E65E}"/>
              </a:ext>
            </a:extLst>
          </p:cNvPr>
          <p:cNvSpPr txBox="1"/>
          <p:nvPr/>
        </p:nvSpPr>
        <p:spPr>
          <a:xfrm>
            <a:off x="7467600" y="2286000"/>
            <a:ext cx="3505200" cy="1168400"/>
          </a:xfrm>
          <a:prstGeom prst="rect">
            <a:avLst/>
          </a:prstGeom>
          <a:noFill/>
        </p:spPr>
        <p:txBody>
          <a:bodyPr vertOverflow="overflow" vert="horz" wrap="square" rtlCol="0" anchor="t" anchorCtr="0">
            <a:noAutofit/>
          </a:bodyPr>
          <a:lstStyle/>
          <a:p>
            <a:pPr algn="l"/>
            <a:r>
              <a:rPr lang="en-US" sz="1500">
                <a:solidFill>
                  <a:srgbClr val="FFFFFF"/>
                </a:solidFill>
                <a:latin typeface="Segoe UI"/>
                <a:cs typeface="Segoe UI"/>
              </a:rPr>
              <a:t>Ilmu riwāyah tidak sekadar mencatat siapa menyampaikan kepada siapa. Ia menjadikan kedudukan moral tiap perawi sebagai syarat diterimanya laporan — dalam bentuk yang dapat diperiksa, dibantah, dan dibatalkan oleh sarjana lain.</a:t>
            </a:r>
          </a:p>
        </p:txBody>
      </p:sp>
      <p:sp>
        <p:nvSpPr>
          <p:cNvPr id="30" name="Rectangle 29">
            <a:extLst>
              <a:ext uri="{FF2B5EF4-FFF2-40B4-BE49-F238E27FC236}">
                <a16:creationId xmlns:a16="http://schemas.microsoft.com/office/drawing/2014/main" id="{CD13D97F-4785-384C-844B-E5F08D0BA1AC}"/>
              </a:ext>
            </a:extLst>
          </p:cNvPr>
          <p:cNvSpPr/>
          <p:nvPr/>
        </p:nvSpPr>
        <p:spPr>
          <a:xfrm>
            <a:off x="7467600" y="3530600"/>
            <a:ext cx="35052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1" name="TextBox 30">
            <a:extLst>
              <a:ext uri="{FF2B5EF4-FFF2-40B4-BE49-F238E27FC236}">
                <a16:creationId xmlns:a16="http://schemas.microsoft.com/office/drawing/2014/main" id="{B36E6C57-F2BC-B04C-A09A-DAF80CDB74D0}"/>
              </a:ext>
            </a:extLst>
          </p:cNvPr>
          <p:cNvSpPr txBox="1"/>
          <p:nvPr/>
        </p:nvSpPr>
        <p:spPr>
          <a:xfrm>
            <a:off x="7467600" y="3657600"/>
            <a:ext cx="3505200" cy="762000"/>
          </a:xfrm>
          <a:prstGeom prst="rect">
            <a:avLst/>
          </a:prstGeom>
          <a:noFill/>
        </p:spPr>
        <p:txBody>
          <a:bodyPr vertOverflow="overflow" vert="horz" wrap="square" rtlCol="0" anchor="t" anchorCtr="0">
            <a:noAutofit/>
          </a:bodyPr>
          <a:lstStyle/>
          <a:p>
            <a:pPr algn="l"/>
            <a:r>
              <a:rPr lang="en-US" sz="1400">
                <a:solidFill>
                  <a:srgbClr val="A78BFA"/>
                </a:solidFill>
                <a:latin typeface="Segoe UI"/>
                <a:cs typeface="Segoe UI"/>
              </a:rPr>
              <a:t>Telaah sejawat menilai artefaknya dan acuh tak acuh pada orangnya. Metrik dampak menilai penerimaannya dan acuh pada keduanya. Tak satu pun bertanya seperti yang ditanyakan isnād.</a:t>
            </a:r>
          </a:p>
        </p:txBody>
      </p:sp>
      <p:sp>
        <p:nvSpPr>
          <p:cNvPr id="32" name="Rounded Rectangle 31">
            <a:extLst>
              <a:ext uri="{FF2B5EF4-FFF2-40B4-BE49-F238E27FC236}">
                <a16:creationId xmlns:a16="http://schemas.microsoft.com/office/drawing/2014/main" id="{E4BE35F7-9B9E-4942-85FC-BFC9B05BDC87}"/>
              </a:ext>
            </a:extLst>
          </p:cNvPr>
          <p:cNvSpPr/>
          <p:nvPr/>
        </p:nvSpPr>
        <p:spPr>
          <a:xfrm>
            <a:off x="914400" y="5003800"/>
            <a:ext cx="10363200" cy="13462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3" name="Rectangle 32">
            <a:extLst>
              <a:ext uri="{FF2B5EF4-FFF2-40B4-BE49-F238E27FC236}">
                <a16:creationId xmlns:a16="http://schemas.microsoft.com/office/drawing/2014/main" id="{A5D56803-F429-834E-B310-C87055B3DFAE}"/>
              </a:ext>
            </a:extLst>
          </p:cNvPr>
          <p:cNvSpPr/>
          <p:nvPr/>
        </p:nvSpPr>
        <p:spPr>
          <a:xfrm>
            <a:off x="914400" y="5003800"/>
            <a:ext cx="10363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4" name="TextBox 33">
            <a:extLst>
              <a:ext uri="{FF2B5EF4-FFF2-40B4-BE49-F238E27FC236}">
                <a16:creationId xmlns:a16="http://schemas.microsoft.com/office/drawing/2014/main" id="{03B6C6A7-7C69-C249-B36E-EF223F734B7E}"/>
              </a:ext>
            </a:extLst>
          </p:cNvPr>
          <p:cNvSpPr txBox="1"/>
          <p:nvPr/>
        </p:nvSpPr>
        <p:spPr>
          <a:xfrm>
            <a:off x="1270000" y="5207000"/>
            <a:ext cx="9652000" cy="2540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CONTOH KERJA — APA YANG SESUNGGUHNYA DISARING OLEH KRITERIA KEEMPAT</a:t>
            </a:r>
          </a:p>
        </p:txBody>
      </p:sp>
      <p:sp>
        <p:nvSpPr>
          <p:cNvPr id="35" name="TextBox 34">
            <a:extLst>
              <a:ext uri="{FF2B5EF4-FFF2-40B4-BE49-F238E27FC236}">
                <a16:creationId xmlns:a16="http://schemas.microsoft.com/office/drawing/2014/main" id="{0A16A9F9-1BA9-3744-9592-093A8A0B3F30}"/>
              </a:ext>
            </a:extLst>
          </p:cNvPr>
          <p:cNvSpPr txBox="1"/>
          <p:nvPr/>
        </p:nvSpPr>
        <p:spPr>
          <a:xfrm>
            <a:off x="1270000" y="5486400"/>
            <a:ext cx="9652000" cy="762000"/>
          </a:xfrm>
          <a:prstGeom prst="rect">
            <a:avLst/>
          </a:prstGeom>
          <a:noFill/>
        </p:spPr>
        <p:txBody>
          <a:bodyPr vertOverflow="overflow" vert="horz" wrap="square" rtlCol="0" anchor="t" anchorCtr="0">
            <a:noAutofit/>
          </a:bodyPr>
          <a:lstStyle/>
          <a:p>
            <a:pPr algn="l"/>
            <a:r>
              <a:rPr lang="en-US" sz="1500">
                <a:solidFill>
                  <a:srgbClr val="DCD7F5"/>
                </a:solidFill>
                <a:latin typeface="Segoe UI"/>
                <a:cs typeface="Segoe UI"/>
              </a:rPr>
              <a:t>Sebuah studi menemukan lulusan satu fakultas berpenghasilan lebih tinggi daripada lulusan fakultas lain. Temuan itu sesuai kenyataan, koheren, dan bersandar pada kesaksian yang kompeten — tiga kriteria pertama terpenuhi. Ia gugur pada yang keempat: tak ada pemahaman siapa pun yang tertata ulang olehnya; ia hanya meneguhkan apa yang sudah diandaikan struktur insentif. Paradigma ini tidak menolaknya — ia menolak menghitungnya sebagai sumbangan bagi ilmu, dan bertanya: perbedaan apa antara kedua fakultas itu yang tak terjangkau oleh data penghasilan?</a:t>
            </a:r>
          </a:p>
        </p:txBody>
      </p:sp>
    </p:spTree>
    <p:extLst>
      <p:ext uri="{BB962C8B-B14F-4D97-AF65-F5344CB8AC3E}">
        <p14:creationId xmlns:p14="http://schemas.microsoft.com/office/powerpoint/2010/main" val="225796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6B5D7F-BAEA-6C41-AE00-762EB16C60C4}"/>
              </a:ext>
            </a:extLst>
          </p:cNvPr>
          <p:cNvSpPr txBox="1"/>
          <p:nvPr/>
        </p:nvSpPr>
        <p:spPr>
          <a:xfrm>
            <a:off x="914400" y="660400"/>
            <a:ext cx="889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V  ·  FRIKSI YANG DAPAT DIJALANKAN</a:t>
            </a:r>
          </a:p>
        </p:txBody>
      </p:sp>
      <p:sp>
        <p:nvSpPr>
          <p:cNvPr id="3" name="TextBox 2">
            <a:extLst>
              <a:ext uri="{FF2B5EF4-FFF2-40B4-BE49-F238E27FC236}">
                <a16:creationId xmlns:a16="http://schemas.microsoft.com/office/drawing/2014/main" id="{9C021854-6518-9F40-88D0-A495CB197A62}"/>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Tiga Dialog: Bagaimana Friksi Diselenggarakan</a:t>
            </a:r>
          </a:p>
        </p:txBody>
      </p:sp>
      <p:sp>
        <p:nvSpPr>
          <p:cNvPr id="4" name="Rectangle 3">
            <a:extLst>
              <a:ext uri="{FF2B5EF4-FFF2-40B4-BE49-F238E27FC236}">
                <a16:creationId xmlns:a16="http://schemas.microsoft.com/office/drawing/2014/main" id="{6EFCE55A-D398-8845-91AD-6E7C320B13B3}"/>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CDA9587E-03E9-094D-97A1-AAA516C5E9E6}"/>
              </a:ext>
            </a:extLst>
          </p:cNvPr>
          <p:cNvSpPr/>
          <p:nvPr/>
        </p:nvSpPr>
        <p:spPr>
          <a:xfrm>
            <a:off x="914400" y="1778000"/>
            <a:ext cx="3251200" cy="317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31425F42-B96F-0D4F-97D2-34EFBF6D44A1}"/>
              </a:ext>
            </a:extLst>
          </p:cNvPr>
          <p:cNvSpPr/>
          <p:nvPr/>
        </p:nvSpPr>
        <p:spPr>
          <a:xfrm>
            <a:off x="914400" y="1778000"/>
            <a:ext cx="3251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B5B6BDE4-6BDD-C44B-88C4-71DBDF4238EA}"/>
              </a:ext>
            </a:extLst>
          </p:cNvPr>
          <p:cNvSpPr txBox="1"/>
          <p:nvPr/>
        </p:nvSpPr>
        <p:spPr>
          <a:xfrm>
            <a:off x="1168400" y="2006600"/>
            <a:ext cx="2743200" cy="304800"/>
          </a:xfrm>
          <a:prstGeom prst="rect">
            <a:avLst/>
          </a:prstGeom>
          <a:noFill/>
        </p:spPr>
        <p:txBody>
          <a:bodyPr vertOverflow="overflow" vert="horz" wrap="square" rtlCol="0" anchor="t" anchorCtr="0">
            <a:noAutofit/>
          </a:bodyPr>
          <a:lstStyle/>
          <a:p>
            <a:pPr algn="l"/>
            <a:r>
              <a:rPr lang="en-US" sz="1600" b="1" i="1">
                <a:solidFill>
                  <a:srgbClr val="F0B429"/>
                </a:solidFill>
                <a:latin typeface="Segoe UI"/>
                <a:cs typeface="Segoe UI"/>
              </a:rPr>
              <a:t>Taʿārun al-ʿulūm</a:t>
            </a:r>
          </a:p>
        </p:txBody>
      </p:sp>
      <p:sp>
        <p:nvSpPr>
          <p:cNvPr id="8" name="TextBox 7">
            <a:extLst>
              <a:ext uri="{FF2B5EF4-FFF2-40B4-BE49-F238E27FC236}">
                <a16:creationId xmlns:a16="http://schemas.microsoft.com/office/drawing/2014/main" id="{B07809F5-9E3B-A446-9F6D-56A9137B941C}"/>
              </a:ext>
            </a:extLst>
          </p:cNvPr>
          <p:cNvSpPr txBox="1"/>
          <p:nvPr/>
        </p:nvSpPr>
        <p:spPr>
          <a:xfrm>
            <a:off x="1168400" y="2311400"/>
            <a:ext cx="2743200" cy="660400"/>
          </a:xfrm>
          <a:prstGeom prst="rect">
            <a:avLst/>
          </a:prstGeom>
          <a:noFill/>
        </p:spPr>
        <p:txBody>
          <a:bodyPr vertOverflow="overflow" vert="horz" wrap="square" rtlCol="0" anchor="t" anchorCtr="0">
            <a:noAutofit/>
          </a:bodyPr>
          <a:lstStyle/>
          <a:p>
            <a:pPr algn="l"/>
            <a:r>
              <a:rPr lang="en-US" sz="2100" b="1">
                <a:solidFill>
                  <a:srgbClr val="FFFFFF"/>
                </a:solidFill>
                <a:latin typeface="Cambria"/>
              </a:rPr>
              <a:t>Perjumpaan ilmu-ilmu</a:t>
            </a:r>
          </a:p>
        </p:txBody>
      </p:sp>
      <p:sp>
        <p:nvSpPr>
          <p:cNvPr id="9" name="Rectangle 8">
            <a:extLst>
              <a:ext uri="{FF2B5EF4-FFF2-40B4-BE49-F238E27FC236}">
                <a16:creationId xmlns:a16="http://schemas.microsoft.com/office/drawing/2014/main" id="{2A4AA018-36C6-5248-A37B-0674256DF2EC}"/>
              </a:ext>
            </a:extLst>
          </p:cNvPr>
          <p:cNvSpPr/>
          <p:nvPr/>
        </p:nvSpPr>
        <p:spPr>
          <a:xfrm>
            <a:off x="1168400" y="3022600"/>
            <a:ext cx="27432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TextBox 9">
            <a:extLst>
              <a:ext uri="{FF2B5EF4-FFF2-40B4-BE49-F238E27FC236}">
                <a16:creationId xmlns:a16="http://schemas.microsoft.com/office/drawing/2014/main" id="{8F79877D-B810-354E-9970-C34F621621DA}"/>
              </a:ext>
            </a:extLst>
          </p:cNvPr>
          <p:cNvSpPr txBox="1"/>
          <p:nvPr/>
        </p:nvSpPr>
        <p:spPr>
          <a:xfrm>
            <a:off x="1168400" y="3149600"/>
            <a:ext cx="2743200" cy="1219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Bukan panel interdisipliner. Pesertanya dihimpun karena metodenya bertentangan, bukan karena topiknya beririsan — dan ketaksepadanan itulah bahannya.</a:t>
            </a:r>
          </a:p>
        </p:txBody>
      </p:sp>
      <p:sp>
        <p:nvSpPr>
          <p:cNvPr id="11" name="TextBox 10">
            <a:extLst>
              <a:ext uri="{FF2B5EF4-FFF2-40B4-BE49-F238E27FC236}">
                <a16:creationId xmlns:a16="http://schemas.microsoft.com/office/drawing/2014/main" id="{797DEFC0-DB89-124B-84D4-CF6D48E20268}"/>
              </a:ext>
            </a:extLst>
          </p:cNvPr>
          <p:cNvSpPr txBox="1"/>
          <p:nvPr/>
        </p:nvSpPr>
        <p:spPr>
          <a:xfrm>
            <a:off x="1168400" y="4368800"/>
            <a:ext cx="2743200" cy="508000"/>
          </a:xfrm>
          <a:prstGeom prst="rect">
            <a:avLst/>
          </a:prstGeom>
          <a:noFill/>
        </p:spPr>
        <p:txBody>
          <a:bodyPr vertOverflow="overflow" vert="horz" wrap="square" rtlCol="0" anchor="t" anchorCtr="0">
            <a:noAutofit/>
          </a:bodyPr>
          <a:lstStyle/>
          <a:p>
            <a:pPr algn="l"/>
            <a:r>
              <a:rPr lang="en-US" sz="1300" i="1">
                <a:solidFill>
                  <a:srgbClr val="A78BFA"/>
                </a:solidFill>
                <a:latin typeface="Segoe UI"/>
                <a:cs typeface="Segoe UI"/>
              </a:rPr>
              <a:t>Bentuk kelembagaan: seminar lintas fakultas yang diwajibkan.</a:t>
            </a:r>
          </a:p>
        </p:txBody>
      </p:sp>
      <p:sp>
        <p:nvSpPr>
          <p:cNvPr id="12" name="Rounded Rectangle 11">
            <a:extLst>
              <a:ext uri="{FF2B5EF4-FFF2-40B4-BE49-F238E27FC236}">
                <a16:creationId xmlns:a16="http://schemas.microsoft.com/office/drawing/2014/main" id="{7BBCD8B5-EBBA-664C-A8CC-E62098C4F6FF}"/>
              </a:ext>
            </a:extLst>
          </p:cNvPr>
          <p:cNvSpPr/>
          <p:nvPr/>
        </p:nvSpPr>
        <p:spPr>
          <a:xfrm>
            <a:off x="4470400" y="1778000"/>
            <a:ext cx="3251200" cy="317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Rectangle 12">
            <a:extLst>
              <a:ext uri="{FF2B5EF4-FFF2-40B4-BE49-F238E27FC236}">
                <a16:creationId xmlns:a16="http://schemas.microsoft.com/office/drawing/2014/main" id="{39A852D8-F2D9-104C-AF8E-4B21DC77D7EC}"/>
              </a:ext>
            </a:extLst>
          </p:cNvPr>
          <p:cNvSpPr/>
          <p:nvPr/>
        </p:nvSpPr>
        <p:spPr>
          <a:xfrm>
            <a:off x="4470400" y="1778000"/>
            <a:ext cx="3251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4" name="TextBox 13">
            <a:extLst>
              <a:ext uri="{FF2B5EF4-FFF2-40B4-BE49-F238E27FC236}">
                <a16:creationId xmlns:a16="http://schemas.microsoft.com/office/drawing/2014/main" id="{014E286B-EB3C-D34E-B23C-345FB3706FBF}"/>
              </a:ext>
            </a:extLst>
          </p:cNvPr>
          <p:cNvSpPr txBox="1"/>
          <p:nvPr/>
        </p:nvSpPr>
        <p:spPr>
          <a:xfrm>
            <a:off x="4724400" y="2006600"/>
            <a:ext cx="2743200" cy="304800"/>
          </a:xfrm>
          <a:prstGeom prst="rect">
            <a:avLst/>
          </a:prstGeom>
          <a:noFill/>
        </p:spPr>
        <p:txBody>
          <a:bodyPr vertOverflow="overflow" vert="horz" wrap="square" rtlCol="0" anchor="t" anchorCtr="0">
            <a:noAutofit/>
          </a:bodyPr>
          <a:lstStyle/>
          <a:p>
            <a:pPr algn="l"/>
            <a:r>
              <a:rPr lang="en-US" sz="1600" b="1" i="1">
                <a:solidFill>
                  <a:srgbClr val="8B6DF0"/>
                </a:solidFill>
                <a:latin typeface="Segoe UI"/>
                <a:cs typeface="Segoe UI"/>
              </a:rPr>
              <a:t>Al-ḩiwār al-falsafī</a:t>
            </a:r>
          </a:p>
        </p:txBody>
      </p:sp>
      <p:sp>
        <p:nvSpPr>
          <p:cNvPr id="15" name="TextBox 14">
            <a:extLst>
              <a:ext uri="{FF2B5EF4-FFF2-40B4-BE49-F238E27FC236}">
                <a16:creationId xmlns:a16="http://schemas.microsoft.com/office/drawing/2014/main" id="{87ECA133-42C8-6D4F-9A69-45D0DE5B0496}"/>
              </a:ext>
            </a:extLst>
          </p:cNvPr>
          <p:cNvSpPr txBox="1"/>
          <p:nvPr/>
        </p:nvSpPr>
        <p:spPr>
          <a:xfrm>
            <a:off x="4724400" y="2311400"/>
            <a:ext cx="2743200" cy="660400"/>
          </a:xfrm>
          <a:prstGeom prst="rect">
            <a:avLst/>
          </a:prstGeom>
          <a:noFill/>
        </p:spPr>
        <p:txBody>
          <a:bodyPr vertOverflow="overflow" vert="horz" wrap="square" rtlCol="0" anchor="t" anchorCtr="0">
            <a:noAutofit/>
          </a:bodyPr>
          <a:lstStyle/>
          <a:p>
            <a:pPr algn="l"/>
            <a:r>
              <a:rPr lang="en-US" sz="2100" b="1">
                <a:solidFill>
                  <a:srgbClr val="FFFFFF"/>
                </a:solidFill>
                <a:latin typeface="Cambria"/>
              </a:rPr>
              <a:t>Dialog filosofis</a:t>
            </a:r>
          </a:p>
        </p:txBody>
      </p:sp>
      <p:sp>
        <p:nvSpPr>
          <p:cNvPr id="16" name="Rectangle 15">
            <a:extLst>
              <a:ext uri="{FF2B5EF4-FFF2-40B4-BE49-F238E27FC236}">
                <a16:creationId xmlns:a16="http://schemas.microsoft.com/office/drawing/2014/main" id="{94F7615C-8920-3442-AFC4-B7E35653C987}"/>
              </a:ext>
            </a:extLst>
          </p:cNvPr>
          <p:cNvSpPr/>
          <p:nvPr/>
        </p:nvSpPr>
        <p:spPr>
          <a:xfrm>
            <a:off x="4724400" y="3022600"/>
            <a:ext cx="27432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TextBox 16">
            <a:extLst>
              <a:ext uri="{FF2B5EF4-FFF2-40B4-BE49-F238E27FC236}">
                <a16:creationId xmlns:a16="http://schemas.microsoft.com/office/drawing/2014/main" id="{33E2E784-84CA-3C41-80CA-0B80F16CF9F7}"/>
              </a:ext>
            </a:extLst>
          </p:cNvPr>
          <p:cNvSpPr txBox="1"/>
          <p:nvPr/>
        </p:nvSpPr>
        <p:spPr>
          <a:xfrm>
            <a:off x="4724400" y="3149600"/>
            <a:ext cx="2743200" cy="1219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Mengembalikan ke dalam penyelidikan pertanyaan-pertanyaan yang tak sanggup diajukan oleh metode. Di sinilah komitmen ontologis sebuah kerangka pinjaman dibuka.</a:t>
            </a:r>
          </a:p>
        </p:txBody>
      </p:sp>
      <p:sp>
        <p:nvSpPr>
          <p:cNvPr id="18" name="TextBox 17">
            <a:extLst>
              <a:ext uri="{FF2B5EF4-FFF2-40B4-BE49-F238E27FC236}">
                <a16:creationId xmlns:a16="http://schemas.microsoft.com/office/drawing/2014/main" id="{F49CF3E5-7FF0-2549-9263-F8AF3B9E8DC3}"/>
              </a:ext>
            </a:extLst>
          </p:cNvPr>
          <p:cNvSpPr txBox="1"/>
          <p:nvPr/>
        </p:nvSpPr>
        <p:spPr>
          <a:xfrm>
            <a:off x="4724400" y="4368800"/>
            <a:ext cx="2743200" cy="508000"/>
          </a:xfrm>
          <a:prstGeom prst="rect">
            <a:avLst/>
          </a:prstGeom>
          <a:noFill/>
        </p:spPr>
        <p:txBody>
          <a:bodyPr vertOverflow="overflow" vert="horz" wrap="square" rtlCol="0" anchor="t" anchorCtr="0">
            <a:noAutofit/>
          </a:bodyPr>
          <a:lstStyle/>
          <a:p>
            <a:pPr algn="l"/>
            <a:r>
              <a:rPr lang="en-US" sz="1300" i="1">
                <a:solidFill>
                  <a:srgbClr val="A78BFA"/>
                </a:solidFill>
                <a:latin typeface="Segoe UI"/>
                <a:cs typeface="Segoe UI"/>
              </a:rPr>
              <a:t>Inilah bentuk operasional dari refleksi meta-teoretis yang selama ini absen.</a:t>
            </a:r>
          </a:p>
        </p:txBody>
      </p:sp>
      <p:sp>
        <p:nvSpPr>
          <p:cNvPr id="19" name="Rounded Rectangle 18">
            <a:extLst>
              <a:ext uri="{FF2B5EF4-FFF2-40B4-BE49-F238E27FC236}">
                <a16:creationId xmlns:a16="http://schemas.microsoft.com/office/drawing/2014/main" id="{ED3C6D80-0A02-1D44-B683-F9A7DACDC8D4}"/>
              </a:ext>
            </a:extLst>
          </p:cNvPr>
          <p:cNvSpPr/>
          <p:nvPr/>
        </p:nvSpPr>
        <p:spPr>
          <a:xfrm>
            <a:off x="8026400" y="1778000"/>
            <a:ext cx="3251200" cy="317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0" name="Rectangle 19">
            <a:extLst>
              <a:ext uri="{FF2B5EF4-FFF2-40B4-BE49-F238E27FC236}">
                <a16:creationId xmlns:a16="http://schemas.microsoft.com/office/drawing/2014/main" id="{E1C1A24C-2B76-1D45-AD1B-BF9F9C80EEF5}"/>
              </a:ext>
            </a:extLst>
          </p:cNvPr>
          <p:cNvSpPr/>
          <p:nvPr/>
        </p:nvSpPr>
        <p:spPr>
          <a:xfrm>
            <a:off x="8026400" y="1778000"/>
            <a:ext cx="3251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TextBox 20">
            <a:extLst>
              <a:ext uri="{FF2B5EF4-FFF2-40B4-BE49-F238E27FC236}">
                <a16:creationId xmlns:a16="http://schemas.microsoft.com/office/drawing/2014/main" id="{293DA883-D2D2-4F43-819A-75803A6E1732}"/>
              </a:ext>
            </a:extLst>
          </p:cNvPr>
          <p:cNvSpPr txBox="1"/>
          <p:nvPr/>
        </p:nvSpPr>
        <p:spPr>
          <a:xfrm>
            <a:off x="8280400" y="2006600"/>
            <a:ext cx="2743200" cy="304800"/>
          </a:xfrm>
          <a:prstGeom prst="rect">
            <a:avLst/>
          </a:prstGeom>
          <a:noFill/>
        </p:spPr>
        <p:txBody>
          <a:bodyPr vertOverflow="overflow" vert="horz" wrap="square" rtlCol="0" anchor="t" anchorCtr="0">
            <a:noAutofit/>
          </a:bodyPr>
          <a:lstStyle/>
          <a:p>
            <a:pPr algn="l"/>
            <a:r>
              <a:rPr lang="en-US" sz="1600" b="1" i="1">
                <a:solidFill>
                  <a:srgbClr val="F0B429"/>
                </a:solidFill>
                <a:latin typeface="Segoe UI"/>
                <a:cs typeface="Segoe UI"/>
              </a:rPr>
              <a:t>Al-ḩiwār al-fikrī</a:t>
            </a:r>
          </a:p>
        </p:txBody>
      </p:sp>
      <p:sp>
        <p:nvSpPr>
          <p:cNvPr id="22" name="TextBox 21">
            <a:extLst>
              <a:ext uri="{FF2B5EF4-FFF2-40B4-BE49-F238E27FC236}">
                <a16:creationId xmlns:a16="http://schemas.microsoft.com/office/drawing/2014/main" id="{75927D5A-0E2E-7E47-8A61-06F880897EA5}"/>
              </a:ext>
            </a:extLst>
          </p:cNvPr>
          <p:cNvSpPr txBox="1"/>
          <p:nvPr/>
        </p:nvSpPr>
        <p:spPr>
          <a:xfrm>
            <a:off x="8280400" y="2311400"/>
            <a:ext cx="2743200" cy="660400"/>
          </a:xfrm>
          <a:prstGeom prst="rect">
            <a:avLst/>
          </a:prstGeom>
          <a:noFill/>
        </p:spPr>
        <p:txBody>
          <a:bodyPr vertOverflow="overflow" vert="horz" wrap="square" rtlCol="0" anchor="t" anchorCtr="0">
            <a:noAutofit/>
          </a:bodyPr>
          <a:lstStyle/>
          <a:p>
            <a:pPr algn="l"/>
            <a:r>
              <a:rPr lang="en-US" sz="2100" b="1">
                <a:solidFill>
                  <a:srgbClr val="FFFFFF"/>
                </a:solidFill>
                <a:latin typeface="Cambria"/>
              </a:rPr>
              <a:t>Dialog gagasan</a:t>
            </a:r>
          </a:p>
        </p:txBody>
      </p:sp>
      <p:sp>
        <p:nvSpPr>
          <p:cNvPr id="23" name="Rectangle 22">
            <a:extLst>
              <a:ext uri="{FF2B5EF4-FFF2-40B4-BE49-F238E27FC236}">
                <a16:creationId xmlns:a16="http://schemas.microsoft.com/office/drawing/2014/main" id="{BCAED13F-DC0C-B749-8554-FA23B1383FBB}"/>
              </a:ext>
            </a:extLst>
          </p:cNvPr>
          <p:cNvSpPr/>
          <p:nvPr/>
        </p:nvSpPr>
        <p:spPr>
          <a:xfrm>
            <a:off x="8280400" y="3022600"/>
            <a:ext cx="27432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4" name="TextBox 23">
            <a:extLst>
              <a:ext uri="{FF2B5EF4-FFF2-40B4-BE49-F238E27FC236}">
                <a16:creationId xmlns:a16="http://schemas.microsoft.com/office/drawing/2014/main" id="{31D9438B-4A7C-3F43-8270-BB159E8D7E27}"/>
              </a:ext>
            </a:extLst>
          </p:cNvPr>
          <p:cNvSpPr txBox="1"/>
          <p:nvPr/>
        </p:nvSpPr>
        <p:spPr>
          <a:xfrm>
            <a:off x="8280400" y="3149600"/>
            <a:ext cx="2743200" cy="12192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Gagasan hidup karena bergesekan, karena menolak diam. Ia bukan entitas beku melainkan medan dialektis antara hads rūḩī, ʿaql faʿʿāl, dan ḩikmah taqlīdiyyah.</a:t>
            </a:r>
          </a:p>
        </p:txBody>
      </p:sp>
      <p:sp>
        <p:nvSpPr>
          <p:cNvPr id="25" name="TextBox 24">
            <a:extLst>
              <a:ext uri="{FF2B5EF4-FFF2-40B4-BE49-F238E27FC236}">
                <a16:creationId xmlns:a16="http://schemas.microsoft.com/office/drawing/2014/main" id="{0D300438-FD53-9B45-A8A7-AAD2A2B02193}"/>
              </a:ext>
            </a:extLst>
          </p:cNvPr>
          <p:cNvSpPr txBox="1"/>
          <p:nvPr/>
        </p:nvSpPr>
        <p:spPr>
          <a:xfrm>
            <a:off x="8280400" y="4368800"/>
            <a:ext cx="2743200" cy="508000"/>
          </a:xfrm>
          <a:prstGeom prst="rect">
            <a:avLst/>
          </a:prstGeom>
          <a:noFill/>
        </p:spPr>
        <p:txBody>
          <a:bodyPr vertOverflow="overflow" vert="horz" wrap="square" rtlCol="0" anchor="t" anchorCtr="0">
            <a:noAutofit/>
          </a:bodyPr>
          <a:lstStyle/>
          <a:p>
            <a:pPr algn="l"/>
            <a:r>
              <a:rPr lang="en-US" sz="1300" i="1">
                <a:solidFill>
                  <a:srgbClr val="A78BFA"/>
                </a:solidFill>
                <a:latin typeface="Segoe UI"/>
                <a:cs typeface="Segoe UI"/>
              </a:rPr>
              <a:t>Gagasan tidak berkecambah di ruang steril.</a:t>
            </a:r>
          </a:p>
        </p:txBody>
      </p:sp>
      <p:sp>
        <p:nvSpPr>
          <p:cNvPr id="26" name="Rounded Rectangle 25">
            <a:extLst>
              <a:ext uri="{FF2B5EF4-FFF2-40B4-BE49-F238E27FC236}">
                <a16:creationId xmlns:a16="http://schemas.microsoft.com/office/drawing/2014/main" id="{199A3A63-3545-E546-A136-90E86D6D9FF3}"/>
              </a:ext>
            </a:extLst>
          </p:cNvPr>
          <p:cNvSpPr/>
          <p:nvPr/>
        </p:nvSpPr>
        <p:spPr>
          <a:xfrm>
            <a:off x="914400" y="5156200"/>
            <a:ext cx="10363200" cy="11938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Rectangle 26">
            <a:extLst>
              <a:ext uri="{FF2B5EF4-FFF2-40B4-BE49-F238E27FC236}">
                <a16:creationId xmlns:a16="http://schemas.microsoft.com/office/drawing/2014/main" id="{7FE45380-9EB2-4943-9A75-FC991DA2B260}"/>
              </a:ext>
            </a:extLst>
          </p:cNvPr>
          <p:cNvSpPr/>
          <p:nvPr/>
        </p:nvSpPr>
        <p:spPr>
          <a:xfrm>
            <a:off x="914400" y="5334000"/>
            <a:ext cx="50800" cy="8382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8" name="TextBox 27">
            <a:extLst>
              <a:ext uri="{FF2B5EF4-FFF2-40B4-BE49-F238E27FC236}">
                <a16:creationId xmlns:a16="http://schemas.microsoft.com/office/drawing/2014/main" id="{AB3ED334-BD4D-684D-AA7E-D6BECC92DAA2}"/>
              </a:ext>
            </a:extLst>
          </p:cNvPr>
          <p:cNvSpPr txBox="1"/>
          <p:nvPr/>
        </p:nvSpPr>
        <p:spPr>
          <a:xfrm>
            <a:off x="1270000" y="5384800"/>
            <a:ext cx="9702800" cy="838200"/>
          </a:xfrm>
          <a:prstGeom prst="rect">
            <a:avLst/>
          </a:prstGeom>
          <a:noFill/>
        </p:spPr>
        <p:txBody>
          <a:bodyPr vertOverflow="overflow" vert="horz" wrap="square" rtlCol="0" anchor="t" anchorCtr="0">
            <a:noAutofit/>
          </a:bodyPr>
          <a:lstStyle/>
          <a:p>
            <a:pPr algn="l"/>
            <a:r>
              <a:rPr lang="en-US" sz="1700">
                <a:solidFill>
                  <a:srgbClr val="DCD7F5"/>
                </a:solidFill>
                <a:latin typeface="Cambria"/>
              </a:rPr>
              <a:t>Ketiganya menjawab tuduhan bahwa friksi hanyalah metafora hias: dialog-dialog ini dapat dijadwalkan, dibiayai, dinotulenkan, dan dinilai. Dan konsekuensinya keras — budaya ilmiah yang menyelesaikan ketegangannya secara administratif, dengan menyerahkan setiap ketegangan kepada fakultas yang berbeda, bukan sedang mengelola perselisihan melainkan mensterilkan gagasannya.</a:t>
            </a:r>
          </a:p>
        </p:txBody>
      </p:sp>
    </p:spTree>
    <p:extLst>
      <p:ext uri="{BB962C8B-B14F-4D97-AF65-F5344CB8AC3E}">
        <p14:creationId xmlns:p14="http://schemas.microsoft.com/office/powerpoint/2010/main" val="1642643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21931-0BF6-B941-B3C1-79292B54819B}"/>
              </a:ext>
            </a:extLst>
          </p:cNvPr>
          <p:cNvSpPr txBox="1"/>
          <p:nvPr/>
        </p:nvSpPr>
        <p:spPr>
          <a:xfrm>
            <a:off x="914400" y="508000"/>
            <a:ext cx="8890000" cy="254000"/>
          </a:xfrm>
          <a:prstGeom prst="rect">
            <a:avLst/>
          </a:prstGeom>
          <a:noFill/>
        </p:spPr>
        <p:txBody>
          <a:bodyPr vertOverflow="overflow" vert="horz" wrap="square" rtlCol="0" anchor="t">
            <a:noAutofit/>
          </a:bodyPr>
          <a:lstStyle/>
          <a:p>
            <a:pPr algn="l"/>
            <a:r>
              <a:rPr lang="en-US" sz="1400" b="1">
                <a:solidFill>
                  <a:srgbClr val="F0B429"/>
                </a:solidFill>
                <a:latin typeface="Segoe UI"/>
                <a:cs typeface="Segoe UI"/>
              </a:rPr>
              <a:t>V  ·  ANATOMI PERBANDINGAN</a:t>
            </a:r>
          </a:p>
        </p:txBody>
      </p:sp>
      <p:sp>
        <p:nvSpPr>
          <p:cNvPr id="3" name="TextBox 2">
            <a:extLst>
              <a:ext uri="{FF2B5EF4-FFF2-40B4-BE49-F238E27FC236}">
                <a16:creationId xmlns:a16="http://schemas.microsoft.com/office/drawing/2014/main" id="{61958909-8BC2-E749-9577-85DEEC438425}"/>
              </a:ext>
            </a:extLst>
          </p:cNvPr>
          <p:cNvSpPr txBox="1"/>
          <p:nvPr/>
        </p:nvSpPr>
        <p:spPr>
          <a:xfrm>
            <a:off x="914400" y="762000"/>
            <a:ext cx="10363200" cy="482600"/>
          </a:xfrm>
          <a:prstGeom prst="rect">
            <a:avLst/>
          </a:prstGeom>
          <a:noFill/>
        </p:spPr>
        <p:txBody>
          <a:bodyPr vertOverflow="overflow" vert="horz" wrap="square" rtlCol="0" anchor="t">
            <a:noAutofit/>
          </a:bodyPr>
          <a:lstStyle/>
          <a:p>
            <a:pPr algn="l"/>
            <a:r>
              <a:rPr lang="en-US" sz="3000" b="1">
                <a:solidFill>
                  <a:srgbClr val="FFFFFF"/>
                </a:solidFill>
                <a:latin typeface="Cambria"/>
              </a:rPr>
              <a:t>Empat Paradigma pada Parameter yang Sama</a:t>
            </a:r>
          </a:p>
        </p:txBody>
      </p:sp>
      <p:sp>
        <p:nvSpPr>
          <p:cNvPr id="4" name="Rectangle 3">
            <a:extLst>
              <a:ext uri="{FF2B5EF4-FFF2-40B4-BE49-F238E27FC236}">
                <a16:creationId xmlns:a16="http://schemas.microsoft.com/office/drawing/2014/main" id="{A2E341E3-54EA-474C-A79E-41437B94B777}"/>
              </a:ext>
            </a:extLst>
          </p:cNvPr>
          <p:cNvSpPr/>
          <p:nvPr/>
        </p:nvSpPr>
        <p:spPr>
          <a:xfrm>
            <a:off x="914400" y="1295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ectangle 4">
            <a:extLst>
              <a:ext uri="{FF2B5EF4-FFF2-40B4-BE49-F238E27FC236}">
                <a16:creationId xmlns:a16="http://schemas.microsoft.com/office/drawing/2014/main" id="{AA1A530D-1BF6-B648-B924-F58511975944}"/>
              </a:ext>
            </a:extLst>
          </p:cNvPr>
          <p:cNvSpPr/>
          <p:nvPr/>
        </p:nvSpPr>
        <p:spPr>
          <a:xfrm>
            <a:off x="914400" y="1930400"/>
            <a:ext cx="10363200" cy="431800"/>
          </a:xfrm>
          <a:prstGeom prst="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494476AE-92E5-B848-A957-395E9D58D794}"/>
              </a:ext>
            </a:extLst>
          </p:cNvPr>
          <p:cNvSpPr/>
          <p:nvPr/>
        </p:nvSpPr>
        <p:spPr>
          <a:xfrm>
            <a:off x="914400" y="2362200"/>
            <a:ext cx="10363200" cy="431800"/>
          </a:xfrm>
          <a:prstGeom prst="rect">
            <a:avLst/>
          </a:prstGeom>
          <a:solidFill>
            <a:srgbClr val="1C154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Rectangle 6">
            <a:extLst>
              <a:ext uri="{FF2B5EF4-FFF2-40B4-BE49-F238E27FC236}">
                <a16:creationId xmlns:a16="http://schemas.microsoft.com/office/drawing/2014/main" id="{288EDAEC-DBEF-DC4E-9932-C8D279033EEA}"/>
              </a:ext>
            </a:extLst>
          </p:cNvPr>
          <p:cNvSpPr/>
          <p:nvPr/>
        </p:nvSpPr>
        <p:spPr>
          <a:xfrm>
            <a:off x="914400" y="2794000"/>
            <a:ext cx="10363200" cy="431800"/>
          </a:xfrm>
          <a:prstGeom prst="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Rectangle 7">
            <a:extLst>
              <a:ext uri="{FF2B5EF4-FFF2-40B4-BE49-F238E27FC236}">
                <a16:creationId xmlns:a16="http://schemas.microsoft.com/office/drawing/2014/main" id="{FAA4ECDE-0D87-A04E-ACA7-32F11821F69A}"/>
              </a:ext>
            </a:extLst>
          </p:cNvPr>
          <p:cNvSpPr/>
          <p:nvPr/>
        </p:nvSpPr>
        <p:spPr>
          <a:xfrm>
            <a:off x="914400" y="3225800"/>
            <a:ext cx="10363200" cy="431800"/>
          </a:xfrm>
          <a:prstGeom prst="rect">
            <a:avLst/>
          </a:prstGeom>
          <a:solidFill>
            <a:srgbClr val="1C154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Rectangle 8">
            <a:extLst>
              <a:ext uri="{FF2B5EF4-FFF2-40B4-BE49-F238E27FC236}">
                <a16:creationId xmlns:a16="http://schemas.microsoft.com/office/drawing/2014/main" id="{09203C56-EF0B-2948-B916-33C796D00519}"/>
              </a:ext>
            </a:extLst>
          </p:cNvPr>
          <p:cNvSpPr/>
          <p:nvPr/>
        </p:nvSpPr>
        <p:spPr>
          <a:xfrm>
            <a:off x="914400" y="3657600"/>
            <a:ext cx="10363200" cy="431800"/>
          </a:xfrm>
          <a:prstGeom prst="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Rectangle 9">
            <a:extLst>
              <a:ext uri="{FF2B5EF4-FFF2-40B4-BE49-F238E27FC236}">
                <a16:creationId xmlns:a16="http://schemas.microsoft.com/office/drawing/2014/main" id="{5E795640-20B3-A94A-B461-74DD9D344FDD}"/>
              </a:ext>
            </a:extLst>
          </p:cNvPr>
          <p:cNvSpPr/>
          <p:nvPr/>
        </p:nvSpPr>
        <p:spPr>
          <a:xfrm>
            <a:off x="914400" y="4089400"/>
            <a:ext cx="10363200" cy="431800"/>
          </a:xfrm>
          <a:prstGeom prst="rect">
            <a:avLst/>
          </a:prstGeom>
          <a:solidFill>
            <a:srgbClr val="1C154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Rectangle 10">
            <a:extLst>
              <a:ext uri="{FF2B5EF4-FFF2-40B4-BE49-F238E27FC236}">
                <a16:creationId xmlns:a16="http://schemas.microsoft.com/office/drawing/2014/main" id="{D4005D75-FD8C-5A44-93D4-43FB476A6CAA}"/>
              </a:ext>
            </a:extLst>
          </p:cNvPr>
          <p:cNvSpPr/>
          <p:nvPr/>
        </p:nvSpPr>
        <p:spPr>
          <a:xfrm>
            <a:off x="914400" y="4521200"/>
            <a:ext cx="10363200" cy="431800"/>
          </a:xfrm>
          <a:prstGeom prst="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Rectangle 11">
            <a:extLst>
              <a:ext uri="{FF2B5EF4-FFF2-40B4-BE49-F238E27FC236}">
                <a16:creationId xmlns:a16="http://schemas.microsoft.com/office/drawing/2014/main" id="{E1D28FB6-7B73-624E-826E-3EF4DF59456A}"/>
              </a:ext>
            </a:extLst>
          </p:cNvPr>
          <p:cNvSpPr/>
          <p:nvPr/>
        </p:nvSpPr>
        <p:spPr>
          <a:xfrm>
            <a:off x="914400" y="4953000"/>
            <a:ext cx="10363200" cy="431800"/>
          </a:xfrm>
          <a:prstGeom prst="rect">
            <a:avLst/>
          </a:prstGeom>
          <a:solidFill>
            <a:srgbClr val="1C154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Rectangle 12">
            <a:extLst>
              <a:ext uri="{FF2B5EF4-FFF2-40B4-BE49-F238E27FC236}">
                <a16:creationId xmlns:a16="http://schemas.microsoft.com/office/drawing/2014/main" id="{4384F2C7-5D36-BF44-8601-6B5BD80A9331}"/>
              </a:ext>
            </a:extLst>
          </p:cNvPr>
          <p:cNvSpPr/>
          <p:nvPr/>
        </p:nvSpPr>
        <p:spPr>
          <a:xfrm>
            <a:off x="914400" y="5384800"/>
            <a:ext cx="10363200" cy="431800"/>
          </a:xfrm>
          <a:prstGeom prst="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4" name="Rectangle 13">
            <a:extLst>
              <a:ext uri="{FF2B5EF4-FFF2-40B4-BE49-F238E27FC236}">
                <a16:creationId xmlns:a16="http://schemas.microsoft.com/office/drawing/2014/main" id="{6BF10A99-81D9-7742-937F-68828F5DEF29}"/>
              </a:ext>
            </a:extLst>
          </p:cNvPr>
          <p:cNvSpPr/>
          <p:nvPr/>
        </p:nvSpPr>
        <p:spPr>
          <a:xfrm>
            <a:off x="914400" y="5816600"/>
            <a:ext cx="10363200" cy="431800"/>
          </a:xfrm>
          <a:prstGeom prst="rect">
            <a:avLst/>
          </a:prstGeom>
          <a:solidFill>
            <a:srgbClr val="1C154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Rectangle 14">
            <a:extLst>
              <a:ext uri="{FF2B5EF4-FFF2-40B4-BE49-F238E27FC236}">
                <a16:creationId xmlns:a16="http://schemas.microsoft.com/office/drawing/2014/main" id="{968522AB-4CE1-9F4B-B819-9B5CF0BC8A29}"/>
              </a:ext>
            </a:extLst>
          </p:cNvPr>
          <p:cNvSpPr/>
          <p:nvPr/>
        </p:nvSpPr>
        <p:spPr>
          <a:xfrm>
            <a:off x="914400" y="1498600"/>
            <a:ext cx="10363200" cy="431800"/>
          </a:xfrm>
          <a:prstGeom prst="rect">
            <a:avLst/>
          </a:prstGeom>
          <a:solidFill>
            <a:srgbClr val="3E328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Rectangle 15">
            <a:extLst>
              <a:ext uri="{FF2B5EF4-FFF2-40B4-BE49-F238E27FC236}">
                <a16:creationId xmlns:a16="http://schemas.microsoft.com/office/drawing/2014/main" id="{A536D071-CF91-CD49-86B6-5FEEB4A1F0C2}"/>
              </a:ext>
            </a:extLst>
          </p:cNvPr>
          <p:cNvSpPr/>
          <p:nvPr/>
        </p:nvSpPr>
        <p:spPr>
          <a:xfrm>
            <a:off x="9156700" y="1930400"/>
            <a:ext cx="2108200" cy="4318000"/>
          </a:xfrm>
          <a:prstGeom prst="rect">
            <a:avLst/>
          </a:prstGeom>
          <a:solidFill>
            <a:srgbClr val="382C8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Rectangle 16">
            <a:extLst>
              <a:ext uri="{FF2B5EF4-FFF2-40B4-BE49-F238E27FC236}">
                <a16:creationId xmlns:a16="http://schemas.microsoft.com/office/drawing/2014/main" id="{4C1567FF-39CD-B042-A81F-EFA2966864F4}"/>
              </a:ext>
            </a:extLst>
          </p:cNvPr>
          <p:cNvSpPr/>
          <p:nvPr/>
        </p:nvSpPr>
        <p:spPr>
          <a:xfrm>
            <a:off x="9156700" y="1498600"/>
            <a:ext cx="2108200" cy="431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Rectangle 17">
            <a:extLst>
              <a:ext uri="{FF2B5EF4-FFF2-40B4-BE49-F238E27FC236}">
                <a16:creationId xmlns:a16="http://schemas.microsoft.com/office/drawing/2014/main" id="{4098CAA6-D0A1-6F42-AD69-0E3AFFD24F4B}"/>
              </a:ext>
            </a:extLst>
          </p:cNvPr>
          <p:cNvSpPr/>
          <p:nvPr/>
        </p:nvSpPr>
        <p:spPr>
          <a:xfrm>
            <a:off x="2806700" y="1498600"/>
            <a:ext cx="12700" cy="4749800"/>
          </a:xfrm>
          <a:prstGeom prst="rect">
            <a:avLst/>
          </a:prstGeom>
          <a:solidFill>
            <a:srgbClr val="4C3FA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TextBox 18">
            <a:extLst>
              <a:ext uri="{FF2B5EF4-FFF2-40B4-BE49-F238E27FC236}">
                <a16:creationId xmlns:a16="http://schemas.microsoft.com/office/drawing/2014/main" id="{3157F684-C755-4745-862F-8FF12A134C67}"/>
              </a:ext>
            </a:extLst>
          </p:cNvPr>
          <p:cNvSpPr txBox="1"/>
          <p:nvPr/>
        </p:nvSpPr>
        <p:spPr>
          <a:xfrm>
            <a:off x="1066800" y="1498600"/>
            <a:ext cx="1651000" cy="431800"/>
          </a:xfrm>
          <a:prstGeom prst="rect">
            <a:avLst/>
          </a:prstGeom>
          <a:noFill/>
        </p:spPr>
        <p:txBody>
          <a:bodyPr vertOverflow="overflow" vert="horz" wrap="square" rtlCol="0" anchor="ctr" anchorCtr="0">
            <a:noAutofit/>
          </a:bodyPr>
          <a:lstStyle/>
          <a:p>
            <a:pPr algn="l"/>
            <a:r>
              <a:rPr lang="en-US" sz="1600" b="1">
                <a:solidFill>
                  <a:srgbClr val="FFFFFF"/>
                </a:solidFill>
                <a:latin typeface="Cambria"/>
              </a:rPr>
              <a:t>Parameter</a:t>
            </a:r>
          </a:p>
        </p:txBody>
      </p:sp>
      <p:sp>
        <p:nvSpPr>
          <p:cNvPr id="20" name="TextBox 19">
            <a:extLst>
              <a:ext uri="{FF2B5EF4-FFF2-40B4-BE49-F238E27FC236}">
                <a16:creationId xmlns:a16="http://schemas.microsoft.com/office/drawing/2014/main" id="{78FFDD40-EA5A-E847-BBE3-FED622ED50B3}"/>
              </a:ext>
            </a:extLst>
          </p:cNvPr>
          <p:cNvSpPr txBox="1"/>
          <p:nvPr/>
        </p:nvSpPr>
        <p:spPr>
          <a:xfrm>
            <a:off x="2971800" y="1498600"/>
            <a:ext cx="1854200" cy="431800"/>
          </a:xfrm>
          <a:prstGeom prst="rect">
            <a:avLst/>
          </a:prstGeom>
          <a:noFill/>
        </p:spPr>
        <p:txBody>
          <a:bodyPr vertOverflow="overflow" vert="horz" wrap="square" rtlCol="0" anchor="ctr" anchorCtr="0">
            <a:noAutofit/>
          </a:bodyPr>
          <a:lstStyle/>
          <a:p>
            <a:pPr algn="l"/>
            <a:r>
              <a:rPr lang="en-US" sz="1600" b="1">
                <a:solidFill>
                  <a:srgbClr val="FFFFFF"/>
                </a:solidFill>
                <a:latin typeface="Cambria"/>
              </a:rPr>
              <a:t>Islamisasi</a:t>
            </a:r>
          </a:p>
        </p:txBody>
      </p:sp>
      <p:sp>
        <p:nvSpPr>
          <p:cNvPr id="21" name="TextBox 20">
            <a:extLst>
              <a:ext uri="{FF2B5EF4-FFF2-40B4-BE49-F238E27FC236}">
                <a16:creationId xmlns:a16="http://schemas.microsoft.com/office/drawing/2014/main" id="{7FB3422C-02D2-D741-9CE0-FF350AC676A7}"/>
              </a:ext>
            </a:extLst>
          </p:cNvPr>
          <p:cNvSpPr txBox="1"/>
          <p:nvPr/>
        </p:nvSpPr>
        <p:spPr>
          <a:xfrm>
            <a:off x="5080000" y="1498600"/>
            <a:ext cx="1854200" cy="431800"/>
          </a:xfrm>
          <a:prstGeom prst="rect">
            <a:avLst/>
          </a:prstGeom>
          <a:noFill/>
        </p:spPr>
        <p:txBody>
          <a:bodyPr vertOverflow="overflow" vert="horz" wrap="square" rtlCol="0" anchor="ctr" anchorCtr="0">
            <a:noAutofit/>
          </a:bodyPr>
          <a:lstStyle/>
          <a:p>
            <a:pPr algn="l"/>
            <a:r>
              <a:rPr lang="en-US" sz="1600" b="1">
                <a:solidFill>
                  <a:srgbClr val="FFFFFF"/>
                </a:solidFill>
                <a:latin typeface="Cambria"/>
              </a:rPr>
              <a:t>Integrasi</a:t>
            </a:r>
          </a:p>
        </p:txBody>
      </p:sp>
      <p:sp>
        <p:nvSpPr>
          <p:cNvPr id="22" name="TextBox 21">
            <a:extLst>
              <a:ext uri="{FF2B5EF4-FFF2-40B4-BE49-F238E27FC236}">
                <a16:creationId xmlns:a16="http://schemas.microsoft.com/office/drawing/2014/main" id="{0C9C93CB-A814-3D43-8FD2-7175A5F837C0}"/>
              </a:ext>
            </a:extLst>
          </p:cNvPr>
          <p:cNvSpPr txBox="1"/>
          <p:nvPr/>
        </p:nvSpPr>
        <p:spPr>
          <a:xfrm>
            <a:off x="7200900" y="1498600"/>
            <a:ext cx="1854200" cy="431800"/>
          </a:xfrm>
          <a:prstGeom prst="rect">
            <a:avLst/>
          </a:prstGeom>
          <a:noFill/>
        </p:spPr>
        <p:txBody>
          <a:bodyPr vertOverflow="overflow" vert="horz" wrap="square" rtlCol="0" anchor="ctr" anchorCtr="0">
            <a:noAutofit/>
          </a:bodyPr>
          <a:lstStyle/>
          <a:p>
            <a:pPr algn="l"/>
            <a:r>
              <a:rPr lang="en-US" sz="1600" b="1">
                <a:solidFill>
                  <a:srgbClr val="FFFFFF"/>
                </a:solidFill>
                <a:latin typeface="Cambria"/>
              </a:rPr>
              <a:t>Interkoneksi</a:t>
            </a:r>
          </a:p>
        </p:txBody>
      </p:sp>
      <p:sp>
        <p:nvSpPr>
          <p:cNvPr id="23" name="TextBox 22">
            <a:extLst>
              <a:ext uri="{FF2B5EF4-FFF2-40B4-BE49-F238E27FC236}">
                <a16:creationId xmlns:a16="http://schemas.microsoft.com/office/drawing/2014/main" id="{A6789097-6D0F-CD45-9EE7-7EABF23A9E3C}"/>
              </a:ext>
            </a:extLst>
          </p:cNvPr>
          <p:cNvSpPr txBox="1"/>
          <p:nvPr/>
        </p:nvSpPr>
        <p:spPr>
          <a:xfrm>
            <a:off x="9309100" y="1498600"/>
            <a:ext cx="1854200" cy="431800"/>
          </a:xfrm>
          <a:prstGeom prst="rect">
            <a:avLst/>
          </a:prstGeom>
          <a:noFill/>
        </p:spPr>
        <p:txBody>
          <a:bodyPr vertOverflow="overflow" vert="horz" wrap="square" rtlCol="0" anchor="ctr" anchorCtr="0">
            <a:noAutofit/>
          </a:bodyPr>
          <a:lstStyle/>
          <a:p>
            <a:pPr algn="l"/>
            <a:r>
              <a:rPr lang="en-US" sz="1600" b="1">
                <a:solidFill>
                  <a:srgbClr val="140E33"/>
                </a:solidFill>
                <a:latin typeface="Cambria"/>
              </a:rPr>
              <a:t>Frikativisasi</a:t>
            </a:r>
          </a:p>
        </p:txBody>
      </p:sp>
      <p:sp>
        <p:nvSpPr>
          <p:cNvPr id="24" name="TextBox 23">
            <a:extLst>
              <a:ext uri="{FF2B5EF4-FFF2-40B4-BE49-F238E27FC236}">
                <a16:creationId xmlns:a16="http://schemas.microsoft.com/office/drawing/2014/main" id="{122F963F-ED47-4F4F-A706-06AA2CE30C22}"/>
              </a:ext>
            </a:extLst>
          </p:cNvPr>
          <p:cNvSpPr txBox="1"/>
          <p:nvPr/>
        </p:nvSpPr>
        <p:spPr>
          <a:xfrm>
            <a:off x="1066800" y="1930400"/>
            <a:ext cx="1651000" cy="4318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Masalah</a:t>
            </a:r>
          </a:p>
        </p:txBody>
      </p:sp>
      <p:sp>
        <p:nvSpPr>
          <p:cNvPr id="25" name="TextBox 24">
            <a:extLst>
              <a:ext uri="{FF2B5EF4-FFF2-40B4-BE49-F238E27FC236}">
                <a16:creationId xmlns:a16="http://schemas.microsoft.com/office/drawing/2014/main" id="{0B064A08-2736-DD49-AD4A-0574D02EAC7A}"/>
              </a:ext>
            </a:extLst>
          </p:cNvPr>
          <p:cNvSpPr txBox="1"/>
          <p:nvPr/>
        </p:nvSpPr>
        <p:spPr>
          <a:xfrm>
            <a:off x="2971800" y="19304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Bias sekular</a:t>
            </a:r>
          </a:p>
        </p:txBody>
      </p:sp>
      <p:sp>
        <p:nvSpPr>
          <p:cNvPr id="26" name="TextBox 25">
            <a:extLst>
              <a:ext uri="{FF2B5EF4-FFF2-40B4-BE49-F238E27FC236}">
                <a16:creationId xmlns:a16="http://schemas.microsoft.com/office/drawing/2014/main" id="{D01B53C0-C60C-CB49-B43C-B8333FB0C436}"/>
              </a:ext>
            </a:extLst>
          </p:cNvPr>
          <p:cNvSpPr txBox="1"/>
          <p:nvPr/>
        </p:nvSpPr>
        <p:spPr>
          <a:xfrm>
            <a:off x="5080000" y="19304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Dikotomi</a:t>
            </a:r>
          </a:p>
        </p:txBody>
      </p:sp>
      <p:sp>
        <p:nvSpPr>
          <p:cNvPr id="27" name="TextBox 26">
            <a:extLst>
              <a:ext uri="{FF2B5EF4-FFF2-40B4-BE49-F238E27FC236}">
                <a16:creationId xmlns:a16="http://schemas.microsoft.com/office/drawing/2014/main" id="{EF7BA915-10A6-F447-AD8E-613A59EAF0E9}"/>
              </a:ext>
            </a:extLst>
          </p:cNvPr>
          <p:cNvSpPr txBox="1"/>
          <p:nvPr/>
        </p:nvSpPr>
        <p:spPr>
          <a:xfrm>
            <a:off x="7200900" y="19304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Fragmentasi</a:t>
            </a:r>
          </a:p>
        </p:txBody>
      </p:sp>
      <p:sp>
        <p:nvSpPr>
          <p:cNvPr id="28" name="TextBox 27">
            <a:extLst>
              <a:ext uri="{FF2B5EF4-FFF2-40B4-BE49-F238E27FC236}">
                <a16:creationId xmlns:a16="http://schemas.microsoft.com/office/drawing/2014/main" id="{53B23172-D494-1341-9117-29DB6459416B}"/>
              </a:ext>
            </a:extLst>
          </p:cNvPr>
          <p:cNvSpPr txBox="1"/>
          <p:nvPr/>
        </p:nvSpPr>
        <p:spPr>
          <a:xfrm>
            <a:off x="9309100" y="1930400"/>
            <a:ext cx="1854200" cy="431800"/>
          </a:xfrm>
          <a:prstGeom prst="rect">
            <a:avLst/>
          </a:prstGeom>
          <a:noFill/>
        </p:spPr>
        <p:txBody>
          <a:bodyPr vertOverflow="overflow" vert="horz" wrap="square" rtlCol="0" anchor="ctr" anchorCtr="0">
            <a:noAutofit/>
          </a:bodyPr>
          <a:lstStyle/>
          <a:p>
            <a:pPr algn="l"/>
            <a:r>
              <a:rPr lang="en-US" sz="1600" b="1">
                <a:solidFill>
                  <a:srgbClr val="F0B429"/>
                </a:solidFill>
                <a:latin typeface="Segoe UI"/>
                <a:cs typeface="Segoe UI"/>
              </a:rPr>
              <a:t>Sintesis steril</a:t>
            </a:r>
          </a:p>
        </p:txBody>
      </p:sp>
      <p:sp>
        <p:nvSpPr>
          <p:cNvPr id="29" name="TextBox 28">
            <a:extLst>
              <a:ext uri="{FF2B5EF4-FFF2-40B4-BE49-F238E27FC236}">
                <a16:creationId xmlns:a16="http://schemas.microsoft.com/office/drawing/2014/main" id="{1463CA9B-587C-E04D-88A8-E9CAFD0BB5CE}"/>
              </a:ext>
            </a:extLst>
          </p:cNvPr>
          <p:cNvSpPr txBox="1"/>
          <p:nvPr/>
        </p:nvSpPr>
        <p:spPr>
          <a:xfrm>
            <a:off x="1066800" y="2362200"/>
            <a:ext cx="1651000" cy="4318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Ontologi</a:t>
            </a:r>
          </a:p>
        </p:txBody>
      </p:sp>
      <p:sp>
        <p:nvSpPr>
          <p:cNvPr id="30" name="TextBox 29">
            <a:extLst>
              <a:ext uri="{FF2B5EF4-FFF2-40B4-BE49-F238E27FC236}">
                <a16:creationId xmlns:a16="http://schemas.microsoft.com/office/drawing/2014/main" id="{E0D1AA53-A02E-A149-91FA-D41C369D6CC7}"/>
              </a:ext>
            </a:extLst>
          </p:cNvPr>
          <p:cNvSpPr txBox="1"/>
          <p:nvPr/>
        </p:nvSpPr>
        <p:spPr>
          <a:xfrm>
            <a:off x="2971800" y="23622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Tawḩīd</a:t>
            </a:r>
          </a:p>
        </p:txBody>
      </p:sp>
      <p:sp>
        <p:nvSpPr>
          <p:cNvPr id="31" name="TextBox 30">
            <a:extLst>
              <a:ext uri="{FF2B5EF4-FFF2-40B4-BE49-F238E27FC236}">
                <a16:creationId xmlns:a16="http://schemas.microsoft.com/office/drawing/2014/main" id="{A77A4E48-41EC-A74F-8D4C-BBB456DD396B}"/>
              </a:ext>
            </a:extLst>
          </p:cNvPr>
          <p:cNvSpPr txBox="1"/>
          <p:nvPr/>
        </p:nvSpPr>
        <p:spPr>
          <a:xfrm>
            <a:off x="5080000" y="23622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Dua tanda</a:t>
            </a:r>
          </a:p>
        </p:txBody>
      </p:sp>
      <p:sp>
        <p:nvSpPr>
          <p:cNvPr id="32" name="TextBox 31">
            <a:extLst>
              <a:ext uri="{FF2B5EF4-FFF2-40B4-BE49-F238E27FC236}">
                <a16:creationId xmlns:a16="http://schemas.microsoft.com/office/drawing/2014/main" id="{01E5D634-633F-C143-A9D4-B1F2E8911C31}"/>
              </a:ext>
            </a:extLst>
          </p:cNvPr>
          <p:cNvSpPr txBox="1"/>
          <p:nvPr/>
        </p:nvSpPr>
        <p:spPr>
          <a:xfrm>
            <a:off x="7200900" y="23622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Relasional</a:t>
            </a:r>
          </a:p>
        </p:txBody>
      </p:sp>
      <p:sp>
        <p:nvSpPr>
          <p:cNvPr id="33" name="TextBox 32">
            <a:extLst>
              <a:ext uri="{FF2B5EF4-FFF2-40B4-BE49-F238E27FC236}">
                <a16:creationId xmlns:a16="http://schemas.microsoft.com/office/drawing/2014/main" id="{17F6551E-9842-7445-83DB-100E40BFB1BF}"/>
              </a:ext>
            </a:extLst>
          </p:cNvPr>
          <p:cNvSpPr txBox="1"/>
          <p:nvPr/>
        </p:nvSpPr>
        <p:spPr>
          <a:xfrm>
            <a:off x="9309100" y="2362200"/>
            <a:ext cx="1854200" cy="431800"/>
          </a:xfrm>
          <a:prstGeom prst="rect">
            <a:avLst/>
          </a:prstGeom>
          <a:noFill/>
        </p:spPr>
        <p:txBody>
          <a:bodyPr vertOverflow="overflow" vert="horz" wrap="square" rtlCol="0" anchor="ctr" anchorCtr="0">
            <a:noAutofit/>
          </a:bodyPr>
          <a:lstStyle/>
          <a:p>
            <a:pPr algn="l"/>
            <a:r>
              <a:rPr lang="en-US" sz="1600" b="1">
                <a:solidFill>
                  <a:srgbClr val="F0B429"/>
                </a:solidFill>
                <a:latin typeface="Segoe UI"/>
                <a:cs typeface="Segoe UI"/>
              </a:rPr>
              <a:t>Emanasi</a:t>
            </a:r>
          </a:p>
        </p:txBody>
      </p:sp>
      <p:sp>
        <p:nvSpPr>
          <p:cNvPr id="34" name="TextBox 33">
            <a:extLst>
              <a:ext uri="{FF2B5EF4-FFF2-40B4-BE49-F238E27FC236}">
                <a16:creationId xmlns:a16="http://schemas.microsoft.com/office/drawing/2014/main" id="{CBD7FC77-D4FC-C041-9A2B-C30FDDC98A54}"/>
              </a:ext>
            </a:extLst>
          </p:cNvPr>
          <p:cNvSpPr txBox="1"/>
          <p:nvPr/>
        </p:nvSpPr>
        <p:spPr>
          <a:xfrm>
            <a:off x="1066800" y="2794000"/>
            <a:ext cx="1651000" cy="4318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Epistemologi</a:t>
            </a:r>
          </a:p>
        </p:txBody>
      </p:sp>
      <p:sp>
        <p:nvSpPr>
          <p:cNvPr id="35" name="TextBox 34">
            <a:extLst>
              <a:ext uri="{FF2B5EF4-FFF2-40B4-BE49-F238E27FC236}">
                <a16:creationId xmlns:a16="http://schemas.microsoft.com/office/drawing/2014/main" id="{DAC56797-B72E-EC45-9FF5-74AB97F03205}"/>
              </a:ext>
            </a:extLst>
          </p:cNvPr>
          <p:cNvSpPr txBox="1"/>
          <p:nvPr/>
        </p:nvSpPr>
        <p:spPr>
          <a:xfrm>
            <a:off x="2971800" y="27940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Wahyu</a:t>
            </a:r>
          </a:p>
        </p:txBody>
      </p:sp>
      <p:sp>
        <p:nvSpPr>
          <p:cNvPr id="36" name="TextBox 35">
            <a:extLst>
              <a:ext uri="{FF2B5EF4-FFF2-40B4-BE49-F238E27FC236}">
                <a16:creationId xmlns:a16="http://schemas.microsoft.com/office/drawing/2014/main" id="{0B6B6389-4D9D-704F-BD5A-FA4CE3B6D837}"/>
              </a:ext>
            </a:extLst>
          </p:cNvPr>
          <p:cNvSpPr txBox="1"/>
          <p:nvPr/>
        </p:nvSpPr>
        <p:spPr>
          <a:xfrm>
            <a:off x="5080000" y="27940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Teks + data</a:t>
            </a:r>
          </a:p>
        </p:txBody>
      </p:sp>
      <p:sp>
        <p:nvSpPr>
          <p:cNvPr id="37" name="TextBox 36">
            <a:extLst>
              <a:ext uri="{FF2B5EF4-FFF2-40B4-BE49-F238E27FC236}">
                <a16:creationId xmlns:a16="http://schemas.microsoft.com/office/drawing/2014/main" id="{BD1B651E-A33A-7444-8232-71D33C7B7CB0}"/>
              </a:ext>
            </a:extLst>
          </p:cNvPr>
          <p:cNvSpPr txBox="1"/>
          <p:nvPr/>
        </p:nvSpPr>
        <p:spPr>
          <a:xfrm>
            <a:off x="7200900" y="27940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Hermeneutis</a:t>
            </a:r>
          </a:p>
        </p:txBody>
      </p:sp>
      <p:sp>
        <p:nvSpPr>
          <p:cNvPr id="38" name="TextBox 37">
            <a:extLst>
              <a:ext uri="{FF2B5EF4-FFF2-40B4-BE49-F238E27FC236}">
                <a16:creationId xmlns:a16="http://schemas.microsoft.com/office/drawing/2014/main" id="{DFBD17CE-1515-5744-B2B9-F210DC3DC64A}"/>
              </a:ext>
            </a:extLst>
          </p:cNvPr>
          <p:cNvSpPr txBox="1"/>
          <p:nvPr/>
        </p:nvSpPr>
        <p:spPr>
          <a:xfrm>
            <a:off x="9309100" y="2794000"/>
            <a:ext cx="1854200" cy="431800"/>
          </a:xfrm>
          <a:prstGeom prst="rect">
            <a:avLst/>
          </a:prstGeom>
          <a:noFill/>
        </p:spPr>
        <p:txBody>
          <a:bodyPr vertOverflow="overflow" vert="horz" wrap="square" rtlCol="0" anchor="ctr" anchorCtr="0">
            <a:noAutofit/>
          </a:bodyPr>
          <a:lstStyle/>
          <a:p>
            <a:pPr algn="l"/>
            <a:r>
              <a:rPr lang="en-US" sz="1600" b="1">
                <a:solidFill>
                  <a:srgbClr val="F0B429"/>
                </a:solidFill>
                <a:latin typeface="Segoe UI"/>
                <a:cs typeface="Segoe UI"/>
              </a:rPr>
              <a:t>Senyap, friksi</a:t>
            </a:r>
          </a:p>
        </p:txBody>
      </p:sp>
      <p:sp>
        <p:nvSpPr>
          <p:cNvPr id="39" name="TextBox 38">
            <a:extLst>
              <a:ext uri="{FF2B5EF4-FFF2-40B4-BE49-F238E27FC236}">
                <a16:creationId xmlns:a16="http://schemas.microsoft.com/office/drawing/2014/main" id="{994FEE72-0461-D343-943D-EB8BB608F727}"/>
              </a:ext>
            </a:extLst>
          </p:cNvPr>
          <p:cNvSpPr txBox="1"/>
          <p:nvPr/>
        </p:nvSpPr>
        <p:spPr>
          <a:xfrm>
            <a:off x="1066800" y="3225800"/>
            <a:ext cx="1651000" cy="4318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Keadaan batin</a:t>
            </a:r>
          </a:p>
        </p:txBody>
      </p:sp>
      <p:sp>
        <p:nvSpPr>
          <p:cNvPr id="40" name="TextBox 39">
            <a:extLst>
              <a:ext uri="{FF2B5EF4-FFF2-40B4-BE49-F238E27FC236}">
                <a16:creationId xmlns:a16="http://schemas.microsoft.com/office/drawing/2014/main" id="{33472859-65B0-ED4C-A014-5B9AE522DD49}"/>
              </a:ext>
            </a:extLst>
          </p:cNvPr>
          <p:cNvSpPr txBox="1"/>
          <p:nvPr/>
        </p:nvSpPr>
        <p:spPr>
          <a:xfrm>
            <a:off x="2971800" y="32258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Bukan epistemik</a:t>
            </a:r>
          </a:p>
        </p:txBody>
      </p:sp>
      <p:sp>
        <p:nvSpPr>
          <p:cNvPr id="41" name="TextBox 40">
            <a:extLst>
              <a:ext uri="{FF2B5EF4-FFF2-40B4-BE49-F238E27FC236}">
                <a16:creationId xmlns:a16="http://schemas.microsoft.com/office/drawing/2014/main" id="{626EC2B7-9A4A-B146-AA06-50418A7997AC}"/>
              </a:ext>
            </a:extLst>
          </p:cNvPr>
          <p:cNvSpPr txBox="1"/>
          <p:nvPr/>
        </p:nvSpPr>
        <p:spPr>
          <a:xfrm>
            <a:off x="5080000" y="32258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Intuisi</a:t>
            </a:r>
          </a:p>
        </p:txBody>
      </p:sp>
      <p:sp>
        <p:nvSpPr>
          <p:cNvPr id="42" name="TextBox 41">
            <a:extLst>
              <a:ext uri="{FF2B5EF4-FFF2-40B4-BE49-F238E27FC236}">
                <a16:creationId xmlns:a16="http://schemas.microsoft.com/office/drawing/2014/main" id="{0CB665BF-60DB-314E-8BD7-BC03CE5BFB51}"/>
              </a:ext>
            </a:extLst>
          </p:cNvPr>
          <p:cNvSpPr txBox="1"/>
          <p:nvPr/>
        </p:nvSpPr>
        <p:spPr>
          <a:xfrm>
            <a:off x="7200900" y="32258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Tak dibahas</a:t>
            </a:r>
          </a:p>
        </p:txBody>
      </p:sp>
      <p:sp>
        <p:nvSpPr>
          <p:cNvPr id="43" name="TextBox 42">
            <a:extLst>
              <a:ext uri="{FF2B5EF4-FFF2-40B4-BE49-F238E27FC236}">
                <a16:creationId xmlns:a16="http://schemas.microsoft.com/office/drawing/2014/main" id="{F2734C46-F0D2-454F-99EA-1A7F6A857DCC}"/>
              </a:ext>
            </a:extLst>
          </p:cNvPr>
          <p:cNvSpPr txBox="1"/>
          <p:nvPr/>
        </p:nvSpPr>
        <p:spPr>
          <a:xfrm>
            <a:off x="9309100" y="3225800"/>
            <a:ext cx="1854200" cy="431800"/>
          </a:xfrm>
          <a:prstGeom prst="rect">
            <a:avLst/>
          </a:prstGeom>
          <a:noFill/>
        </p:spPr>
        <p:txBody>
          <a:bodyPr vertOverflow="overflow" vert="horz" wrap="square" rtlCol="0" anchor="ctr" anchorCtr="0">
            <a:noAutofit/>
          </a:bodyPr>
          <a:lstStyle/>
          <a:p>
            <a:pPr algn="l"/>
            <a:r>
              <a:rPr lang="en-US" sz="1600" b="1">
                <a:solidFill>
                  <a:srgbClr val="F0B429"/>
                </a:solidFill>
                <a:latin typeface="Segoe UI"/>
                <a:cs typeface="Segoe UI"/>
              </a:rPr>
              <a:t>Menentukan</a:t>
            </a:r>
          </a:p>
        </p:txBody>
      </p:sp>
      <p:sp>
        <p:nvSpPr>
          <p:cNvPr id="44" name="TextBox 43">
            <a:extLst>
              <a:ext uri="{FF2B5EF4-FFF2-40B4-BE49-F238E27FC236}">
                <a16:creationId xmlns:a16="http://schemas.microsoft.com/office/drawing/2014/main" id="{AB251D37-7B00-394A-9601-4BDDB63CAEBF}"/>
              </a:ext>
            </a:extLst>
          </p:cNvPr>
          <p:cNvSpPr txBox="1"/>
          <p:nvPr/>
        </p:nvSpPr>
        <p:spPr>
          <a:xfrm>
            <a:off x="1066800" y="3657600"/>
            <a:ext cx="1651000" cy="4318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Keabsahan</a:t>
            </a:r>
          </a:p>
        </p:txBody>
      </p:sp>
      <p:sp>
        <p:nvSpPr>
          <p:cNvPr id="45" name="TextBox 44">
            <a:extLst>
              <a:ext uri="{FF2B5EF4-FFF2-40B4-BE49-F238E27FC236}">
                <a16:creationId xmlns:a16="http://schemas.microsoft.com/office/drawing/2014/main" id="{D1DD4A09-5583-994F-A34F-5A5A9C169DA9}"/>
              </a:ext>
            </a:extLst>
          </p:cNvPr>
          <p:cNvSpPr txBox="1"/>
          <p:nvPr/>
        </p:nvSpPr>
        <p:spPr>
          <a:xfrm>
            <a:off x="2971800" y="36576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Wahyu</a:t>
            </a:r>
          </a:p>
        </p:txBody>
      </p:sp>
      <p:sp>
        <p:nvSpPr>
          <p:cNvPr id="46" name="TextBox 45">
            <a:extLst>
              <a:ext uri="{FF2B5EF4-FFF2-40B4-BE49-F238E27FC236}">
                <a16:creationId xmlns:a16="http://schemas.microsoft.com/office/drawing/2014/main" id="{CDB69F95-4DB4-364C-8D24-8D1981A41B1A}"/>
              </a:ext>
            </a:extLst>
          </p:cNvPr>
          <p:cNvSpPr txBox="1"/>
          <p:nvPr/>
        </p:nvSpPr>
        <p:spPr>
          <a:xfrm>
            <a:off x="5080000" y="36576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Kecocokan</a:t>
            </a:r>
          </a:p>
        </p:txBody>
      </p:sp>
      <p:sp>
        <p:nvSpPr>
          <p:cNvPr id="47" name="TextBox 46">
            <a:extLst>
              <a:ext uri="{FF2B5EF4-FFF2-40B4-BE49-F238E27FC236}">
                <a16:creationId xmlns:a16="http://schemas.microsoft.com/office/drawing/2014/main" id="{C9315590-D1E9-954E-80C3-24BA03AC2AB0}"/>
              </a:ext>
            </a:extLst>
          </p:cNvPr>
          <p:cNvSpPr txBox="1"/>
          <p:nvPr/>
        </p:nvSpPr>
        <p:spPr>
          <a:xfrm>
            <a:off x="7200900" y="36576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Relevansi</a:t>
            </a:r>
          </a:p>
        </p:txBody>
      </p:sp>
      <p:sp>
        <p:nvSpPr>
          <p:cNvPr id="48" name="TextBox 47">
            <a:extLst>
              <a:ext uri="{FF2B5EF4-FFF2-40B4-BE49-F238E27FC236}">
                <a16:creationId xmlns:a16="http://schemas.microsoft.com/office/drawing/2014/main" id="{03D6A7D8-9AC7-2D4E-BC9F-B775A4DA7907}"/>
              </a:ext>
            </a:extLst>
          </p:cNvPr>
          <p:cNvSpPr txBox="1"/>
          <p:nvPr/>
        </p:nvSpPr>
        <p:spPr>
          <a:xfrm>
            <a:off x="9309100" y="3657600"/>
            <a:ext cx="1854200" cy="431800"/>
          </a:xfrm>
          <a:prstGeom prst="rect">
            <a:avLst/>
          </a:prstGeom>
          <a:noFill/>
        </p:spPr>
        <p:txBody>
          <a:bodyPr vertOverflow="overflow" vert="horz" wrap="square" rtlCol="0" anchor="ctr" anchorCtr="0">
            <a:noAutofit/>
          </a:bodyPr>
          <a:lstStyle/>
          <a:p>
            <a:pPr algn="l"/>
            <a:r>
              <a:rPr lang="en-US" sz="1600" b="1">
                <a:solidFill>
                  <a:srgbClr val="F0B429"/>
                </a:solidFill>
                <a:latin typeface="Segoe UI"/>
                <a:cs typeface="Segoe UI"/>
              </a:rPr>
              <a:t>Daya ubah</a:t>
            </a:r>
          </a:p>
        </p:txBody>
      </p:sp>
      <p:sp>
        <p:nvSpPr>
          <p:cNvPr id="49" name="TextBox 48">
            <a:extLst>
              <a:ext uri="{FF2B5EF4-FFF2-40B4-BE49-F238E27FC236}">
                <a16:creationId xmlns:a16="http://schemas.microsoft.com/office/drawing/2014/main" id="{08413F59-20C7-414E-9493-2A8663050729}"/>
              </a:ext>
            </a:extLst>
          </p:cNvPr>
          <p:cNvSpPr txBox="1"/>
          <p:nvPr/>
        </p:nvSpPr>
        <p:spPr>
          <a:xfrm>
            <a:off x="1066800" y="4089400"/>
            <a:ext cx="1651000" cy="4318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Aksiologi</a:t>
            </a:r>
          </a:p>
        </p:txBody>
      </p:sp>
      <p:sp>
        <p:nvSpPr>
          <p:cNvPr id="50" name="TextBox 49">
            <a:extLst>
              <a:ext uri="{FF2B5EF4-FFF2-40B4-BE49-F238E27FC236}">
                <a16:creationId xmlns:a16="http://schemas.microsoft.com/office/drawing/2014/main" id="{123AAC2A-D35D-4E4A-A0E8-9C5E5FC9D17C}"/>
              </a:ext>
            </a:extLst>
          </p:cNvPr>
          <p:cNvSpPr txBox="1"/>
          <p:nvPr/>
        </p:nvSpPr>
        <p:spPr>
          <a:xfrm>
            <a:off x="2971800" y="40894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Masyarakat Qur'ani</a:t>
            </a:r>
          </a:p>
        </p:txBody>
      </p:sp>
      <p:sp>
        <p:nvSpPr>
          <p:cNvPr id="51" name="TextBox 50">
            <a:extLst>
              <a:ext uri="{FF2B5EF4-FFF2-40B4-BE49-F238E27FC236}">
                <a16:creationId xmlns:a16="http://schemas.microsoft.com/office/drawing/2014/main" id="{BDF3234E-2A7B-D747-9B14-4ADAD49566EA}"/>
              </a:ext>
            </a:extLst>
          </p:cNvPr>
          <p:cNvSpPr txBox="1"/>
          <p:nvPr/>
        </p:nvSpPr>
        <p:spPr>
          <a:xfrm>
            <a:off x="5080000" y="40894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Keseimbangan</a:t>
            </a:r>
          </a:p>
        </p:txBody>
      </p:sp>
      <p:sp>
        <p:nvSpPr>
          <p:cNvPr id="52" name="TextBox 51">
            <a:extLst>
              <a:ext uri="{FF2B5EF4-FFF2-40B4-BE49-F238E27FC236}">
                <a16:creationId xmlns:a16="http://schemas.microsoft.com/office/drawing/2014/main" id="{D8B804D2-74A7-E744-9253-E944BEA443C1}"/>
              </a:ext>
            </a:extLst>
          </p:cNvPr>
          <p:cNvSpPr txBox="1"/>
          <p:nvPr/>
        </p:nvSpPr>
        <p:spPr>
          <a:xfrm>
            <a:off x="7200900" y="40894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Harmoni</a:t>
            </a:r>
          </a:p>
        </p:txBody>
      </p:sp>
      <p:sp>
        <p:nvSpPr>
          <p:cNvPr id="53" name="TextBox 52">
            <a:extLst>
              <a:ext uri="{FF2B5EF4-FFF2-40B4-BE49-F238E27FC236}">
                <a16:creationId xmlns:a16="http://schemas.microsoft.com/office/drawing/2014/main" id="{3BDC1B8D-B231-6D48-AD53-A97381B3EB1F}"/>
              </a:ext>
            </a:extLst>
          </p:cNvPr>
          <p:cNvSpPr txBox="1"/>
          <p:nvPr/>
        </p:nvSpPr>
        <p:spPr>
          <a:xfrm>
            <a:off x="9309100" y="4089400"/>
            <a:ext cx="1854200" cy="431800"/>
          </a:xfrm>
          <a:prstGeom prst="rect">
            <a:avLst/>
          </a:prstGeom>
          <a:noFill/>
        </p:spPr>
        <p:txBody>
          <a:bodyPr vertOverflow="overflow" vert="horz" wrap="square" rtlCol="0" anchor="ctr" anchorCtr="0">
            <a:noAutofit/>
          </a:bodyPr>
          <a:lstStyle/>
          <a:p>
            <a:pPr algn="l"/>
            <a:r>
              <a:rPr lang="en-US" sz="1600" b="1">
                <a:solidFill>
                  <a:srgbClr val="F0B429"/>
                </a:solidFill>
                <a:latin typeface="Segoe UI"/>
                <a:cs typeface="Segoe UI"/>
              </a:rPr>
              <a:t>Perubahan diri</a:t>
            </a:r>
          </a:p>
        </p:txBody>
      </p:sp>
      <p:sp>
        <p:nvSpPr>
          <p:cNvPr id="54" name="TextBox 53">
            <a:extLst>
              <a:ext uri="{FF2B5EF4-FFF2-40B4-BE49-F238E27FC236}">
                <a16:creationId xmlns:a16="http://schemas.microsoft.com/office/drawing/2014/main" id="{75699FD8-02E9-D042-A028-9DCD1FBE252C}"/>
              </a:ext>
            </a:extLst>
          </p:cNvPr>
          <p:cNvSpPr txBox="1"/>
          <p:nvPr/>
        </p:nvSpPr>
        <p:spPr>
          <a:xfrm>
            <a:off x="1066800" y="4521200"/>
            <a:ext cx="1651000" cy="4318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Model</a:t>
            </a:r>
          </a:p>
        </p:txBody>
      </p:sp>
      <p:sp>
        <p:nvSpPr>
          <p:cNvPr id="55" name="TextBox 54">
            <a:extLst>
              <a:ext uri="{FF2B5EF4-FFF2-40B4-BE49-F238E27FC236}">
                <a16:creationId xmlns:a16="http://schemas.microsoft.com/office/drawing/2014/main" id="{4C1B9DAC-2F50-A84F-B71F-FB98DBB41659}"/>
              </a:ext>
            </a:extLst>
          </p:cNvPr>
          <p:cNvSpPr txBox="1"/>
          <p:nvPr/>
        </p:nvSpPr>
        <p:spPr>
          <a:xfrm>
            <a:off x="2971800" y="45212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Pohon</a:t>
            </a:r>
          </a:p>
        </p:txBody>
      </p:sp>
      <p:sp>
        <p:nvSpPr>
          <p:cNvPr id="56" name="TextBox 55">
            <a:extLst>
              <a:ext uri="{FF2B5EF4-FFF2-40B4-BE49-F238E27FC236}">
                <a16:creationId xmlns:a16="http://schemas.microsoft.com/office/drawing/2014/main" id="{A33678E9-8DEB-9B4A-8151-211941D71485}"/>
              </a:ext>
            </a:extLst>
          </p:cNvPr>
          <p:cNvSpPr txBox="1"/>
          <p:nvPr/>
        </p:nvSpPr>
        <p:spPr>
          <a:xfrm>
            <a:off x="5080000" y="45212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Menara kembar</a:t>
            </a:r>
          </a:p>
        </p:txBody>
      </p:sp>
      <p:sp>
        <p:nvSpPr>
          <p:cNvPr id="57" name="TextBox 56">
            <a:extLst>
              <a:ext uri="{FF2B5EF4-FFF2-40B4-BE49-F238E27FC236}">
                <a16:creationId xmlns:a16="http://schemas.microsoft.com/office/drawing/2014/main" id="{04FF88E5-CA33-BE44-9DAE-C4EC60C67526}"/>
              </a:ext>
            </a:extLst>
          </p:cNvPr>
          <p:cNvSpPr txBox="1"/>
          <p:nvPr/>
        </p:nvSpPr>
        <p:spPr>
          <a:xfrm>
            <a:off x="7200900" y="45212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Jaring</a:t>
            </a:r>
          </a:p>
        </p:txBody>
      </p:sp>
      <p:sp>
        <p:nvSpPr>
          <p:cNvPr id="58" name="TextBox 57">
            <a:extLst>
              <a:ext uri="{FF2B5EF4-FFF2-40B4-BE49-F238E27FC236}">
                <a16:creationId xmlns:a16="http://schemas.microsoft.com/office/drawing/2014/main" id="{4F753A22-185E-5F4E-9A2F-5B5064D468A6}"/>
              </a:ext>
            </a:extLst>
          </p:cNvPr>
          <p:cNvSpPr txBox="1"/>
          <p:nvPr/>
        </p:nvSpPr>
        <p:spPr>
          <a:xfrm>
            <a:off x="9309100" y="4521200"/>
            <a:ext cx="1854200" cy="431800"/>
          </a:xfrm>
          <a:prstGeom prst="rect">
            <a:avLst/>
          </a:prstGeom>
          <a:noFill/>
        </p:spPr>
        <p:txBody>
          <a:bodyPr vertOverflow="overflow" vert="horz" wrap="square" rtlCol="0" anchor="ctr" anchorCtr="0">
            <a:noAutofit/>
          </a:bodyPr>
          <a:lstStyle/>
          <a:p>
            <a:pPr algn="l"/>
            <a:r>
              <a:rPr lang="en-US" sz="1600" b="1">
                <a:solidFill>
                  <a:srgbClr val="F0B429"/>
                </a:solidFill>
                <a:latin typeface="Segoe UI"/>
                <a:cs typeface="Segoe UI"/>
              </a:rPr>
              <a:t>Sua</a:t>
            </a:r>
          </a:p>
        </p:txBody>
      </p:sp>
      <p:sp>
        <p:nvSpPr>
          <p:cNvPr id="59" name="TextBox 58">
            <a:extLst>
              <a:ext uri="{FF2B5EF4-FFF2-40B4-BE49-F238E27FC236}">
                <a16:creationId xmlns:a16="http://schemas.microsoft.com/office/drawing/2014/main" id="{4495B9C8-7893-FC42-8FDA-3539B1885E86}"/>
              </a:ext>
            </a:extLst>
          </p:cNvPr>
          <p:cNvSpPr txBox="1"/>
          <p:nvPr/>
        </p:nvSpPr>
        <p:spPr>
          <a:xfrm>
            <a:off x="1066800" y="4953000"/>
            <a:ext cx="1651000" cy="4318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Guru</a:t>
            </a:r>
          </a:p>
        </p:txBody>
      </p:sp>
      <p:sp>
        <p:nvSpPr>
          <p:cNvPr id="60" name="TextBox 59">
            <a:extLst>
              <a:ext uri="{FF2B5EF4-FFF2-40B4-BE49-F238E27FC236}">
                <a16:creationId xmlns:a16="http://schemas.microsoft.com/office/drawing/2014/main" id="{79C83241-3F5E-3E46-A1FA-BB524510990F}"/>
              </a:ext>
            </a:extLst>
          </p:cNvPr>
          <p:cNvSpPr txBox="1"/>
          <p:nvPr/>
        </p:nvSpPr>
        <p:spPr>
          <a:xfrm>
            <a:off x="2971800" y="49530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Penjaga</a:t>
            </a:r>
          </a:p>
        </p:txBody>
      </p:sp>
      <p:sp>
        <p:nvSpPr>
          <p:cNvPr id="61" name="TextBox 60">
            <a:extLst>
              <a:ext uri="{FF2B5EF4-FFF2-40B4-BE49-F238E27FC236}">
                <a16:creationId xmlns:a16="http://schemas.microsoft.com/office/drawing/2014/main" id="{1810AF3D-1253-4647-A619-E0A85E98F4DC}"/>
              </a:ext>
            </a:extLst>
          </p:cNvPr>
          <p:cNvSpPr txBox="1"/>
          <p:nvPr/>
        </p:nvSpPr>
        <p:spPr>
          <a:xfrm>
            <a:off x="5080000" y="49530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Jembatan</a:t>
            </a:r>
          </a:p>
        </p:txBody>
      </p:sp>
      <p:sp>
        <p:nvSpPr>
          <p:cNvPr id="62" name="TextBox 61">
            <a:extLst>
              <a:ext uri="{FF2B5EF4-FFF2-40B4-BE49-F238E27FC236}">
                <a16:creationId xmlns:a16="http://schemas.microsoft.com/office/drawing/2014/main" id="{83A1CFA2-D372-C147-8428-C44F3386E54D}"/>
              </a:ext>
            </a:extLst>
          </p:cNvPr>
          <p:cNvSpPr txBox="1"/>
          <p:nvPr/>
        </p:nvSpPr>
        <p:spPr>
          <a:xfrm>
            <a:off x="7200900" y="49530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Fasilitator</a:t>
            </a:r>
          </a:p>
        </p:txBody>
      </p:sp>
      <p:sp>
        <p:nvSpPr>
          <p:cNvPr id="63" name="TextBox 62">
            <a:extLst>
              <a:ext uri="{FF2B5EF4-FFF2-40B4-BE49-F238E27FC236}">
                <a16:creationId xmlns:a16="http://schemas.microsoft.com/office/drawing/2014/main" id="{C386D069-1FA3-1943-8FCA-E1877519B351}"/>
              </a:ext>
            </a:extLst>
          </p:cNvPr>
          <p:cNvSpPr txBox="1"/>
          <p:nvPr/>
        </p:nvSpPr>
        <p:spPr>
          <a:xfrm>
            <a:off x="9309100" y="4953000"/>
            <a:ext cx="1854200" cy="431800"/>
          </a:xfrm>
          <a:prstGeom prst="rect">
            <a:avLst/>
          </a:prstGeom>
          <a:noFill/>
        </p:spPr>
        <p:txBody>
          <a:bodyPr vertOverflow="overflow" vert="horz" wrap="square" rtlCol="0" anchor="ctr" anchorCtr="0">
            <a:noAutofit/>
          </a:bodyPr>
          <a:lstStyle/>
          <a:p>
            <a:pPr algn="l"/>
            <a:r>
              <a:rPr lang="en-US" sz="1600" b="1">
                <a:solidFill>
                  <a:srgbClr val="F0B429"/>
                </a:solidFill>
                <a:latin typeface="Segoe UI"/>
                <a:cs typeface="Segoe UI"/>
              </a:rPr>
              <a:t>Penempat di sela</a:t>
            </a:r>
          </a:p>
        </p:txBody>
      </p:sp>
      <p:sp>
        <p:nvSpPr>
          <p:cNvPr id="64" name="TextBox 63">
            <a:extLst>
              <a:ext uri="{FF2B5EF4-FFF2-40B4-BE49-F238E27FC236}">
                <a16:creationId xmlns:a16="http://schemas.microsoft.com/office/drawing/2014/main" id="{C73531E1-D992-854D-8A88-4A22DB686C67}"/>
              </a:ext>
            </a:extLst>
          </p:cNvPr>
          <p:cNvSpPr txBox="1"/>
          <p:nvPr/>
        </p:nvSpPr>
        <p:spPr>
          <a:xfrm>
            <a:off x="1066800" y="5384800"/>
            <a:ext cx="1651000" cy="4318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Kekuatan</a:t>
            </a:r>
          </a:p>
        </p:txBody>
      </p:sp>
      <p:sp>
        <p:nvSpPr>
          <p:cNvPr id="65" name="TextBox 64">
            <a:extLst>
              <a:ext uri="{FF2B5EF4-FFF2-40B4-BE49-F238E27FC236}">
                <a16:creationId xmlns:a16="http://schemas.microsoft.com/office/drawing/2014/main" id="{FA94D6D6-35EB-F140-BF68-023879DBA194}"/>
              </a:ext>
            </a:extLst>
          </p:cNvPr>
          <p:cNvSpPr txBox="1"/>
          <p:nvPr/>
        </p:nvSpPr>
        <p:spPr>
          <a:xfrm>
            <a:off x="2971800" y="53848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Kedalaman</a:t>
            </a:r>
          </a:p>
        </p:txBody>
      </p:sp>
      <p:sp>
        <p:nvSpPr>
          <p:cNvPr id="66" name="TextBox 65">
            <a:extLst>
              <a:ext uri="{FF2B5EF4-FFF2-40B4-BE49-F238E27FC236}">
                <a16:creationId xmlns:a16="http://schemas.microsoft.com/office/drawing/2014/main" id="{2E9C431B-576F-EF44-BD3D-67B5E2743852}"/>
              </a:ext>
            </a:extLst>
          </p:cNvPr>
          <p:cNvSpPr txBox="1"/>
          <p:nvPr/>
        </p:nvSpPr>
        <p:spPr>
          <a:xfrm>
            <a:off x="5080000" y="53848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Praktis</a:t>
            </a:r>
          </a:p>
        </p:txBody>
      </p:sp>
      <p:sp>
        <p:nvSpPr>
          <p:cNvPr id="67" name="TextBox 66">
            <a:extLst>
              <a:ext uri="{FF2B5EF4-FFF2-40B4-BE49-F238E27FC236}">
                <a16:creationId xmlns:a16="http://schemas.microsoft.com/office/drawing/2014/main" id="{35888E50-79F5-774F-B930-5128E48517E6}"/>
              </a:ext>
            </a:extLst>
          </p:cNvPr>
          <p:cNvSpPr txBox="1"/>
          <p:nvPr/>
        </p:nvSpPr>
        <p:spPr>
          <a:xfrm>
            <a:off x="7200900" y="53848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Keluasan</a:t>
            </a:r>
          </a:p>
        </p:txBody>
      </p:sp>
      <p:sp>
        <p:nvSpPr>
          <p:cNvPr id="68" name="TextBox 67">
            <a:extLst>
              <a:ext uri="{FF2B5EF4-FFF2-40B4-BE49-F238E27FC236}">
                <a16:creationId xmlns:a16="http://schemas.microsoft.com/office/drawing/2014/main" id="{AC6B51CA-43AF-874B-B664-F2410BBC7D5B}"/>
              </a:ext>
            </a:extLst>
          </p:cNvPr>
          <p:cNvSpPr txBox="1"/>
          <p:nvPr/>
        </p:nvSpPr>
        <p:spPr>
          <a:xfrm>
            <a:off x="9309100" y="5384800"/>
            <a:ext cx="1854200" cy="431800"/>
          </a:xfrm>
          <a:prstGeom prst="rect">
            <a:avLst/>
          </a:prstGeom>
          <a:noFill/>
        </p:spPr>
        <p:txBody>
          <a:bodyPr vertOverflow="overflow" vert="horz" wrap="square" rtlCol="0" anchor="ctr" anchorCtr="0">
            <a:noAutofit/>
          </a:bodyPr>
          <a:lstStyle/>
          <a:p>
            <a:pPr algn="l"/>
            <a:r>
              <a:rPr lang="en-US" sz="1600" b="1">
                <a:solidFill>
                  <a:srgbClr val="F0B429"/>
                </a:solidFill>
                <a:latin typeface="Segoe UI"/>
                <a:cs typeface="Segoe UI"/>
              </a:rPr>
              <a:t>Menjelaskan friksi</a:t>
            </a:r>
          </a:p>
        </p:txBody>
      </p:sp>
      <p:sp>
        <p:nvSpPr>
          <p:cNvPr id="69" name="TextBox 68">
            <a:extLst>
              <a:ext uri="{FF2B5EF4-FFF2-40B4-BE49-F238E27FC236}">
                <a16:creationId xmlns:a16="http://schemas.microsoft.com/office/drawing/2014/main" id="{9BB703BB-3C60-B84B-84D4-85822BE95EA8}"/>
              </a:ext>
            </a:extLst>
          </p:cNvPr>
          <p:cNvSpPr txBox="1"/>
          <p:nvPr/>
        </p:nvSpPr>
        <p:spPr>
          <a:xfrm>
            <a:off x="1066800" y="5816600"/>
            <a:ext cx="1651000" cy="4318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Kelemahan</a:t>
            </a:r>
          </a:p>
        </p:txBody>
      </p:sp>
      <p:sp>
        <p:nvSpPr>
          <p:cNvPr id="70" name="TextBox 69">
            <a:extLst>
              <a:ext uri="{FF2B5EF4-FFF2-40B4-BE49-F238E27FC236}">
                <a16:creationId xmlns:a16="http://schemas.microsoft.com/office/drawing/2014/main" id="{86EB87C3-F827-DB43-8CF3-BCE40A4A0571}"/>
              </a:ext>
            </a:extLst>
          </p:cNvPr>
          <p:cNvSpPr txBox="1"/>
          <p:nvPr/>
        </p:nvSpPr>
        <p:spPr>
          <a:xfrm>
            <a:off x="2971800" y="58166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Sulit dijalankan</a:t>
            </a:r>
          </a:p>
        </p:txBody>
      </p:sp>
      <p:sp>
        <p:nvSpPr>
          <p:cNvPr id="71" name="TextBox 70">
            <a:extLst>
              <a:ext uri="{FF2B5EF4-FFF2-40B4-BE49-F238E27FC236}">
                <a16:creationId xmlns:a16="http://schemas.microsoft.com/office/drawing/2014/main" id="{DE19719A-242C-424D-8187-4AF4050675EF}"/>
              </a:ext>
            </a:extLst>
          </p:cNvPr>
          <p:cNvSpPr txBox="1"/>
          <p:nvPr/>
        </p:nvSpPr>
        <p:spPr>
          <a:xfrm>
            <a:off x="5080000" y="58166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Pelapis tipis</a:t>
            </a:r>
          </a:p>
        </p:txBody>
      </p:sp>
      <p:sp>
        <p:nvSpPr>
          <p:cNvPr id="72" name="TextBox 71">
            <a:extLst>
              <a:ext uri="{FF2B5EF4-FFF2-40B4-BE49-F238E27FC236}">
                <a16:creationId xmlns:a16="http://schemas.microsoft.com/office/drawing/2014/main" id="{B300D654-D721-3644-BCD7-9AD1F029022D}"/>
              </a:ext>
            </a:extLst>
          </p:cNvPr>
          <p:cNvSpPr txBox="1"/>
          <p:nvPr/>
        </p:nvSpPr>
        <p:spPr>
          <a:xfrm>
            <a:off x="7200900" y="5816600"/>
            <a:ext cx="1854200" cy="431800"/>
          </a:xfrm>
          <a:prstGeom prst="rect">
            <a:avLst/>
          </a:prstGeom>
          <a:noFill/>
        </p:spPr>
        <p:txBody>
          <a:bodyPr vertOverflow="overflow" vert="horz" wrap="square" rtlCol="0" anchor="ctr" anchorCtr="0">
            <a:noAutofit/>
          </a:bodyPr>
          <a:lstStyle/>
          <a:p>
            <a:pPr algn="l"/>
            <a:r>
              <a:rPr lang="en-US" sz="1600">
                <a:solidFill>
                  <a:srgbClr val="E3DEF7"/>
                </a:solidFill>
                <a:latin typeface="Segoe UI"/>
                <a:cs typeface="Segoe UI"/>
              </a:rPr>
              <a:t>Tak terukur</a:t>
            </a:r>
          </a:p>
        </p:txBody>
      </p:sp>
      <p:sp>
        <p:nvSpPr>
          <p:cNvPr id="73" name="TextBox 72">
            <a:extLst>
              <a:ext uri="{FF2B5EF4-FFF2-40B4-BE49-F238E27FC236}">
                <a16:creationId xmlns:a16="http://schemas.microsoft.com/office/drawing/2014/main" id="{7C611A29-FA43-3F4B-9CC2-87C92AC36AA1}"/>
              </a:ext>
            </a:extLst>
          </p:cNvPr>
          <p:cNvSpPr txBox="1"/>
          <p:nvPr/>
        </p:nvSpPr>
        <p:spPr>
          <a:xfrm>
            <a:off x="9309100" y="5816600"/>
            <a:ext cx="1854200" cy="431800"/>
          </a:xfrm>
          <a:prstGeom prst="rect">
            <a:avLst/>
          </a:prstGeom>
          <a:noFill/>
        </p:spPr>
        <p:txBody>
          <a:bodyPr vertOverflow="overflow" vert="horz" wrap="square" rtlCol="0" anchor="ctr" anchorCtr="0">
            <a:noAutofit/>
          </a:bodyPr>
          <a:lstStyle/>
          <a:p>
            <a:pPr algn="l"/>
            <a:r>
              <a:rPr lang="en-US" sz="1600" b="1">
                <a:solidFill>
                  <a:srgbClr val="F0B429"/>
                </a:solidFill>
                <a:latin typeface="Segoe UI"/>
                <a:cs typeface="Segoe UI"/>
              </a:rPr>
              <a:t>Belum teruji</a:t>
            </a:r>
          </a:p>
        </p:txBody>
      </p:sp>
      <p:sp>
        <p:nvSpPr>
          <p:cNvPr id="74" name="TextBox 73">
            <a:extLst>
              <a:ext uri="{FF2B5EF4-FFF2-40B4-BE49-F238E27FC236}">
                <a16:creationId xmlns:a16="http://schemas.microsoft.com/office/drawing/2014/main" id="{BE6B77A9-643D-5D44-BD2C-01C028786766}"/>
              </a:ext>
            </a:extLst>
          </p:cNvPr>
          <p:cNvSpPr txBox="1"/>
          <p:nvPr/>
        </p:nvSpPr>
        <p:spPr>
          <a:xfrm>
            <a:off x="914400" y="6299200"/>
            <a:ext cx="10363200" cy="304800"/>
          </a:xfrm>
          <a:prstGeom prst="rect">
            <a:avLst/>
          </a:prstGeom>
          <a:noFill/>
        </p:spPr>
        <p:txBody>
          <a:bodyPr vertOverflow="overflow" vert="horz" wrap="square" rtlCol="0" anchor="ctr" anchorCtr="0">
            <a:noAutofit/>
          </a:bodyPr>
          <a:lstStyle/>
          <a:p>
            <a:pPr algn="l"/>
            <a:r>
              <a:rPr lang="en-US" sz="1500">
                <a:solidFill>
                  <a:srgbClr val="A78BFA"/>
                </a:solidFill>
                <a:latin typeface="Segoe UI"/>
                <a:cs typeface="Segoe UI"/>
              </a:rPr>
              <a:t>Perhatikan dua baris: “keadaan batin” dan “model”. Tiga paradigma menggambarkan tata letak; hanya yang keempat menggambarkan proses — dan hanya yang keempat menyediakan tempat bagi orang yang melakukan penataan itu.</a:t>
            </a:r>
          </a:p>
        </p:txBody>
      </p:sp>
    </p:spTree>
    <p:extLst>
      <p:ext uri="{BB962C8B-B14F-4D97-AF65-F5344CB8AC3E}">
        <p14:creationId xmlns:p14="http://schemas.microsoft.com/office/powerpoint/2010/main" val="6801033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8E5688CC-F341-AA47-B372-5AF199101D10}"/>
              </a:ext>
            </a:extLst>
          </p:cNvPr>
          <p:cNvSpPr/>
          <p:nvPr/>
        </p:nvSpPr>
        <p:spPr>
          <a:xfrm>
            <a:off x="914400" y="1905000"/>
            <a:ext cx="1117600" cy="1117600"/>
          </a:xfrm>
          <a:prstGeom prst="round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3800" b="1">
                <a:solidFill>
                  <a:srgbClr val="140E33"/>
                </a:solidFill>
                <a:latin typeface="Cambria"/>
              </a:rPr>
              <a:t>VI</a:t>
            </a:r>
          </a:p>
        </p:txBody>
      </p:sp>
      <p:sp>
        <p:nvSpPr>
          <p:cNvPr id="3" name="TextBox 2">
            <a:extLst>
              <a:ext uri="{FF2B5EF4-FFF2-40B4-BE49-F238E27FC236}">
                <a16:creationId xmlns:a16="http://schemas.microsoft.com/office/drawing/2014/main" id="{91A8A3E9-A2B5-0940-A0E6-515DC7BFFCAD}"/>
              </a:ext>
            </a:extLst>
          </p:cNvPr>
          <p:cNvSpPr txBox="1"/>
          <p:nvPr/>
        </p:nvSpPr>
        <p:spPr>
          <a:xfrm>
            <a:off x="2235200" y="2184400"/>
            <a:ext cx="4318000" cy="279400"/>
          </a:xfrm>
          <a:prstGeom prst="rect">
            <a:avLst/>
          </a:prstGeom>
          <a:noFill/>
        </p:spPr>
        <p:txBody>
          <a:bodyPr vertOverflow="overflow" vert="horz" wrap="square" rtlCol="0" anchor="t">
            <a:noAutofit/>
          </a:bodyPr>
          <a:lstStyle/>
          <a:p>
            <a:pPr algn="l"/>
            <a:r>
              <a:rPr lang="en-US" sz="1500" b="1">
                <a:solidFill>
                  <a:srgbClr val="F0B429"/>
                </a:solidFill>
                <a:latin typeface="Segoe UI"/>
                <a:cs typeface="Segoe UI"/>
              </a:rPr>
              <a:t>BAGIAN KEENAM</a:t>
            </a:r>
          </a:p>
        </p:txBody>
      </p:sp>
      <p:sp>
        <p:nvSpPr>
          <p:cNvPr id="4" name="TextBox 3">
            <a:extLst>
              <a:ext uri="{FF2B5EF4-FFF2-40B4-BE49-F238E27FC236}">
                <a16:creationId xmlns:a16="http://schemas.microsoft.com/office/drawing/2014/main" id="{F67B98B8-FD23-C844-AA4E-238BEFC1BC39}"/>
              </a:ext>
            </a:extLst>
          </p:cNvPr>
          <p:cNvSpPr txBox="1"/>
          <p:nvPr/>
        </p:nvSpPr>
        <p:spPr>
          <a:xfrm>
            <a:off x="2235200" y="2489200"/>
            <a:ext cx="4826000" cy="1320800"/>
          </a:xfrm>
          <a:prstGeom prst="rect">
            <a:avLst/>
          </a:prstGeom>
          <a:noFill/>
        </p:spPr>
        <p:txBody>
          <a:bodyPr vertOverflow="overflow" vert="horz" wrap="square" rtlCol="0" anchor="t">
            <a:noAutofit/>
          </a:bodyPr>
          <a:lstStyle/>
          <a:p>
            <a:pPr algn="l"/>
            <a:r>
              <a:rPr lang="en-US" sz="4200" b="1">
                <a:solidFill>
                  <a:srgbClr val="FFFFFF"/>
                </a:solidFill>
                <a:latin typeface="Cambria"/>
              </a:rPr>
              <a:t>Dari Paradigma
ke Praktik</a:t>
            </a:r>
          </a:p>
        </p:txBody>
      </p:sp>
      <p:sp>
        <p:nvSpPr>
          <p:cNvPr id="5" name="Rectangle 4">
            <a:extLst>
              <a:ext uri="{FF2B5EF4-FFF2-40B4-BE49-F238E27FC236}">
                <a16:creationId xmlns:a16="http://schemas.microsoft.com/office/drawing/2014/main" id="{D02FEB1F-90A2-7849-821F-F9E566572E49}"/>
              </a:ext>
            </a:extLst>
          </p:cNvPr>
          <p:cNvSpPr/>
          <p:nvPr/>
        </p:nvSpPr>
        <p:spPr>
          <a:xfrm>
            <a:off x="2235200" y="40386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TextBox 5">
            <a:extLst>
              <a:ext uri="{FF2B5EF4-FFF2-40B4-BE49-F238E27FC236}">
                <a16:creationId xmlns:a16="http://schemas.microsoft.com/office/drawing/2014/main" id="{FB57EBE8-9E4B-2D43-BA43-145748547F9A}"/>
              </a:ext>
            </a:extLst>
          </p:cNvPr>
          <p:cNvSpPr txBox="1"/>
          <p:nvPr/>
        </p:nvSpPr>
        <p:spPr>
          <a:xfrm>
            <a:off x="2235200" y="4292600"/>
            <a:ext cx="4953000" cy="1219200"/>
          </a:xfrm>
          <a:prstGeom prst="rect">
            <a:avLst/>
          </a:prstGeom>
          <a:noFill/>
        </p:spPr>
        <p:txBody>
          <a:bodyPr vertOverflow="overflow" vert="horz" wrap="square" rtlCol="0" anchor="t">
            <a:noAutofit/>
          </a:bodyPr>
          <a:lstStyle/>
          <a:p>
            <a:pPr algn="l"/>
            <a:r>
              <a:rPr lang="en-US" sz="1700">
                <a:solidFill>
                  <a:srgbClr val="A78BFA"/>
                </a:solidFill>
                <a:latin typeface="Cambria"/>
              </a:rPr>
              <a:t>Satu aturan berlaku di bagian ini tanpa kecuali:
apa yang sudah ada disebut sudah ada, apa yang
diusulkan ditandai sebagai usulan — dan tidak
disamarkan sebagai capaian.</a:t>
            </a:r>
          </a:p>
        </p:txBody>
      </p:sp>
      <p:sp>
        <p:nvSpPr>
          <p:cNvPr id="7" name="Rounded Rectangle 6">
            <a:extLst>
              <a:ext uri="{FF2B5EF4-FFF2-40B4-BE49-F238E27FC236}">
                <a16:creationId xmlns:a16="http://schemas.microsoft.com/office/drawing/2014/main" id="{69A14784-5EDB-5749-B375-0917362DF670}"/>
              </a:ext>
            </a:extLst>
          </p:cNvPr>
          <p:cNvSpPr/>
          <p:nvPr/>
        </p:nvSpPr>
        <p:spPr>
          <a:xfrm>
            <a:off x="7569200" y="1905000"/>
            <a:ext cx="3708400" cy="34036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Rectangle 7">
            <a:extLst>
              <a:ext uri="{FF2B5EF4-FFF2-40B4-BE49-F238E27FC236}">
                <a16:creationId xmlns:a16="http://schemas.microsoft.com/office/drawing/2014/main" id="{E0EFC113-04A3-1D46-A767-12A788F48ED6}"/>
              </a:ext>
            </a:extLst>
          </p:cNvPr>
          <p:cNvSpPr/>
          <p:nvPr/>
        </p:nvSpPr>
        <p:spPr>
          <a:xfrm>
            <a:off x="7569200" y="1905000"/>
            <a:ext cx="37084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TextBox 8">
            <a:extLst>
              <a:ext uri="{FF2B5EF4-FFF2-40B4-BE49-F238E27FC236}">
                <a16:creationId xmlns:a16="http://schemas.microsoft.com/office/drawing/2014/main" id="{71EF4B0C-1BC9-424E-8D2B-4AF80907BC55}"/>
              </a:ext>
            </a:extLst>
          </p:cNvPr>
          <p:cNvSpPr txBox="1"/>
          <p:nvPr/>
        </p:nvSpPr>
        <p:spPr>
          <a:xfrm>
            <a:off x="7874000" y="2133600"/>
            <a:ext cx="3098800" cy="254000"/>
          </a:xfrm>
          <a:prstGeom prst="rect">
            <a:avLst/>
          </a:prstGeom>
          <a:noFill/>
        </p:spPr>
        <p:txBody>
          <a:bodyPr vertOverflow="overflow" vert="horz" wrap="square" rtlCol="0" anchor="t">
            <a:noAutofit/>
          </a:bodyPr>
          <a:lstStyle/>
          <a:p>
            <a:pPr algn="l"/>
            <a:r>
              <a:rPr lang="en-US" sz="1400" b="1">
                <a:solidFill>
                  <a:srgbClr val="8B6DF0"/>
                </a:solidFill>
                <a:latin typeface="Segoe UI"/>
                <a:cs typeface="Segoe UI"/>
              </a:rPr>
              <a:t>DI BAGIAN INI</a:t>
            </a:r>
          </a:p>
        </p:txBody>
      </p:sp>
      <p:sp>
        <p:nvSpPr>
          <p:cNvPr id="10" name="Oval 9">
            <a:extLst>
              <a:ext uri="{FF2B5EF4-FFF2-40B4-BE49-F238E27FC236}">
                <a16:creationId xmlns:a16="http://schemas.microsoft.com/office/drawing/2014/main" id="{3278F561-2B09-5040-BD58-DF5D82ACA9F5}"/>
              </a:ext>
            </a:extLst>
          </p:cNvPr>
          <p:cNvSpPr/>
          <p:nvPr/>
        </p:nvSpPr>
        <p:spPr>
          <a:xfrm>
            <a:off x="7874000" y="25527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TextBox 10">
            <a:extLst>
              <a:ext uri="{FF2B5EF4-FFF2-40B4-BE49-F238E27FC236}">
                <a16:creationId xmlns:a16="http://schemas.microsoft.com/office/drawing/2014/main" id="{19CDEBD6-1E2B-544A-8ED6-1126920963BC}"/>
              </a:ext>
            </a:extLst>
          </p:cNvPr>
          <p:cNvSpPr txBox="1"/>
          <p:nvPr/>
        </p:nvSpPr>
        <p:spPr>
          <a:xfrm>
            <a:off x="8102600" y="2489200"/>
            <a:ext cx="2870200" cy="508000"/>
          </a:xfrm>
          <a:prstGeom prst="rect">
            <a:avLst/>
          </a:prstGeom>
          <a:noFill/>
        </p:spPr>
        <p:txBody>
          <a:bodyPr vertOverflow="overflow" vert="horz" wrap="square" rtlCol="0" anchor="t">
            <a:noAutofit/>
          </a:bodyPr>
          <a:lstStyle/>
          <a:p>
            <a:pPr algn="l"/>
            <a:r>
              <a:rPr lang="en-US" sz="1500">
                <a:solidFill>
                  <a:srgbClr val="BDB6E0"/>
                </a:solidFill>
                <a:latin typeface="Segoe UI"/>
                <a:cs typeface="Segoe UI"/>
              </a:rPr>
              <a:t>Kurikulum, pengajaran, riset, dan asesmen</a:t>
            </a:r>
          </a:p>
        </p:txBody>
      </p:sp>
      <p:sp>
        <p:nvSpPr>
          <p:cNvPr id="12" name="Oval 11">
            <a:extLst>
              <a:ext uri="{FF2B5EF4-FFF2-40B4-BE49-F238E27FC236}">
                <a16:creationId xmlns:a16="http://schemas.microsoft.com/office/drawing/2014/main" id="{1D51F895-6AAA-9F4C-884A-712A33988579}"/>
              </a:ext>
            </a:extLst>
          </p:cNvPr>
          <p:cNvSpPr/>
          <p:nvPr/>
        </p:nvSpPr>
        <p:spPr>
          <a:xfrm>
            <a:off x="7874000" y="31115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TextBox 12">
            <a:extLst>
              <a:ext uri="{FF2B5EF4-FFF2-40B4-BE49-F238E27FC236}">
                <a16:creationId xmlns:a16="http://schemas.microsoft.com/office/drawing/2014/main" id="{75B3838C-5008-3A47-8357-5BC8E0CD373A}"/>
              </a:ext>
            </a:extLst>
          </p:cNvPr>
          <p:cNvSpPr txBox="1"/>
          <p:nvPr/>
        </p:nvSpPr>
        <p:spPr>
          <a:xfrm>
            <a:off x="8102600" y="3048000"/>
            <a:ext cx="2870200" cy="508000"/>
          </a:xfrm>
          <a:prstGeom prst="rect">
            <a:avLst/>
          </a:prstGeom>
          <a:noFill/>
        </p:spPr>
        <p:txBody>
          <a:bodyPr vertOverflow="overflow" vert="horz" wrap="square" rtlCol="0" anchor="t">
            <a:noAutofit/>
          </a:bodyPr>
          <a:lstStyle/>
          <a:p>
            <a:pPr algn="l"/>
            <a:r>
              <a:rPr lang="en-US" sz="1500">
                <a:solidFill>
                  <a:srgbClr val="BDB6E0"/>
                </a:solidFill>
                <a:latin typeface="Segoe UI"/>
                <a:cs typeface="Segoe UI"/>
              </a:rPr>
              <a:t>Laboratorium Meta-Teori</a:t>
            </a:r>
          </a:p>
        </p:txBody>
      </p:sp>
      <p:sp>
        <p:nvSpPr>
          <p:cNvPr id="14" name="Oval 13">
            <a:extLst>
              <a:ext uri="{FF2B5EF4-FFF2-40B4-BE49-F238E27FC236}">
                <a16:creationId xmlns:a16="http://schemas.microsoft.com/office/drawing/2014/main" id="{E5E81033-170B-D64A-B421-1E3720495D88}"/>
              </a:ext>
            </a:extLst>
          </p:cNvPr>
          <p:cNvSpPr/>
          <p:nvPr/>
        </p:nvSpPr>
        <p:spPr>
          <a:xfrm>
            <a:off x="7874000" y="36703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TextBox 14">
            <a:extLst>
              <a:ext uri="{FF2B5EF4-FFF2-40B4-BE49-F238E27FC236}">
                <a16:creationId xmlns:a16="http://schemas.microsoft.com/office/drawing/2014/main" id="{2C5C4646-A6BA-4B4F-8797-1579F6DBC55D}"/>
              </a:ext>
            </a:extLst>
          </p:cNvPr>
          <p:cNvSpPr txBox="1"/>
          <p:nvPr/>
        </p:nvSpPr>
        <p:spPr>
          <a:xfrm>
            <a:off x="8102600" y="3606800"/>
            <a:ext cx="2870200" cy="508000"/>
          </a:xfrm>
          <a:prstGeom prst="rect">
            <a:avLst/>
          </a:prstGeom>
          <a:noFill/>
        </p:spPr>
        <p:txBody>
          <a:bodyPr vertOverflow="overflow" vert="horz" wrap="square" rtlCol="0" anchor="t">
            <a:noAutofit/>
          </a:bodyPr>
          <a:lstStyle/>
          <a:p>
            <a:pPr algn="l"/>
            <a:r>
              <a:rPr lang="en-US" sz="1500">
                <a:solidFill>
                  <a:srgbClr val="BDB6E0"/>
                </a:solidFill>
                <a:latin typeface="Segoe UI"/>
                <a:cs typeface="Segoe UI"/>
              </a:rPr>
              <a:t>Keberatan — dan syarat kegagalan paradigma ini</a:t>
            </a:r>
          </a:p>
        </p:txBody>
      </p:sp>
      <p:sp>
        <p:nvSpPr>
          <p:cNvPr id="16" name="Oval 15">
            <a:extLst>
              <a:ext uri="{FF2B5EF4-FFF2-40B4-BE49-F238E27FC236}">
                <a16:creationId xmlns:a16="http://schemas.microsoft.com/office/drawing/2014/main" id="{FE954D03-28BC-AC43-9211-2B80FA6511D3}"/>
              </a:ext>
            </a:extLst>
          </p:cNvPr>
          <p:cNvSpPr/>
          <p:nvPr/>
        </p:nvSpPr>
        <p:spPr>
          <a:xfrm>
            <a:off x="7874000" y="42291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TextBox 16">
            <a:extLst>
              <a:ext uri="{FF2B5EF4-FFF2-40B4-BE49-F238E27FC236}">
                <a16:creationId xmlns:a16="http://schemas.microsoft.com/office/drawing/2014/main" id="{F25D9A57-E4D3-B24D-A771-2FB67700763C}"/>
              </a:ext>
            </a:extLst>
          </p:cNvPr>
          <p:cNvSpPr txBox="1"/>
          <p:nvPr/>
        </p:nvSpPr>
        <p:spPr>
          <a:xfrm>
            <a:off x="8102600" y="4165600"/>
            <a:ext cx="2870200" cy="508000"/>
          </a:xfrm>
          <a:prstGeom prst="rect">
            <a:avLst/>
          </a:prstGeom>
          <a:noFill/>
        </p:spPr>
        <p:txBody>
          <a:bodyPr vertOverflow="overflow" vert="horz" wrap="square" rtlCol="0" anchor="t">
            <a:noAutofit/>
          </a:bodyPr>
          <a:lstStyle/>
          <a:p>
            <a:pPr algn="l"/>
            <a:r>
              <a:rPr lang="en-US" sz="1500">
                <a:solidFill>
                  <a:srgbClr val="BDB6E0"/>
                </a:solidFill>
                <a:latin typeface="Segoe UI"/>
                <a:cs typeface="Segoe UI"/>
              </a:rPr>
              <a:t>Agenda riset lima langkah</a:t>
            </a:r>
          </a:p>
        </p:txBody>
      </p:sp>
      <p:sp>
        <p:nvSpPr>
          <p:cNvPr id="18" name="Oval 17">
            <a:extLst>
              <a:ext uri="{FF2B5EF4-FFF2-40B4-BE49-F238E27FC236}">
                <a16:creationId xmlns:a16="http://schemas.microsoft.com/office/drawing/2014/main" id="{C60F693D-87ED-1044-A45F-362E5EA21907}"/>
              </a:ext>
            </a:extLst>
          </p:cNvPr>
          <p:cNvSpPr/>
          <p:nvPr/>
        </p:nvSpPr>
        <p:spPr>
          <a:xfrm>
            <a:off x="7874000" y="4787900"/>
            <a:ext cx="101600" cy="101600"/>
          </a:xfrm>
          <a:prstGeom prst="ellipse">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TextBox 18">
            <a:extLst>
              <a:ext uri="{FF2B5EF4-FFF2-40B4-BE49-F238E27FC236}">
                <a16:creationId xmlns:a16="http://schemas.microsoft.com/office/drawing/2014/main" id="{12258852-0FCF-2C49-8C58-76EC0A519148}"/>
              </a:ext>
            </a:extLst>
          </p:cNvPr>
          <p:cNvSpPr txBox="1"/>
          <p:nvPr/>
        </p:nvSpPr>
        <p:spPr>
          <a:xfrm>
            <a:off x="8102600" y="4724400"/>
            <a:ext cx="2870200" cy="508000"/>
          </a:xfrm>
          <a:prstGeom prst="rect">
            <a:avLst/>
          </a:prstGeom>
          <a:noFill/>
        </p:spPr>
        <p:txBody>
          <a:bodyPr vertOverflow="overflow" vert="horz" wrap="square" rtlCol="0" anchor="t">
            <a:noAutofit/>
          </a:bodyPr>
          <a:lstStyle/>
          <a:p>
            <a:pPr algn="l"/>
            <a:r>
              <a:rPr lang="en-US" sz="1500">
                <a:solidFill>
                  <a:srgbClr val="BDB6E0"/>
                </a:solidFill>
                <a:latin typeface="Segoe UI"/>
                <a:cs typeface="Segoe UI"/>
              </a:rPr>
              <a:t>Istanbul: friksi bukan kekhasan Indonesia</a:t>
            </a:r>
          </a:p>
        </p:txBody>
      </p:sp>
    </p:spTree>
    <p:extLst>
      <p:ext uri="{BB962C8B-B14F-4D97-AF65-F5344CB8AC3E}">
        <p14:creationId xmlns:p14="http://schemas.microsoft.com/office/powerpoint/2010/main" val="338322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F7811F-B3C0-BF45-B226-292B3D150BD8}"/>
              </a:ext>
            </a:extLst>
          </p:cNvPr>
          <p:cNvSpPr txBox="1"/>
          <p:nvPr/>
        </p:nvSpPr>
        <p:spPr>
          <a:xfrm>
            <a:off x="914400" y="558800"/>
            <a:ext cx="8890000" cy="254000"/>
          </a:xfrm>
          <a:prstGeom prst="rect">
            <a:avLst/>
          </a:prstGeom>
          <a:noFill/>
        </p:spPr>
        <p:txBody>
          <a:bodyPr vertOverflow="overflow" vert="horz" wrap="square" rtlCol="0" anchor="ctr" anchorCtr="0">
            <a:noAutofit/>
          </a:bodyPr>
          <a:lstStyle/>
          <a:p>
            <a:pPr algn="l"/>
            <a:r>
              <a:rPr lang="en-US" sz="1400" b="1">
                <a:solidFill>
                  <a:srgbClr val="F0B429"/>
                </a:solidFill>
                <a:latin typeface="Segoe UI"/>
                <a:cs typeface="Segoe UI"/>
              </a:rPr>
              <a:t>VI  ·  SEPULUH RANAH PRAKTIK, LIMA DI ANTARANYA</a:t>
            </a:r>
          </a:p>
        </p:txBody>
      </p:sp>
      <p:sp>
        <p:nvSpPr>
          <p:cNvPr id="3" name="TextBox 2">
            <a:extLst>
              <a:ext uri="{FF2B5EF4-FFF2-40B4-BE49-F238E27FC236}">
                <a16:creationId xmlns:a16="http://schemas.microsoft.com/office/drawing/2014/main" id="{668A69A7-AAF8-E446-A813-8257CBCFAA8F}"/>
              </a:ext>
            </a:extLst>
          </p:cNvPr>
          <p:cNvSpPr txBox="1"/>
          <p:nvPr/>
        </p:nvSpPr>
        <p:spPr>
          <a:xfrm>
            <a:off x="914400" y="812800"/>
            <a:ext cx="10363200" cy="508000"/>
          </a:xfrm>
          <a:prstGeom prst="rect">
            <a:avLst/>
          </a:prstGeom>
          <a:noFill/>
        </p:spPr>
        <p:txBody>
          <a:bodyPr vertOverflow="overflow" vert="horz" wrap="square" rtlCol="0" anchor="ctr" anchorCtr="0">
            <a:noAutofit/>
          </a:bodyPr>
          <a:lstStyle/>
          <a:p>
            <a:pPr algn="l"/>
            <a:r>
              <a:rPr lang="en-US" sz="3200" b="1">
                <a:solidFill>
                  <a:srgbClr val="FFFFFF"/>
                </a:solidFill>
                <a:latin typeface="Cambria"/>
              </a:rPr>
              <a:t>Yang Sudah Ada dan Yang Baru Diusulkan</a:t>
            </a:r>
          </a:p>
        </p:txBody>
      </p:sp>
      <p:sp>
        <p:nvSpPr>
          <p:cNvPr id="4" name="Rectangle 3">
            <a:extLst>
              <a:ext uri="{FF2B5EF4-FFF2-40B4-BE49-F238E27FC236}">
                <a16:creationId xmlns:a16="http://schemas.microsoft.com/office/drawing/2014/main" id="{CCA20771-076B-9A40-BB0C-3E908F6E182A}"/>
              </a:ext>
            </a:extLst>
          </p:cNvPr>
          <p:cNvSpPr/>
          <p:nvPr/>
        </p:nvSpPr>
        <p:spPr>
          <a:xfrm>
            <a:off x="914400" y="13716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ectangle 4">
            <a:extLst>
              <a:ext uri="{FF2B5EF4-FFF2-40B4-BE49-F238E27FC236}">
                <a16:creationId xmlns:a16="http://schemas.microsoft.com/office/drawing/2014/main" id="{C9B4ADB4-90DC-734C-8535-9E2F2CC1F121}"/>
              </a:ext>
            </a:extLst>
          </p:cNvPr>
          <p:cNvSpPr/>
          <p:nvPr/>
        </p:nvSpPr>
        <p:spPr>
          <a:xfrm>
            <a:off x="914400" y="1600200"/>
            <a:ext cx="10363200" cy="431800"/>
          </a:xfrm>
          <a:prstGeom prst="rect">
            <a:avLst/>
          </a:prstGeom>
          <a:solidFill>
            <a:srgbClr val="3E328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2B455937-36B0-1E41-9AEC-2A2497B43EC5}"/>
              </a:ext>
            </a:extLst>
          </p:cNvPr>
          <p:cNvSpPr/>
          <p:nvPr/>
        </p:nvSpPr>
        <p:spPr>
          <a:xfrm>
            <a:off x="6858000" y="1600200"/>
            <a:ext cx="4419600" cy="431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6BE4E0B0-FA8D-044B-8A12-9B41BD62BB89}"/>
              </a:ext>
            </a:extLst>
          </p:cNvPr>
          <p:cNvSpPr txBox="1"/>
          <p:nvPr/>
        </p:nvSpPr>
        <p:spPr>
          <a:xfrm>
            <a:off x="1066800" y="1600200"/>
            <a:ext cx="1549400" cy="431800"/>
          </a:xfrm>
          <a:prstGeom prst="rect">
            <a:avLst/>
          </a:prstGeom>
          <a:noFill/>
        </p:spPr>
        <p:txBody>
          <a:bodyPr vertOverflow="overflow" vert="horz" wrap="square" rtlCol="0" anchor="ctr" anchorCtr="0">
            <a:noAutofit/>
          </a:bodyPr>
          <a:lstStyle/>
          <a:p>
            <a:pPr algn="l"/>
            <a:r>
              <a:rPr lang="en-US" sz="1600" b="1">
                <a:solidFill>
                  <a:srgbClr val="FFFFFF"/>
                </a:solidFill>
                <a:latin typeface="Cambria"/>
              </a:rPr>
              <a:t>Ranah</a:t>
            </a:r>
          </a:p>
        </p:txBody>
      </p:sp>
      <p:sp>
        <p:nvSpPr>
          <p:cNvPr id="8" name="TextBox 7">
            <a:extLst>
              <a:ext uri="{FF2B5EF4-FFF2-40B4-BE49-F238E27FC236}">
                <a16:creationId xmlns:a16="http://schemas.microsoft.com/office/drawing/2014/main" id="{6EF1F66A-8E04-E84D-84AF-DF7DF3E8E43D}"/>
              </a:ext>
            </a:extLst>
          </p:cNvPr>
          <p:cNvSpPr txBox="1"/>
          <p:nvPr/>
        </p:nvSpPr>
        <p:spPr>
          <a:xfrm>
            <a:off x="2870200" y="1600200"/>
            <a:ext cx="3886200" cy="431800"/>
          </a:xfrm>
          <a:prstGeom prst="rect">
            <a:avLst/>
          </a:prstGeom>
          <a:noFill/>
        </p:spPr>
        <p:txBody>
          <a:bodyPr vertOverflow="overflow" vert="horz" wrap="square" rtlCol="0" anchor="ctr" anchorCtr="0">
            <a:noAutofit/>
          </a:bodyPr>
          <a:lstStyle/>
          <a:p>
            <a:pPr algn="l"/>
            <a:r>
              <a:rPr lang="en-US" sz="1600" b="1">
                <a:solidFill>
                  <a:srgbClr val="FFFFFF"/>
                </a:solidFill>
                <a:latin typeface="Cambria"/>
              </a:rPr>
              <a:t>YANG SUDAH ADA</a:t>
            </a:r>
          </a:p>
        </p:txBody>
      </p:sp>
      <p:sp>
        <p:nvSpPr>
          <p:cNvPr id="9" name="TextBox 8">
            <a:extLst>
              <a:ext uri="{FF2B5EF4-FFF2-40B4-BE49-F238E27FC236}">
                <a16:creationId xmlns:a16="http://schemas.microsoft.com/office/drawing/2014/main" id="{E92FEDE7-5369-2145-93D2-28B246745DBE}"/>
              </a:ext>
            </a:extLst>
          </p:cNvPr>
          <p:cNvSpPr txBox="1"/>
          <p:nvPr/>
        </p:nvSpPr>
        <p:spPr>
          <a:xfrm>
            <a:off x="7010400" y="1600200"/>
            <a:ext cx="4165600" cy="431800"/>
          </a:xfrm>
          <a:prstGeom prst="rect">
            <a:avLst/>
          </a:prstGeom>
          <a:noFill/>
        </p:spPr>
        <p:txBody>
          <a:bodyPr vertOverflow="overflow" vert="horz" wrap="square" rtlCol="0" anchor="ctr" anchorCtr="0">
            <a:noAutofit/>
          </a:bodyPr>
          <a:lstStyle/>
          <a:p>
            <a:pPr algn="l"/>
            <a:r>
              <a:rPr lang="en-US" sz="1600" b="1">
                <a:solidFill>
                  <a:srgbClr val="140E33"/>
                </a:solidFill>
                <a:latin typeface="Cambria"/>
              </a:rPr>
              <a:t>YANG DIUSULKAN</a:t>
            </a:r>
          </a:p>
        </p:txBody>
      </p:sp>
      <p:sp>
        <p:nvSpPr>
          <p:cNvPr id="10" name="Rectangle 9">
            <a:extLst>
              <a:ext uri="{FF2B5EF4-FFF2-40B4-BE49-F238E27FC236}">
                <a16:creationId xmlns:a16="http://schemas.microsoft.com/office/drawing/2014/main" id="{FE7BDC34-D926-7F4A-9C00-D7587537B5C2}"/>
              </a:ext>
            </a:extLst>
          </p:cNvPr>
          <p:cNvSpPr/>
          <p:nvPr/>
        </p:nvSpPr>
        <p:spPr>
          <a:xfrm>
            <a:off x="914400" y="2032000"/>
            <a:ext cx="10363200" cy="838200"/>
          </a:xfrm>
          <a:prstGeom prst="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Rectangle 10">
            <a:extLst>
              <a:ext uri="{FF2B5EF4-FFF2-40B4-BE49-F238E27FC236}">
                <a16:creationId xmlns:a16="http://schemas.microsoft.com/office/drawing/2014/main" id="{5E2E497C-0BB2-904D-91A1-32B048D7EB36}"/>
              </a:ext>
            </a:extLst>
          </p:cNvPr>
          <p:cNvSpPr/>
          <p:nvPr/>
        </p:nvSpPr>
        <p:spPr>
          <a:xfrm>
            <a:off x="6858000" y="2032000"/>
            <a:ext cx="4419600" cy="838200"/>
          </a:xfrm>
          <a:prstGeom prst="rect">
            <a:avLst/>
          </a:prstGeom>
          <a:solidFill>
            <a:srgbClr val="382C8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TextBox 11">
            <a:extLst>
              <a:ext uri="{FF2B5EF4-FFF2-40B4-BE49-F238E27FC236}">
                <a16:creationId xmlns:a16="http://schemas.microsoft.com/office/drawing/2014/main" id="{9BAACF4F-EF44-AF46-9730-D22153028349}"/>
              </a:ext>
            </a:extLst>
          </p:cNvPr>
          <p:cNvSpPr txBox="1"/>
          <p:nvPr/>
        </p:nvSpPr>
        <p:spPr>
          <a:xfrm>
            <a:off x="1066800" y="2032000"/>
            <a:ext cx="1549400" cy="8382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Kurikulum</a:t>
            </a:r>
          </a:p>
        </p:txBody>
      </p:sp>
      <p:sp>
        <p:nvSpPr>
          <p:cNvPr id="13" name="TextBox 12">
            <a:extLst>
              <a:ext uri="{FF2B5EF4-FFF2-40B4-BE49-F238E27FC236}">
                <a16:creationId xmlns:a16="http://schemas.microsoft.com/office/drawing/2014/main" id="{C0C75B02-A091-4947-A91E-BCA5B76C1589}"/>
              </a:ext>
            </a:extLst>
          </p:cNvPr>
          <p:cNvSpPr txBox="1"/>
          <p:nvPr/>
        </p:nvSpPr>
        <p:spPr>
          <a:xfrm>
            <a:off x="2870200" y="2082800"/>
            <a:ext cx="3886200" cy="736600"/>
          </a:xfrm>
          <a:prstGeom prst="rect">
            <a:avLst/>
          </a:prstGeom>
          <a:noFill/>
        </p:spPr>
        <p:txBody>
          <a:bodyPr vertOverflow="overflow" vert="horz" wrap="square" rtlCol="0" anchor="ctr" anchorCtr="0">
            <a:noAutofit/>
          </a:bodyPr>
          <a:lstStyle/>
          <a:p>
            <a:pPr algn="l"/>
            <a:r>
              <a:rPr lang="en-US" sz="1400">
                <a:solidFill>
                  <a:srgbClr val="C9C2EC"/>
                </a:solidFill>
                <a:latin typeface="Segoe UI"/>
                <a:cs typeface="Segoe UI"/>
              </a:rPr>
              <a:t>Mahasiswa biologi mengambil kajian tematik Qur'an; mahasiswa tafsir mengambil metodologi riset sosial dan statistik.</a:t>
            </a:r>
          </a:p>
        </p:txBody>
      </p:sp>
      <p:sp>
        <p:nvSpPr>
          <p:cNvPr id="14" name="TextBox 13">
            <a:extLst>
              <a:ext uri="{FF2B5EF4-FFF2-40B4-BE49-F238E27FC236}">
                <a16:creationId xmlns:a16="http://schemas.microsoft.com/office/drawing/2014/main" id="{E8E6AC5D-A339-C34F-8BD6-92EFDC158D39}"/>
              </a:ext>
            </a:extLst>
          </p:cNvPr>
          <p:cNvSpPr txBox="1"/>
          <p:nvPr/>
        </p:nvSpPr>
        <p:spPr>
          <a:xfrm>
            <a:off x="7010400" y="2082800"/>
            <a:ext cx="4165600" cy="736600"/>
          </a:xfrm>
          <a:prstGeom prst="rect">
            <a:avLst/>
          </a:prstGeom>
          <a:noFill/>
        </p:spPr>
        <p:txBody>
          <a:bodyPr vertOverflow="overflow" vert="horz" wrap="square" rtlCol="0" anchor="ctr" anchorCtr="0">
            <a:noAutofit/>
          </a:bodyPr>
          <a:lstStyle/>
          <a:p>
            <a:pPr algn="l"/>
            <a:r>
              <a:rPr lang="en-US" sz="1400">
                <a:solidFill>
                  <a:srgbClr val="FFFFFF"/>
                </a:solidFill>
                <a:latin typeface="Segoe UI"/>
                <a:cs typeface="Segoe UI"/>
              </a:rPr>
              <a:t>Unit capstone: kedua tubuh pengetahuan itu diadu secara eksplisit, dan tugas yang dinilai adalah merumuskan ketaksepadanannya — bukan menyelesaikannya.</a:t>
            </a:r>
          </a:p>
        </p:txBody>
      </p:sp>
      <p:sp>
        <p:nvSpPr>
          <p:cNvPr id="15" name="Rectangle 14">
            <a:extLst>
              <a:ext uri="{FF2B5EF4-FFF2-40B4-BE49-F238E27FC236}">
                <a16:creationId xmlns:a16="http://schemas.microsoft.com/office/drawing/2014/main" id="{14A17703-49EA-5242-80FD-AF32369D68A4}"/>
              </a:ext>
            </a:extLst>
          </p:cNvPr>
          <p:cNvSpPr/>
          <p:nvPr/>
        </p:nvSpPr>
        <p:spPr>
          <a:xfrm>
            <a:off x="914400" y="2870200"/>
            <a:ext cx="10363200" cy="838200"/>
          </a:xfrm>
          <a:prstGeom prst="rect">
            <a:avLst/>
          </a:prstGeom>
          <a:solidFill>
            <a:srgbClr val="1C154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Rectangle 15">
            <a:extLst>
              <a:ext uri="{FF2B5EF4-FFF2-40B4-BE49-F238E27FC236}">
                <a16:creationId xmlns:a16="http://schemas.microsoft.com/office/drawing/2014/main" id="{8D3CD5D8-F3D7-DB46-A22B-4F3F813E9DD9}"/>
              </a:ext>
            </a:extLst>
          </p:cNvPr>
          <p:cNvSpPr/>
          <p:nvPr/>
        </p:nvSpPr>
        <p:spPr>
          <a:xfrm>
            <a:off x="6858000" y="2870200"/>
            <a:ext cx="4419600" cy="838200"/>
          </a:xfrm>
          <a:prstGeom prst="rect">
            <a:avLst/>
          </a:prstGeom>
          <a:solidFill>
            <a:srgbClr val="2E247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TextBox 16">
            <a:extLst>
              <a:ext uri="{FF2B5EF4-FFF2-40B4-BE49-F238E27FC236}">
                <a16:creationId xmlns:a16="http://schemas.microsoft.com/office/drawing/2014/main" id="{0E1CB0E7-393B-9946-8AAB-33C29BEE3713}"/>
              </a:ext>
            </a:extLst>
          </p:cNvPr>
          <p:cNvSpPr txBox="1"/>
          <p:nvPr/>
        </p:nvSpPr>
        <p:spPr>
          <a:xfrm>
            <a:off x="1066800" y="2870200"/>
            <a:ext cx="1549400" cy="8382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Pengajaran</a:t>
            </a:r>
          </a:p>
        </p:txBody>
      </p:sp>
      <p:sp>
        <p:nvSpPr>
          <p:cNvPr id="18" name="TextBox 17">
            <a:extLst>
              <a:ext uri="{FF2B5EF4-FFF2-40B4-BE49-F238E27FC236}">
                <a16:creationId xmlns:a16="http://schemas.microsoft.com/office/drawing/2014/main" id="{0D89C1BC-1E1F-854A-A93E-A80FA23E1064}"/>
              </a:ext>
            </a:extLst>
          </p:cNvPr>
          <p:cNvSpPr txBox="1"/>
          <p:nvPr/>
        </p:nvSpPr>
        <p:spPr>
          <a:xfrm>
            <a:off x="2870200" y="2921000"/>
            <a:ext cx="3886200" cy="736600"/>
          </a:xfrm>
          <a:prstGeom prst="rect">
            <a:avLst/>
          </a:prstGeom>
          <a:noFill/>
        </p:spPr>
        <p:txBody>
          <a:bodyPr vertOverflow="overflow" vert="horz" wrap="square" rtlCol="0" anchor="ctr" anchorCtr="0">
            <a:noAutofit/>
          </a:bodyPr>
          <a:lstStyle/>
          <a:p>
            <a:pPr algn="l"/>
            <a:r>
              <a:rPr lang="en-US" sz="1400">
                <a:solidFill>
                  <a:srgbClr val="C9C2EC"/>
                </a:solidFill>
                <a:latin typeface="Segoe UI"/>
                <a:cs typeface="Segoe UI"/>
              </a:rPr>
              <a:t>Ekspositoris. Dosen integratif melakukan sintesis di depan kelas dan menyerahkannya sudah jadi.</a:t>
            </a:r>
          </a:p>
        </p:txBody>
      </p:sp>
      <p:sp>
        <p:nvSpPr>
          <p:cNvPr id="19" name="TextBox 18">
            <a:extLst>
              <a:ext uri="{FF2B5EF4-FFF2-40B4-BE49-F238E27FC236}">
                <a16:creationId xmlns:a16="http://schemas.microsoft.com/office/drawing/2014/main" id="{68B94AF2-91D6-E146-AF97-2894C20E7F6A}"/>
              </a:ext>
            </a:extLst>
          </p:cNvPr>
          <p:cNvSpPr txBox="1"/>
          <p:nvPr/>
        </p:nvSpPr>
        <p:spPr>
          <a:xfrm>
            <a:off x="7010400" y="2921000"/>
            <a:ext cx="4165600" cy="736600"/>
          </a:xfrm>
          <a:prstGeom prst="rect">
            <a:avLst/>
          </a:prstGeom>
          <a:noFill/>
        </p:spPr>
        <p:txBody>
          <a:bodyPr vertOverflow="overflow" vert="horz" wrap="square" rtlCol="0" anchor="ctr" anchorCtr="0">
            <a:noAutofit/>
          </a:bodyPr>
          <a:lstStyle/>
          <a:p>
            <a:pPr algn="l"/>
            <a:r>
              <a:rPr lang="en-US" sz="1400">
                <a:solidFill>
                  <a:srgbClr val="FFFFFF"/>
                </a:solidFill>
                <a:latin typeface="Segoe UI"/>
                <a:cs typeface="Segoe UI"/>
              </a:rPr>
              <a:t>Sintesis ditahan. Otoritas dosen dipakai untuk membingkai masalah, bukan memasok jawaban. Modelnya halaqah klasik: keberatan dan jawaban sebelum kesimpulan.</a:t>
            </a:r>
          </a:p>
        </p:txBody>
      </p:sp>
      <p:sp>
        <p:nvSpPr>
          <p:cNvPr id="20" name="Rectangle 19">
            <a:extLst>
              <a:ext uri="{FF2B5EF4-FFF2-40B4-BE49-F238E27FC236}">
                <a16:creationId xmlns:a16="http://schemas.microsoft.com/office/drawing/2014/main" id="{FA4FBB99-A838-0843-9DCB-BBD55A333CEC}"/>
              </a:ext>
            </a:extLst>
          </p:cNvPr>
          <p:cNvSpPr/>
          <p:nvPr/>
        </p:nvSpPr>
        <p:spPr>
          <a:xfrm>
            <a:off x="914400" y="3708400"/>
            <a:ext cx="10363200" cy="838200"/>
          </a:xfrm>
          <a:prstGeom prst="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Rectangle 20">
            <a:extLst>
              <a:ext uri="{FF2B5EF4-FFF2-40B4-BE49-F238E27FC236}">
                <a16:creationId xmlns:a16="http://schemas.microsoft.com/office/drawing/2014/main" id="{4C8A1C2D-9E1F-4443-B6E0-7D798D79A9EE}"/>
              </a:ext>
            </a:extLst>
          </p:cNvPr>
          <p:cNvSpPr/>
          <p:nvPr/>
        </p:nvSpPr>
        <p:spPr>
          <a:xfrm>
            <a:off x="6858000" y="3708400"/>
            <a:ext cx="4419600" cy="838200"/>
          </a:xfrm>
          <a:prstGeom prst="rect">
            <a:avLst/>
          </a:prstGeom>
          <a:solidFill>
            <a:srgbClr val="382C8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TextBox 21">
            <a:extLst>
              <a:ext uri="{FF2B5EF4-FFF2-40B4-BE49-F238E27FC236}">
                <a16:creationId xmlns:a16="http://schemas.microsoft.com/office/drawing/2014/main" id="{D46ED23E-9AF6-4745-8E51-800638419311}"/>
              </a:ext>
            </a:extLst>
          </p:cNvPr>
          <p:cNvSpPr txBox="1"/>
          <p:nvPr/>
        </p:nvSpPr>
        <p:spPr>
          <a:xfrm>
            <a:off x="1066800" y="3708400"/>
            <a:ext cx="1549400" cy="8382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Metodologi riset</a:t>
            </a:r>
          </a:p>
        </p:txBody>
      </p:sp>
      <p:sp>
        <p:nvSpPr>
          <p:cNvPr id="23" name="TextBox 22">
            <a:extLst>
              <a:ext uri="{FF2B5EF4-FFF2-40B4-BE49-F238E27FC236}">
                <a16:creationId xmlns:a16="http://schemas.microsoft.com/office/drawing/2014/main" id="{56218ED6-F812-FF4F-98CC-941971F351E1}"/>
              </a:ext>
            </a:extLst>
          </p:cNvPr>
          <p:cNvSpPr txBox="1"/>
          <p:nvPr/>
        </p:nvSpPr>
        <p:spPr>
          <a:xfrm>
            <a:off x="2870200" y="3759200"/>
            <a:ext cx="3886200" cy="736600"/>
          </a:xfrm>
          <a:prstGeom prst="rect">
            <a:avLst/>
          </a:prstGeom>
          <a:noFill/>
        </p:spPr>
        <p:txBody>
          <a:bodyPr vertOverflow="overflow" vert="horz" wrap="square" rtlCol="0" anchor="ctr" anchorCtr="0">
            <a:noAutofit/>
          </a:bodyPr>
          <a:lstStyle/>
          <a:p>
            <a:pPr algn="l"/>
            <a:r>
              <a:rPr lang="en-US" sz="1400">
                <a:solidFill>
                  <a:srgbClr val="C9C2EC"/>
                </a:solidFill>
                <a:latin typeface="Segoe UI"/>
                <a:cs typeface="Segoe UI"/>
              </a:rPr>
              <a:t>Latar, teori, metode, temuan, simpulan. Datum yang anomali tidak punya tempat di dalamnya.</a:t>
            </a:r>
          </a:p>
        </p:txBody>
      </p:sp>
      <p:sp>
        <p:nvSpPr>
          <p:cNvPr id="24" name="TextBox 23">
            <a:extLst>
              <a:ext uri="{FF2B5EF4-FFF2-40B4-BE49-F238E27FC236}">
                <a16:creationId xmlns:a16="http://schemas.microsoft.com/office/drawing/2014/main" id="{87BF24FA-A4DC-5C4C-8A6B-B9375D112F03}"/>
              </a:ext>
            </a:extLst>
          </p:cNvPr>
          <p:cNvSpPr txBox="1"/>
          <p:nvPr/>
        </p:nvSpPr>
        <p:spPr>
          <a:xfrm>
            <a:off x="7010400" y="3759200"/>
            <a:ext cx="4165600" cy="736600"/>
          </a:xfrm>
          <a:prstGeom prst="rect">
            <a:avLst/>
          </a:prstGeom>
          <a:noFill/>
        </p:spPr>
        <p:txBody>
          <a:bodyPr vertOverflow="overflow" vert="horz" wrap="square" rtlCol="0" anchor="ctr" anchorCtr="0">
            <a:noAutofit/>
          </a:bodyPr>
          <a:lstStyle/>
          <a:p>
            <a:pPr algn="l"/>
            <a:r>
              <a:rPr lang="en-US" sz="1400">
                <a:solidFill>
                  <a:srgbClr val="FFFFFF"/>
                </a:solidFill>
                <a:latin typeface="Segoe UI"/>
                <a:cs typeface="Segoe UI"/>
              </a:rPr>
              <a:t>Setiap proposal menyatakan komitmen ontologis kerangkanya; setiap laporan memuat bagian berisi bahan yang tak tertampung. Inilah usulan paling berdampak di sini.</a:t>
            </a:r>
          </a:p>
        </p:txBody>
      </p:sp>
      <p:sp>
        <p:nvSpPr>
          <p:cNvPr id="25" name="Rectangle 24">
            <a:extLst>
              <a:ext uri="{FF2B5EF4-FFF2-40B4-BE49-F238E27FC236}">
                <a16:creationId xmlns:a16="http://schemas.microsoft.com/office/drawing/2014/main" id="{AF025C7F-BA50-0847-8A36-9FECBCF322A2}"/>
              </a:ext>
            </a:extLst>
          </p:cNvPr>
          <p:cNvSpPr/>
          <p:nvPr/>
        </p:nvSpPr>
        <p:spPr>
          <a:xfrm>
            <a:off x="914400" y="4546600"/>
            <a:ext cx="10363200" cy="838200"/>
          </a:xfrm>
          <a:prstGeom prst="rect">
            <a:avLst/>
          </a:prstGeom>
          <a:solidFill>
            <a:srgbClr val="1C154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6" name="Rectangle 25">
            <a:extLst>
              <a:ext uri="{FF2B5EF4-FFF2-40B4-BE49-F238E27FC236}">
                <a16:creationId xmlns:a16="http://schemas.microsoft.com/office/drawing/2014/main" id="{A6CE615F-D4EE-1248-95B2-5918CEB164CE}"/>
              </a:ext>
            </a:extLst>
          </p:cNvPr>
          <p:cNvSpPr/>
          <p:nvPr/>
        </p:nvSpPr>
        <p:spPr>
          <a:xfrm>
            <a:off x="6858000" y="4546600"/>
            <a:ext cx="4419600" cy="838200"/>
          </a:xfrm>
          <a:prstGeom prst="rect">
            <a:avLst/>
          </a:prstGeom>
          <a:solidFill>
            <a:srgbClr val="2E247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TextBox 26">
            <a:extLst>
              <a:ext uri="{FF2B5EF4-FFF2-40B4-BE49-F238E27FC236}">
                <a16:creationId xmlns:a16="http://schemas.microsoft.com/office/drawing/2014/main" id="{AFCB2C4F-A7B6-3C4E-B6E3-2C6E0EA16EAD}"/>
              </a:ext>
            </a:extLst>
          </p:cNvPr>
          <p:cNvSpPr txBox="1"/>
          <p:nvPr/>
        </p:nvSpPr>
        <p:spPr>
          <a:xfrm>
            <a:off x="1066800" y="4546600"/>
            <a:ext cx="1549400" cy="8382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Asesmen</a:t>
            </a:r>
          </a:p>
        </p:txBody>
      </p:sp>
      <p:sp>
        <p:nvSpPr>
          <p:cNvPr id="28" name="TextBox 27">
            <a:extLst>
              <a:ext uri="{FF2B5EF4-FFF2-40B4-BE49-F238E27FC236}">
                <a16:creationId xmlns:a16="http://schemas.microsoft.com/office/drawing/2014/main" id="{AB10ECD9-9502-8F46-BB3C-C5E1D5214821}"/>
              </a:ext>
            </a:extLst>
          </p:cNvPr>
          <p:cNvSpPr txBox="1"/>
          <p:nvPr/>
        </p:nvSpPr>
        <p:spPr>
          <a:xfrm>
            <a:off x="2870200" y="4597400"/>
            <a:ext cx="3886200" cy="736600"/>
          </a:xfrm>
          <a:prstGeom prst="rect">
            <a:avLst/>
          </a:prstGeom>
          <a:noFill/>
        </p:spPr>
        <p:txBody>
          <a:bodyPr vertOverflow="overflow" vert="horz" wrap="square" rtlCol="0" anchor="ctr" anchorCtr="0">
            <a:noAutofit/>
          </a:bodyPr>
          <a:lstStyle/>
          <a:p>
            <a:pPr algn="l"/>
            <a:r>
              <a:rPr lang="en-US" sz="1400">
                <a:solidFill>
                  <a:srgbClr val="C9C2EC"/>
                </a:solidFill>
                <a:latin typeface="Segoe UI"/>
                <a:cs typeface="Segoe UI"/>
              </a:rPr>
              <a:t>Kognitif, dilaporkan sebagai indeks prestasi kumulatif.</a:t>
            </a:r>
          </a:p>
        </p:txBody>
      </p:sp>
      <p:sp>
        <p:nvSpPr>
          <p:cNvPr id="29" name="TextBox 28">
            <a:extLst>
              <a:ext uri="{FF2B5EF4-FFF2-40B4-BE49-F238E27FC236}">
                <a16:creationId xmlns:a16="http://schemas.microsoft.com/office/drawing/2014/main" id="{4EE916FC-D0C3-6046-8527-540E9B6AD627}"/>
              </a:ext>
            </a:extLst>
          </p:cNvPr>
          <p:cNvSpPr txBox="1"/>
          <p:nvPr/>
        </p:nvSpPr>
        <p:spPr>
          <a:xfrm>
            <a:off x="7010400" y="4597400"/>
            <a:ext cx="4165600" cy="736600"/>
          </a:xfrm>
          <a:prstGeom prst="rect">
            <a:avLst/>
          </a:prstGeom>
          <a:noFill/>
        </p:spPr>
        <p:txBody>
          <a:bodyPr vertOverflow="overflow" vert="horz" wrap="square" rtlCol="0" anchor="ctr" anchorCtr="0">
            <a:noAutofit/>
          </a:bodyPr>
          <a:lstStyle/>
          <a:p>
            <a:pPr algn="l"/>
            <a:r>
              <a:rPr lang="en-US" sz="1400">
                <a:solidFill>
                  <a:srgbClr val="FFFFFF"/>
                </a:solidFill>
                <a:latin typeface="Segoe UI"/>
                <a:cs typeface="Segoe UI"/>
              </a:rPr>
              <a:t>Tiga tugas yang dapat dinilai: menyatakan dua penjelasan yang tak berdamai; menemukan bahan yang tak tertampung kerangka sendiri; menjelaskan bagaimana pemahaman berubah.</a:t>
            </a:r>
          </a:p>
        </p:txBody>
      </p:sp>
      <p:sp>
        <p:nvSpPr>
          <p:cNvPr id="30" name="Rectangle 29">
            <a:extLst>
              <a:ext uri="{FF2B5EF4-FFF2-40B4-BE49-F238E27FC236}">
                <a16:creationId xmlns:a16="http://schemas.microsoft.com/office/drawing/2014/main" id="{4FD5CD99-9D4E-3248-9068-688E7CDE732B}"/>
              </a:ext>
            </a:extLst>
          </p:cNvPr>
          <p:cNvSpPr/>
          <p:nvPr/>
        </p:nvSpPr>
        <p:spPr>
          <a:xfrm>
            <a:off x="914400" y="5384800"/>
            <a:ext cx="10363200" cy="838200"/>
          </a:xfrm>
          <a:prstGeom prst="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1" name="Rectangle 30">
            <a:extLst>
              <a:ext uri="{FF2B5EF4-FFF2-40B4-BE49-F238E27FC236}">
                <a16:creationId xmlns:a16="http://schemas.microsoft.com/office/drawing/2014/main" id="{47EA7045-E167-644D-829D-EB3E8ECB5704}"/>
              </a:ext>
            </a:extLst>
          </p:cNvPr>
          <p:cNvSpPr/>
          <p:nvPr/>
        </p:nvSpPr>
        <p:spPr>
          <a:xfrm>
            <a:off x="6858000" y="5384800"/>
            <a:ext cx="4419600" cy="838200"/>
          </a:xfrm>
          <a:prstGeom prst="rect">
            <a:avLst/>
          </a:prstGeom>
          <a:solidFill>
            <a:srgbClr val="382C8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2" name="TextBox 31">
            <a:extLst>
              <a:ext uri="{FF2B5EF4-FFF2-40B4-BE49-F238E27FC236}">
                <a16:creationId xmlns:a16="http://schemas.microsoft.com/office/drawing/2014/main" id="{3D4985FE-3CEA-B149-8491-60C8204AAF98}"/>
              </a:ext>
            </a:extLst>
          </p:cNvPr>
          <p:cNvSpPr txBox="1"/>
          <p:nvPr/>
        </p:nvSpPr>
        <p:spPr>
          <a:xfrm>
            <a:off x="1066800" y="5384800"/>
            <a:ext cx="1549400" cy="838200"/>
          </a:xfrm>
          <a:prstGeom prst="rect">
            <a:avLst/>
          </a:prstGeom>
          <a:noFill/>
        </p:spPr>
        <p:txBody>
          <a:bodyPr vertOverflow="overflow" vert="horz" wrap="square" rtlCol="0" anchor="ctr" anchorCtr="0">
            <a:noAutofit/>
          </a:bodyPr>
          <a:lstStyle/>
          <a:p>
            <a:pPr algn="l"/>
            <a:r>
              <a:rPr lang="en-US" sz="1600" b="1">
                <a:solidFill>
                  <a:srgbClr val="A78BFA"/>
                </a:solidFill>
                <a:latin typeface="Segoe UI"/>
                <a:cs typeface="Segoe UI"/>
              </a:rPr>
              <a:t>Kepemimpinan</a:t>
            </a:r>
          </a:p>
        </p:txBody>
      </p:sp>
      <p:sp>
        <p:nvSpPr>
          <p:cNvPr id="33" name="TextBox 32">
            <a:extLst>
              <a:ext uri="{FF2B5EF4-FFF2-40B4-BE49-F238E27FC236}">
                <a16:creationId xmlns:a16="http://schemas.microsoft.com/office/drawing/2014/main" id="{12C86287-F680-6040-A949-13E1B6BC0398}"/>
              </a:ext>
            </a:extLst>
          </p:cNvPr>
          <p:cNvSpPr txBox="1"/>
          <p:nvPr/>
        </p:nvSpPr>
        <p:spPr>
          <a:xfrm>
            <a:off x="2870200" y="5435600"/>
            <a:ext cx="3886200" cy="736600"/>
          </a:xfrm>
          <a:prstGeom prst="rect">
            <a:avLst/>
          </a:prstGeom>
          <a:noFill/>
        </p:spPr>
        <p:txBody>
          <a:bodyPr vertOverflow="overflow" vert="horz" wrap="square" rtlCol="0" anchor="ctr" anchorCtr="0">
            <a:noAutofit/>
          </a:bodyPr>
          <a:lstStyle/>
          <a:p>
            <a:pPr algn="l"/>
            <a:r>
              <a:rPr lang="en-US" sz="1400">
                <a:solidFill>
                  <a:srgbClr val="C9C2EC"/>
                </a:solidFill>
                <a:latin typeface="Segoe UI"/>
                <a:cs typeface="Segoe UI"/>
              </a:rPr>
              <a:t>Regulasi nasional, rezim akreditasi, dan metrik publikasi yang menentukan sumber daya dan karier.</a:t>
            </a:r>
          </a:p>
        </p:txBody>
      </p:sp>
      <p:sp>
        <p:nvSpPr>
          <p:cNvPr id="34" name="TextBox 33">
            <a:extLst>
              <a:ext uri="{FF2B5EF4-FFF2-40B4-BE49-F238E27FC236}">
                <a16:creationId xmlns:a16="http://schemas.microsoft.com/office/drawing/2014/main" id="{26C108E8-A632-E342-B2B6-FED2C424BEE1}"/>
              </a:ext>
            </a:extLst>
          </p:cNvPr>
          <p:cNvSpPr txBox="1"/>
          <p:nvPr/>
        </p:nvSpPr>
        <p:spPr>
          <a:xfrm>
            <a:off x="7010400" y="5435600"/>
            <a:ext cx="4165600" cy="736600"/>
          </a:xfrm>
          <a:prstGeom prst="rect">
            <a:avLst/>
          </a:prstGeom>
          <a:noFill/>
        </p:spPr>
        <p:txBody>
          <a:bodyPr vertOverflow="overflow" vert="horz" wrap="square" rtlCol="0" anchor="ctr" anchorCtr="0">
            <a:noAutofit/>
          </a:bodyPr>
          <a:lstStyle/>
          <a:p>
            <a:pPr algn="l"/>
            <a:r>
              <a:rPr lang="en-US" sz="1400">
                <a:solidFill>
                  <a:srgbClr val="FFFFFF"/>
                </a:solidFill>
                <a:latin typeface="Segoe UI"/>
                <a:cs typeface="Segoe UI"/>
              </a:rPr>
              <a:t>Promosi yang menghargai sumbangan konseptual; dana internal bagi kerangka yang sedang digugat; dan kejujuran untuk tidak menyebut capaian apa yang dosennya sendiri tak bisa jalankan.</a:t>
            </a:r>
          </a:p>
        </p:txBody>
      </p:sp>
      <p:sp>
        <p:nvSpPr>
          <p:cNvPr id="35" name="Rectangle 34">
            <a:extLst>
              <a:ext uri="{FF2B5EF4-FFF2-40B4-BE49-F238E27FC236}">
                <a16:creationId xmlns:a16="http://schemas.microsoft.com/office/drawing/2014/main" id="{D2D22888-8439-F241-AF3D-67207C81F916}"/>
              </a:ext>
            </a:extLst>
          </p:cNvPr>
          <p:cNvSpPr/>
          <p:nvPr/>
        </p:nvSpPr>
        <p:spPr>
          <a:xfrm>
            <a:off x="2705100" y="1600200"/>
            <a:ext cx="12700" cy="4622800"/>
          </a:xfrm>
          <a:prstGeom prst="rect">
            <a:avLst/>
          </a:prstGeom>
          <a:solidFill>
            <a:srgbClr val="4C3FA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extLst>
      <p:ext uri="{BB962C8B-B14F-4D97-AF65-F5344CB8AC3E}">
        <p14:creationId xmlns:p14="http://schemas.microsoft.com/office/powerpoint/2010/main" val="31229305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03CE7E-0A07-824F-BAD0-F67D36DF026B}"/>
              </a:ext>
            </a:extLst>
          </p:cNvPr>
          <p:cNvSpPr txBox="1"/>
          <p:nvPr/>
        </p:nvSpPr>
        <p:spPr>
          <a:xfrm>
            <a:off x="914400" y="660400"/>
            <a:ext cx="889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VI  ·  USULAN YANG SAYA DAHULUKAN</a:t>
            </a:r>
          </a:p>
        </p:txBody>
      </p:sp>
      <p:sp>
        <p:nvSpPr>
          <p:cNvPr id="3" name="TextBox 2">
            <a:extLst>
              <a:ext uri="{FF2B5EF4-FFF2-40B4-BE49-F238E27FC236}">
                <a16:creationId xmlns:a16="http://schemas.microsoft.com/office/drawing/2014/main" id="{E0DAF7E4-795F-A64E-AC4D-0181305D9A3D}"/>
              </a:ext>
            </a:extLst>
          </p:cNvPr>
          <p:cNvSpPr txBox="1"/>
          <p:nvPr/>
        </p:nvSpPr>
        <p:spPr>
          <a:xfrm>
            <a:off x="914400" y="939800"/>
            <a:ext cx="10363200" cy="558800"/>
          </a:xfrm>
          <a:prstGeom prst="rect">
            <a:avLst/>
          </a:prstGeom>
          <a:noFill/>
        </p:spPr>
        <p:txBody>
          <a:bodyPr vertOverflow="overflow" vert="horz" wrap="square" rtlCol="0" anchor="t" anchorCtr="0">
            <a:noAutofit/>
          </a:bodyPr>
          <a:lstStyle/>
          <a:p>
            <a:pPr algn="l"/>
            <a:r>
              <a:rPr lang="en-US" sz="3400" b="1">
                <a:solidFill>
                  <a:srgbClr val="FFFFFF"/>
                </a:solidFill>
                <a:latin typeface="Cambria"/>
              </a:rPr>
              <a:t>Laboratorium Meta-Teori</a:t>
            </a:r>
          </a:p>
        </p:txBody>
      </p:sp>
      <p:sp>
        <p:nvSpPr>
          <p:cNvPr id="4" name="Rectangle 3">
            <a:extLst>
              <a:ext uri="{FF2B5EF4-FFF2-40B4-BE49-F238E27FC236}">
                <a16:creationId xmlns:a16="http://schemas.microsoft.com/office/drawing/2014/main" id="{0981F135-9E34-4945-89B7-75D1E597A24A}"/>
              </a:ext>
            </a:extLst>
          </p:cNvPr>
          <p:cNvSpPr/>
          <p:nvPr/>
        </p:nvSpPr>
        <p:spPr>
          <a:xfrm>
            <a:off x="914400" y="1549400"/>
            <a:ext cx="1524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Rounded Rectangle 4">
            <a:extLst>
              <a:ext uri="{FF2B5EF4-FFF2-40B4-BE49-F238E27FC236}">
                <a16:creationId xmlns:a16="http://schemas.microsoft.com/office/drawing/2014/main" id="{A92B7F1D-33C7-B94D-B3CA-D74D64F5ECDB}"/>
              </a:ext>
            </a:extLst>
          </p:cNvPr>
          <p:cNvSpPr/>
          <p:nvPr/>
        </p:nvSpPr>
        <p:spPr>
          <a:xfrm>
            <a:off x="914400" y="1778000"/>
            <a:ext cx="5029200" cy="31750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Rectangle 5">
            <a:extLst>
              <a:ext uri="{FF2B5EF4-FFF2-40B4-BE49-F238E27FC236}">
                <a16:creationId xmlns:a16="http://schemas.microsoft.com/office/drawing/2014/main" id="{06D32EE4-929D-604B-BAA0-1DA65EE884F9}"/>
              </a:ext>
            </a:extLst>
          </p:cNvPr>
          <p:cNvSpPr/>
          <p:nvPr/>
        </p:nvSpPr>
        <p:spPr>
          <a:xfrm>
            <a:off x="914400" y="1778000"/>
            <a:ext cx="5029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D7329DDD-B1AC-5E41-B70B-55533CA2354C}"/>
              </a:ext>
            </a:extLst>
          </p:cNvPr>
          <p:cNvSpPr txBox="1"/>
          <p:nvPr/>
        </p:nvSpPr>
        <p:spPr>
          <a:xfrm>
            <a:off x="1219200" y="2006600"/>
            <a:ext cx="44196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OBJEKNYA: TEORI TENTANG TEORI</a:t>
            </a:r>
          </a:p>
        </p:txBody>
      </p:sp>
      <p:sp>
        <p:nvSpPr>
          <p:cNvPr id="8" name="TextBox 7">
            <a:extLst>
              <a:ext uri="{FF2B5EF4-FFF2-40B4-BE49-F238E27FC236}">
                <a16:creationId xmlns:a16="http://schemas.microsoft.com/office/drawing/2014/main" id="{A6E9FFA3-94DB-214B-8ED8-1FCE5182BB0D}"/>
              </a:ext>
            </a:extLst>
          </p:cNvPr>
          <p:cNvSpPr txBox="1"/>
          <p:nvPr/>
        </p:nvSpPr>
        <p:spPr>
          <a:xfrm>
            <a:off x="1219200" y="2311400"/>
            <a:ext cx="4419600" cy="1168400"/>
          </a:xfrm>
          <a:prstGeom prst="rect">
            <a:avLst/>
          </a:prstGeom>
          <a:noFill/>
        </p:spPr>
        <p:txBody>
          <a:bodyPr vertOverflow="overflow" vert="horz" wrap="square" rtlCol="0" anchor="t" anchorCtr="0">
            <a:noAutofit/>
          </a:bodyPr>
          <a:lstStyle/>
          <a:p>
            <a:pPr algn="l"/>
            <a:r>
              <a:rPr lang="en-US" sz="1600">
                <a:solidFill>
                  <a:srgbClr val="FFFFFF"/>
                </a:solidFill>
                <a:latin typeface="Cambria"/>
              </a:rPr>
              <a:t>Bila pusat riset biasa bertanya apa yang terjadi, laboratorium ini bertanya: di atas asumsi apa sebuah kerangka berdiri, konsepsi manusia apa yang diandaikannya, apa yang dihitungnya sebagai bukti — dan karena itu apa yang tak sanggup dilihatnya.</a:t>
            </a:r>
          </a:p>
        </p:txBody>
      </p:sp>
      <p:sp>
        <p:nvSpPr>
          <p:cNvPr id="9" name="Rectangle 8">
            <a:extLst>
              <a:ext uri="{FF2B5EF4-FFF2-40B4-BE49-F238E27FC236}">
                <a16:creationId xmlns:a16="http://schemas.microsoft.com/office/drawing/2014/main" id="{B8FE5B3F-E7DB-F044-BD2A-081CAB376528}"/>
              </a:ext>
            </a:extLst>
          </p:cNvPr>
          <p:cNvSpPr/>
          <p:nvPr/>
        </p:nvSpPr>
        <p:spPr>
          <a:xfrm>
            <a:off x="1219200" y="3556000"/>
            <a:ext cx="4419600" cy="12700"/>
          </a:xfrm>
          <a:prstGeom prst="rect">
            <a:avLst/>
          </a:prstGeom>
          <a:solidFill>
            <a:srgbClr val="5B4BC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TextBox 9">
            <a:extLst>
              <a:ext uri="{FF2B5EF4-FFF2-40B4-BE49-F238E27FC236}">
                <a16:creationId xmlns:a16="http://schemas.microsoft.com/office/drawing/2014/main" id="{A59944C0-ADE2-E74F-9A95-C0B969225BF0}"/>
              </a:ext>
            </a:extLst>
          </p:cNvPr>
          <p:cNvSpPr txBox="1"/>
          <p:nvPr/>
        </p:nvSpPr>
        <p:spPr>
          <a:xfrm>
            <a:off x="1219200" y="3683000"/>
            <a:ext cx="4419600" cy="1168400"/>
          </a:xfrm>
          <a:prstGeom prst="rect">
            <a:avLst/>
          </a:prstGeom>
          <a:noFill/>
        </p:spPr>
        <p:txBody>
          <a:bodyPr vertOverflow="overflow" vert="horz" wrap="square" rtlCol="0" anchor="t" anchorCtr="0">
            <a:noAutofit/>
          </a:bodyPr>
          <a:lstStyle/>
          <a:p>
            <a:pPr algn="l"/>
            <a:r>
              <a:rPr lang="en-US" sz="1400">
                <a:solidFill>
                  <a:srgbClr val="BDB6E0"/>
                </a:solidFill>
                <a:latin typeface="Segoe UI"/>
                <a:cs typeface="Segoe UI"/>
              </a:rPr>
              <a:t>Bahan kerjanya adalah kerangka-kerangka yang sudah dipakai di fakultas-fakultas universitas itu sendiri. Kandidat doktor membawa kerangka yang hendak ia terapkan; laboratorium mewajibkannya merekonstruksi komitmen kerangka itu lebih dahulu, dan menyimpan rekonstruksinya sebagai arsip.</a:t>
            </a:r>
          </a:p>
        </p:txBody>
      </p:sp>
      <p:sp>
        <p:nvSpPr>
          <p:cNvPr id="11" name="Rounded Rectangle 10">
            <a:extLst>
              <a:ext uri="{FF2B5EF4-FFF2-40B4-BE49-F238E27FC236}">
                <a16:creationId xmlns:a16="http://schemas.microsoft.com/office/drawing/2014/main" id="{3A8033CB-E0A1-9C4B-9F4C-C9DBF652D9E8}"/>
              </a:ext>
            </a:extLst>
          </p:cNvPr>
          <p:cNvSpPr/>
          <p:nvPr/>
        </p:nvSpPr>
        <p:spPr>
          <a:xfrm>
            <a:off x="6248400" y="1778000"/>
            <a:ext cx="5029200" cy="3175000"/>
          </a:xfrm>
          <a:prstGeom prst="roundRect">
            <a:avLst/>
          </a:prstGeom>
          <a:solidFill>
            <a:srgbClr val="2A216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Rectangle 11">
            <a:extLst>
              <a:ext uri="{FF2B5EF4-FFF2-40B4-BE49-F238E27FC236}">
                <a16:creationId xmlns:a16="http://schemas.microsoft.com/office/drawing/2014/main" id="{0D53F526-BCB0-A242-951D-7EFAB9AADD5E}"/>
              </a:ext>
            </a:extLst>
          </p:cNvPr>
          <p:cNvSpPr/>
          <p:nvPr/>
        </p:nvSpPr>
        <p:spPr>
          <a:xfrm>
            <a:off x="6248400" y="1778000"/>
            <a:ext cx="5029200" cy="50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TextBox 12">
            <a:extLst>
              <a:ext uri="{FF2B5EF4-FFF2-40B4-BE49-F238E27FC236}">
                <a16:creationId xmlns:a16="http://schemas.microsoft.com/office/drawing/2014/main" id="{9170FFC2-1A77-224D-A979-15F2A16BB8A3}"/>
              </a:ext>
            </a:extLst>
          </p:cNvPr>
          <p:cNvSpPr txBox="1"/>
          <p:nvPr/>
        </p:nvSpPr>
        <p:spPr>
          <a:xfrm>
            <a:off x="6553200" y="2006600"/>
            <a:ext cx="4419600" cy="254000"/>
          </a:xfrm>
          <a:prstGeom prst="rect">
            <a:avLst/>
          </a:prstGeom>
          <a:noFill/>
        </p:spPr>
        <p:txBody>
          <a:bodyPr vertOverflow="overflow" vert="horz" wrap="square" rtlCol="0" anchor="t" anchorCtr="0">
            <a:noAutofit/>
          </a:bodyPr>
          <a:lstStyle/>
          <a:p>
            <a:pPr algn="l"/>
            <a:r>
              <a:rPr lang="en-US" sz="1400" b="1">
                <a:solidFill>
                  <a:srgbClr val="8B6DF0"/>
                </a:solidFill>
                <a:latin typeface="Segoe UI"/>
                <a:cs typeface="Segoe UI"/>
              </a:rPr>
              <a:t>TIGA CIRI YANG MEMBEDAKANNYA</a:t>
            </a:r>
          </a:p>
        </p:txBody>
      </p:sp>
      <p:sp>
        <p:nvSpPr>
          <p:cNvPr id="14" name="Rounded Rectangle 13">
            <a:extLst>
              <a:ext uri="{FF2B5EF4-FFF2-40B4-BE49-F238E27FC236}">
                <a16:creationId xmlns:a16="http://schemas.microsoft.com/office/drawing/2014/main" id="{4F8A8ACD-F588-D74E-B3FB-13239568A2DD}"/>
              </a:ext>
            </a:extLst>
          </p:cNvPr>
          <p:cNvSpPr/>
          <p:nvPr/>
        </p:nvSpPr>
        <p:spPr>
          <a:xfrm>
            <a:off x="6553200" y="2336800"/>
            <a:ext cx="330200" cy="3302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1</a:t>
            </a:r>
          </a:p>
        </p:txBody>
      </p:sp>
      <p:sp>
        <p:nvSpPr>
          <p:cNvPr id="15" name="TextBox 14">
            <a:extLst>
              <a:ext uri="{FF2B5EF4-FFF2-40B4-BE49-F238E27FC236}">
                <a16:creationId xmlns:a16="http://schemas.microsoft.com/office/drawing/2014/main" id="{A938178A-BFF2-2942-AEC0-67DA6ED07588}"/>
              </a:ext>
            </a:extLst>
          </p:cNvPr>
          <p:cNvSpPr txBox="1"/>
          <p:nvPr/>
        </p:nvSpPr>
        <p:spPr>
          <a:xfrm>
            <a:off x="7035800" y="2311400"/>
            <a:ext cx="3937000" cy="8128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Lintas fakultas secara konstitutif, bukan atas undangan — sebab satu disiplin tak sanggup memeriksa praandaiannya sendiri.</a:t>
            </a:r>
          </a:p>
        </p:txBody>
      </p:sp>
      <p:sp>
        <p:nvSpPr>
          <p:cNvPr id="16" name="Rounded Rectangle 15">
            <a:extLst>
              <a:ext uri="{FF2B5EF4-FFF2-40B4-BE49-F238E27FC236}">
                <a16:creationId xmlns:a16="http://schemas.microsoft.com/office/drawing/2014/main" id="{B1ECC232-6B42-5C42-B96A-4021D1818EA5}"/>
              </a:ext>
            </a:extLst>
          </p:cNvPr>
          <p:cNvSpPr/>
          <p:nvPr/>
        </p:nvSpPr>
        <p:spPr>
          <a:xfrm>
            <a:off x="6553200" y="3200400"/>
            <a:ext cx="330200" cy="3302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2</a:t>
            </a:r>
          </a:p>
        </p:txBody>
      </p:sp>
      <p:sp>
        <p:nvSpPr>
          <p:cNvPr id="17" name="TextBox 16">
            <a:extLst>
              <a:ext uri="{FF2B5EF4-FFF2-40B4-BE49-F238E27FC236}">
                <a16:creationId xmlns:a16="http://schemas.microsoft.com/office/drawing/2014/main" id="{9C2B5FED-1298-3147-A454-0F7046FFB4F9}"/>
              </a:ext>
            </a:extLst>
          </p:cNvPr>
          <p:cNvSpPr txBox="1"/>
          <p:nvPr/>
        </p:nvSpPr>
        <p:spPr>
          <a:xfrm>
            <a:off x="7035800" y="3175000"/>
            <a:ext cx="3937000" cy="8128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Diawaki menurut pola taʿārun al-ʿulūm: menghimpun ilmuwan yang metodenya bertentangan, bukan yang topiknya berimpit.</a:t>
            </a:r>
          </a:p>
        </p:txBody>
      </p:sp>
      <p:sp>
        <p:nvSpPr>
          <p:cNvPr id="18" name="Rounded Rectangle 17">
            <a:extLst>
              <a:ext uri="{FF2B5EF4-FFF2-40B4-BE49-F238E27FC236}">
                <a16:creationId xmlns:a16="http://schemas.microsoft.com/office/drawing/2014/main" id="{6126F8E6-DAAB-8348-8C34-96E3AAE772BF}"/>
              </a:ext>
            </a:extLst>
          </p:cNvPr>
          <p:cNvSpPr/>
          <p:nvPr/>
        </p:nvSpPr>
        <p:spPr>
          <a:xfrm>
            <a:off x="6553200" y="4064000"/>
            <a:ext cx="330200" cy="330200"/>
          </a:xfrm>
          <a:prstGeom prst="round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500" b="1">
                <a:solidFill>
                  <a:srgbClr val="140E33"/>
                </a:solidFill>
                <a:latin typeface="Cambria"/>
              </a:rPr>
              <a:t>3</a:t>
            </a:r>
          </a:p>
        </p:txBody>
      </p:sp>
      <p:sp>
        <p:nvSpPr>
          <p:cNvPr id="19" name="TextBox 18">
            <a:extLst>
              <a:ext uri="{FF2B5EF4-FFF2-40B4-BE49-F238E27FC236}">
                <a16:creationId xmlns:a16="http://schemas.microsoft.com/office/drawing/2014/main" id="{CD0E2919-29C5-3D44-999F-270629F13BD3}"/>
              </a:ext>
            </a:extLst>
          </p:cNvPr>
          <p:cNvSpPr txBox="1"/>
          <p:nvPr/>
        </p:nvSpPr>
        <p:spPr>
          <a:xfrm>
            <a:off x="7035800" y="4038600"/>
            <a:ext cx="3937000" cy="812800"/>
          </a:xfrm>
          <a:prstGeom prst="rect">
            <a:avLst/>
          </a:prstGeom>
          <a:noFill/>
        </p:spPr>
        <p:txBody>
          <a:bodyPr vertOverflow="overflow" vert="horz" wrap="square" rtlCol="0" anchor="t" anchorCtr="0">
            <a:noAutofit/>
          </a:bodyPr>
          <a:lstStyle/>
          <a:p>
            <a:pPr algn="l"/>
            <a:r>
              <a:rPr lang="en-US" sz="1500">
                <a:solidFill>
                  <a:srgbClr val="BDB6E0"/>
                </a:solidFill>
                <a:latin typeface="Segoe UI"/>
                <a:cs typeface="Segoe UI"/>
              </a:rPr>
              <a:t>Keluarannya konseptual, bukan empiris: bukan temuan tentang masyarakat Muslim, melainkan spesifikasi instrumen yang dipakai mempelajarinya.</a:t>
            </a:r>
          </a:p>
        </p:txBody>
      </p:sp>
      <p:sp>
        <p:nvSpPr>
          <p:cNvPr id="20" name="TextBox 19">
            <a:extLst>
              <a:ext uri="{FF2B5EF4-FFF2-40B4-BE49-F238E27FC236}">
                <a16:creationId xmlns:a16="http://schemas.microsoft.com/office/drawing/2014/main" id="{7AAF5951-B521-4C43-BD4F-83E9EC8D67A5}"/>
              </a:ext>
            </a:extLst>
          </p:cNvPr>
          <p:cNvSpPr txBox="1"/>
          <p:nvPr/>
        </p:nvSpPr>
        <p:spPr>
          <a:xfrm>
            <a:off x="6553200" y="4191000"/>
            <a:ext cx="4419600" cy="660400"/>
          </a:xfrm>
          <a:prstGeom prst="rect">
            <a:avLst/>
          </a:prstGeom>
          <a:noFill/>
        </p:spPr>
        <p:txBody>
          <a:bodyPr vertOverflow="overflow" vert="horz" wrap="square" rtlCol="0" anchor="t" anchorCtr="0">
            <a:noAutofit/>
          </a:bodyPr>
          <a:lstStyle/>
          <a:p>
            <a:pPr algn="l"/>
            <a:r>
              <a:rPr lang="en-US" sz="1400" i="1">
                <a:solidFill>
                  <a:srgbClr val="A78BFA"/>
                </a:solidFill>
                <a:latin typeface="Segoe UI"/>
                <a:cs typeface="Segoe UI"/>
              </a:rPr>
              <a:t>Itulah sebabnya ia laboratorium, bukan seminar: laboratorium ada untuk menguji — dan yang diuji di sini adalah apakah sebuah kerangka sanggup memikul beban yang ditumpukan padanya.</a:t>
            </a:r>
          </a:p>
        </p:txBody>
      </p:sp>
      <p:sp>
        <p:nvSpPr>
          <p:cNvPr id="21" name="Rounded Rectangle 20">
            <a:extLst>
              <a:ext uri="{FF2B5EF4-FFF2-40B4-BE49-F238E27FC236}">
                <a16:creationId xmlns:a16="http://schemas.microsoft.com/office/drawing/2014/main" id="{4307BE12-CCBD-0245-99D3-806BBA073D7D}"/>
              </a:ext>
            </a:extLst>
          </p:cNvPr>
          <p:cNvSpPr/>
          <p:nvPr/>
        </p:nvSpPr>
        <p:spPr>
          <a:xfrm>
            <a:off x="914400" y="5156200"/>
            <a:ext cx="10363200" cy="1193800"/>
          </a:xfrm>
          <a:prstGeom prst="roundRect">
            <a:avLst/>
          </a:prstGeom>
          <a:solidFill>
            <a:srgbClr val="1F17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Rectangle 21">
            <a:extLst>
              <a:ext uri="{FF2B5EF4-FFF2-40B4-BE49-F238E27FC236}">
                <a16:creationId xmlns:a16="http://schemas.microsoft.com/office/drawing/2014/main" id="{5C05CDF2-3C7D-9C4F-9647-AD1A65DC218E}"/>
              </a:ext>
            </a:extLst>
          </p:cNvPr>
          <p:cNvSpPr/>
          <p:nvPr/>
        </p:nvSpPr>
        <p:spPr>
          <a:xfrm>
            <a:off x="914400" y="5156200"/>
            <a:ext cx="10363200" cy="50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TextBox 22">
            <a:extLst>
              <a:ext uri="{FF2B5EF4-FFF2-40B4-BE49-F238E27FC236}">
                <a16:creationId xmlns:a16="http://schemas.microsoft.com/office/drawing/2014/main" id="{C893A6A1-8DF2-0A49-A2A3-6B2C35FEEBB7}"/>
              </a:ext>
            </a:extLst>
          </p:cNvPr>
          <p:cNvSpPr txBox="1"/>
          <p:nvPr/>
        </p:nvSpPr>
        <p:spPr>
          <a:xfrm>
            <a:off x="1270000" y="5334000"/>
            <a:ext cx="9652000" cy="2540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FUNGSI KEDUA: ANTISIPATIF — DAN DUA PERINGATAN</a:t>
            </a:r>
          </a:p>
        </p:txBody>
      </p:sp>
      <p:sp>
        <p:nvSpPr>
          <p:cNvPr id="24" name="TextBox 23">
            <a:extLst>
              <a:ext uri="{FF2B5EF4-FFF2-40B4-BE49-F238E27FC236}">
                <a16:creationId xmlns:a16="http://schemas.microsoft.com/office/drawing/2014/main" id="{15701B3F-8298-324F-97CE-8B0353C84EC3}"/>
              </a:ext>
            </a:extLst>
          </p:cNvPr>
          <p:cNvSpPr txBox="1"/>
          <p:nvPr/>
        </p:nvSpPr>
        <p:spPr>
          <a:xfrm>
            <a:off x="1270000" y="5613400"/>
            <a:ext cx="9652000" cy="660400"/>
          </a:xfrm>
          <a:prstGeom prst="rect">
            <a:avLst/>
          </a:prstGeom>
          <a:noFill/>
        </p:spPr>
        <p:txBody>
          <a:bodyPr vertOverflow="overflow" vert="horz" wrap="square" rtlCol="0" anchor="t" anchorCtr="0">
            <a:noAutofit/>
          </a:bodyPr>
          <a:lstStyle/>
          <a:p>
            <a:pPr algn="l"/>
            <a:r>
              <a:rPr lang="en-US" sz="1500">
                <a:solidFill>
                  <a:srgbClr val="DCD7F5"/>
                </a:solidFill>
                <a:latin typeface="Segoe UI"/>
                <a:cs typeface="Segoe UI"/>
              </a:rPr>
              <a:t>Keilmuan PTKIN sejauh ini reaktif: ia menjelaskan yang sudah terjadi. Orientasi prediktif membalik postur itu, dan kosakatanya tidak asing bagi tradisi kita — Qur'an mengarahkan perhatian kepada sunnat Allāh, keteraturan naik dan turunnya masyarakat. Peringatannya dua: ramalan dalam ilmu-ilmu kemanusiaan itu lemah, sehingga keluarannya haruslah pemetaan kemungkinan, bukan pengumuman hasil; dan perangkat antisipatif adalah persis jenis alat yang melayani kekuasaan — di sinilah protokol akuntabilitas menjadi syarat, bukan hiasan.</a:t>
            </a:r>
          </a:p>
        </p:txBody>
      </p:sp>
    </p:spTree>
    <p:extLst>
      <p:ext uri="{BB962C8B-B14F-4D97-AF65-F5344CB8AC3E}">
        <p14:creationId xmlns:p14="http://schemas.microsoft.com/office/powerpoint/2010/main" val="34887223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C2046-76CB-FE4D-9D72-73FD78FE44EA}"/>
              </a:ext>
            </a:extLst>
          </p:cNvPr>
          <p:cNvSpPr txBox="1"/>
          <p:nvPr/>
        </p:nvSpPr>
        <p:spPr>
          <a:xfrm>
            <a:off x="914400" y="685800"/>
            <a:ext cx="889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EVOLUSI STUDI ISLAM DI INDONESIA</a:t>
            </a:r>
          </a:p>
        </p:txBody>
      </p:sp>
      <p:sp>
        <p:nvSpPr>
          <p:cNvPr id="3" name="TextBox 2">
            <a:extLst>
              <a:ext uri="{FF2B5EF4-FFF2-40B4-BE49-F238E27FC236}">
                <a16:creationId xmlns:a16="http://schemas.microsoft.com/office/drawing/2014/main" id="{BF79AE86-6BA0-D64D-9943-FA3B9231EC20}"/>
              </a:ext>
            </a:extLst>
          </p:cNvPr>
          <p:cNvSpPr txBox="1"/>
          <p:nvPr/>
        </p:nvSpPr>
        <p:spPr>
          <a:xfrm>
            <a:off x="914400" y="990600"/>
            <a:ext cx="10363200" cy="660400"/>
          </a:xfrm>
          <a:prstGeom prst="rect">
            <a:avLst/>
          </a:prstGeom>
          <a:noFill/>
        </p:spPr>
        <p:txBody>
          <a:bodyPr vertOverflow="overflow" vert="horz" wrap="square" rtlCol="0" anchor="t" anchorCtr="0">
            <a:noAutofit/>
          </a:bodyPr>
          <a:lstStyle/>
          <a:p>
            <a:pPr algn="l"/>
            <a:r>
              <a:rPr lang="en-US" sz="4400" b="1">
                <a:solidFill>
                  <a:srgbClr val="FFFFFF"/>
                </a:solidFill>
                <a:latin typeface="Cambria"/>
              </a:rPr>
              <a:t>Kita Berada di Fase Kelima</a:t>
            </a:r>
          </a:p>
        </p:txBody>
      </p:sp>
      <p:sp>
        <p:nvSpPr>
          <p:cNvPr id="4" name="Rectangle 3">
            <a:extLst>
              <a:ext uri="{FF2B5EF4-FFF2-40B4-BE49-F238E27FC236}">
                <a16:creationId xmlns:a16="http://schemas.microsoft.com/office/drawing/2014/main" id="{D4203F18-DA3E-A344-B1E7-75B4250D9F94}"/>
              </a:ext>
            </a:extLst>
          </p:cNvPr>
          <p:cNvSpPr/>
          <p:nvPr/>
        </p:nvSpPr>
        <p:spPr>
          <a:xfrm>
            <a:off x="952500" y="4216400"/>
            <a:ext cx="1752600" cy="889000"/>
          </a:xfrm>
          <a:prstGeom prst="rect">
            <a:avLst/>
          </a:prstGeom>
          <a:solidFill>
            <a:srgbClr val="6E64A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extBox 4">
            <a:extLst>
              <a:ext uri="{FF2B5EF4-FFF2-40B4-BE49-F238E27FC236}">
                <a16:creationId xmlns:a16="http://schemas.microsoft.com/office/drawing/2014/main" id="{13859FA2-C0C6-D743-BFA4-C6ADD5B67C27}"/>
              </a:ext>
            </a:extLst>
          </p:cNvPr>
          <p:cNvSpPr txBox="1"/>
          <p:nvPr/>
        </p:nvSpPr>
        <p:spPr>
          <a:xfrm>
            <a:off x="952500" y="3784600"/>
            <a:ext cx="1752600" cy="355600"/>
          </a:xfrm>
          <a:prstGeom prst="rect">
            <a:avLst/>
          </a:prstGeom>
          <a:noFill/>
        </p:spPr>
        <p:txBody>
          <a:bodyPr vertOverflow="overflow" vert="horz" wrap="square" rtlCol="0" anchor="t" anchorCtr="0">
            <a:noAutofit/>
          </a:bodyPr>
          <a:lstStyle/>
          <a:p>
            <a:pPr algn="l"/>
            <a:r>
              <a:rPr lang="en-US" sz="2000" b="1">
                <a:solidFill>
                  <a:srgbClr val="6E64A8"/>
                </a:solidFill>
                <a:latin typeface="Cambria"/>
              </a:rPr>
              <a:t>1</a:t>
            </a:r>
          </a:p>
        </p:txBody>
      </p:sp>
      <p:sp>
        <p:nvSpPr>
          <p:cNvPr id="6" name="TextBox 5">
            <a:extLst>
              <a:ext uri="{FF2B5EF4-FFF2-40B4-BE49-F238E27FC236}">
                <a16:creationId xmlns:a16="http://schemas.microsoft.com/office/drawing/2014/main" id="{28D32560-179A-FF42-96AB-4D89F045051E}"/>
              </a:ext>
            </a:extLst>
          </p:cNvPr>
          <p:cNvSpPr txBox="1"/>
          <p:nvPr/>
        </p:nvSpPr>
        <p:spPr>
          <a:xfrm>
            <a:off x="952500" y="5283200"/>
            <a:ext cx="1752600" cy="660400"/>
          </a:xfrm>
          <a:prstGeom prst="rect">
            <a:avLst/>
          </a:prstGeom>
          <a:noFill/>
        </p:spPr>
        <p:txBody>
          <a:bodyPr vertOverflow="overflow" vert="horz" wrap="square" rtlCol="0" anchor="t" anchorCtr="0">
            <a:noAutofit/>
          </a:bodyPr>
          <a:lstStyle/>
          <a:p>
            <a:pPr algn="l"/>
            <a:r>
              <a:rPr lang="en-US" sz="1700">
                <a:solidFill>
                  <a:srgbClr val="A78BFA"/>
                </a:solidFill>
                <a:latin typeface="Segoe UI"/>
                <a:cs typeface="Segoe UI"/>
              </a:rPr>
              <a:t>Normatif</a:t>
            </a:r>
          </a:p>
        </p:txBody>
      </p:sp>
      <p:sp>
        <p:nvSpPr>
          <p:cNvPr id="7" name="Rectangle 6">
            <a:extLst>
              <a:ext uri="{FF2B5EF4-FFF2-40B4-BE49-F238E27FC236}">
                <a16:creationId xmlns:a16="http://schemas.microsoft.com/office/drawing/2014/main" id="{23D9AFD0-16D0-D744-9096-316CE82FBAA7}"/>
              </a:ext>
            </a:extLst>
          </p:cNvPr>
          <p:cNvSpPr/>
          <p:nvPr/>
        </p:nvSpPr>
        <p:spPr>
          <a:xfrm>
            <a:off x="3086100" y="3708400"/>
            <a:ext cx="1752600" cy="1397000"/>
          </a:xfrm>
          <a:prstGeom prst="rect">
            <a:avLst/>
          </a:prstGeom>
          <a:solidFill>
            <a:srgbClr val="6E64A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TextBox 7">
            <a:extLst>
              <a:ext uri="{FF2B5EF4-FFF2-40B4-BE49-F238E27FC236}">
                <a16:creationId xmlns:a16="http://schemas.microsoft.com/office/drawing/2014/main" id="{B155AC43-6F22-E642-92C8-67E4BF1C172B}"/>
              </a:ext>
            </a:extLst>
          </p:cNvPr>
          <p:cNvSpPr txBox="1"/>
          <p:nvPr/>
        </p:nvSpPr>
        <p:spPr>
          <a:xfrm>
            <a:off x="3086100" y="3276600"/>
            <a:ext cx="1752600" cy="355600"/>
          </a:xfrm>
          <a:prstGeom prst="rect">
            <a:avLst/>
          </a:prstGeom>
          <a:noFill/>
        </p:spPr>
        <p:txBody>
          <a:bodyPr vertOverflow="overflow" vert="horz" wrap="square" rtlCol="0" anchor="t" anchorCtr="0">
            <a:noAutofit/>
          </a:bodyPr>
          <a:lstStyle/>
          <a:p>
            <a:pPr algn="l"/>
            <a:r>
              <a:rPr lang="en-US" sz="2000" b="1">
                <a:solidFill>
                  <a:srgbClr val="6E64A8"/>
                </a:solidFill>
                <a:latin typeface="Cambria"/>
              </a:rPr>
              <a:t>2</a:t>
            </a:r>
          </a:p>
        </p:txBody>
      </p:sp>
      <p:sp>
        <p:nvSpPr>
          <p:cNvPr id="9" name="TextBox 8">
            <a:extLst>
              <a:ext uri="{FF2B5EF4-FFF2-40B4-BE49-F238E27FC236}">
                <a16:creationId xmlns:a16="http://schemas.microsoft.com/office/drawing/2014/main" id="{528150A3-E545-194A-BE0E-78D79415DD32}"/>
              </a:ext>
            </a:extLst>
          </p:cNvPr>
          <p:cNvSpPr txBox="1"/>
          <p:nvPr/>
        </p:nvSpPr>
        <p:spPr>
          <a:xfrm>
            <a:off x="3086100" y="5283200"/>
            <a:ext cx="1752600" cy="660400"/>
          </a:xfrm>
          <a:prstGeom prst="rect">
            <a:avLst/>
          </a:prstGeom>
          <a:noFill/>
        </p:spPr>
        <p:txBody>
          <a:bodyPr vertOverflow="overflow" vert="horz" wrap="square" rtlCol="0" anchor="t" anchorCtr="0">
            <a:noAutofit/>
          </a:bodyPr>
          <a:lstStyle/>
          <a:p>
            <a:pPr algn="l"/>
            <a:r>
              <a:rPr lang="en-US" sz="1700">
                <a:solidFill>
                  <a:srgbClr val="A78BFA"/>
                </a:solidFill>
                <a:latin typeface="Segoe UI"/>
                <a:cs typeface="Segoe UI"/>
              </a:rPr>
              <a:t>Ilmu Sosial</a:t>
            </a:r>
          </a:p>
        </p:txBody>
      </p:sp>
      <p:sp>
        <p:nvSpPr>
          <p:cNvPr id="10" name="Rectangle 9">
            <a:extLst>
              <a:ext uri="{FF2B5EF4-FFF2-40B4-BE49-F238E27FC236}">
                <a16:creationId xmlns:a16="http://schemas.microsoft.com/office/drawing/2014/main" id="{8F10DCD3-F74D-2942-8144-BB6A56FABCFB}"/>
              </a:ext>
            </a:extLst>
          </p:cNvPr>
          <p:cNvSpPr/>
          <p:nvPr/>
        </p:nvSpPr>
        <p:spPr>
          <a:xfrm>
            <a:off x="5219700" y="3200400"/>
            <a:ext cx="1752600" cy="1905000"/>
          </a:xfrm>
          <a:prstGeom prst="rect">
            <a:avLst/>
          </a:prstGeom>
          <a:solidFill>
            <a:srgbClr val="6E64A8"/>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TextBox 10">
            <a:extLst>
              <a:ext uri="{FF2B5EF4-FFF2-40B4-BE49-F238E27FC236}">
                <a16:creationId xmlns:a16="http://schemas.microsoft.com/office/drawing/2014/main" id="{D64CB8FB-0FEF-9947-841D-DA680FDC7C24}"/>
              </a:ext>
            </a:extLst>
          </p:cNvPr>
          <p:cNvSpPr txBox="1"/>
          <p:nvPr/>
        </p:nvSpPr>
        <p:spPr>
          <a:xfrm>
            <a:off x="5219700" y="2768600"/>
            <a:ext cx="1752600" cy="355600"/>
          </a:xfrm>
          <a:prstGeom prst="rect">
            <a:avLst/>
          </a:prstGeom>
          <a:noFill/>
        </p:spPr>
        <p:txBody>
          <a:bodyPr vertOverflow="overflow" vert="horz" wrap="square" rtlCol="0" anchor="t" anchorCtr="0">
            <a:noAutofit/>
          </a:bodyPr>
          <a:lstStyle/>
          <a:p>
            <a:pPr algn="l"/>
            <a:r>
              <a:rPr lang="en-US" sz="2000" b="1">
                <a:solidFill>
                  <a:srgbClr val="6E64A8"/>
                </a:solidFill>
                <a:latin typeface="Cambria"/>
              </a:rPr>
              <a:t>3</a:t>
            </a:r>
          </a:p>
        </p:txBody>
      </p:sp>
      <p:sp>
        <p:nvSpPr>
          <p:cNvPr id="12" name="TextBox 11">
            <a:extLst>
              <a:ext uri="{FF2B5EF4-FFF2-40B4-BE49-F238E27FC236}">
                <a16:creationId xmlns:a16="http://schemas.microsoft.com/office/drawing/2014/main" id="{F04B4D39-F490-0549-BAEB-8486027D1AE6}"/>
              </a:ext>
            </a:extLst>
          </p:cNvPr>
          <p:cNvSpPr txBox="1"/>
          <p:nvPr/>
        </p:nvSpPr>
        <p:spPr>
          <a:xfrm>
            <a:off x="5219700" y="5283200"/>
            <a:ext cx="1752600" cy="660400"/>
          </a:xfrm>
          <a:prstGeom prst="rect">
            <a:avLst/>
          </a:prstGeom>
          <a:noFill/>
        </p:spPr>
        <p:txBody>
          <a:bodyPr vertOverflow="overflow" vert="horz" wrap="square" rtlCol="0" anchor="t" anchorCtr="0">
            <a:noAutofit/>
          </a:bodyPr>
          <a:lstStyle/>
          <a:p>
            <a:pPr algn="l"/>
            <a:r>
              <a:rPr lang="en-US" sz="1700">
                <a:solidFill>
                  <a:srgbClr val="A78BFA"/>
                </a:solidFill>
                <a:latin typeface="Segoe UI"/>
                <a:cs typeface="Segoe UI"/>
              </a:rPr>
              <a:t>Dominasi Teori</a:t>
            </a:r>
          </a:p>
        </p:txBody>
      </p:sp>
      <p:sp>
        <p:nvSpPr>
          <p:cNvPr id="13" name="Rectangle 12">
            <a:extLst>
              <a:ext uri="{FF2B5EF4-FFF2-40B4-BE49-F238E27FC236}">
                <a16:creationId xmlns:a16="http://schemas.microsoft.com/office/drawing/2014/main" id="{161ACF9F-E652-2443-B417-3685887D6DDE}"/>
              </a:ext>
            </a:extLst>
          </p:cNvPr>
          <p:cNvSpPr/>
          <p:nvPr/>
        </p:nvSpPr>
        <p:spPr>
          <a:xfrm>
            <a:off x="7353300" y="2628900"/>
            <a:ext cx="1752600" cy="24765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4" name="TextBox 13">
            <a:extLst>
              <a:ext uri="{FF2B5EF4-FFF2-40B4-BE49-F238E27FC236}">
                <a16:creationId xmlns:a16="http://schemas.microsoft.com/office/drawing/2014/main" id="{414E02C4-C910-D344-87AC-20C4CCB170FB}"/>
              </a:ext>
            </a:extLst>
          </p:cNvPr>
          <p:cNvSpPr txBox="1"/>
          <p:nvPr/>
        </p:nvSpPr>
        <p:spPr>
          <a:xfrm>
            <a:off x="7353300" y="2197100"/>
            <a:ext cx="1752600" cy="355600"/>
          </a:xfrm>
          <a:prstGeom prst="rect">
            <a:avLst/>
          </a:prstGeom>
          <a:noFill/>
        </p:spPr>
        <p:txBody>
          <a:bodyPr vertOverflow="overflow" vert="horz" wrap="square" rtlCol="0" anchor="t" anchorCtr="0">
            <a:noAutofit/>
          </a:bodyPr>
          <a:lstStyle/>
          <a:p>
            <a:pPr algn="l"/>
            <a:r>
              <a:rPr lang="en-US" sz="2000" b="1">
                <a:solidFill>
                  <a:srgbClr val="8B6DF0"/>
                </a:solidFill>
                <a:latin typeface="Cambria"/>
              </a:rPr>
              <a:t>4</a:t>
            </a:r>
          </a:p>
        </p:txBody>
      </p:sp>
      <p:sp>
        <p:nvSpPr>
          <p:cNvPr id="15" name="TextBox 14">
            <a:extLst>
              <a:ext uri="{FF2B5EF4-FFF2-40B4-BE49-F238E27FC236}">
                <a16:creationId xmlns:a16="http://schemas.microsoft.com/office/drawing/2014/main" id="{DA3F4DB9-880A-944C-8102-C8619E6C427D}"/>
              </a:ext>
            </a:extLst>
          </p:cNvPr>
          <p:cNvSpPr txBox="1"/>
          <p:nvPr/>
        </p:nvSpPr>
        <p:spPr>
          <a:xfrm>
            <a:off x="7353300" y="5283200"/>
            <a:ext cx="1752600" cy="660400"/>
          </a:xfrm>
          <a:prstGeom prst="rect">
            <a:avLst/>
          </a:prstGeom>
          <a:noFill/>
        </p:spPr>
        <p:txBody>
          <a:bodyPr vertOverflow="overflow" vert="horz" wrap="square" rtlCol="0" anchor="t" anchorCtr="0">
            <a:noAutofit/>
          </a:bodyPr>
          <a:lstStyle/>
          <a:p>
            <a:pPr algn="l"/>
            <a:r>
              <a:rPr lang="en-US" sz="1700">
                <a:solidFill>
                  <a:srgbClr val="A78BFA"/>
                </a:solidFill>
                <a:latin typeface="Segoe UI"/>
                <a:cs typeface="Segoe UI"/>
              </a:rPr>
              <a:t>Bicara Paradigma</a:t>
            </a:r>
          </a:p>
        </p:txBody>
      </p:sp>
      <p:sp>
        <p:nvSpPr>
          <p:cNvPr id="16" name="Rectangle 15">
            <a:extLst>
              <a:ext uri="{FF2B5EF4-FFF2-40B4-BE49-F238E27FC236}">
                <a16:creationId xmlns:a16="http://schemas.microsoft.com/office/drawing/2014/main" id="{095185A2-D6B5-744A-A343-A34AD894018D}"/>
              </a:ext>
            </a:extLst>
          </p:cNvPr>
          <p:cNvSpPr/>
          <p:nvPr/>
        </p:nvSpPr>
        <p:spPr>
          <a:xfrm>
            <a:off x="9486900" y="1930400"/>
            <a:ext cx="1752600" cy="31750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TextBox 16">
            <a:extLst>
              <a:ext uri="{FF2B5EF4-FFF2-40B4-BE49-F238E27FC236}">
                <a16:creationId xmlns:a16="http://schemas.microsoft.com/office/drawing/2014/main" id="{356C7AF7-6F22-B94A-ABCF-3C08EDA098A8}"/>
              </a:ext>
            </a:extLst>
          </p:cNvPr>
          <p:cNvSpPr txBox="1"/>
          <p:nvPr/>
        </p:nvSpPr>
        <p:spPr>
          <a:xfrm>
            <a:off x="9486900" y="1498600"/>
            <a:ext cx="1752600" cy="355600"/>
          </a:xfrm>
          <a:prstGeom prst="rect">
            <a:avLst/>
          </a:prstGeom>
          <a:noFill/>
        </p:spPr>
        <p:txBody>
          <a:bodyPr vertOverflow="overflow" vert="horz" wrap="square" rtlCol="0" anchor="t" anchorCtr="0">
            <a:noAutofit/>
          </a:bodyPr>
          <a:lstStyle/>
          <a:p>
            <a:pPr algn="l"/>
            <a:r>
              <a:rPr lang="en-US" sz="2000" b="1">
                <a:solidFill>
                  <a:srgbClr val="F0B429"/>
                </a:solidFill>
                <a:latin typeface="Cambria"/>
              </a:rPr>
              <a:t>5</a:t>
            </a:r>
          </a:p>
        </p:txBody>
      </p:sp>
      <p:sp>
        <p:nvSpPr>
          <p:cNvPr id="18" name="TextBox 17">
            <a:extLst>
              <a:ext uri="{FF2B5EF4-FFF2-40B4-BE49-F238E27FC236}">
                <a16:creationId xmlns:a16="http://schemas.microsoft.com/office/drawing/2014/main" id="{6492B395-C723-F54E-9FE2-BD49FCA94F81}"/>
              </a:ext>
            </a:extLst>
          </p:cNvPr>
          <p:cNvSpPr txBox="1"/>
          <p:nvPr/>
        </p:nvSpPr>
        <p:spPr>
          <a:xfrm>
            <a:off x="9486900" y="5283200"/>
            <a:ext cx="1752600" cy="660400"/>
          </a:xfrm>
          <a:prstGeom prst="rect">
            <a:avLst/>
          </a:prstGeom>
          <a:noFill/>
        </p:spPr>
        <p:txBody>
          <a:bodyPr vertOverflow="overflow" vert="horz" wrap="square" rtlCol="0" anchor="t" anchorCtr="0">
            <a:noAutofit/>
          </a:bodyPr>
          <a:lstStyle/>
          <a:p>
            <a:pPr algn="l"/>
            <a:r>
              <a:rPr lang="en-US" sz="1700" b="1">
                <a:solidFill>
                  <a:srgbClr val="F0B429"/>
                </a:solidFill>
                <a:latin typeface="Segoe UI"/>
                <a:cs typeface="Segoe UI"/>
              </a:rPr>
              <a:t>AI-Based Knowledge</a:t>
            </a:r>
          </a:p>
        </p:txBody>
      </p:sp>
      <p:sp>
        <p:nvSpPr>
          <p:cNvPr id="19" name="Rectangle 18">
            <a:extLst>
              <a:ext uri="{FF2B5EF4-FFF2-40B4-BE49-F238E27FC236}">
                <a16:creationId xmlns:a16="http://schemas.microsoft.com/office/drawing/2014/main" id="{6932043F-2872-C44E-BBB3-9027EE7648FE}"/>
              </a:ext>
            </a:extLst>
          </p:cNvPr>
          <p:cNvSpPr/>
          <p:nvPr/>
        </p:nvSpPr>
        <p:spPr>
          <a:xfrm>
            <a:off x="914400" y="6121400"/>
            <a:ext cx="10363200" cy="381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0" name="TextBox 19">
            <a:extLst>
              <a:ext uri="{FF2B5EF4-FFF2-40B4-BE49-F238E27FC236}">
                <a16:creationId xmlns:a16="http://schemas.microsoft.com/office/drawing/2014/main" id="{6A6D69E4-837E-0C41-8075-2C63E62AB87C}"/>
              </a:ext>
            </a:extLst>
          </p:cNvPr>
          <p:cNvSpPr txBox="1"/>
          <p:nvPr/>
        </p:nvSpPr>
        <p:spPr>
          <a:xfrm>
            <a:off x="914400" y="6273800"/>
            <a:ext cx="10363200" cy="330200"/>
          </a:xfrm>
          <a:prstGeom prst="rect">
            <a:avLst/>
          </a:prstGeom>
          <a:noFill/>
        </p:spPr>
        <p:txBody>
          <a:bodyPr vertOverflow="overflow" vert="horz" wrap="square" rtlCol="0" anchor="t" anchorCtr="0">
            <a:noAutofit/>
          </a:bodyPr>
          <a:lstStyle/>
          <a:p>
            <a:pPr algn="l"/>
            <a:r>
              <a:rPr lang="en-US" sz="2000">
                <a:solidFill>
                  <a:srgbClr val="FFFFFF"/>
                </a:solidFill>
                <a:latin typeface="Cambria"/>
              </a:rPr>
              <a:t>Empat paradigma keilmuan lahir di fase kedua hingga keempat.</a:t>
            </a:r>
          </a:p>
        </p:txBody>
      </p:sp>
    </p:spTree>
    <p:extLst>
      <p:ext uri="{BB962C8B-B14F-4D97-AF65-F5344CB8AC3E}">
        <p14:creationId xmlns:p14="http://schemas.microsoft.com/office/powerpoint/2010/main" val="1981166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FBEF12-9558-394C-B676-0D233BDE139A}"/>
              </a:ext>
            </a:extLst>
          </p:cNvPr>
          <p:cNvSpPr txBox="1"/>
          <p:nvPr/>
        </p:nvSpPr>
        <p:spPr>
          <a:xfrm>
            <a:off x="914400" y="685800"/>
            <a:ext cx="889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TECHNO-RELIGION</a:t>
            </a:r>
          </a:p>
        </p:txBody>
      </p:sp>
      <p:sp>
        <p:nvSpPr>
          <p:cNvPr id="3" name="Rectangle 2">
            <a:extLst>
              <a:ext uri="{FF2B5EF4-FFF2-40B4-BE49-F238E27FC236}">
                <a16:creationId xmlns:a16="http://schemas.microsoft.com/office/drawing/2014/main" id="{62A32F5D-C1F3-D742-A002-3411A9315E8D}"/>
              </a:ext>
            </a:extLst>
          </p:cNvPr>
          <p:cNvSpPr/>
          <p:nvPr/>
        </p:nvSpPr>
        <p:spPr>
          <a:xfrm>
            <a:off x="914400" y="1066800"/>
            <a:ext cx="1143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 name="TextBox 3">
            <a:extLst>
              <a:ext uri="{FF2B5EF4-FFF2-40B4-BE49-F238E27FC236}">
                <a16:creationId xmlns:a16="http://schemas.microsoft.com/office/drawing/2014/main" id="{1FA544A9-CC86-0A41-93EE-2F4D30D19B9A}"/>
              </a:ext>
            </a:extLst>
          </p:cNvPr>
          <p:cNvSpPr txBox="1"/>
          <p:nvPr/>
        </p:nvSpPr>
        <p:spPr>
          <a:xfrm>
            <a:off x="914400" y="1651000"/>
            <a:ext cx="6604000" cy="2667000"/>
          </a:xfrm>
          <a:prstGeom prst="rect">
            <a:avLst/>
          </a:prstGeom>
          <a:noFill/>
        </p:spPr>
        <p:txBody>
          <a:bodyPr vertOverflow="overflow" vert="horz" wrap="square" rtlCol="0" anchor="t" anchorCtr="0">
            <a:noAutofit/>
          </a:bodyPr>
          <a:lstStyle/>
          <a:p>
            <a:pPr algn="l"/>
            <a:r>
              <a:rPr lang="en-US" sz="5200" b="1">
                <a:solidFill>
                  <a:srgbClr val="FFFFFF"/>
                </a:solidFill>
                <a:latin typeface="Cambria"/>
              </a:rPr>
              <a:t>Mencari Tuhan
di Zaman
Algoritma</a:t>
            </a:r>
          </a:p>
        </p:txBody>
      </p:sp>
      <p:sp>
        <p:nvSpPr>
          <p:cNvPr id="5" name="TextBox 4">
            <a:extLst>
              <a:ext uri="{FF2B5EF4-FFF2-40B4-BE49-F238E27FC236}">
                <a16:creationId xmlns:a16="http://schemas.microsoft.com/office/drawing/2014/main" id="{0FAD8935-995E-774D-8880-FE7617F78BDA}"/>
              </a:ext>
            </a:extLst>
          </p:cNvPr>
          <p:cNvSpPr txBox="1"/>
          <p:nvPr/>
        </p:nvSpPr>
        <p:spPr>
          <a:xfrm>
            <a:off x="914400" y="4546600"/>
            <a:ext cx="6604000" cy="889000"/>
          </a:xfrm>
          <a:prstGeom prst="rect">
            <a:avLst/>
          </a:prstGeom>
          <a:noFill/>
        </p:spPr>
        <p:txBody>
          <a:bodyPr vertOverflow="overflow" vert="horz" wrap="square" rtlCol="0" anchor="t" anchorCtr="0">
            <a:noAutofit/>
          </a:bodyPr>
          <a:lstStyle/>
          <a:p>
            <a:pPr algn="l"/>
            <a:r>
              <a:rPr lang="en-US" sz="2200">
                <a:solidFill>
                  <a:srgbClr val="A78BFA"/>
                </a:solidFill>
                <a:latin typeface="Cambria"/>
              </a:rPr>
              <a:t>AI tidak lagi hanya mengubah cara kita bekerja.
Ia menyentuh cara kita beriman.</a:t>
            </a:r>
          </a:p>
        </p:txBody>
      </p:sp>
      <p:sp>
        <p:nvSpPr>
          <p:cNvPr id="6" name="Rounded Rectangle 5">
            <a:extLst>
              <a:ext uri="{FF2B5EF4-FFF2-40B4-BE49-F238E27FC236}">
                <a16:creationId xmlns:a16="http://schemas.microsoft.com/office/drawing/2014/main" id="{545C8D12-E704-5C48-9CAB-3EE88C8D22F5}"/>
              </a:ext>
            </a:extLst>
          </p:cNvPr>
          <p:cNvSpPr/>
          <p:nvPr/>
        </p:nvSpPr>
        <p:spPr>
          <a:xfrm>
            <a:off x="7874000" y="1778000"/>
            <a:ext cx="3403600" cy="10668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Rectangle 6">
            <a:extLst>
              <a:ext uri="{FF2B5EF4-FFF2-40B4-BE49-F238E27FC236}">
                <a16:creationId xmlns:a16="http://schemas.microsoft.com/office/drawing/2014/main" id="{B0B66B0F-FF10-BB40-89BC-0D9335F14B23}"/>
              </a:ext>
            </a:extLst>
          </p:cNvPr>
          <p:cNvSpPr/>
          <p:nvPr/>
        </p:nvSpPr>
        <p:spPr>
          <a:xfrm>
            <a:off x="7874000" y="1778000"/>
            <a:ext cx="63500" cy="1066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TextBox 7">
            <a:extLst>
              <a:ext uri="{FF2B5EF4-FFF2-40B4-BE49-F238E27FC236}">
                <a16:creationId xmlns:a16="http://schemas.microsoft.com/office/drawing/2014/main" id="{9DAC9D01-65C9-3A4F-A55D-E545B53EF0D1}"/>
              </a:ext>
            </a:extLst>
          </p:cNvPr>
          <p:cNvSpPr txBox="1"/>
          <p:nvPr/>
        </p:nvSpPr>
        <p:spPr>
          <a:xfrm>
            <a:off x="8178800" y="2006600"/>
            <a:ext cx="2895600" cy="330200"/>
          </a:xfrm>
          <a:prstGeom prst="rect">
            <a:avLst/>
          </a:prstGeom>
          <a:noFill/>
        </p:spPr>
        <p:txBody>
          <a:bodyPr vertOverflow="overflow" vert="horz" wrap="square" rtlCol="0" anchor="t" anchorCtr="0">
            <a:noAutofit/>
          </a:bodyPr>
          <a:lstStyle/>
          <a:p>
            <a:pPr algn="l"/>
            <a:r>
              <a:rPr lang="en-US" sz="2100" b="1">
                <a:solidFill>
                  <a:srgbClr val="FFFFFF"/>
                </a:solidFill>
                <a:latin typeface="Cambria"/>
              </a:rPr>
              <a:t>Jawaban instan</a:t>
            </a:r>
          </a:p>
        </p:txBody>
      </p:sp>
      <p:sp>
        <p:nvSpPr>
          <p:cNvPr id="9" name="TextBox 8">
            <a:extLst>
              <a:ext uri="{FF2B5EF4-FFF2-40B4-BE49-F238E27FC236}">
                <a16:creationId xmlns:a16="http://schemas.microsoft.com/office/drawing/2014/main" id="{540F53ED-FBDC-E646-B541-C6B48958A4AC}"/>
              </a:ext>
            </a:extLst>
          </p:cNvPr>
          <p:cNvSpPr txBox="1"/>
          <p:nvPr/>
        </p:nvSpPr>
        <p:spPr>
          <a:xfrm>
            <a:off x="8178800" y="2362200"/>
            <a:ext cx="2895600" cy="304800"/>
          </a:xfrm>
          <a:prstGeom prst="rect">
            <a:avLst/>
          </a:prstGeom>
          <a:noFill/>
        </p:spPr>
        <p:txBody>
          <a:bodyPr vertOverflow="overflow" vert="horz" wrap="square" rtlCol="0" anchor="t" anchorCtr="0">
            <a:noAutofit/>
          </a:bodyPr>
          <a:lstStyle/>
          <a:p>
            <a:pPr algn="l"/>
            <a:r>
              <a:rPr lang="en-US" sz="1500">
                <a:solidFill>
                  <a:srgbClr val="A78BFA"/>
                </a:solidFill>
                <a:latin typeface="Segoe UI"/>
                <a:cs typeface="Segoe UI"/>
              </a:rPr>
              <a:t>atas pertanyaan eksistensial</a:t>
            </a:r>
          </a:p>
        </p:txBody>
      </p:sp>
      <p:sp>
        <p:nvSpPr>
          <p:cNvPr id="10" name="Rounded Rectangle 9">
            <a:extLst>
              <a:ext uri="{FF2B5EF4-FFF2-40B4-BE49-F238E27FC236}">
                <a16:creationId xmlns:a16="http://schemas.microsoft.com/office/drawing/2014/main" id="{8A055F0A-3787-AF44-9161-0F0EEE2B1DC3}"/>
              </a:ext>
            </a:extLst>
          </p:cNvPr>
          <p:cNvSpPr/>
          <p:nvPr/>
        </p:nvSpPr>
        <p:spPr>
          <a:xfrm>
            <a:off x="7874000" y="3098800"/>
            <a:ext cx="3403600" cy="10668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Rectangle 10">
            <a:extLst>
              <a:ext uri="{FF2B5EF4-FFF2-40B4-BE49-F238E27FC236}">
                <a16:creationId xmlns:a16="http://schemas.microsoft.com/office/drawing/2014/main" id="{D56ACAEF-45D9-054D-B506-EA676BA140FD}"/>
              </a:ext>
            </a:extLst>
          </p:cNvPr>
          <p:cNvSpPr/>
          <p:nvPr/>
        </p:nvSpPr>
        <p:spPr>
          <a:xfrm>
            <a:off x="7874000" y="3098800"/>
            <a:ext cx="63500" cy="1066800"/>
          </a:xfrm>
          <a:prstGeom prst="rect">
            <a:avLst/>
          </a:prstGeom>
          <a:solidFill>
            <a:srgbClr val="8B6D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TextBox 11">
            <a:extLst>
              <a:ext uri="{FF2B5EF4-FFF2-40B4-BE49-F238E27FC236}">
                <a16:creationId xmlns:a16="http://schemas.microsoft.com/office/drawing/2014/main" id="{CF3A42E9-3C6F-7C48-B378-52609D7F191A}"/>
              </a:ext>
            </a:extLst>
          </p:cNvPr>
          <p:cNvSpPr txBox="1"/>
          <p:nvPr/>
        </p:nvSpPr>
        <p:spPr>
          <a:xfrm>
            <a:off x="8178800" y="3327400"/>
            <a:ext cx="2895600" cy="330200"/>
          </a:xfrm>
          <a:prstGeom prst="rect">
            <a:avLst/>
          </a:prstGeom>
          <a:noFill/>
        </p:spPr>
        <p:txBody>
          <a:bodyPr vertOverflow="overflow" vert="horz" wrap="square" rtlCol="0" anchor="t" anchorCtr="0">
            <a:noAutofit/>
          </a:bodyPr>
          <a:lstStyle/>
          <a:p>
            <a:pPr algn="l"/>
            <a:r>
              <a:rPr lang="en-US" sz="2100" b="1">
                <a:solidFill>
                  <a:srgbClr val="FFFFFF"/>
                </a:solidFill>
                <a:latin typeface="Cambria"/>
              </a:rPr>
              <a:t>Otoritas tanpa sanad</a:t>
            </a:r>
          </a:p>
        </p:txBody>
      </p:sp>
      <p:sp>
        <p:nvSpPr>
          <p:cNvPr id="13" name="TextBox 12">
            <a:extLst>
              <a:ext uri="{FF2B5EF4-FFF2-40B4-BE49-F238E27FC236}">
                <a16:creationId xmlns:a16="http://schemas.microsoft.com/office/drawing/2014/main" id="{BF734C21-B4C6-CB43-B4F5-02A8E87DA630}"/>
              </a:ext>
            </a:extLst>
          </p:cNvPr>
          <p:cNvSpPr txBox="1"/>
          <p:nvPr/>
        </p:nvSpPr>
        <p:spPr>
          <a:xfrm>
            <a:off x="8178800" y="3683000"/>
            <a:ext cx="2895600" cy="304800"/>
          </a:xfrm>
          <a:prstGeom prst="rect">
            <a:avLst/>
          </a:prstGeom>
          <a:noFill/>
        </p:spPr>
        <p:txBody>
          <a:bodyPr vertOverflow="overflow" vert="horz" wrap="square" rtlCol="0" anchor="t" anchorCtr="0">
            <a:noAutofit/>
          </a:bodyPr>
          <a:lstStyle/>
          <a:p>
            <a:pPr algn="l"/>
            <a:r>
              <a:rPr lang="en-US" sz="1500">
                <a:solidFill>
                  <a:srgbClr val="A78BFA"/>
                </a:solidFill>
                <a:latin typeface="Segoe UI"/>
                <a:cs typeface="Segoe UI"/>
              </a:rPr>
              <a:t>siapa yang menjawab fikih?</a:t>
            </a:r>
          </a:p>
        </p:txBody>
      </p:sp>
      <p:sp>
        <p:nvSpPr>
          <p:cNvPr id="14" name="Rounded Rectangle 13">
            <a:extLst>
              <a:ext uri="{FF2B5EF4-FFF2-40B4-BE49-F238E27FC236}">
                <a16:creationId xmlns:a16="http://schemas.microsoft.com/office/drawing/2014/main" id="{B91DEF2A-0667-2142-BA5B-BFC16B2FEB9A}"/>
              </a:ext>
            </a:extLst>
          </p:cNvPr>
          <p:cNvSpPr/>
          <p:nvPr/>
        </p:nvSpPr>
        <p:spPr>
          <a:xfrm>
            <a:off x="7874000" y="4419600"/>
            <a:ext cx="3403600" cy="1066800"/>
          </a:xfrm>
          <a:prstGeom prst="roundRect">
            <a:avLst/>
          </a:prstGeom>
          <a:solidFill>
            <a:srgbClr val="241C55"/>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Rectangle 14">
            <a:extLst>
              <a:ext uri="{FF2B5EF4-FFF2-40B4-BE49-F238E27FC236}">
                <a16:creationId xmlns:a16="http://schemas.microsoft.com/office/drawing/2014/main" id="{8CA2EE1F-28AC-9842-929F-6D5AF31BF127}"/>
              </a:ext>
            </a:extLst>
          </p:cNvPr>
          <p:cNvSpPr/>
          <p:nvPr/>
        </p:nvSpPr>
        <p:spPr>
          <a:xfrm>
            <a:off x="7874000" y="4419600"/>
            <a:ext cx="63500" cy="10668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TextBox 15">
            <a:extLst>
              <a:ext uri="{FF2B5EF4-FFF2-40B4-BE49-F238E27FC236}">
                <a16:creationId xmlns:a16="http://schemas.microsoft.com/office/drawing/2014/main" id="{AA41BEDC-5017-6F4F-A956-E06865F7CE2F}"/>
              </a:ext>
            </a:extLst>
          </p:cNvPr>
          <p:cNvSpPr txBox="1"/>
          <p:nvPr/>
        </p:nvSpPr>
        <p:spPr>
          <a:xfrm>
            <a:off x="8178800" y="4648200"/>
            <a:ext cx="2895600" cy="330200"/>
          </a:xfrm>
          <a:prstGeom prst="rect">
            <a:avLst/>
          </a:prstGeom>
          <a:noFill/>
        </p:spPr>
        <p:txBody>
          <a:bodyPr vertOverflow="overflow" vert="horz" wrap="square" rtlCol="0" anchor="t" anchorCtr="0">
            <a:noAutofit/>
          </a:bodyPr>
          <a:lstStyle/>
          <a:p>
            <a:pPr algn="l"/>
            <a:r>
              <a:rPr lang="en-US" sz="2100" b="1">
                <a:solidFill>
                  <a:srgbClr val="FFFFFF"/>
                </a:solidFill>
                <a:latin typeface="Cambria"/>
              </a:rPr>
              <a:t>Konteks lokal hilang</a:t>
            </a:r>
          </a:p>
        </p:txBody>
      </p:sp>
      <p:sp>
        <p:nvSpPr>
          <p:cNvPr id="17" name="TextBox 16">
            <a:extLst>
              <a:ext uri="{FF2B5EF4-FFF2-40B4-BE49-F238E27FC236}">
                <a16:creationId xmlns:a16="http://schemas.microsoft.com/office/drawing/2014/main" id="{A0C870E7-EF11-B547-ADA5-74B5C200582A}"/>
              </a:ext>
            </a:extLst>
          </p:cNvPr>
          <p:cNvSpPr txBox="1"/>
          <p:nvPr/>
        </p:nvSpPr>
        <p:spPr>
          <a:xfrm>
            <a:off x="8178800" y="5003800"/>
            <a:ext cx="2895600" cy="304800"/>
          </a:xfrm>
          <a:prstGeom prst="rect">
            <a:avLst/>
          </a:prstGeom>
          <a:noFill/>
        </p:spPr>
        <p:txBody>
          <a:bodyPr vertOverflow="overflow" vert="horz" wrap="square" rtlCol="0" anchor="t" anchorCtr="0">
            <a:noAutofit/>
          </a:bodyPr>
          <a:lstStyle/>
          <a:p>
            <a:pPr algn="l"/>
            <a:r>
              <a:rPr lang="en-US" sz="1500">
                <a:solidFill>
                  <a:srgbClr val="A78BFA"/>
                </a:solidFill>
                <a:latin typeface="Segoe UI"/>
                <a:cs typeface="Segoe UI"/>
              </a:rPr>
              <a:t>fatwa tanpa gampong</a:t>
            </a:r>
          </a:p>
        </p:txBody>
      </p:sp>
      <p:sp>
        <p:nvSpPr>
          <p:cNvPr id="18" name="TextBox 17">
            <a:extLst>
              <a:ext uri="{FF2B5EF4-FFF2-40B4-BE49-F238E27FC236}">
                <a16:creationId xmlns:a16="http://schemas.microsoft.com/office/drawing/2014/main" id="{79FCE8FE-FA89-0C49-A68F-B2690A18F0D0}"/>
              </a:ext>
            </a:extLst>
          </p:cNvPr>
          <p:cNvSpPr txBox="1"/>
          <p:nvPr/>
        </p:nvSpPr>
        <p:spPr>
          <a:xfrm>
            <a:off x="7874000" y="5867400"/>
            <a:ext cx="3403600" cy="279400"/>
          </a:xfrm>
          <a:prstGeom prst="rect">
            <a:avLst/>
          </a:prstGeom>
          <a:noFill/>
        </p:spPr>
        <p:txBody>
          <a:bodyPr vertOverflow="overflow" vert="horz" wrap="square" rtlCol="0" anchor="t" anchorCtr="0">
            <a:noAutofit/>
          </a:bodyPr>
          <a:lstStyle/>
          <a:p>
            <a:pPr algn="l"/>
            <a:r>
              <a:rPr lang="en-US" sz="1400">
                <a:solidFill>
                  <a:srgbClr val="6E64A8"/>
                </a:solidFill>
                <a:latin typeface="Segoe UI"/>
                <a:cs typeface="Segoe UI"/>
              </a:rPr>
              <a:t>kba13.com</a:t>
            </a:r>
          </a:p>
        </p:txBody>
      </p:sp>
    </p:spTree>
    <p:extLst>
      <p:ext uri="{BB962C8B-B14F-4D97-AF65-F5344CB8AC3E}">
        <p14:creationId xmlns:p14="http://schemas.microsoft.com/office/powerpoint/2010/main" val="13415790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8FFBAF-011D-1F4D-AEBE-10988AD6E9A3}"/>
              </a:ext>
            </a:extLst>
          </p:cNvPr>
          <p:cNvSpPr txBox="1"/>
          <p:nvPr/>
        </p:nvSpPr>
        <p:spPr>
          <a:xfrm>
            <a:off x="914400" y="685800"/>
            <a:ext cx="8890000" cy="279400"/>
          </a:xfrm>
          <a:prstGeom prst="rect">
            <a:avLst/>
          </a:prstGeom>
          <a:noFill/>
        </p:spPr>
        <p:txBody>
          <a:bodyPr vertOverflow="overflow" vert="horz" wrap="square" rtlCol="0" anchor="t" anchorCtr="0">
            <a:noAutofit/>
          </a:bodyPr>
          <a:lstStyle/>
          <a:p>
            <a:pPr algn="l"/>
            <a:r>
              <a:rPr lang="en-US" sz="1400" b="1">
                <a:solidFill>
                  <a:srgbClr val="F0B429"/>
                </a:solidFill>
                <a:latin typeface="Segoe UI"/>
                <a:cs typeface="Segoe UI"/>
              </a:rPr>
              <a:t>PERTANYAAN YANG TIDAK DIAJUKAN MESIN</a:t>
            </a:r>
          </a:p>
        </p:txBody>
      </p:sp>
      <p:sp>
        <p:nvSpPr>
          <p:cNvPr id="3" name="Rectangle 2">
            <a:extLst>
              <a:ext uri="{FF2B5EF4-FFF2-40B4-BE49-F238E27FC236}">
                <a16:creationId xmlns:a16="http://schemas.microsoft.com/office/drawing/2014/main" id="{9C3903B4-54E2-C445-BCEC-9E9C9AAD7013}"/>
              </a:ext>
            </a:extLst>
          </p:cNvPr>
          <p:cNvSpPr/>
          <p:nvPr/>
        </p:nvSpPr>
        <p:spPr>
          <a:xfrm>
            <a:off x="914400" y="1066800"/>
            <a:ext cx="11430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 name="Rectangle 3">
            <a:extLst>
              <a:ext uri="{FF2B5EF4-FFF2-40B4-BE49-F238E27FC236}">
                <a16:creationId xmlns:a16="http://schemas.microsoft.com/office/drawing/2014/main" id="{9E478595-50AE-2744-9B7E-18CBDCDD7FCA}"/>
              </a:ext>
            </a:extLst>
          </p:cNvPr>
          <p:cNvSpPr/>
          <p:nvPr/>
        </p:nvSpPr>
        <p:spPr>
          <a:xfrm>
            <a:off x="6070600" y="1905000"/>
            <a:ext cx="25400" cy="3556000"/>
          </a:xfrm>
          <a:prstGeom prst="rect">
            <a:avLst/>
          </a:prstGeom>
          <a:solidFill>
            <a:srgbClr val="4C3FA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extBox 4">
            <a:extLst>
              <a:ext uri="{FF2B5EF4-FFF2-40B4-BE49-F238E27FC236}">
                <a16:creationId xmlns:a16="http://schemas.microsoft.com/office/drawing/2014/main" id="{83EE2CC8-A0C1-BD4C-82D6-21E20DAB2F82}"/>
              </a:ext>
            </a:extLst>
          </p:cNvPr>
          <p:cNvSpPr txBox="1"/>
          <p:nvPr/>
        </p:nvSpPr>
        <p:spPr>
          <a:xfrm>
            <a:off x="914400" y="2133600"/>
            <a:ext cx="4826000" cy="965200"/>
          </a:xfrm>
          <a:prstGeom prst="rect">
            <a:avLst/>
          </a:prstGeom>
          <a:noFill/>
        </p:spPr>
        <p:txBody>
          <a:bodyPr vertOverflow="overflow" vert="horz" wrap="square" rtlCol="0" anchor="t" anchorCtr="0">
            <a:noAutofit/>
          </a:bodyPr>
          <a:lstStyle/>
          <a:p>
            <a:pPr algn="l"/>
            <a:r>
              <a:rPr lang="en-US" sz="5800" b="1">
                <a:solidFill>
                  <a:srgbClr val="F0B429"/>
                </a:solidFill>
                <a:latin typeface="Cambria"/>
              </a:rPr>
              <a:t>ISNĀD</a:t>
            </a:r>
          </a:p>
        </p:txBody>
      </p:sp>
      <p:sp>
        <p:nvSpPr>
          <p:cNvPr id="6" name="TextBox 5">
            <a:extLst>
              <a:ext uri="{FF2B5EF4-FFF2-40B4-BE49-F238E27FC236}">
                <a16:creationId xmlns:a16="http://schemas.microsoft.com/office/drawing/2014/main" id="{01E98DF6-1D1E-AC41-962E-67F8DDE455D5}"/>
              </a:ext>
            </a:extLst>
          </p:cNvPr>
          <p:cNvSpPr txBox="1"/>
          <p:nvPr/>
        </p:nvSpPr>
        <p:spPr>
          <a:xfrm>
            <a:off x="914400" y="3454400"/>
            <a:ext cx="4826000" cy="457200"/>
          </a:xfrm>
          <a:prstGeom prst="rect">
            <a:avLst/>
          </a:prstGeom>
          <a:noFill/>
        </p:spPr>
        <p:txBody>
          <a:bodyPr vertOverflow="overflow" vert="horz" wrap="square" rtlCol="0" anchor="t" anchorCtr="0">
            <a:noAutofit/>
          </a:bodyPr>
          <a:lstStyle/>
          <a:p>
            <a:pPr algn="l"/>
            <a:r>
              <a:rPr lang="en-US" sz="2100">
                <a:solidFill>
                  <a:srgbClr val="FFFFFF"/>
                </a:solidFill>
                <a:latin typeface="Segoe UI"/>
                <a:cs typeface="Segoe UI"/>
              </a:rPr>
              <a:t>Siapa yang membawa</a:t>
            </a:r>
          </a:p>
        </p:txBody>
      </p:sp>
      <p:sp>
        <p:nvSpPr>
          <p:cNvPr id="7" name="TextBox 6">
            <a:extLst>
              <a:ext uri="{FF2B5EF4-FFF2-40B4-BE49-F238E27FC236}">
                <a16:creationId xmlns:a16="http://schemas.microsoft.com/office/drawing/2014/main" id="{2EA859CC-38A2-804B-944B-B6259684F11A}"/>
              </a:ext>
            </a:extLst>
          </p:cNvPr>
          <p:cNvSpPr txBox="1"/>
          <p:nvPr/>
        </p:nvSpPr>
        <p:spPr>
          <a:xfrm>
            <a:off x="914400" y="4064000"/>
            <a:ext cx="4826000" cy="457200"/>
          </a:xfrm>
          <a:prstGeom prst="rect">
            <a:avLst/>
          </a:prstGeom>
          <a:noFill/>
        </p:spPr>
        <p:txBody>
          <a:bodyPr vertOverflow="overflow" vert="horz" wrap="square" rtlCol="0" anchor="t" anchorCtr="0">
            <a:noAutofit/>
          </a:bodyPr>
          <a:lstStyle/>
          <a:p>
            <a:pPr algn="l"/>
            <a:r>
              <a:rPr lang="en-US" sz="2100">
                <a:solidFill>
                  <a:srgbClr val="FFFFFF"/>
                </a:solidFill>
                <a:latin typeface="Segoe UI"/>
                <a:cs typeface="Segoe UI"/>
              </a:rPr>
              <a:t>Watak perawi diperiksa</a:t>
            </a:r>
          </a:p>
        </p:txBody>
      </p:sp>
      <p:sp>
        <p:nvSpPr>
          <p:cNvPr id="8" name="TextBox 7">
            <a:extLst>
              <a:ext uri="{FF2B5EF4-FFF2-40B4-BE49-F238E27FC236}">
                <a16:creationId xmlns:a16="http://schemas.microsoft.com/office/drawing/2014/main" id="{751D224F-41E1-8C4F-A576-61E005B93407}"/>
              </a:ext>
            </a:extLst>
          </p:cNvPr>
          <p:cNvSpPr txBox="1"/>
          <p:nvPr/>
        </p:nvSpPr>
        <p:spPr>
          <a:xfrm>
            <a:off x="914400" y="4673600"/>
            <a:ext cx="4826000" cy="457200"/>
          </a:xfrm>
          <a:prstGeom prst="rect">
            <a:avLst/>
          </a:prstGeom>
          <a:noFill/>
        </p:spPr>
        <p:txBody>
          <a:bodyPr vertOverflow="overflow" vert="horz" wrap="square" rtlCol="0" anchor="t" anchorCtr="0">
            <a:noAutofit/>
          </a:bodyPr>
          <a:lstStyle/>
          <a:p>
            <a:pPr algn="l"/>
            <a:r>
              <a:rPr lang="en-US" sz="2100">
                <a:solidFill>
                  <a:srgbClr val="FFFFFF"/>
                </a:solidFill>
                <a:latin typeface="Segoe UI"/>
                <a:cs typeface="Segoe UI"/>
              </a:rPr>
              <a:t>Dapat dibantah</a:t>
            </a:r>
          </a:p>
        </p:txBody>
      </p:sp>
      <p:sp>
        <p:nvSpPr>
          <p:cNvPr id="9" name="TextBox 8">
            <a:extLst>
              <a:ext uri="{FF2B5EF4-FFF2-40B4-BE49-F238E27FC236}">
                <a16:creationId xmlns:a16="http://schemas.microsoft.com/office/drawing/2014/main" id="{0A45D745-AAC2-1B43-A4E6-E117CFAF7ED0}"/>
              </a:ext>
            </a:extLst>
          </p:cNvPr>
          <p:cNvSpPr txBox="1"/>
          <p:nvPr/>
        </p:nvSpPr>
        <p:spPr>
          <a:xfrm>
            <a:off x="6629400" y="2133600"/>
            <a:ext cx="4648200" cy="965200"/>
          </a:xfrm>
          <a:prstGeom prst="rect">
            <a:avLst/>
          </a:prstGeom>
          <a:noFill/>
        </p:spPr>
        <p:txBody>
          <a:bodyPr vertOverflow="overflow" vert="horz" wrap="square" rtlCol="0" anchor="t" anchorCtr="0">
            <a:noAutofit/>
          </a:bodyPr>
          <a:lstStyle/>
          <a:p>
            <a:pPr algn="l"/>
            <a:r>
              <a:rPr lang="en-US" sz="5800" b="1">
                <a:solidFill>
                  <a:srgbClr val="8B6DF0"/>
                </a:solidFill>
                <a:latin typeface="Cambria"/>
              </a:rPr>
              <a:t>ALGORITMA</a:t>
            </a:r>
          </a:p>
        </p:txBody>
      </p:sp>
      <p:sp>
        <p:nvSpPr>
          <p:cNvPr id="10" name="TextBox 9">
            <a:extLst>
              <a:ext uri="{FF2B5EF4-FFF2-40B4-BE49-F238E27FC236}">
                <a16:creationId xmlns:a16="http://schemas.microsoft.com/office/drawing/2014/main" id="{EFE7480D-7ED6-2A44-8F3E-302E2E9C886E}"/>
              </a:ext>
            </a:extLst>
          </p:cNvPr>
          <p:cNvSpPr txBox="1"/>
          <p:nvPr/>
        </p:nvSpPr>
        <p:spPr>
          <a:xfrm>
            <a:off x="6629400" y="3454400"/>
            <a:ext cx="4648200" cy="457200"/>
          </a:xfrm>
          <a:prstGeom prst="rect">
            <a:avLst/>
          </a:prstGeom>
          <a:noFill/>
        </p:spPr>
        <p:txBody>
          <a:bodyPr vertOverflow="overflow" vert="horz" wrap="square" rtlCol="0" anchor="t" anchorCtr="0">
            <a:noAutofit/>
          </a:bodyPr>
          <a:lstStyle/>
          <a:p>
            <a:pPr algn="l"/>
            <a:r>
              <a:rPr lang="en-US" sz="2100">
                <a:solidFill>
                  <a:srgbClr val="FFFFFF"/>
                </a:solidFill>
                <a:latin typeface="Segoe UI"/>
                <a:cs typeface="Segoe UI"/>
              </a:rPr>
              <a:t>Apa yang populer</a:t>
            </a:r>
          </a:p>
        </p:txBody>
      </p:sp>
      <p:sp>
        <p:nvSpPr>
          <p:cNvPr id="11" name="TextBox 10">
            <a:extLst>
              <a:ext uri="{FF2B5EF4-FFF2-40B4-BE49-F238E27FC236}">
                <a16:creationId xmlns:a16="http://schemas.microsoft.com/office/drawing/2014/main" id="{AD3D6A7F-C5D0-4F47-9E5C-3B9588403D39}"/>
              </a:ext>
            </a:extLst>
          </p:cNvPr>
          <p:cNvSpPr txBox="1"/>
          <p:nvPr/>
        </p:nvSpPr>
        <p:spPr>
          <a:xfrm>
            <a:off x="6629400" y="4064000"/>
            <a:ext cx="4648200" cy="457200"/>
          </a:xfrm>
          <a:prstGeom prst="rect">
            <a:avLst/>
          </a:prstGeom>
          <a:noFill/>
        </p:spPr>
        <p:txBody>
          <a:bodyPr vertOverflow="overflow" vert="horz" wrap="square" rtlCol="0" anchor="t" anchorCtr="0">
            <a:noAutofit/>
          </a:bodyPr>
          <a:lstStyle/>
          <a:p>
            <a:pPr algn="l"/>
            <a:r>
              <a:rPr lang="en-US" sz="2100">
                <a:solidFill>
                  <a:srgbClr val="FFFFFF"/>
                </a:solidFill>
                <a:latin typeface="Segoe UI"/>
                <a:cs typeface="Segoe UI"/>
              </a:rPr>
              <a:t>Sumber disembunyikan</a:t>
            </a:r>
          </a:p>
        </p:txBody>
      </p:sp>
      <p:sp>
        <p:nvSpPr>
          <p:cNvPr id="12" name="TextBox 11">
            <a:extLst>
              <a:ext uri="{FF2B5EF4-FFF2-40B4-BE49-F238E27FC236}">
                <a16:creationId xmlns:a16="http://schemas.microsoft.com/office/drawing/2014/main" id="{D0F37005-B0E5-1D4A-8ACE-1DB049DAC54B}"/>
              </a:ext>
            </a:extLst>
          </p:cNvPr>
          <p:cNvSpPr txBox="1"/>
          <p:nvPr/>
        </p:nvSpPr>
        <p:spPr>
          <a:xfrm>
            <a:off x="6629400" y="4673600"/>
            <a:ext cx="4648200" cy="457200"/>
          </a:xfrm>
          <a:prstGeom prst="rect">
            <a:avLst/>
          </a:prstGeom>
          <a:noFill/>
        </p:spPr>
        <p:txBody>
          <a:bodyPr vertOverflow="overflow" vert="horz" wrap="square" rtlCol="0" anchor="t" anchorCtr="0">
            <a:noAutofit/>
          </a:bodyPr>
          <a:lstStyle/>
          <a:p>
            <a:pPr algn="l"/>
            <a:r>
              <a:rPr lang="en-US" sz="2100">
                <a:solidFill>
                  <a:srgbClr val="FFFFFF"/>
                </a:solidFill>
                <a:latin typeface="Segoe UI"/>
                <a:cs typeface="Segoe UI"/>
              </a:rPr>
              <a:t>Tidak bisa ditanya</a:t>
            </a:r>
          </a:p>
        </p:txBody>
      </p:sp>
      <p:sp>
        <p:nvSpPr>
          <p:cNvPr id="13" name="Rectangle 12">
            <a:extLst>
              <a:ext uri="{FF2B5EF4-FFF2-40B4-BE49-F238E27FC236}">
                <a16:creationId xmlns:a16="http://schemas.microsoft.com/office/drawing/2014/main" id="{ECF10847-6E8C-CC4F-B74A-F4BB39428196}"/>
              </a:ext>
            </a:extLst>
          </p:cNvPr>
          <p:cNvSpPr/>
          <p:nvPr/>
        </p:nvSpPr>
        <p:spPr>
          <a:xfrm>
            <a:off x="914400" y="5791200"/>
            <a:ext cx="10363200" cy="38100"/>
          </a:xfrm>
          <a:prstGeom prst="rect">
            <a:avLst/>
          </a:prstGeom>
          <a:solidFill>
            <a:srgbClr val="F0B42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4" name="TextBox 13">
            <a:extLst>
              <a:ext uri="{FF2B5EF4-FFF2-40B4-BE49-F238E27FC236}">
                <a16:creationId xmlns:a16="http://schemas.microsoft.com/office/drawing/2014/main" id="{DD22A374-8A15-E849-8175-11CF93BCDBB4}"/>
              </a:ext>
            </a:extLst>
          </p:cNvPr>
          <p:cNvSpPr txBox="1"/>
          <p:nvPr/>
        </p:nvSpPr>
        <p:spPr>
          <a:xfrm>
            <a:off x="914400" y="5969000"/>
            <a:ext cx="10363200" cy="431800"/>
          </a:xfrm>
          <a:prstGeom prst="rect">
            <a:avLst/>
          </a:prstGeom>
          <a:noFill/>
        </p:spPr>
        <p:txBody>
          <a:bodyPr vertOverflow="overflow" vert="horz" wrap="square" rtlCol="0" anchor="t" anchorCtr="0">
            <a:noAutofit/>
          </a:bodyPr>
          <a:lstStyle/>
          <a:p>
            <a:pPr algn="l"/>
            <a:r>
              <a:rPr lang="en-US" sz="2400">
                <a:solidFill>
                  <a:srgbClr val="A78BFA"/>
                </a:solidFill>
                <a:latin typeface="Cambria"/>
              </a:rPr>
              <a:t>Yang satu menautkan ilmu pada tanggung jawab. Yang lain pada distribusi.</a:t>
            </a:r>
          </a:p>
        </p:txBody>
      </p:sp>
    </p:spTree>
    <p:extLst>
      <p:ext uri="{BB962C8B-B14F-4D97-AF65-F5344CB8AC3E}">
        <p14:creationId xmlns:p14="http://schemas.microsoft.com/office/powerpoint/2010/main" val="42057580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6BBB4E-5900-6747-AFB8-280B8002AE2F}"/>
              </a:ext>
            </a:extLst>
          </p:cNvPr>
          <p:cNvSpPr txBox="1"/>
          <p:nvPr/>
        </p:nvSpPr>
        <p:spPr>
          <a:xfrm>
            <a:off x="8534400" y="1219200"/>
            <a:ext cx="2895600" cy="2921000"/>
          </a:xfrm>
          <a:prstGeom prst="rect">
            <a:avLst/>
          </a:prstGeom>
          <a:noFill/>
        </p:spPr>
        <p:txBody>
          <a:bodyPr vertOverflow="overflow" vert="horz" wrap="square" rtlCol="0" anchor="t" anchorCtr="0">
            <a:noAutofit/>
          </a:bodyPr>
          <a:lstStyle/>
          <a:p>
            <a:pPr algn="l"/>
            <a:r>
              <a:rPr lang="en-US" sz="17000" b="1">
                <a:solidFill>
                  <a:srgbClr val="241E4E"/>
                </a:solidFill>
                <a:latin typeface="Cambria"/>
              </a:rPr>
              <a:t>VI</a:t>
            </a:r>
          </a:p>
        </p:txBody>
      </p:sp>
      <p:sp>
        <p:nvSpPr>
          <p:cNvPr id="3" name="Rectangle 2">
            <a:extLst>
              <a:ext uri="{FF2B5EF4-FFF2-40B4-BE49-F238E27FC236}">
                <a16:creationId xmlns:a16="http://schemas.microsoft.com/office/drawing/2014/main" id="{1C16E904-AA24-5F40-9881-14B3D9FBFDC4}"/>
              </a:ext>
            </a:extLst>
          </p:cNvPr>
          <p:cNvSpPr/>
          <p:nvPr/>
        </p:nvSpPr>
        <p:spPr>
          <a:xfrm>
            <a:off x="1066800" y="1930400"/>
            <a:ext cx="711200" cy="25400"/>
          </a:xfrm>
          <a:prstGeom prst="rect">
            <a:avLst/>
          </a:prstGeom>
          <a:solidFill>
            <a:srgbClr val="E8B04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 name="TextBox 3">
            <a:extLst>
              <a:ext uri="{FF2B5EF4-FFF2-40B4-BE49-F238E27FC236}">
                <a16:creationId xmlns:a16="http://schemas.microsoft.com/office/drawing/2014/main" id="{9AAB6770-EC1F-7945-BE6B-0A4D3F17165D}"/>
              </a:ext>
            </a:extLst>
          </p:cNvPr>
          <p:cNvSpPr txBox="1"/>
          <p:nvPr/>
        </p:nvSpPr>
        <p:spPr>
          <a:xfrm>
            <a:off x="1066800" y="2108200"/>
            <a:ext cx="5080000" cy="279400"/>
          </a:xfrm>
          <a:prstGeom prst="rect">
            <a:avLst/>
          </a:prstGeom>
          <a:noFill/>
        </p:spPr>
        <p:txBody>
          <a:bodyPr vertOverflow="overflow" vert="horz" wrap="square" rtlCol="0" anchor="t" anchorCtr="0">
            <a:noAutofit/>
          </a:bodyPr>
          <a:lstStyle/>
          <a:p>
            <a:pPr algn="l"/>
            <a:r>
              <a:rPr lang="en-US" sz="1400" b="1">
                <a:solidFill>
                  <a:srgbClr val="E8B04B"/>
                </a:solidFill>
                <a:latin typeface="Segoe UI"/>
                <a:cs typeface="Segoe UI"/>
              </a:rPr>
              <a:t>B A G I A N   E N A M</a:t>
            </a:r>
          </a:p>
        </p:txBody>
      </p:sp>
      <p:sp>
        <p:nvSpPr>
          <p:cNvPr id="5" name="TextBox 4">
            <a:extLst>
              <a:ext uri="{FF2B5EF4-FFF2-40B4-BE49-F238E27FC236}">
                <a16:creationId xmlns:a16="http://schemas.microsoft.com/office/drawing/2014/main" id="{571F823D-5900-1B4C-BE08-FA059DC6A0E5}"/>
              </a:ext>
            </a:extLst>
          </p:cNvPr>
          <p:cNvSpPr txBox="1"/>
          <p:nvPr/>
        </p:nvSpPr>
        <p:spPr>
          <a:xfrm>
            <a:off x="1066800" y="2514600"/>
            <a:ext cx="6858000" cy="1016000"/>
          </a:xfrm>
          <a:prstGeom prst="rect">
            <a:avLst/>
          </a:prstGeom>
          <a:noFill/>
        </p:spPr>
        <p:txBody>
          <a:bodyPr vertOverflow="overflow" vert="horz" wrap="square" rtlCol="0" anchor="t" anchorCtr="0">
            <a:noAutofit/>
          </a:bodyPr>
          <a:lstStyle/>
          <a:p>
            <a:pPr algn="l"/>
            <a:r>
              <a:rPr lang="en-US" sz="6200" b="1">
                <a:solidFill>
                  <a:srgbClr val="F2EFE9"/>
                </a:solidFill>
                <a:latin typeface="Cambria"/>
              </a:rPr>
              <a:t>Techno-Religion</a:t>
            </a:r>
          </a:p>
        </p:txBody>
      </p:sp>
      <p:sp>
        <p:nvSpPr>
          <p:cNvPr id="6" name="TextBox 5">
            <a:extLst>
              <a:ext uri="{FF2B5EF4-FFF2-40B4-BE49-F238E27FC236}">
                <a16:creationId xmlns:a16="http://schemas.microsoft.com/office/drawing/2014/main" id="{EC715A63-1047-5C48-BC96-1567EB02479C}"/>
              </a:ext>
            </a:extLst>
          </p:cNvPr>
          <p:cNvSpPr txBox="1"/>
          <p:nvPr/>
        </p:nvSpPr>
        <p:spPr>
          <a:xfrm>
            <a:off x="1066800" y="3657600"/>
            <a:ext cx="6858000" cy="1016000"/>
          </a:xfrm>
          <a:prstGeom prst="rect">
            <a:avLst/>
          </a:prstGeom>
          <a:noFill/>
        </p:spPr>
        <p:txBody>
          <a:bodyPr vertOverflow="overflow" vert="horz" wrap="square" rtlCol="0" anchor="t" anchorCtr="0">
            <a:noAutofit/>
          </a:bodyPr>
          <a:lstStyle/>
          <a:p>
            <a:pPr algn="l"/>
            <a:r>
              <a:rPr lang="en-US" sz="2600">
                <a:solidFill>
                  <a:srgbClr val="B9B3D0"/>
                </a:solidFill>
                <a:latin typeface="Cambria"/>
              </a:rPr>
              <a:t>Ketika mesin mulai menjawab
pertanyaan yang dulu hanya dijawab guru</a:t>
            </a:r>
          </a:p>
        </p:txBody>
      </p:sp>
      <p:sp>
        <p:nvSpPr>
          <p:cNvPr id="7" name="Rectangle 6">
            <a:extLst>
              <a:ext uri="{FF2B5EF4-FFF2-40B4-BE49-F238E27FC236}">
                <a16:creationId xmlns:a16="http://schemas.microsoft.com/office/drawing/2014/main" id="{8D3F9E41-FFC8-CE44-8815-9C7A426DEF7D}"/>
              </a:ext>
            </a:extLst>
          </p:cNvPr>
          <p:cNvSpPr/>
          <p:nvPr/>
        </p:nvSpPr>
        <p:spPr>
          <a:xfrm>
            <a:off x="1066800" y="5029200"/>
            <a:ext cx="10058400" cy="12700"/>
          </a:xfrm>
          <a:prstGeom prst="rect">
            <a:avLst/>
          </a:prstGeom>
          <a:solidFill>
            <a:srgbClr val="332C6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TextBox 7">
            <a:extLst>
              <a:ext uri="{FF2B5EF4-FFF2-40B4-BE49-F238E27FC236}">
                <a16:creationId xmlns:a16="http://schemas.microsoft.com/office/drawing/2014/main" id="{D3E679F5-7621-2B47-B1EA-CF8FC911C5AB}"/>
              </a:ext>
            </a:extLst>
          </p:cNvPr>
          <p:cNvSpPr txBox="1"/>
          <p:nvPr/>
        </p:nvSpPr>
        <p:spPr>
          <a:xfrm>
            <a:off x="1066800" y="5232400"/>
            <a:ext cx="8128000" cy="381000"/>
          </a:xfrm>
          <a:prstGeom prst="rect">
            <a:avLst/>
          </a:prstGeom>
          <a:noFill/>
        </p:spPr>
        <p:txBody>
          <a:bodyPr vertOverflow="overflow" vert="horz" wrap="square" rtlCol="0" anchor="t" anchorCtr="0">
            <a:noAutofit/>
          </a:bodyPr>
          <a:lstStyle/>
          <a:p>
            <a:pPr algn="l"/>
            <a:r>
              <a:rPr lang="en-US" sz="2000" i="1">
                <a:solidFill>
                  <a:srgbClr val="7C7599"/>
                </a:solidFill>
                <a:latin typeface="Cambria"/>
              </a:rPr>
              <a:t>Otoritas keagamaan tidak dirampas. Ia berpindah tanpa diumumkan.</a:t>
            </a:r>
          </a:p>
        </p:txBody>
      </p:sp>
    </p:spTree>
    <p:extLst>
      <p:ext uri="{BB962C8B-B14F-4D97-AF65-F5344CB8AC3E}">
        <p14:creationId xmlns:p14="http://schemas.microsoft.com/office/powerpoint/2010/main" val="3571503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D94D92-3EAE-4549-9740-1CCBE0F94C84}"/>
              </a:ext>
            </a:extLst>
          </p:cNvPr>
          <p:cNvSpPr/>
          <p:nvPr/>
        </p:nvSpPr>
        <p:spPr>
          <a:xfrm>
            <a:off x="1066800" y="762000"/>
            <a:ext cx="711200" cy="25400"/>
          </a:xfrm>
          <a:prstGeom prst="rect">
            <a:avLst/>
          </a:prstGeom>
          <a:solidFill>
            <a:srgbClr val="E8B04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 name="TextBox 2">
            <a:extLst>
              <a:ext uri="{FF2B5EF4-FFF2-40B4-BE49-F238E27FC236}">
                <a16:creationId xmlns:a16="http://schemas.microsoft.com/office/drawing/2014/main" id="{884F3F6C-4D68-0340-8FDA-8B3E68535CA8}"/>
              </a:ext>
            </a:extLst>
          </p:cNvPr>
          <p:cNvSpPr txBox="1"/>
          <p:nvPr/>
        </p:nvSpPr>
        <p:spPr>
          <a:xfrm>
            <a:off x="1066800" y="939800"/>
            <a:ext cx="6350000" cy="279400"/>
          </a:xfrm>
          <a:prstGeom prst="rect">
            <a:avLst/>
          </a:prstGeom>
          <a:noFill/>
        </p:spPr>
        <p:txBody>
          <a:bodyPr vertOverflow="overflow" vert="horz" wrap="square" rtlCol="0" anchor="ctr" anchorCtr="0">
            <a:noAutofit/>
          </a:bodyPr>
          <a:lstStyle/>
          <a:p>
            <a:pPr algn="l"/>
            <a:r>
              <a:rPr lang="en-US" sz="1400" b="1">
                <a:solidFill>
                  <a:srgbClr val="E8B04B"/>
                </a:solidFill>
                <a:latin typeface="Segoe UI"/>
                <a:cs typeface="Segoe UI"/>
              </a:rPr>
              <a:t>T I T I K   B E R A N G K A T</a:t>
            </a:r>
          </a:p>
        </p:txBody>
      </p:sp>
      <p:sp>
        <p:nvSpPr>
          <p:cNvPr id="4" name="TextBox 3">
            <a:extLst>
              <a:ext uri="{FF2B5EF4-FFF2-40B4-BE49-F238E27FC236}">
                <a16:creationId xmlns:a16="http://schemas.microsoft.com/office/drawing/2014/main" id="{0F5B8C91-3A87-FE4B-BCAB-477B2FF1BA62}"/>
              </a:ext>
            </a:extLst>
          </p:cNvPr>
          <p:cNvSpPr txBox="1"/>
          <p:nvPr/>
        </p:nvSpPr>
        <p:spPr>
          <a:xfrm>
            <a:off x="1066800" y="1270000"/>
            <a:ext cx="8890000" cy="660400"/>
          </a:xfrm>
          <a:prstGeom prst="rect">
            <a:avLst/>
          </a:prstGeom>
          <a:noFill/>
        </p:spPr>
        <p:txBody>
          <a:bodyPr vertOverflow="overflow" vert="horz" wrap="square" rtlCol="0" anchor="ctr" anchorCtr="0">
            <a:noAutofit/>
          </a:bodyPr>
          <a:lstStyle/>
          <a:p>
            <a:pPr algn="l"/>
            <a:r>
              <a:rPr lang="en-US" sz="4400" b="1">
                <a:solidFill>
                  <a:srgbClr val="F2EFE9"/>
                </a:solidFill>
                <a:latin typeface="Cambria"/>
              </a:rPr>
              <a:t>Dari Mana Kita Mulai?</a:t>
            </a:r>
          </a:p>
        </p:txBody>
      </p:sp>
      <p:sp>
        <p:nvSpPr>
          <p:cNvPr id="5" name="TextBox 4">
            <a:extLst>
              <a:ext uri="{FF2B5EF4-FFF2-40B4-BE49-F238E27FC236}">
                <a16:creationId xmlns:a16="http://schemas.microsoft.com/office/drawing/2014/main" id="{7ECA4E8B-F38E-FA4C-AD27-2C53958C17A7}"/>
              </a:ext>
            </a:extLst>
          </p:cNvPr>
          <p:cNvSpPr txBox="1"/>
          <p:nvPr/>
        </p:nvSpPr>
        <p:spPr>
          <a:xfrm>
            <a:off x="1066800" y="2235200"/>
            <a:ext cx="2032000" cy="381000"/>
          </a:xfrm>
          <a:prstGeom prst="rect">
            <a:avLst/>
          </a:prstGeom>
          <a:noFill/>
        </p:spPr>
        <p:txBody>
          <a:bodyPr vertOverflow="overflow" vert="horz" wrap="square" rtlCol="0" anchor="ctr" anchorCtr="0">
            <a:noAutofit/>
          </a:bodyPr>
          <a:lstStyle/>
          <a:p>
            <a:pPr algn="l"/>
            <a:r>
              <a:rPr lang="en-US" sz="1500" i="1">
                <a:solidFill>
                  <a:srgbClr val="7C7599"/>
                </a:solidFill>
                <a:latin typeface="Segoe UI"/>
                <a:cs typeface="Segoe UI"/>
              </a:rPr>
              <a:t>Bentuk masyarakat</a:t>
            </a:r>
          </a:p>
        </p:txBody>
      </p:sp>
      <p:sp>
        <p:nvSpPr>
          <p:cNvPr id="6" name="TextBox 5">
            <a:extLst>
              <a:ext uri="{FF2B5EF4-FFF2-40B4-BE49-F238E27FC236}">
                <a16:creationId xmlns:a16="http://schemas.microsoft.com/office/drawing/2014/main" id="{111259BF-458D-354F-901C-35B32F91041F}"/>
              </a:ext>
            </a:extLst>
          </p:cNvPr>
          <p:cNvSpPr txBox="1"/>
          <p:nvPr/>
        </p:nvSpPr>
        <p:spPr>
          <a:xfrm>
            <a:off x="3302000" y="2235200"/>
            <a:ext cx="1778000" cy="381000"/>
          </a:xfrm>
          <a:prstGeom prst="rect">
            <a:avLst/>
          </a:prstGeom>
          <a:noFill/>
        </p:spPr>
        <p:txBody>
          <a:bodyPr vertOverflow="overflow" vert="horz" wrap="square" rtlCol="0" anchor="ctr" anchorCtr="0">
            <a:noAutofit/>
          </a:bodyPr>
          <a:lstStyle/>
          <a:p>
            <a:pPr algn="l"/>
            <a:r>
              <a:rPr lang="en-US" sz="1900" b="1">
                <a:solidFill>
                  <a:srgbClr val="F2EFE9"/>
                </a:solidFill>
                <a:latin typeface="Cambria"/>
              </a:rPr>
              <a:t>Tradisional</a:t>
            </a:r>
          </a:p>
        </p:txBody>
      </p:sp>
      <p:sp>
        <p:nvSpPr>
          <p:cNvPr id="7" name="TextBox 6">
            <a:extLst>
              <a:ext uri="{FF2B5EF4-FFF2-40B4-BE49-F238E27FC236}">
                <a16:creationId xmlns:a16="http://schemas.microsoft.com/office/drawing/2014/main" id="{E0E0D888-9E91-A547-9E4E-51965CF79570}"/>
              </a:ext>
            </a:extLst>
          </p:cNvPr>
          <p:cNvSpPr txBox="1"/>
          <p:nvPr/>
        </p:nvSpPr>
        <p:spPr>
          <a:xfrm>
            <a:off x="5257800" y="2235200"/>
            <a:ext cx="1778000" cy="381000"/>
          </a:xfrm>
          <a:prstGeom prst="rect">
            <a:avLst/>
          </a:prstGeom>
          <a:noFill/>
        </p:spPr>
        <p:txBody>
          <a:bodyPr vertOverflow="overflow" vert="horz" wrap="square" rtlCol="0" anchor="ctr" anchorCtr="0">
            <a:noAutofit/>
          </a:bodyPr>
          <a:lstStyle/>
          <a:p>
            <a:pPr algn="l"/>
            <a:r>
              <a:rPr lang="en-US" sz="1900" b="1">
                <a:solidFill>
                  <a:srgbClr val="F2EFE9"/>
                </a:solidFill>
                <a:latin typeface="Cambria"/>
              </a:rPr>
              <a:t>Modern</a:t>
            </a:r>
          </a:p>
        </p:txBody>
      </p:sp>
      <p:sp>
        <p:nvSpPr>
          <p:cNvPr id="8" name="TextBox 7">
            <a:extLst>
              <a:ext uri="{FF2B5EF4-FFF2-40B4-BE49-F238E27FC236}">
                <a16:creationId xmlns:a16="http://schemas.microsoft.com/office/drawing/2014/main" id="{23176150-1BE0-D74A-9ADE-1E9ABD465EC0}"/>
              </a:ext>
            </a:extLst>
          </p:cNvPr>
          <p:cNvSpPr txBox="1"/>
          <p:nvPr/>
        </p:nvSpPr>
        <p:spPr>
          <a:xfrm>
            <a:off x="7213600" y="2235200"/>
            <a:ext cx="1778000" cy="381000"/>
          </a:xfrm>
          <a:prstGeom prst="rect">
            <a:avLst/>
          </a:prstGeom>
          <a:noFill/>
        </p:spPr>
        <p:txBody>
          <a:bodyPr vertOverflow="overflow" vert="horz" wrap="square" rtlCol="0" anchor="ctr" anchorCtr="0">
            <a:noAutofit/>
          </a:bodyPr>
          <a:lstStyle/>
          <a:p>
            <a:pPr algn="l"/>
            <a:r>
              <a:rPr lang="en-US" sz="1900" b="1">
                <a:solidFill>
                  <a:srgbClr val="F2EFE9"/>
                </a:solidFill>
                <a:latin typeface="Cambria"/>
              </a:rPr>
              <a:t>Post-Modern</a:t>
            </a:r>
          </a:p>
        </p:txBody>
      </p:sp>
      <p:sp>
        <p:nvSpPr>
          <p:cNvPr id="9" name="TextBox 8">
            <a:extLst>
              <a:ext uri="{FF2B5EF4-FFF2-40B4-BE49-F238E27FC236}">
                <a16:creationId xmlns:a16="http://schemas.microsoft.com/office/drawing/2014/main" id="{FD212530-EC07-FA4F-8B7B-D3FFC90BA214}"/>
              </a:ext>
            </a:extLst>
          </p:cNvPr>
          <p:cNvSpPr txBox="1"/>
          <p:nvPr/>
        </p:nvSpPr>
        <p:spPr>
          <a:xfrm>
            <a:off x="9169400" y="2235200"/>
            <a:ext cx="1778000" cy="381000"/>
          </a:xfrm>
          <a:prstGeom prst="rect">
            <a:avLst/>
          </a:prstGeom>
          <a:noFill/>
        </p:spPr>
        <p:txBody>
          <a:bodyPr vertOverflow="overflow" vert="horz" wrap="square" rtlCol="0" anchor="ctr" anchorCtr="0">
            <a:noAutofit/>
          </a:bodyPr>
          <a:lstStyle/>
          <a:p>
            <a:pPr algn="l"/>
            <a:r>
              <a:rPr lang="en-US" sz="1900" b="1">
                <a:solidFill>
                  <a:srgbClr val="E8B04B"/>
                </a:solidFill>
                <a:latin typeface="Cambria"/>
              </a:rPr>
              <a:t>Planetary</a:t>
            </a:r>
          </a:p>
        </p:txBody>
      </p:sp>
      <p:sp>
        <p:nvSpPr>
          <p:cNvPr id="10" name="Rectangle 9">
            <a:extLst>
              <a:ext uri="{FF2B5EF4-FFF2-40B4-BE49-F238E27FC236}">
                <a16:creationId xmlns:a16="http://schemas.microsoft.com/office/drawing/2014/main" id="{2EE3B51A-2E09-9943-9674-5CCA7A2526F6}"/>
              </a:ext>
            </a:extLst>
          </p:cNvPr>
          <p:cNvSpPr/>
          <p:nvPr/>
        </p:nvSpPr>
        <p:spPr>
          <a:xfrm>
            <a:off x="1066800" y="2667000"/>
            <a:ext cx="10058400" cy="12700"/>
          </a:xfrm>
          <a:prstGeom prst="rect">
            <a:avLst/>
          </a:prstGeom>
          <a:solidFill>
            <a:srgbClr val="4A418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TextBox 10">
            <a:extLst>
              <a:ext uri="{FF2B5EF4-FFF2-40B4-BE49-F238E27FC236}">
                <a16:creationId xmlns:a16="http://schemas.microsoft.com/office/drawing/2014/main" id="{671D10D6-709B-9544-BEFA-AF2177DDF732}"/>
              </a:ext>
            </a:extLst>
          </p:cNvPr>
          <p:cNvSpPr txBox="1"/>
          <p:nvPr/>
        </p:nvSpPr>
        <p:spPr>
          <a:xfrm>
            <a:off x="1066800" y="2743200"/>
            <a:ext cx="2032000" cy="762000"/>
          </a:xfrm>
          <a:prstGeom prst="rect">
            <a:avLst/>
          </a:prstGeom>
          <a:noFill/>
        </p:spPr>
        <p:txBody>
          <a:bodyPr vertOverflow="overflow" vert="horz" wrap="square" rtlCol="0" anchor="ctr" anchorCtr="0">
            <a:noAutofit/>
          </a:bodyPr>
          <a:lstStyle/>
          <a:p>
            <a:pPr algn="l"/>
            <a:r>
              <a:rPr lang="en-US" sz="1500" i="1">
                <a:solidFill>
                  <a:srgbClr val="7C7599"/>
                </a:solidFill>
                <a:latin typeface="Segoe UI"/>
                <a:cs typeface="Segoe UI"/>
              </a:rPr>
              <a:t>Sumber pengetahuan</a:t>
            </a:r>
          </a:p>
        </p:txBody>
      </p:sp>
      <p:sp>
        <p:nvSpPr>
          <p:cNvPr id="12" name="TextBox 11">
            <a:extLst>
              <a:ext uri="{FF2B5EF4-FFF2-40B4-BE49-F238E27FC236}">
                <a16:creationId xmlns:a16="http://schemas.microsoft.com/office/drawing/2014/main" id="{76A84394-80FD-BD4A-BB92-94ED4433ADE3}"/>
              </a:ext>
            </a:extLst>
          </p:cNvPr>
          <p:cNvSpPr txBox="1"/>
          <p:nvPr/>
        </p:nvSpPr>
        <p:spPr>
          <a:xfrm>
            <a:off x="3302000" y="2743200"/>
            <a:ext cx="1778000" cy="762000"/>
          </a:xfrm>
          <a:prstGeom prst="rect">
            <a:avLst/>
          </a:prstGeom>
          <a:noFill/>
        </p:spPr>
        <p:txBody>
          <a:bodyPr vertOverflow="overflow" vert="horz" wrap="square" rtlCol="0" anchor="ctr" anchorCtr="0">
            <a:noAutofit/>
          </a:bodyPr>
          <a:lstStyle/>
          <a:p>
            <a:pPr algn="l"/>
            <a:r>
              <a:rPr lang="en-US" sz="2000">
                <a:solidFill>
                  <a:srgbClr val="B9B3D0"/>
                </a:solidFill>
                <a:latin typeface="Segoe UI"/>
                <a:cs typeface="Segoe UI"/>
              </a:rPr>
              <a:t>Alam</a:t>
            </a:r>
          </a:p>
        </p:txBody>
      </p:sp>
      <p:sp>
        <p:nvSpPr>
          <p:cNvPr id="13" name="TextBox 12">
            <a:extLst>
              <a:ext uri="{FF2B5EF4-FFF2-40B4-BE49-F238E27FC236}">
                <a16:creationId xmlns:a16="http://schemas.microsoft.com/office/drawing/2014/main" id="{B40B45C1-D7CA-E34B-B8D1-2303ACF80487}"/>
              </a:ext>
            </a:extLst>
          </p:cNvPr>
          <p:cNvSpPr txBox="1"/>
          <p:nvPr/>
        </p:nvSpPr>
        <p:spPr>
          <a:xfrm>
            <a:off x="5257800" y="2743200"/>
            <a:ext cx="1778000" cy="762000"/>
          </a:xfrm>
          <a:prstGeom prst="rect">
            <a:avLst/>
          </a:prstGeom>
          <a:noFill/>
        </p:spPr>
        <p:txBody>
          <a:bodyPr vertOverflow="overflow" vert="horz" wrap="square" rtlCol="0" anchor="ctr" anchorCtr="0">
            <a:noAutofit/>
          </a:bodyPr>
          <a:lstStyle/>
          <a:p>
            <a:pPr algn="l"/>
            <a:r>
              <a:rPr lang="en-US" sz="2000">
                <a:solidFill>
                  <a:srgbClr val="B9B3D0"/>
                </a:solidFill>
                <a:latin typeface="Segoe UI"/>
                <a:cs typeface="Segoe UI"/>
              </a:rPr>
              <a:t>Bahasa &amp; matematika</a:t>
            </a:r>
          </a:p>
        </p:txBody>
      </p:sp>
      <p:sp>
        <p:nvSpPr>
          <p:cNvPr id="14" name="TextBox 13">
            <a:extLst>
              <a:ext uri="{FF2B5EF4-FFF2-40B4-BE49-F238E27FC236}">
                <a16:creationId xmlns:a16="http://schemas.microsoft.com/office/drawing/2014/main" id="{6EEFC597-FD98-8445-8EEE-9654475EBF20}"/>
              </a:ext>
            </a:extLst>
          </p:cNvPr>
          <p:cNvSpPr txBox="1"/>
          <p:nvPr/>
        </p:nvSpPr>
        <p:spPr>
          <a:xfrm>
            <a:off x="7213600" y="2743200"/>
            <a:ext cx="1778000" cy="762000"/>
          </a:xfrm>
          <a:prstGeom prst="rect">
            <a:avLst/>
          </a:prstGeom>
          <a:noFill/>
        </p:spPr>
        <p:txBody>
          <a:bodyPr vertOverflow="overflow" vert="horz" wrap="square" rtlCol="0" anchor="ctr" anchorCtr="0">
            <a:noAutofit/>
          </a:bodyPr>
          <a:lstStyle/>
          <a:p>
            <a:pPr algn="l"/>
            <a:r>
              <a:rPr lang="en-US" sz="2000">
                <a:solidFill>
                  <a:srgbClr val="B9B3D0"/>
                </a:solidFill>
                <a:latin typeface="Segoe UI"/>
                <a:cs typeface="Segoe UI"/>
              </a:rPr>
              <a:t>Teks &amp; wacana</a:t>
            </a:r>
          </a:p>
        </p:txBody>
      </p:sp>
      <p:sp>
        <p:nvSpPr>
          <p:cNvPr id="15" name="TextBox 14">
            <a:extLst>
              <a:ext uri="{FF2B5EF4-FFF2-40B4-BE49-F238E27FC236}">
                <a16:creationId xmlns:a16="http://schemas.microsoft.com/office/drawing/2014/main" id="{1BED780F-15B3-9942-80D2-55D14ADADCBC}"/>
              </a:ext>
            </a:extLst>
          </p:cNvPr>
          <p:cNvSpPr txBox="1"/>
          <p:nvPr/>
        </p:nvSpPr>
        <p:spPr>
          <a:xfrm>
            <a:off x="9169400" y="2743200"/>
            <a:ext cx="1778000" cy="762000"/>
          </a:xfrm>
          <a:prstGeom prst="rect">
            <a:avLst/>
          </a:prstGeom>
          <a:noFill/>
        </p:spPr>
        <p:txBody>
          <a:bodyPr vertOverflow="overflow" vert="horz" wrap="square" rtlCol="0" anchor="ctr" anchorCtr="0">
            <a:noAutofit/>
          </a:bodyPr>
          <a:lstStyle/>
          <a:p>
            <a:pPr algn="l"/>
            <a:r>
              <a:rPr lang="en-US" sz="2000" b="1">
                <a:solidFill>
                  <a:srgbClr val="E8B04B"/>
                </a:solidFill>
                <a:latin typeface="Segoe UI"/>
                <a:cs typeface="Segoe UI"/>
              </a:rPr>
              <a:t>Mesin</a:t>
            </a:r>
          </a:p>
        </p:txBody>
      </p:sp>
      <p:sp>
        <p:nvSpPr>
          <p:cNvPr id="16" name="Rectangle 15">
            <a:extLst>
              <a:ext uri="{FF2B5EF4-FFF2-40B4-BE49-F238E27FC236}">
                <a16:creationId xmlns:a16="http://schemas.microsoft.com/office/drawing/2014/main" id="{A258FCB1-9922-064B-AE54-FCEDD18F80F2}"/>
              </a:ext>
            </a:extLst>
          </p:cNvPr>
          <p:cNvSpPr/>
          <p:nvPr/>
        </p:nvSpPr>
        <p:spPr>
          <a:xfrm>
            <a:off x="1066800" y="3505200"/>
            <a:ext cx="10058400" cy="12700"/>
          </a:xfrm>
          <a:prstGeom prst="rect">
            <a:avLst/>
          </a:prstGeom>
          <a:solidFill>
            <a:srgbClr val="2E285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TextBox 16">
            <a:extLst>
              <a:ext uri="{FF2B5EF4-FFF2-40B4-BE49-F238E27FC236}">
                <a16:creationId xmlns:a16="http://schemas.microsoft.com/office/drawing/2014/main" id="{BD2241AC-BE39-6A4D-8FA9-00BCB1B0AA24}"/>
              </a:ext>
            </a:extLst>
          </p:cNvPr>
          <p:cNvSpPr txBox="1"/>
          <p:nvPr/>
        </p:nvSpPr>
        <p:spPr>
          <a:xfrm>
            <a:off x="1066800" y="3530600"/>
            <a:ext cx="2032000" cy="762000"/>
          </a:xfrm>
          <a:prstGeom prst="rect">
            <a:avLst/>
          </a:prstGeom>
          <a:noFill/>
        </p:spPr>
        <p:txBody>
          <a:bodyPr vertOverflow="overflow" vert="horz" wrap="square" rtlCol="0" anchor="ctr" anchorCtr="0">
            <a:noAutofit/>
          </a:bodyPr>
          <a:lstStyle/>
          <a:p>
            <a:pPr algn="l"/>
            <a:r>
              <a:rPr lang="en-US" sz="1500" i="1">
                <a:solidFill>
                  <a:srgbClr val="7C7599"/>
                </a:solidFill>
                <a:latin typeface="Segoe UI"/>
                <a:cs typeface="Segoe UI"/>
              </a:rPr>
              <a:t>Metode memahami</a:t>
            </a:r>
          </a:p>
        </p:txBody>
      </p:sp>
      <p:sp>
        <p:nvSpPr>
          <p:cNvPr id="18" name="TextBox 17">
            <a:extLst>
              <a:ext uri="{FF2B5EF4-FFF2-40B4-BE49-F238E27FC236}">
                <a16:creationId xmlns:a16="http://schemas.microsoft.com/office/drawing/2014/main" id="{ECD8BD2C-783B-CF47-BA88-9B5C6D732FB1}"/>
              </a:ext>
            </a:extLst>
          </p:cNvPr>
          <p:cNvSpPr txBox="1"/>
          <p:nvPr/>
        </p:nvSpPr>
        <p:spPr>
          <a:xfrm>
            <a:off x="3302000" y="3530600"/>
            <a:ext cx="1778000" cy="762000"/>
          </a:xfrm>
          <a:prstGeom prst="rect">
            <a:avLst/>
          </a:prstGeom>
          <a:noFill/>
        </p:spPr>
        <p:txBody>
          <a:bodyPr vertOverflow="overflow" vert="horz" wrap="square" rtlCol="0" anchor="ctr" anchorCtr="0">
            <a:noAutofit/>
          </a:bodyPr>
          <a:lstStyle/>
          <a:p>
            <a:pPr algn="l"/>
            <a:r>
              <a:rPr lang="en-US" sz="2000">
                <a:solidFill>
                  <a:srgbClr val="B9B3D0"/>
                </a:solidFill>
                <a:latin typeface="Segoe UI"/>
                <a:cs typeface="Segoe UI"/>
              </a:rPr>
              <a:t>Naratif</a:t>
            </a:r>
          </a:p>
        </p:txBody>
      </p:sp>
      <p:sp>
        <p:nvSpPr>
          <p:cNvPr id="19" name="TextBox 18">
            <a:extLst>
              <a:ext uri="{FF2B5EF4-FFF2-40B4-BE49-F238E27FC236}">
                <a16:creationId xmlns:a16="http://schemas.microsoft.com/office/drawing/2014/main" id="{2CD1231A-F154-D34E-8C18-1F921ABD57B9}"/>
              </a:ext>
            </a:extLst>
          </p:cNvPr>
          <p:cNvSpPr txBox="1"/>
          <p:nvPr/>
        </p:nvSpPr>
        <p:spPr>
          <a:xfrm>
            <a:off x="5257800" y="3530600"/>
            <a:ext cx="1778000" cy="762000"/>
          </a:xfrm>
          <a:prstGeom prst="rect">
            <a:avLst/>
          </a:prstGeom>
          <a:noFill/>
        </p:spPr>
        <p:txBody>
          <a:bodyPr vertOverflow="overflow" vert="horz" wrap="square" rtlCol="0" anchor="ctr" anchorCtr="0">
            <a:noAutofit/>
          </a:bodyPr>
          <a:lstStyle/>
          <a:p>
            <a:pPr algn="l"/>
            <a:r>
              <a:rPr lang="en-US" sz="2000">
                <a:solidFill>
                  <a:srgbClr val="B9B3D0"/>
                </a:solidFill>
                <a:latin typeface="Segoe UI"/>
                <a:cs typeface="Segoe UI"/>
              </a:rPr>
              <a:t>Teoritis</a:t>
            </a:r>
          </a:p>
        </p:txBody>
      </p:sp>
      <p:sp>
        <p:nvSpPr>
          <p:cNvPr id="20" name="TextBox 19">
            <a:extLst>
              <a:ext uri="{FF2B5EF4-FFF2-40B4-BE49-F238E27FC236}">
                <a16:creationId xmlns:a16="http://schemas.microsoft.com/office/drawing/2014/main" id="{8598652F-8A31-D845-8F81-38760327E6C7}"/>
              </a:ext>
            </a:extLst>
          </p:cNvPr>
          <p:cNvSpPr txBox="1"/>
          <p:nvPr/>
        </p:nvSpPr>
        <p:spPr>
          <a:xfrm>
            <a:off x="7213600" y="3530600"/>
            <a:ext cx="1778000" cy="762000"/>
          </a:xfrm>
          <a:prstGeom prst="rect">
            <a:avLst/>
          </a:prstGeom>
          <a:noFill/>
        </p:spPr>
        <p:txBody>
          <a:bodyPr vertOverflow="overflow" vert="horz" wrap="square" rtlCol="0" anchor="ctr" anchorCtr="0">
            <a:noAutofit/>
          </a:bodyPr>
          <a:lstStyle/>
          <a:p>
            <a:pPr algn="l"/>
            <a:r>
              <a:rPr lang="en-US" sz="2000">
                <a:solidFill>
                  <a:srgbClr val="B9B3D0"/>
                </a:solidFill>
                <a:latin typeface="Segoe UI"/>
                <a:cs typeface="Segoe UI"/>
              </a:rPr>
              <a:t>Diskursif</a:t>
            </a:r>
          </a:p>
        </p:txBody>
      </p:sp>
      <p:sp>
        <p:nvSpPr>
          <p:cNvPr id="21" name="TextBox 20">
            <a:extLst>
              <a:ext uri="{FF2B5EF4-FFF2-40B4-BE49-F238E27FC236}">
                <a16:creationId xmlns:a16="http://schemas.microsoft.com/office/drawing/2014/main" id="{EA9E92DF-1D4F-3A4C-BF5D-19816908D882}"/>
              </a:ext>
            </a:extLst>
          </p:cNvPr>
          <p:cNvSpPr txBox="1"/>
          <p:nvPr/>
        </p:nvSpPr>
        <p:spPr>
          <a:xfrm>
            <a:off x="9169400" y="3530600"/>
            <a:ext cx="1778000" cy="762000"/>
          </a:xfrm>
          <a:prstGeom prst="rect">
            <a:avLst/>
          </a:prstGeom>
          <a:noFill/>
        </p:spPr>
        <p:txBody>
          <a:bodyPr vertOverflow="overflow" vert="horz" wrap="square" rtlCol="0" anchor="ctr" anchorCtr="0">
            <a:noAutofit/>
          </a:bodyPr>
          <a:lstStyle/>
          <a:p>
            <a:pPr algn="l"/>
            <a:r>
              <a:rPr lang="en-US" sz="2000" b="1">
                <a:solidFill>
                  <a:srgbClr val="E8B04B"/>
                </a:solidFill>
                <a:latin typeface="Segoe UI"/>
                <a:cs typeface="Segoe UI"/>
              </a:rPr>
              <a:t>Prediktif</a:t>
            </a:r>
          </a:p>
        </p:txBody>
      </p:sp>
      <p:sp>
        <p:nvSpPr>
          <p:cNvPr id="22" name="Rectangle 21">
            <a:extLst>
              <a:ext uri="{FF2B5EF4-FFF2-40B4-BE49-F238E27FC236}">
                <a16:creationId xmlns:a16="http://schemas.microsoft.com/office/drawing/2014/main" id="{7266B4C2-93AE-BB44-92A3-C3C4A073DA62}"/>
              </a:ext>
            </a:extLst>
          </p:cNvPr>
          <p:cNvSpPr/>
          <p:nvPr/>
        </p:nvSpPr>
        <p:spPr>
          <a:xfrm>
            <a:off x="1066800" y="4292600"/>
            <a:ext cx="10058400" cy="12700"/>
          </a:xfrm>
          <a:prstGeom prst="rect">
            <a:avLst/>
          </a:prstGeom>
          <a:solidFill>
            <a:srgbClr val="2E285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TextBox 22">
            <a:extLst>
              <a:ext uri="{FF2B5EF4-FFF2-40B4-BE49-F238E27FC236}">
                <a16:creationId xmlns:a16="http://schemas.microsoft.com/office/drawing/2014/main" id="{96D7C985-1516-8F48-968F-011B27467DBF}"/>
              </a:ext>
            </a:extLst>
          </p:cNvPr>
          <p:cNvSpPr txBox="1"/>
          <p:nvPr/>
        </p:nvSpPr>
        <p:spPr>
          <a:xfrm>
            <a:off x="1066800" y="4318000"/>
            <a:ext cx="2032000" cy="762000"/>
          </a:xfrm>
          <a:prstGeom prst="rect">
            <a:avLst/>
          </a:prstGeom>
          <a:noFill/>
        </p:spPr>
        <p:txBody>
          <a:bodyPr vertOverflow="overflow" vert="horz" wrap="square" rtlCol="0" anchor="ctr" anchorCtr="0">
            <a:noAutofit/>
          </a:bodyPr>
          <a:lstStyle/>
          <a:p>
            <a:pPr algn="l"/>
            <a:r>
              <a:rPr lang="en-US" sz="1500" i="1">
                <a:solidFill>
                  <a:srgbClr val="7C7599"/>
                </a:solidFill>
                <a:latin typeface="Segoe UI"/>
                <a:cs typeface="Segoe UI"/>
              </a:rPr>
              <a:t>Level pengetahuan</a:t>
            </a:r>
          </a:p>
        </p:txBody>
      </p:sp>
      <p:sp>
        <p:nvSpPr>
          <p:cNvPr id="24" name="TextBox 23">
            <a:extLst>
              <a:ext uri="{FF2B5EF4-FFF2-40B4-BE49-F238E27FC236}">
                <a16:creationId xmlns:a16="http://schemas.microsoft.com/office/drawing/2014/main" id="{6956D127-AAF2-374B-B9AB-BAF2DBDA34E0}"/>
              </a:ext>
            </a:extLst>
          </p:cNvPr>
          <p:cNvSpPr txBox="1"/>
          <p:nvPr/>
        </p:nvSpPr>
        <p:spPr>
          <a:xfrm>
            <a:off x="3302000" y="4318000"/>
            <a:ext cx="1778000" cy="762000"/>
          </a:xfrm>
          <a:prstGeom prst="rect">
            <a:avLst/>
          </a:prstGeom>
          <a:noFill/>
        </p:spPr>
        <p:txBody>
          <a:bodyPr vertOverflow="overflow" vert="horz" wrap="square" rtlCol="0" anchor="ctr" anchorCtr="0">
            <a:noAutofit/>
          </a:bodyPr>
          <a:lstStyle/>
          <a:p>
            <a:pPr algn="l"/>
            <a:r>
              <a:rPr lang="en-US" sz="2000">
                <a:solidFill>
                  <a:srgbClr val="B9B3D0"/>
                </a:solidFill>
                <a:latin typeface="Segoe UI"/>
                <a:cs typeface="Segoe UI"/>
              </a:rPr>
              <a:t>Intuisi</a:t>
            </a:r>
          </a:p>
        </p:txBody>
      </p:sp>
      <p:sp>
        <p:nvSpPr>
          <p:cNvPr id="25" name="TextBox 24">
            <a:extLst>
              <a:ext uri="{FF2B5EF4-FFF2-40B4-BE49-F238E27FC236}">
                <a16:creationId xmlns:a16="http://schemas.microsoft.com/office/drawing/2014/main" id="{C03D09D3-773A-BB4E-959B-EBD196CEB312}"/>
              </a:ext>
            </a:extLst>
          </p:cNvPr>
          <p:cNvSpPr txBox="1"/>
          <p:nvPr/>
        </p:nvSpPr>
        <p:spPr>
          <a:xfrm>
            <a:off x="5257800" y="4318000"/>
            <a:ext cx="1778000" cy="762000"/>
          </a:xfrm>
          <a:prstGeom prst="rect">
            <a:avLst/>
          </a:prstGeom>
          <a:noFill/>
        </p:spPr>
        <p:txBody>
          <a:bodyPr vertOverflow="overflow" vert="horz" wrap="square" rtlCol="0" anchor="ctr" anchorCtr="0">
            <a:noAutofit/>
          </a:bodyPr>
          <a:lstStyle/>
          <a:p>
            <a:pPr algn="l"/>
            <a:r>
              <a:rPr lang="en-US" sz="2000">
                <a:solidFill>
                  <a:srgbClr val="B9B3D0"/>
                </a:solidFill>
                <a:latin typeface="Segoe UI"/>
                <a:cs typeface="Segoe UI"/>
              </a:rPr>
              <a:t>Rasio</a:t>
            </a:r>
          </a:p>
        </p:txBody>
      </p:sp>
      <p:sp>
        <p:nvSpPr>
          <p:cNvPr id="26" name="TextBox 25">
            <a:extLst>
              <a:ext uri="{FF2B5EF4-FFF2-40B4-BE49-F238E27FC236}">
                <a16:creationId xmlns:a16="http://schemas.microsoft.com/office/drawing/2014/main" id="{5E0966CF-8F83-5443-9D9D-C1FCE8EEF888}"/>
              </a:ext>
            </a:extLst>
          </p:cNvPr>
          <p:cNvSpPr txBox="1"/>
          <p:nvPr/>
        </p:nvSpPr>
        <p:spPr>
          <a:xfrm>
            <a:off x="7213600" y="4318000"/>
            <a:ext cx="1778000" cy="762000"/>
          </a:xfrm>
          <a:prstGeom prst="rect">
            <a:avLst/>
          </a:prstGeom>
          <a:noFill/>
        </p:spPr>
        <p:txBody>
          <a:bodyPr vertOverflow="overflow" vert="horz" wrap="square" rtlCol="0" anchor="ctr" anchorCtr="0">
            <a:noAutofit/>
          </a:bodyPr>
          <a:lstStyle/>
          <a:p>
            <a:pPr algn="l"/>
            <a:r>
              <a:rPr lang="en-US" sz="2000">
                <a:solidFill>
                  <a:srgbClr val="B9B3D0"/>
                </a:solidFill>
                <a:latin typeface="Segoe UI"/>
                <a:cs typeface="Segoe UI"/>
              </a:rPr>
              <a:t>Kritik</a:t>
            </a:r>
          </a:p>
        </p:txBody>
      </p:sp>
      <p:sp>
        <p:nvSpPr>
          <p:cNvPr id="27" name="TextBox 26">
            <a:extLst>
              <a:ext uri="{FF2B5EF4-FFF2-40B4-BE49-F238E27FC236}">
                <a16:creationId xmlns:a16="http://schemas.microsoft.com/office/drawing/2014/main" id="{F2709BCB-75D1-8144-BEAB-847BF4E69B7B}"/>
              </a:ext>
            </a:extLst>
          </p:cNvPr>
          <p:cNvSpPr txBox="1"/>
          <p:nvPr/>
        </p:nvSpPr>
        <p:spPr>
          <a:xfrm>
            <a:off x="9169400" y="4318000"/>
            <a:ext cx="1778000" cy="762000"/>
          </a:xfrm>
          <a:prstGeom prst="rect">
            <a:avLst/>
          </a:prstGeom>
          <a:noFill/>
        </p:spPr>
        <p:txBody>
          <a:bodyPr vertOverflow="overflow" vert="horz" wrap="square" rtlCol="0" anchor="ctr" anchorCtr="0">
            <a:noAutofit/>
          </a:bodyPr>
          <a:lstStyle/>
          <a:p>
            <a:pPr algn="l"/>
            <a:r>
              <a:rPr lang="en-US" sz="2000" b="1">
                <a:solidFill>
                  <a:srgbClr val="E8B04B"/>
                </a:solidFill>
                <a:latin typeface="Segoe UI"/>
                <a:cs typeface="Segoe UI"/>
              </a:rPr>
              <a:t>Antisipasi</a:t>
            </a:r>
          </a:p>
        </p:txBody>
      </p:sp>
      <p:sp>
        <p:nvSpPr>
          <p:cNvPr id="28" name="Rectangle 27">
            <a:extLst>
              <a:ext uri="{FF2B5EF4-FFF2-40B4-BE49-F238E27FC236}">
                <a16:creationId xmlns:a16="http://schemas.microsoft.com/office/drawing/2014/main" id="{6BC0AB3D-4336-E143-A817-D724329E95CA}"/>
              </a:ext>
            </a:extLst>
          </p:cNvPr>
          <p:cNvSpPr/>
          <p:nvPr/>
        </p:nvSpPr>
        <p:spPr>
          <a:xfrm>
            <a:off x="1066800" y="5080000"/>
            <a:ext cx="10058400" cy="12700"/>
          </a:xfrm>
          <a:prstGeom prst="rect">
            <a:avLst/>
          </a:prstGeom>
          <a:solidFill>
            <a:srgbClr val="2E285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9" name="TextBox 28">
            <a:extLst>
              <a:ext uri="{FF2B5EF4-FFF2-40B4-BE49-F238E27FC236}">
                <a16:creationId xmlns:a16="http://schemas.microsoft.com/office/drawing/2014/main" id="{3560B856-0211-524F-AA9C-FBC64B088307}"/>
              </a:ext>
            </a:extLst>
          </p:cNvPr>
          <p:cNvSpPr txBox="1"/>
          <p:nvPr/>
        </p:nvSpPr>
        <p:spPr>
          <a:xfrm>
            <a:off x="1066800" y="5105400"/>
            <a:ext cx="2032000" cy="762000"/>
          </a:xfrm>
          <a:prstGeom prst="rect">
            <a:avLst/>
          </a:prstGeom>
          <a:noFill/>
        </p:spPr>
        <p:txBody>
          <a:bodyPr vertOverflow="overflow" vert="horz" wrap="square" rtlCol="0" anchor="ctr" anchorCtr="0">
            <a:noAutofit/>
          </a:bodyPr>
          <a:lstStyle/>
          <a:p>
            <a:pPr algn="l"/>
            <a:r>
              <a:rPr lang="en-US" sz="1500" i="1">
                <a:solidFill>
                  <a:srgbClr val="7C7599"/>
                </a:solidFill>
                <a:latin typeface="Segoe UI"/>
                <a:cs typeface="Segoe UI"/>
              </a:rPr>
              <a:t>Yang memegang otoritas</a:t>
            </a:r>
          </a:p>
        </p:txBody>
      </p:sp>
      <p:sp>
        <p:nvSpPr>
          <p:cNvPr id="30" name="TextBox 29">
            <a:extLst>
              <a:ext uri="{FF2B5EF4-FFF2-40B4-BE49-F238E27FC236}">
                <a16:creationId xmlns:a16="http://schemas.microsoft.com/office/drawing/2014/main" id="{332CDFCA-3523-3447-A2AF-A7580FF56AD5}"/>
              </a:ext>
            </a:extLst>
          </p:cNvPr>
          <p:cNvSpPr txBox="1"/>
          <p:nvPr/>
        </p:nvSpPr>
        <p:spPr>
          <a:xfrm>
            <a:off x="3302000" y="5105400"/>
            <a:ext cx="1778000" cy="762000"/>
          </a:xfrm>
          <a:prstGeom prst="rect">
            <a:avLst/>
          </a:prstGeom>
          <a:noFill/>
        </p:spPr>
        <p:txBody>
          <a:bodyPr vertOverflow="overflow" vert="horz" wrap="square" rtlCol="0" anchor="ctr" anchorCtr="0">
            <a:noAutofit/>
          </a:bodyPr>
          <a:lstStyle/>
          <a:p>
            <a:pPr algn="l"/>
            <a:r>
              <a:rPr lang="en-US" sz="2000">
                <a:solidFill>
                  <a:srgbClr val="B9B3D0"/>
                </a:solidFill>
                <a:latin typeface="Segoe UI"/>
                <a:cs typeface="Segoe UI"/>
              </a:rPr>
              <a:t>Guru</a:t>
            </a:r>
          </a:p>
        </p:txBody>
      </p:sp>
      <p:sp>
        <p:nvSpPr>
          <p:cNvPr id="31" name="TextBox 30">
            <a:extLst>
              <a:ext uri="{FF2B5EF4-FFF2-40B4-BE49-F238E27FC236}">
                <a16:creationId xmlns:a16="http://schemas.microsoft.com/office/drawing/2014/main" id="{F3AB7DBE-3422-304E-B805-C867484FC8BC}"/>
              </a:ext>
            </a:extLst>
          </p:cNvPr>
          <p:cNvSpPr txBox="1"/>
          <p:nvPr/>
        </p:nvSpPr>
        <p:spPr>
          <a:xfrm>
            <a:off x="5257800" y="5105400"/>
            <a:ext cx="1778000" cy="762000"/>
          </a:xfrm>
          <a:prstGeom prst="rect">
            <a:avLst/>
          </a:prstGeom>
          <a:noFill/>
        </p:spPr>
        <p:txBody>
          <a:bodyPr vertOverflow="overflow" vert="horz" wrap="square" rtlCol="0" anchor="ctr" anchorCtr="0">
            <a:noAutofit/>
          </a:bodyPr>
          <a:lstStyle/>
          <a:p>
            <a:pPr algn="l"/>
            <a:r>
              <a:rPr lang="en-US" sz="2000">
                <a:solidFill>
                  <a:srgbClr val="B9B3D0"/>
                </a:solidFill>
                <a:latin typeface="Segoe UI"/>
                <a:cs typeface="Segoe UI"/>
              </a:rPr>
              <a:t>Metode</a:t>
            </a:r>
          </a:p>
        </p:txBody>
      </p:sp>
      <p:sp>
        <p:nvSpPr>
          <p:cNvPr id="32" name="TextBox 31">
            <a:extLst>
              <a:ext uri="{FF2B5EF4-FFF2-40B4-BE49-F238E27FC236}">
                <a16:creationId xmlns:a16="http://schemas.microsoft.com/office/drawing/2014/main" id="{ADBF67EE-469B-DD49-BC47-629CBE1AEA03}"/>
              </a:ext>
            </a:extLst>
          </p:cNvPr>
          <p:cNvSpPr txBox="1"/>
          <p:nvPr/>
        </p:nvSpPr>
        <p:spPr>
          <a:xfrm>
            <a:off x="7213600" y="5105400"/>
            <a:ext cx="1778000" cy="762000"/>
          </a:xfrm>
          <a:prstGeom prst="rect">
            <a:avLst/>
          </a:prstGeom>
          <a:noFill/>
        </p:spPr>
        <p:txBody>
          <a:bodyPr vertOverflow="overflow" vert="horz" wrap="square" rtlCol="0" anchor="ctr" anchorCtr="0">
            <a:noAutofit/>
          </a:bodyPr>
          <a:lstStyle/>
          <a:p>
            <a:pPr algn="l"/>
            <a:r>
              <a:rPr lang="en-US" sz="2000">
                <a:solidFill>
                  <a:srgbClr val="B9B3D0"/>
                </a:solidFill>
                <a:latin typeface="Segoe UI"/>
                <a:cs typeface="Segoe UI"/>
              </a:rPr>
              <a:t>Penafsir</a:t>
            </a:r>
          </a:p>
        </p:txBody>
      </p:sp>
      <p:sp>
        <p:nvSpPr>
          <p:cNvPr id="33" name="TextBox 32">
            <a:extLst>
              <a:ext uri="{FF2B5EF4-FFF2-40B4-BE49-F238E27FC236}">
                <a16:creationId xmlns:a16="http://schemas.microsoft.com/office/drawing/2014/main" id="{292EB535-DB2E-344B-9BEA-974BACE450C0}"/>
              </a:ext>
            </a:extLst>
          </p:cNvPr>
          <p:cNvSpPr txBox="1"/>
          <p:nvPr/>
        </p:nvSpPr>
        <p:spPr>
          <a:xfrm>
            <a:off x="9169400" y="5105400"/>
            <a:ext cx="1778000" cy="762000"/>
          </a:xfrm>
          <a:prstGeom prst="rect">
            <a:avLst/>
          </a:prstGeom>
          <a:noFill/>
        </p:spPr>
        <p:txBody>
          <a:bodyPr vertOverflow="overflow" vert="horz" wrap="square" rtlCol="0" anchor="ctr" anchorCtr="0">
            <a:noAutofit/>
          </a:bodyPr>
          <a:lstStyle/>
          <a:p>
            <a:pPr algn="l"/>
            <a:r>
              <a:rPr lang="en-US" sz="2000" b="1">
                <a:solidFill>
                  <a:srgbClr val="E8B04B"/>
                </a:solidFill>
                <a:latin typeface="Segoe UI"/>
                <a:cs typeface="Segoe UI"/>
              </a:rPr>
              <a:t>Model</a:t>
            </a:r>
          </a:p>
        </p:txBody>
      </p:sp>
      <p:sp>
        <p:nvSpPr>
          <p:cNvPr id="34" name="Rectangle 33">
            <a:extLst>
              <a:ext uri="{FF2B5EF4-FFF2-40B4-BE49-F238E27FC236}">
                <a16:creationId xmlns:a16="http://schemas.microsoft.com/office/drawing/2014/main" id="{34E6EEF5-B5FE-914A-87CC-4F650B9D3326}"/>
              </a:ext>
            </a:extLst>
          </p:cNvPr>
          <p:cNvSpPr/>
          <p:nvPr/>
        </p:nvSpPr>
        <p:spPr>
          <a:xfrm>
            <a:off x="8966200" y="2159000"/>
            <a:ext cx="12700" cy="3886200"/>
          </a:xfrm>
          <a:prstGeom prst="rect">
            <a:avLst/>
          </a:prstGeom>
          <a:solidFill>
            <a:srgbClr val="6B5A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5" name="Rectangle 34">
            <a:extLst>
              <a:ext uri="{FF2B5EF4-FFF2-40B4-BE49-F238E27FC236}">
                <a16:creationId xmlns:a16="http://schemas.microsoft.com/office/drawing/2014/main" id="{813C1277-2CB3-E340-9680-642F3CFB5680}"/>
              </a:ext>
            </a:extLst>
          </p:cNvPr>
          <p:cNvSpPr/>
          <p:nvPr/>
        </p:nvSpPr>
        <p:spPr>
          <a:xfrm>
            <a:off x="1066800" y="6070600"/>
            <a:ext cx="10058400" cy="12700"/>
          </a:xfrm>
          <a:prstGeom prst="rect">
            <a:avLst/>
          </a:prstGeom>
          <a:solidFill>
            <a:srgbClr val="2E285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6" name="TextBox 35">
            <a:extLst>
              <a:ext uri="{FF2B5EF4-FFF2-40B4-BE49-F238E27FC236}">
                <a16:creationId xmlns:a16="http://schemas.microsoft.com/office/drawing/2014/main" id="{A5BEA1AE-AF77-AA4A-8DBA-E6C093D061AD}"/>
              </a:ext>
            </a:extLst>
          </p:cNvPr>
          <p:cNvSpPr txBox="1"/>
          <p:nvPr/>
        </p:nvSpPr>
        <p:spPr>
          <a:xfrm>
            <a:off x="1066800" y="6172200"/>
            <a:ext cx="10058400" cy="381000"/>
          </a:xfrm>
          <a:prstGeom prst="rect">
            <a:avLst/>
          </a:prstGeom>
          <a:noFill/>
        </p:spPr>
        <p:txBody>
          <a:bodyPr vertOverflow="overflow" vert="horz" wrap="square" rtlCol="0" anchor="ctr" anchorCtr="0">
            <a:noAutofit/>
          </a:bodyPr>
          <a:lstStyle/>
          <a:p>
            <a:pPr algn="l"/>
            <a:r>
              <a:rPr lang="en-US" sz="1900" i="1">
                <a:solidFill>
                  <a:srgbClr val="F2EFE9"/>
                </a:solidFill>
                <a:latin typeface="Cambria"/>
              </a:rPr>
              <a:t>Empat paradigma keilmuan PTKIN dirancang untuk kolom kedua dan ketiga. Kolom keempat belum punya paradigma.</a:t>
            </a:r>
          </a:p>
        </p:txBody>
      </p:sp>
    </p:spTree>
    <p:extLst>
      <p:ext uri="{BB962C8B-B14F-4D97-AF65-F5344CB8AC3E}">
        <p14:creationId xmlns:p14="http://schemas.microsoft.com/office/powerpoint/2010/main" val="27219182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E288483-CF88-AF43-848F-1C21FECF0D03}"/>
              </a:ext>
            </a:extLst>
          </p:cNvPr>
          <p:cNvSpPr/>
          <p:nvPr/>
        </p:nvSpPr>
        <p:spPr>
          <a:xfrm>
            <a:off x="1066800" y="762000"/>
            <a:ext cx="711200" cy="25400"/>
          </a:xfrm>
          <a:prstGeom prst="rect">
            <a:avLst/>
          </a:prstGeom>
          <a:solidFill>
            <a:srgbClr val="E8B04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 name="TextBox 2">
            <a:extLst>
              <a:ext uri="{FF2B5EF4-FFF2-40B4-BE49-F238E27FC236}">
                <a16:creationId xmlns:a16="http://schemas.microsoft.com/office/drawing/2014/main" id="{D95A3AA9-30DF-984B-A470-6EDF6D835B9B}"/>
              </a:ext>
            </a:extLst>
          </p:cNvPr>
          <p:cNvSpPr txBox="1"/>
          <p:nvPr/>
        </p:nvSpPr>
        <p:spPr>
          <a:xfrm>
            <a:off x="1066800" y="939800"/>
            <a:ext cx="5080000" cy="279400"/>
          </a:xfrm>
          <a:prstGeom prst="rect">
            <a:avLst/>
          </a:prstGeom>
          <a:noFill/>
        </p:spPr>
        <p:txBody>
          <a:bodyPr vertOverflow="overflow" vert="horz" wrap="square" rtlCol="0" anchor="t" anchorCtr="0">
            <a:noAutofit/>
          </a:bodyPr>
          <a:lstStyle/>
          <a:p>
            <a:pPr algn="l"/>
            <a:r>
              <a:rPr lang="en-US" sz="1400" b="1">
                <a:solidFill>
                  <a:srgbClr val="E8B04B"/>
                </a:solidFill>
                <a:latin typeface="Segoe UI"/>
                <a:cs typeface="Segoe UI"/>
              </a:rPr>
              <a:t>T E S I S</a:t>
            </a:r>
          </a:p>
        </p:txBody>
      </p:sp>
      <p:sp>
        <p:nvSpPr>
          <p:cNvPr id="4" name="TextBox 3">
            <a:extLst>
              <a:ext uri="{FF2B5EF4-FFF2-40B4-BE49-F238E27FC236}">
                <a16:creationId xmlns:a16="http://schemas.microsoft.com/office/drawing/2014/main" id="{FCF45A90-B696-0444-872A-EC9CBF3E723D}"/>
              </a:ext>
            </a:extLst>
          </p:cNvPr>
          <p:cNvSpPr txBox="1"/>
          <p:nvPr/>
        </p:nvSpPr>
        <p:spPr>
          <a:xfrm>
            <a:off x="1066800" y="1854200"/>
            <a:ext cx="9398000" cy="1270000"/>
          </a:xfrm>
          <a:prstGeom prst="rect">
            <a:avLst/>
          </a:prstGeom>
          <a:noFill/>
        </p:spPr>
        <p:txBody>
          <a:bodyPr vertOverflow="overflow" vert="horz" wrap="square" rtlCol="0" anchor="t" anchorCtr="0">
            <a:noAutofit/>
          </a:bodyPr>
          <a:lstStyle/>
          <a:p>
            <a:pPr algn="l"/>
            <a:r>
              <a:rPr lang="en-US" sz="3600">
                <a:solidFill>
                  <a:srgbClr val="F2EFE9"/>
                </a:solidFill>
                <a:latin typeface="Cambria"/>
              </a:rPr>
              <a:t>Selama lima puluh tahun kita memperdebatkan hubungan antara ilmu agama dan ilmu umum.</a:t>
            </a:r>
          </a:p>
        </p:txBody>
      </p:sp>
      <p:sp>
        <p:nvSpPr>
          <p:cNvPr id="5" name="TextBox 4">
            <a:extLst>
              <a:ext uri="{FF2B5EF4-FFF2-40B4-BE49-F238E27FC236}">
                <a16:creationId xmlns:a16="http://schemas.microsoft.com/office/drawing/2014/main" id="{5B0F64F8-72CF-CB44-AB51-E53EB46CAF49}"/>
              </a:ext>
            </a:extLst>
          </p:cNvPr>
          <p:cNvSpPr txBox="1"/>
          <p:nvPr/>
        </p:nvSpPr>
        <p:spPr>
          <a:xfrm>
            <a:off x="1066800" y="3276600"/>
            <a:ext cx="9398000" cy="660400"/>
          </a:xfrm>
          <a:prstGeom prst="rect">
            <a:avLst/>
          </a:prstGeom>
          <a:noFill/>
        </p:spPr>
        <p:txBody>
          <a:bodyPr vertOverflow="overflow" vert="horz" wrap="square" rtlCol="0" anchor="t" anchorCtr="0">
            <a:noAutofit/>
          </a:bodyPr>
          <a:lstStyle/>
          <a:p>
            <a:pPr algn="l"/>
            <a:r>
              <a:rPr lang="en-US" sz="3600" i="1">
                <a:solidFill>
                  <a:srgbClr val="E8B04B"/>
                </a:solidFill>
                <a:latin typeface="Cambria"/>
              </a:rPr>
              <a:t>Pertanyaan hari ini berbeda.</a:t>
            </a:r>
          </a:p>
        </p:txBody>
      </p:sp>
      <p:sp>
        <p:nvSpPr>
          <p:cNvPr id="6" name="TextBox 5">
            <a:extLst>
              <a:ext uri="{FF2B5EF4-FFF2-40B4-BE49-F238E27FC236}">
                <a16:creationId xmlns:a16="http://schemas.microsoft.com/office/drawing/2014/main" id="{1881A9A8-1F89-C94B-9BD6-F5E3AA966F97}"/>
              </a:ext>
            </a:extLst>
          </p:cNvPr>
          <p:cNvSpPr txBox="1"/>
          <p:nvPr/>
        </p:nvSpPr>
        <p:spPr>
          <a:xfrm>
            <a:off x="1066800" y="4064000"/>
            <a:ext cx="9398000" cy="1270000"/>
          </a:xfrm>
          <a:prstGeom prst="rect">
            <a:avLst/>
          </a:prstGeom>
          <a:noFill/>
        </p:spPr>
        <p:txBody>
          <a:bodyPr vertOverflow="overflow" vert="horz" wrap="square" rtlCol="0" anchor="t" anchorCtr="0">
            <a:noAutofit/>
          </a:bodyPr>
          <a:lstStyle/>
          <a:p>
            <a:pPr algn="l"/>
            <a:r>
              <a:rPr lang="en-US" sz="3600" b="1">
                <a:solidFill>
                  <a:srgbClr val="F2EFE9"/>
                </a:solidFill>
                <a:latin typeface="Cambria"/>
              </a:rPr>
              <a:t>Siapa yang memproduksi pengetahuan — dan apakah ia manusia?</a:t>
            </a:r>
          </a:p>
        </p:txBody>
      </p:sp>
      <p:sp>
        <p:nvSpPr>
          <p:cNvPr id="7" name="Rectangle 6">
            <a:extLst>
              <a:ext uri="{FF2B5EF4-FFF2-40B4-BE49-F238E27FC236}">
                <a16:creationId xmlns:a16="http://schemas.microsoft.com/office/drawing/2014/main" id="{E74033F9-7302-FD48-82D3-9B6508FE2164}"/>
              </a:ext>
            </a:extLst>
          </p:cNvPr>
          <p:cNvSpPr/>
          <p:nvPr/>
        </p:nvSpPr>
        <p:spPr>
          <a:xfrm>
            <a:off x="1066800" y="5740400"/>
            <a:ext cx="3810000" cy="12700"/>
          </a:xfrm>
          <a:prstGeom prst="rect">
            <a:avLst/>
          </a:prstGeom>
          <a:solidFill>
            <a:srgbClr val="2E285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TextBox 7">
            <a:extLst>
              <a:ext uri="{FF2B5EF4-FFF2-40B4-BE49-F238E27FC236}">
                <a16:creationId xmlns:a16="http://schemas.microsoft.com/office/drawing/2014/main" id="{FC2355A9-9E16-4340-B614-79C1EAB25F62}"/>
              </a:ext>
            </a:extLst>
          </p:cNvPr>
          <p:cNvSpPr txBox="1"/>
          <p:nvPr/>
        </p:nvSpPr>
        <p:spPr>
          <a:xfrm>
            <a:off x="1066800" y="5867400"/>
            <a:ext cx="7620000" cy="304800"/>
          </a:xfrm>
          <a:prstGeom prst="rect">
            <a:avLst/>
          </a:prstGeom>
          <a:noFill/>
        </p:spPr>
        <p:txBody>
          <a:bodyPr vertOverflow="overflow" vert="horz" wrap="square" rtlCol="0" anchor="t" anchorCtr="0">
            <a:noAutofit/>
          </a:bodyPr>
          <a:lstStyle/>
          <a:p>
            <a:pPr algn="l"/>
            <a:r>
              <a:rPr lang="en-US" sz="1400">
                <a:solidFill>
                  <a:srgbClr val="7C7599"/>
                </a:solidFill>
                <a:latin typeface="Segoe UI"/>
                <a:cs typeface="Segoe UI"/>
              </a:rPr>
              <a:t>Contemporary Discourse in Islamic Studies  ·  ICIS 2026</a:t>
            </a:r>
          </a:p>
        </p:txBody>
      </p:sp>
    </p:spTree>
    <p:extLst>
      <p:ext uri="{BB962C8B-B14F-4D97-AF65-F5344CB8AC3E}">
        <p14:creationId xmlns:p14="http://schemas.microsoft.com/office/powerpoint/2010/main" val="27570569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45ADF3-BD1B-4644-BB43-BFDBE918CC30}"/>
              </a:ext>
            </a:extLst>
          </p:cNvPr>
          <p:cNvSpPr/>
          <p:nvPr/>
        </p:nvSpPr>
        <p:spPr>
          <a:xfrm>
            <a:off x="1066800" y="762000"/>
            <a:ext cx="711200" cy="25400"/>
          </a:xfrm>
          <a:prstGeom prst="rect">
            <a:avLst/>
          </a:prstGeom>
          <a:solidFill>
            <a:srgbClr val="E8B04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 name="TextBox 2">
            <a:extLst>
              <a:ext uri="{FF2B5EF4-FFF2-40B4-BE49-F238E27FC236}">
                <a16:creationId xmlns:a16="http://schemas.microsoft.com/office/drawing/2014/main" id="{0C108FF6-49DD-FE4A-8273-BD21D19654A2}"/>
              </a:ext>
            </a:extLst>
          </p:cNvPr>
          <p:cNvSpPr txBox="1"/>
          <p:nvPr/>
        </p:nvSpPr>
        <p:spPr>
          <a:xfrm>
            <a:off x="1066800" y="939800"/>
            <a:ext cx="7620000" cy="279400"/>
          </a:xfrm>
          <a:prstGeom prst="rect">
            <a:avLst/>
          </a:prstGeom>
          <a:noFill/>
        </p:spPr>
        <p:txBody>
          <a:bodyPr vertOverflow="overflow" vert="horz" wrap="square" rtlCol="0" anchor="t" anchorCtr="0">
            <a:noAutofit/>
          </a:bodyPr>
          <a:lstStyle/>
          <a:p>
            <a:pPr algn="l"/>
            <a:r>
              <a:rPr lang="en-US" sz="1400" b="1">
                <a:solidFill>
                  <a:srgbClr val="E8B04B"/>
                </a:solidFill>
                <a:latin typeface="Segoe UI"/>
                <a:cs typeface="Segoe UI"/>
              </a:rPr>
              <a:t>F I L S A F A T   D I   B A L I K   M E S I N</a:t>
            </a:r>
          </a:p>
        </p:txBody>
      </p:sp>
      <p:sp>
        <p:nvSpPr>
          <p:cNvPr id="4" name="TextBox 3">
            <a:extLst>
              <a:ext uri="{FF2B5EF4-FFF2-40B4-BE49-F238E27FC236}">
                <a16:creationId xmlns:a16="http://schemas.microsoft.com/office/drawing/2014/main" id="{F02E6B6A-4601-0C41-B203-750014CA8444}"/>
              </a:ext>
            </a:extLst>
          </p:cNvPr>
          <p:cNvSpPr txBox="1"/>
          <p:nvPr/>
        </p:nvSpPr>
        <p:spPr>
          <a:xfrm>
            <a:off x="1066800" y="1270000"/>
            <a:ext cx="9398000" cy="660400"/>
          </a:xfrm>
          <a:prstGeom prst="rect">
            <a:avLst/>
          </a:prstGeom>
          <a:noFill/>
        </p:spPr>
        <p:txBody>
          <a:bodyPr vertOverflow="overflow" vert="horz" wrap="square" rtlCol="0" anchor="t" anchorCtr="0">
            <a:noAutofit/>
          </a:bodyPr>
          <a:lstStyle/>
          <a:p>
            <a:pPr algn="l"/>
            <a:r>
              <a:rPr lang="en-US" sz="4400" b="1">
                <a:solidFill>
                  <a:srgbClr val="F2EFE9"/>
                </a:solidFill>
                <a:latin typeface="Cambria"/>
              </a:rPr>
              <a:t>Tiga Lapis yang Jarang Ditanyakan</a:t>
            </a:r>
          </a:p>
        </p:txBody>
      </p:sp>
      <p:sp>
        <p:nvSpPr>
          <p:cNvPr id="5" name="Rectangle 4">
            <a:extLst>
              <a:ext uri="{FF2B5EF4-FFF2-40B4-BE49-F238E27FC236}">
                <a16:creationId xmlns:a16="http://schemas.microsoft.com/office/drawing/2014/main" id="{81F17FA6-7217-6244-AB74-AA60913FA6F6}"/>
              </a:ext>
            </a:extLst>
          </p:cNvPr>
          <p:cNvSpPr/>
          <p:nvPr/>
        </p:nvSpPr>
        <p:spPr>
          <a:xfrm>
            <a:off x="1066800" y="2184400"/>
            <a:ext cx="10058400" cy="12700"/>
          </a:xfrm>
          <a:prstGeom prst="rect">
            <a:avLst/>
          </a:prstGeom>
          <a:solidFill>
            <a:srgbClr val="4A418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TextBox 5">
            <a:extLst>
              <a:ext uri="{FF2B5EF4-FFF2-40B4-BE49-F238E27FC236}">
                <a16:creationId xmlns:a16="http://schemas.microsoft.com/office/drawing/2014/main" id="{E5291C0C-E55A-2A4F-B45A-E87C832E80A4}"/>
              </a:ext>
            </a:extLst>
          </p:cNvPr>
          <p:cNvSpPr txBox="1"/>
          <p:nvPr/>
        </p:nvSpPr>
        <p:spPr>
          <a:xfrm>
            <a:off x="1066800" y="2489200"/>
            <a:ext cx="2946400" cy="711200"/>
          </a:xfrm>
          <a:prstGeom prst="rect">
            <a:avLst/>
          </a:prstGeom>
          <a:noFill/>
        </p:spPr>
        <p:txBody>
          <a:bodyPr vertOverflow="overflow" vert="horz" wrap="square" rtlCol="0" anchor="t" anchorCtr="0">
            <a:noAutofit/>
          </a:bodyPr>
          <a:lstStyle/>
          <a:p>
            <a:pPr algn="l"/>
            <a:r>
              <a:rPr lang="en-US" sz="4200" b="1">
                <a:solidFill>
                  <a:srgbClr val="E8B04B"/>
                </a:solidFill>
                <a:latin typeface="Cambria"/>
              </a:rPr>
              <a:t>I</a:t>
            </a:r>
          </a:p>
        </p:txBody>
      </p:sp>
      <p:sp>
        <p:nvSpPr>
          <p:cNvPr id="7" name="TextBox 6">
            <a:extLst>
              <a:ext uri="{FF2B5EF4-FFF2-40B4-BE49-F238E27FC236}">
                <a16:creationId xmlns:a16="http://schemas.microsoft.com/office/drawing/2014/main" id="{0F29C16B-230F-F545-BCD0-D4F8B0740A23}"/>
              </a:ext>
            </a:extLst>
          </p:cNvPr>
          <p:cNvSpPr txBox="1"/>
          <p:nvPr/>
        </p:nvSpPr>
        <p:spPr>
          <a:xfrm>
            <a:off x="1066800" y="3276600"/>
            <a:ext cx="2946400" cy="482600"/>
          </a:xfrm>
          <a:prstGeom prst="rect">
            <a:avLst/>
          </a:prstGeom>
          <a:noFill/>
        </p:spPr>
        <p:txBody>
          <a:bodyPr vertOverflow="overflow" vert="horz" wrap="square" rtlCol="0" anchor="t" anchorCtr="0">
            <a:noAutofit/>
          </a:bodyPr>
          <a:lstStyle/>
          <a:p>
            <a:pPr algn="l"/>
            <a:r>
              <a:rPr lang="en-US" sz="2800" b="1">
                <a:solidFill>
                  <a:srgbClr val="F2EFE9"/>
                </a:solidFill>
                <a:latin typeface="Cambria"/>
              </a:rPr>
              <a:t>Ontologi</a:t>
            </a:r>
          </a:p>
        </p:txBody>
      </p:sp>
      <p:sp>
        <p:nvSpPr>
          <p:cNvPr id="8" name="TextBox 7">
            <a:extLst>
              <a:ext uri="{FF2B5EF4-FFF2-40B4-BE49-F238E27FC236}">
                <a16:creationId xmlns:a16="http://schemas.microsoft.com/office/drawing/2014/main" id="{FD73369F-A951-344E-BB47-6EF8EDA70E6A}"/>
              </a:ext>
            </a:extLst>
          </p:cNvPr>
          <p:cNvSpPr txBox="1"/>
          <p:nvPr/>
        </p:nvSpPr>
        <p:spPr>
          <a:xfrm>
            <a:off x="1066800" y="3886200"/>
            <a:ext cx="2946400" cy="1905000"/>
          </a:xfrm>
          <a:prstGeom prst="rect">
            <a:avLst/>
          </a:prstGeom>
          <a:noFill/>
        </p:spPr>
        <p:txBody>
          <a:bodyPr vertOverflow="overflow" vert="horz" wrap="square" rtlCol="0" anchor="t" anchorCtr="0">
            <a:noAutofit/>
          </a:bodyPr>
          <a:lstStyle/>
          <a:p>
            <a:pPr algn="l"/>
            <a:r>
              <a:rPr lang="en-US">
                <a:solidFill>
                  <a:srgbClr val="B9B3D0"/>
                </a:solidFill>
                <a:latin typeface="Segoe UI"/>
                <a:cs typeface="Segoe UI"/>
              </a:rPr>
              <a:t>Apa yang dianggap ada oleh sistem yang hanya mengenal pola? Yang tak terpola tidak dinyatakan salah — ia tidak muncul sama sekali.</a:t>
            </a:r>
          </a:p>
        </p:txBody>
      </p:sp>
      <p:sp>
        <p:nvSpPr>
          <p:cNvPr id="9" name="Rectangle 8">
            <a:extLst>
              <a:ext uri="{FF2B5EF4-FFF2-40B4-BE49-F238E27FC236}">
                <a16:creationId xmlns:a16="http://schemas.microsoft.com/office/drawing/2014/main" id="{EFED2296-EA8D-9C4A-B300-DF99D9780CAC}"/>
              </a:ext>
            </a:extLst>
          </p:cNvPr>
          <p:cNvSpPr/>
          <p:nvPr/>
        </p:nvSpPr>
        <p:spPr>
          <a:xfrm>
            <a:off x="4216400" y="2489200"/>
            <a:ext cx="12700" cy="3175000"/>
          </a:xfrm>
          <a:prstGeom prst="rect">
            <a:avLst/>
          </a:prstGeom>
          <a:solidFill>
            <a:srgbClr val="2E285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0" name="TextBox 9">
            <a:extLst>
              <a:ext uri="{FF2B5EF4-FFF2-40B4-BE49-F238E27FC236}">
                <a16:creationId xmlns:a16="http://schemas.microsoft.com/office/drawing/2014/main" id="{4E3856B8-E61B-FE4B-BCAB-85D2F53EE6FC}"/>
              </a:ext>
            </a:extLst>
          </p:cNvPr>
          <p:cNvSpPr txBox="1"/>
          <p:nvPr/>
        </p:nvSpPr>
        <p:spPr>
          <a:xfrm>
            <a:off x="4419600" y="2489200"/>
            <a:ext cx="2946400" cy="711200"/>
          </a:xfrm>
          <a:prstGeom prst="rect">
            <a:avLst/>
          </a:prstGeom>
          <a:noFill/>
        </p:spPr>
        <p:txBody>
          <a:bodyPr vertOverflow="overflow" vert="horz" wrap="square" rtlCol="0" anchor="t" anchorCtr="0">
            <a:noAutofit/>
          </a:bodyPr>
          <a:lstStyle/>
          <a:p>
            <a:pPr algn="l"/>
            <a:r>
              <a:rPr lang="en-US" sz="4200" b="1">
                <a:solidFill>
                  <a:srgbClr val="E8B04B"/>
                </a:solidFill>
                <a:latin typeface="Cambria"/>
              </a:rPr>
              <a:t>II</a:t>
            </a:r>
          </a:p>
        </p:txBody>
      </p:sp>
      <p:sp>
        <p:nvSpPr>
          <p:cNvPr id="11" name="TextBox 10">
            <a:extLst>
              <a:ext uri="{FF2B5EF4-FFF2-40B4-BE49-F238E27FC236}">
                <a16:creationId xmlns:a16="http://schemas.microsoft.com/office/drawing/2014/main" id="{E437514A-DEF7-8941-AA68-14961256588F}"/>
              </a:ext>
            </a:extLst>
          </p:cNvPr>
          <p:cNvSpPr txBox="1"/>
          <p:nvPr/>
        </p:nvSpPr>
        <p:spPr>
          <a:xfrm>
            <a:off x="4419600" y="3276600"/>
            <a:ext cx="2946400" cy="482600"/>
          </a:xfrm>
          <a:prstGeom prst="rect">
            <a:avLst/>
          </a:prstGeom>
          <a:noFill/>
        </p:spPr>
        <p:txBody>
          <a:bodyPr vertOverflow="overflow" vert="horz" wrap="square" rtlCol="0" anchor="t" anchorCtr="0">
            <a:noAutofit/>
          </a:bodyPr>
          <a:lstStyle/>
          <a:p>
            <a:pPr algn="l"/>
            <a:r>
              <a:rPr lang="en-US" sz="2800" b="1">
                <a:solidFill>
                  <a:srgbClr val="F2EFE9"/>
                </a:solidFill>
                <a:latin typeface="Cambria"/>
              </a:rPr>
              <a:t>Epistemologi</a:t>
            </a:r>
          </a:p>
        </p:txBody>
      </p:sp>
      <p:sp>
        <p:nvSpPr>
          <p:cNvPr id="12" name="TextBox 11">
            <a:extLst>
              <a:ext uri="{FF2B5EF4-FFF2-40B4-BE49-F238E27FC236}">
                <a16:creationId xmlns:a16="http://schemas.microsoft.com/office/drawing/2014/main" id="{7269CC1A-5F28-FB42-957B-CFFB1E0C9403}"/>
              </a:ext>
            </a:extLst>
          </p:cNvPr>
          <p:cNvSpPr txBox="1"/>
          <p:nvPr/>
        </p:nvSpPr>
        <p:spPr>
          <a:xfrm>
            <a:off x="4419600" y="3886200"/>
            <a:ext cx="2946400" cy="1905000"/>
          </a:xfrm>
          <a:prstGeom prst="rect">
            <a:avLst/>
          </a:prstGeom>
          <a:noFill/>
        </p:spPr>
        <p:txBody>
          <a:bodyPr vertOverflow="overflow" vert="horz" wrap="square" rtlCol="0" anchor="t" anchorCtr="0">
            <a:noAutofit/>
          </a:bodyPr>
          <a:lstStyle/>
          <a:p>
            <a:pPr algn="l"/>
            <a:r>
              <a:rPr lang="en-US">
                <a:solidFill>
                  <a:srgbClr val="B9B3D0"/>
                </a:solidFill>
                <a:latin typeface="Segoe UI"/>
                <a:cs typeface="Segoe UI"/>
              </a:rPr>
              <a:t>Apa yang dihitung sebagai bukti ketika sumber disembunyikan dan rantai penyampainya tidak dapat ditelusuri?</a:t>
            </a:r>
          </a:p>
        </p:txBody>
      </p:sp>
      <p:sp>
        <p:nvSpPr>
          <p:cNvPr id="13" name="Rectangle 12">
            <a:extLst>
              <a:ext uri="{FF2B5EF4-FFF2-40B4-BE49-F238E27FC236}">
                <a16:creationId xmlns:a16="http://schemas.microsoft.com/office/drawing/2014/main" id="{43BA343E-44B0-5444-9D83-308F70A700A9}"/>
              </a:ext>
            </a:extLst>
          </p:cNvPr>
          <p:cNvSpPr/>
          <p:nvPr/>
        </p:nvSpPr>
        <p:spPr>
          <a:xfrm>
            <a:off x="7569200" y="2489200"/>
            <a:ext cx="12700" cy="3175000"/>
          </a:xfrm>
          <a:prstGeom prst="rect">
            <a:avLst/>
          </a:prstGeom>
          <a:solidFill>
            <a:srgbClr val="2E285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4" name="TextBox 13">
            <a:extLst>
              <a:ext uri="{FF2B5EF4-FFF2-40B4-BE49-F238E27FC236}">
                <a16:creationId xmlns:a16="http://schemas.microsoft.com/office/drawing/2014/main" id="{ED034A6C-A620-F84A-9D62-0926E663AABE}"/>
              </a:ext>
            </a:extLst>
          </p:cNvPr>
          <p:cNvSpPr txBox="1"/>
          <p:nvPr/>
        </p:nvSpPr>
        <p:spPr>
          <a:xfrm>
            <a:off x="7772400" y="2489200"/>
            <a:ext cx="2946400" cy="711200"/>
          </a:xfrm>
          <a:prstGeom prst="rect">
            <a:avLst/>
          </a:prstGeom>
          <a:noFill/>
        </p:spPr>
        <p:txBody>
          <a:bodyPr vertOverflow="overflow" vert="horz" wrap="square" rtlCol="0" anchor="t" anchorCtr="0">
            <a:noAutofit/>
          </a:bodyPr>
          <a:lstStyle/>
          <a:p>
            <a:pPr algn="l"/>
            <a:r>
              <a:rPr lang="en-US" sz="4200" b="1">
                <a:solidFill>
                  <a:srgbClr val="E8B04B"/>
                </a:solidFill>
                <a:latin typeface="Cambria"/>
              </a:rPr>
              <a:t>III</a:t>
            </a:r>
          </a:p>
        </p:txBody>
      </p:sp>
      <p:sp>
        <p:nvSpPr>
          <p:cNvPr id="15" name="TextBox 14">
            <a:extLst>
              <a:ext uri="{FF2B5EF4-FFF2-40B4-BE49-F238E27FC236}">
                <a16:creationId xmlns:a16="http://schemas.microsoft.com/office/drawing/2014/main" id="{8003553F-9BF0-3D44-B17D-40F120BBAD61}"/>
              </a:ext>
            </a:extLst>
          </p:cNvPr>
          <p:cNvSpPr txBox="1"/>
          <p:nvPr/>
        </p:nvSpPr>
        <p:spPr>
          <a:xfrm>
            <a:off x="7772400" y="3276600"/>
            <a:ext cx="2946400" cy="482600"/>
          </a:xfrm>
          <a:prstGeom prst="rect">
            <a:avLst/>
          </a:prstGeom>
          <a:noFill/>
        </p:spPr>
        <p:txBody>
          <a:bodyPr vertOverflow="overflow" vert="horz" wrap="square" rtlCol="0" anchor="t" anchorCtr="0">
            <a:noAutofit/>
          </a:bodyPr>
          <a:lstStyle/>
          <a:p>
            <a:pPr algn="l"/>
            <a:r>
              <a:rPr lang="en-US" sz="2800" b="1">
                <a:solidFill>
                  <a:srgbClr val="F2EFE9"/>
                </a:solidFill>
                <a:latin typeface="Cambria"/>
              </a:rPr>
              <a:t>Aksiologi</a:t>
            </a:r>
          </a:p>
        </p:txBody>
      </p:sp>
      <p:sp>
        <p:nvSpPr>
          <p:cNvPr id="16" name="TextBox 15">
            <a:extLst>
              <a:ext uri="{FF2B5EF4-FFF2-40B4-BE49-F238E27FC236}">
                <a16:creationId xmlns:a16="http://schemas.microsoft.com/office/drawing/2014/main" id="{9A166DCA-A5A7-7342-883A-524D20D7606B}"/>
              </a:ext>
            </a:extLst>
          </p:cNvPr>
          <p:cNvSpPr txBox="1"/>
          <p:nvPr/>
        </p:nvSpPr>
        <p:spPr>
          <a:xfrm>
            <a:off x="7772400" y="3886200"/>
            <a:ext cx="2946400" cy="1905000"/>
          </a:xfrm>
          <a:prstGeom prst="rect">
            <a:avLst/>
          </a:prstGeom>
          <a:noFill/>
        </p:spPr>
        <p:txBody>
          <a:bodyPr vertOverflow="overflow" vert="horz" wrap="square" rtlCol="0" anchor="t" anchorCtr="0">
            <a:noAutofit/>
          </a:bodyPr>
          <a:lstStyle/>
          <a:p>
            <a:pPr algn="l"/>
            <a:r>
              <a:rPr lang="en-US">
                <a:solidFill>
                  <a:srgbClr val="B9B3D0"/>
                </a:solidFill>
                <a:latin typeface="Segoe UI"/>
                <a:cs typeface="Segoe UI"/>
              </a:rPr>
              <a:t>Nilai siapa yang tertanam di dalamnya, ketika tidak seorang pun pernah memilihnya secara sadar?</a:t>
            </a:r>
          </a:p>
        </p:txBody>
      </p:sp>
      <p:sp>
        <p:nvSpPr>
          <p:cNvPr id="17" name="Rectangle 16">
            <a:extLst>
              <a:ext uri="{FF2B5EF4-FFF2-40B4-BE49-F238E27FC236}">
                <a16:creationId xmlns:a16="http://schemas.microsoft.com/office/drawing/2014/main" id="{CD365B6A-7992-874E-A2B3-BFF6E51C4970}"/>
              </a:ext>
            </a:extLst>
          </p:cNvPr>
          <p:cNvSpPr/>
          <p:nvPr/>
        </p:nvSpPr>
        <p:spPr>
          <a:xfrm>
            <a:off x="1066800" y="5969000"/>
            <a:ext cx="10058400" cy="12700"/>
          </a:xfrm>
          <a:prstGeom prst="rect">
            <a:avLst/>
          </a:prstGeom>
          <a:solidFill>
            <a:srgbClr val="2E285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TextBox 17">
            <a:extLst>
              <a:ext uri="{FF2B5EF4-FFF2-40B4-BE49-F238E27FC236}">
                <a16:creationId xmlns:a16="http://schemas.microsoft.com/office/drawing/2014/main" id="{8AD96018-1D09-A743-B9E7-FD4F5099F30C}"/>
              </a:ext>
            </a:extLst>
          </p:cNvPr>
          <p:cNvSpPr txBox="1"/>
          <p:nvPr/>
        </p:nvSpPr>
        <p:spPr>
          <a:xfrm>
            <a:off x="1066800" y="6096000"/>
            <a:ext cx="10058400" cy="381000"/>
          </a:xfrm>
          <a:prstGeom prst="rect">
            <a:avLst/>
          </a:prstGeom>
          <a:noFill/>
        </p:spPr>
        <p:txBody>
          <a:bodyPr vertOverflow="overflow" vert="horz" wrap="square" rtlCol="0" anchor="t" anchorCtr="0">
            <a:noAutofit/>
          </a:bodyPr>
          <a:lstStyle/>
          <a:p>
            <a:pPr algn="l"/>
            <a:r>
              <a:rPr lang="en-US" sz="2000" i="1">
                <a:solidFill>
                  <a:srgbClr val="E8B04B"/>
                </a:solidFill>
                <a:latin typeface="Cambria"/>
              </a:rPr>
              <a:t>Studi Islam terlatih membaca teks. Ia belum terlatih membaca sistem yang menulis untuknya.</a:t>
            </a:r>
          </a:p>
        </p:txBody>
      </p:sp>
    </p:spTree>
    <p:extLst>
      <p:ext uri="{BB962C8B-B14F-4D97-AF65-F5344CB8AC3E}">
        <p14:creationId xmlns:p14="http://schemas.microsoft.com/office/powerpoint/2010/main" val="14378476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2848805-63A1-9A41-8429-FAA15CF10934}">
  <we:reference id="wa200010001" version="1.0.0.1" store="en-US" storeType="OMEX"/>
  <we:alternateReferences>
    <we:reference id="wa200010001" version="1.0.0.1" store="en-US" storeType="OMEX"/>
  </we:alternateReferences>
  <we:properties>
    <we:property name="claude.fileId" value="&quot;b7a28bdb-4d4e-40ab-ae34-307a43641d35&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77</TotalTime>
  <Words>5619</Words>
  <Application>Microsoft Macintosh PowerPoint</Application>
  <PresentationFormat>Widescreen</PresentationFormat>
  <Paragraphs>696</Paragraphs>
  <Slides>42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Calibri Light</vt:lpstr>
      <vt:lpstr>Cambria</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Kamaruzzaman Bustamam Ahmad</dc:creator>
  <cp:lastModifiedBy>Kamaruzzaman Bustamam Ahmad</cp:lastModifiedBy>
  <cp:revision>3</cp:revision>
  <dcterms:created xsi:type="dcterms:W3CDTF">2026-08-31T21:14:41Z</dcterms:created>
  <dcterms:modified xsi:type="dcterms:W3CDTF">2026-08-31T22:31:48Z</dcterms:modified>
</cp:coreProperties>
</file>