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webextensions/taskpanes.xml" ContentType="application/vnd.ms-office.webextensiontaskpanes+xml"/>
  <Override PartName="/ppt/webextensions/webextension1.xml" ContentType="application/vnd.ms-office.webextension+xml"/>
</Types>
</file>

<file path=_rels/.rels><?xml version='1.0' encoding='UTF-8' standalone='yes'?>
<Relationships xmlns="http://schemas.openxmlformats.org/package/2006/relationships"><Relationship Id="rId1" Type="http://schemas.microsoft.com/office/2011/relationships/webextensiontaskpanes" Target="ppt/webextensions/taskpanes.xml"/><Relationship Id="rId2" Type="http://schemas.openxmlformats.org/officeDocument/2006/relationships/officeDocument" Target="ppt/presentation.xml"/><Relationship Id="rId3" Type="http://schemas.openxmlformats.org/package/2006/relationships/metadata/thumbnail" Target="docProps/thumbnail.jpeg"/><Relationship Id="rId4" Type="http://schemas.openxmlformats.org/package/2006/relationships/metadata/core-properties" Target="docProps/core.xml"/><Relationship Id="rId5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64" r:id="rId11"/>
    <p:sldId id="272" r:id="rId12"/>
    <p:sldId id="265" r:id="rId13"/>
    <p:sldId id="273" r:id="rId14"/>
    <p:sldId id="266" r:id="rId15"/>
    <p:sldId id="267" r:id="rId16"/>
    <p:sldId id="274" r:id="rId17"/>
    <p:sldId id="268" r:id="rId18"/>
    <p:sldId id="269" r:id="rId19"/>
    <p:sldId id="270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10"/>
    <p:restoredTop sz="94615"/>
  </p:normalViewPr>
  <p:slideViewPr>
    <p:cSldViewPr snapToGrid="0">
      <p:cViewPr varScale="1">
        <p:scale>
          <a:sx n="106" d="100"/>
          <a:sy n="106" d="100"/>
        </p:scale>
        <p:origin x="4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352B4-75FE-B0F4-49D3-C0B4770F3B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36F39E-B331-5021-DAD7-831EC6674D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CD29C-69C6-B994-55F2-CE010AFDE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A54C6-D089-B145-A4B4-2A99749DA407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15622-EEA6-8973-8367-BF3D7F255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E54319-74C4-148D-34C4-EB701F947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8E8F9-92E1-3C49-9359-F42D8FEB6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819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06634-0F45-1EC8-310B-678EF00E4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03C5A-7B97-4098-8A37-58394A3B16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ECA8C-6332-6FDF-824E-62D3D7053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A54C6-D089-B145-A4B4-2A99749DA407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072F1C-9BDB-F05D-E36F-D3982BD24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66FF9C-C347-0929-1D39-B95E8DFA1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8E8F9-92E1-3C49-9359-F42D8FEB6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503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2CF64-3E0F-DB6E-6734-3256C4E6A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8CFBE4-61CD-20C5-0CBA-645CC5A666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8ED4F8-4CD6-CCDE-F6C9-B54B24836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A54C6-D089-B145-A4B4-2A99749DA407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97BD5-DB30-BE27-30E2-F49F4380C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246C8F-1260-2FBC-4BBC-98A7E885B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8E8F9-92E1-3C49-9359-F42D8FEB6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463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41246-B071-F9C7-1A94-217BF441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867EF-697E-D445-248F-AB99028B21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DE46AD-E8A5-B82E-7CFD-7722530707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A8017F-F686-F466-7B48-BBCC66CED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A54C6-D089-B145-A4B4-2A99749DA407}" type="datetimeFigureOut">
              <a:rPr lang="en-US" smtClean="0"/>
              <a:t>9/2/26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52C113-6A27-D3CD-F2D2-8C6A31945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3EAA1A-9C72-3D5B-9363-02453C44E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8E8F9-92E1-3C49-9359-F42D8FEB6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006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02DC5-2C55-AC8F-74BD-5F377B2B3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DDB13F-B831-9C81-B2F3-141E63B0D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6025AC-587D-4FAB-FB08-8DE3700C6B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80C777-0D25-85A1-5D68-F02AB3BB90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8FE4A6-98D1-2B2D-FF3E-532F58C4C9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E4FEDB-9432-ED1F-CC88-483176B9E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A54C6-D089-B145-A4B4-2A99749DA407}" type="datetimeFigureOut">
              <a:rPr lang="en-US" smtClean="0"/>
              <a:t>9/2/26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E19A6F-92A9-1934-CC1E-3207DB397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9DEB76-51EE-0DC6-5477-7C9327A5A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8E8F9-92E1-3C49-9359-F42D8FEB6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343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3A1A4-F2E5-9D84-FA5C-EA4F56614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68E04C-2EAA-C7C0-CDD8-C8317D94E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A54C6-D089-B145-A4B4-2A99749DA407}" type="datetimeFigureOut">
              <a:rPr lang="en-US" smtClean="0"/>
              <a:t>9/2/26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5D3D4B-5017-BDDA-7CA7-5775B78F6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EE30BE-B1CC-9C15-AD53-62D15D380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8E8F9-92E1-3C49-9359-F42D8FEB6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363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00F3CB-0BBB-4884-97A3-7F9388155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A54C6-D089-B145-A4B4-2A99749DA407}" type="datetimeFigureOut">
              <a:rPr lang="en-US" smtClean="0"/>
              <a:t>9/2/26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99483C-CEC1-F725-73EE-C6F487B68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441C4A-08D1-5268-F259-24D509939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8E8F9-92E1-3C49-9359-F42D8FEB6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475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0A623-44DE-5A17-A7FD-A1F128513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EAFE3-FA8F-0395-8F37-810CF8E21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4A7768-AB6A-EED9-4B69-173CDA318C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022325-507D-C473-C303-761E2BBED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A54C6-D089-B145-A4B4-2A99749DA407}" type="datetimeFigureOut">
              <a:rPr lang="en-US" smtClean="0"/>
              <a:t>9/2/26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EBAB9E-AEA7-0414-916E-AD6C9C6E5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42ED6F-BF05-88CA-0118-F4B325750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8E8F9-92E1-3C49-9359-F42D8FEB6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151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F9607-0359-100E-651A-1C4ED201B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B7BFE1-5D0B-FB2E-737C-A8B6E0A724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9847BC-27DF-5CE0-64B6-793B355DBA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565F8D-8816-90A8-C89E-0397F1AEE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A54C6-D089-B145-A4B4-2A99749DA407}" type="datetimeFigureOut">
              <a:rPr lang="en-US" smtClean="0"/>
              <a:t>9/2/26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A1B462-17F9-0B18-EE1F-14C10A24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F93424-3F24-0E13-F8BA-73A0F6564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8E8F9-92E1-3C49-9359-F42D8FEB6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482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165BF-0E4A-A767-13D4-E3E064FA3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DF65CC-90BB-4C17-3411-DC4A529016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D5CA9C-DAB3-8168-FFED-A28212CE2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A54C6-D089-B145-A4B4-2A99749DA407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70A70-0299-E13B-4253-8097A81C5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28E265-62A4-A731-13C8-93D4AF257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8E8F9-92E1-3C49-9359-F42D8FEB6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915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84F9F7-66A3-3C9E-529C-D94E42754B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D268DD-B5E9-2210-A152-295A9C551F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EE5FF7-F560-839F-D289-A83E7430E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A54C6-D089-B145-A4B4-2A99749DA407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5CCEA-F291-6764-9C68-722273E63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046E5F-C96C-4ECB-9977-FCADC8AB8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28E8F9-92E1-3C49-9359-F42D8FEB6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74241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FD213A-C8EB-F637-0EC2-FDF8BCFA2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ED1095-CE94-2891-B325-56673F6F30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423547-A505-B081-9D4C-EFDB4B499A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A54C6-D089-B145-A4B4-2A99749DA407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70ADE2-5148-1FB8-B350-D78A2FB0E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7D8AD-0A48-D828-602E-B12289F34F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8E8F9-92E1-3C49-9359-F42D8FEB61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43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5E11265-A028-F846-A369-FD7BCFC06B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12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D8C6DB-8E15-D049-98AD-EBED77DC7F48}"/>
              </a:ext>
            </a:extLst>
          </p:cNvPr>
          <p:cNvSpPr/>
          <p:nvPr/>
        </p:nvSpPr>
        <p:spPr>
          <a:xfrm>
            <a:off x="1016000" y="3048000"/>
            <a:ext cx="2032000" cy="381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AFB785-506E-EA4E-8F57-A53CAE80FC3F}"/>
              </a:ext>
            </a:extLst>
          </p:cNvPr>
          <p:cNvSpPr txBox="1"/>
          <p:nvPr/>
        </p:nvSpPr>
        <p:spPr>
          <a:xfrm>
            <a:off x="1016000" y="2362200"/>
            <a:ext cx="106680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endParaRPr lang="en-US" sz="1700" b="1" dirty="0">
              <a:solidFill>
                <a:srgbClr val="D4AF37"/>
              </a:solidFill>
              <a:latin typeface="Segoe UI"/>
              <a:cs typeface="Segoe U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148839-026E-7E45-BDC1-07E32D45F8A9}"/>
              </a:ext>
            </a:extLst>
          </p:cNvPr>
          <p:cNvSpPr txBox="1"/>
          <p:nvPr/>
        </p:nvSpPr>
        <p:spPr>
          <a:xfrm>
            <a:off x="1016000" y="3479800"/>
            <a:ext cx="10668000" cy="1676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5000" b="1">
                <a:solidFill>
                  <a:srgbClr val="E8C978"/>
                </a:solidFill>
                <a:latin typeface="Georgia"/>
              </a:rPr>
              <a:t>W</a:t>
            </a:r>
            <a:r>
              <a:rPr lang="en-US" sz="5000" b="1">
                <a:solidFill>
                  <a:srgbClr val="E8C577"/>
                </a:solidFill>
                <a:latin typeface="Georgia"/>
              </a:rPr>
              <a:t>a</a:t>
            </a:r>
            <a:r>
              <a:rPr lang="en-US" sz="5000" b="1">
                <a:solidFill>
                  <a:srgbClr val="E7C176"/>
                </a:solidFill>
                <a:latin typeface="Georgia"/>
              </a:rPr>
              <a:t>c</a:t>
            </a:r>
            <a:r>
              <a:rPr lang="en-US" sz="5000" b="1">
                <a:solidFill>
                  <a:srgbClr val="E7BD75"/>
                </a:solidFill>
                <a:latin typeface="Georgia"/>
              </a:rPr>
              <a:t>a</a:t>
            </a:r>
            <a:r>
              <a:rPr lang="en-US" sz="5000" b="1">
                <a:solidFill>
                  <a:srgbClr val="E6B974"/>
                </a:solidFill>
                <a:latin typeface="Georgia"/>
              </a:rPr>
              <a:t>n</a:t>
            </a:r>
            <a:r>
              <a:rPr lang="en-US" sz="5000" b="1">
                <a:solidFill>
                  <a:srgbClr val="E6B572"/>
                </a:solidFill>
                <a:latin typeface="Georgia"/>
              </a:rPr>
              <a:t>a</a:t>
            </a:r>
            <a:r>
              <a:rPr lang="en-US" sz="5000" b="1">
                <a:solidFill>
                  <a:srgbClr val="F5F1E4"/>
                </a:solidFill>
                <a:latin typeface="Georgia"/>
              </a:rPr>
              <a:t> </a:t>
            </a:r>
            <a:r>
              <a:rPr lang="en-US" sz="5000" b="1">
                <a:solidFill>
                  <a:srgbClr val="E5AD70"/>
                </a:solidFill>
                <a:latin typeface="Georgia"/>
              </a:rPr>
              <a:t>K</a:t>
            </a:r>
            <a:r>
              <a:rPr lang="en-US" sz="5000" b="1">
                <a:solidFill>
                  <a:srgbClr val="E5A96F"/>
                </a:solidFill>
                <a:latin typeface="Georgia"/>
              </a:rPr>
              <a:t>o</a:t>
            </a:r>
            <a:r>
              <a:rPr lang="en-US" sz="5000" b="1">
                <a:solidFill>
                  <a:srgbClr val="E4A56E"/>
                </a:solidFill>
                <a:latin typeface="Georgia"/>
              </a:rPr>
              <a:t>n</a:t>
            </a:r>
            <a:r>
              <a:rPr lang="en-US" sz="5000" b="1">
                <a:solidFill>
                  <a:srgbClr val="E4A16D"/>
                </a:solidFill>
                <a:latin typeface="Georgia"/>
              </a:rPr>
              <a:t>t</a:t>
            </a:r>
            <a:r>
              <a:rPr lang="en-US" sz="5000" b="1">
                <a:solidFill>
                  <a:srgbClr val="E39D6C"/>
                </a:solidFill>
                <a:latin typeface="Georgia"/>
              </a:rPr>
              <a:t>e</a:t>
            </a:r>
            <a:r>
              <a:rPr lang="en-US" sz="5000" b="1">
                <a:solidFill>
                  <a:srgbClr val="E2996C"/>
                </a:solidFill>
                <a:latin typeface="Georgia"/>
              </a:rPr>
              <a:t>m</a:t>
            </a:r>
            <a:r>
              <a:rPr lang="en-US" sz="5000" b="1">
                <a:solidFill>
                  <a:srgbClr val="E0966F"/>
                </a:solidFill>
                <a:latin typeface="Georgia"/>
              </a:rPr>
              <a:t>p</a:t>
            </a:r>
            <a:r>
              <a:rPr lang="en-US" sz="5000" b="1">
                <a:solidFill>
                  <a:srgbClr val="DE9272"/>
                </a:solidFill>
                <a:latin typeface="Georgia"/>
              </a:rPr>
              <a:t>o</a:t>
            </a:r>
            <a:r>
              <a:rPr lang="en-US" sz="5000" b="1">
                <a:solidFill>
                  <a:srgbClr val="DC8F75"/>
                </a:solidFill>
                <a:latin typeface="Georgia"/>
              </a:rPr>
              <a:t>r</a:t>
            </a:r>
            <a:r>
              <a:rPr lang="en-US" sz="5000" b="1">
                <a:solidFill>
                  <a:srgbClr val="D98C78"/>
                </a:solidFill>
                <a:latin typeface="Georgia"/>
              </a:rPr>
              <a:t>e</a:t>
            </a:r>
            <a:r>
              <a:rPr lang="en-US" sz="5000" b="1">
                <a:solidFill>
                  <a:srgbClr val="D7887B"/>
                </a:solidFill>
                <a:latin typeface="Georgia"/>
              </a:rPr>
              <a:t>r</a:t>
            </a:r>
            <a:r>
              <a:rPr lang="en-US" sz="5000" b="1">
                <a:solidFill>
                  <a:srgbClr val="F5F1E4"/>
                </a:solidFill>
                <a:latin typeface="Georgia"/>
              </a:rPr>
              <a:t>
</a:t>
            </a:r>
            <a:r>
              <a:rPr lang="en-US" sz="5000" b="1">
                <a:solidFill>
                  <a:srgbClr val="D38182"/>
                </a:solidFill>
                <a:latin typeface="Georgia"/>
              </a:rPr>
              <a:t>d</a:t>
            </a:r>
            <a:r>
              <a:rPr lang="en-US" sz="5000" b="1">
                <a:solidFill>
                  <a:srgbClr val="D07E85"/>
                </a:solidFill>
                <a:latin typeface="Georgia"/>
              </a:rPr>
              <a:t>a</a:t>
            </a:r>
            <a:r>
              <a:rPr lang="en-US" sz="5000" b="1">
                <a:solidFill>
                  <a:srgbClr val="CE7B88"/>
                </a:solidFill>
                <a:latin typeface="Georgia"/>
              </a:rPr>
              <a:t>l</a:t>
            </a:r>
            <a:r>
              <a:rPr lang="en-US" sz="5000" b="1">
                <a:solidFill>
                  <a:srgbClr val="CC778B"/>
                </a:solidFill>
                <a:latin typeface="Georgia"/>
              </a:rPr>
              <a:t>a</a:t>
            </a:r>
            <a:r>
              <a:rPr lang="en-US" sz="5000" b="1">
                <a:solidFill>
                  <a:srgbClr val="CA748E"/>
                </a:solidFill>
                <a:latin typeface="Georgia"/>
              </a:rPr>
              <a:t>m</a:t>
            </a:r>
            <a:r>
              <a:rPr lang="en-US" sz="5000" b="1">
                <a:solidFill>
                  <a:srgbClr val="F5F1E4"/>
                </a:solidFill>
                <a:latin typeface="Georgia"/>
              </a:rPr>
              <a:t> </a:t>
            </a:r>
            <a:r>
              <a:rPr lang="en-US" sz="5000" b="1">
                <a:solidFill>
                  <a:srgbClr val="BE7299"/>
                </a:solidFill>
                <a:latin typeface="Georgia"/>
              </a:rPr>
              <a:t>S</a:t>
            </a:r>
            <a:r>
              <a:rPr lang="en-US" sz="5000" b="1">
                <a:solidFill>
                  <a:srgbClr val="B7719F"/>
                </a:solidFill>
                <a:latin typeface="Georgia"/>
              </a:rPr>
              <a:t>t</a:t>
            </a:r>
            <a:r>
              <a:rPr lang="en-US" sz="5000" b="1">
                <a:solidFill>
                  <a:srgbClr val="B070A5"/>
                </a:solidFill>
                <a:latin typeface="Georgia"/>
              </a:rPr>
              <a:t>u</a:t>
            </a:r>
            <a:r>
              <a:rPr lang="en-US" sz="5000" b="1">
                <a:solidFill>
                  <a:srgbClr val="AA70AB"/>
                </a:solidFill>
                <a:latin typeface="Georgia"/>
              </a:rPr>
              <a:t>d</a:t>
            </a:r>
            <a:r>
              <a:rPr lang="en-US" sz="5000" b="1">
                <a:solidFill>
                  <a:srgbClr val="A36FB1"/>
                </a:solidFill>
                <a:latin typeface="Georgia"/>
              </a:rPr>
              <a:t>i</a:t>
            </a:r>
            <a:r>
              <a:rPr lang="en-US" sz="5000" b="1">
                <a:solidFill>
                  <a:srgbClr val="F5F1E4"/>
                </a:solidFill>
                <a:latin typeface="Georgia"/>
              </a:rPr>
              <a:t> </a:t>
            </a:r>
            <a:r>
              <a:rPr lang="en-US" sz="5000" b="1">
                <a:solidFill>
                  <a:srgbClr val="966EBE"/>
                </a:solidFill>
                <a:latin typeface="Georgia"/>
              </a:rPr>
              <a:t>I</a:t>
            </a:r>
            <a:r>
              <a:rPr lang="en-US" sz="5000" b="1">
                <a:solidFill>
                  <a:srgbClr val="8F6DC4"/>
                </a:solidFill>
                <a:latin typeface="Georgia"/>
              </a:rPr>
              <a:t>s</a:t>
            </a:r>
            <a:r>
              <a:rPr lang="en-US" sz="5000" b="1">
                <a:solidFill>
                  <a:srgbClr val="886CCA"/>
                </a:solidFill>
                <a:latin typeface="Georgia"/>
              </a:rPr>
              <a:t>l</a:t>
            </a:r>
            <a:r>
              <a:rPr lang="en-US" sz="5000" b="1">
                <a:solidFill>
                  <a:srgbClr val="826CD0"/>
                </a:solidFill>
                <a:latin typeface="Georgia"/>
              </a:rPr>
              <a:t>a</a:t>
            </a:r>
            <a:r>
              <a:rPr lang="en-US" sz="5000" b="1">
                <a:solidFill>
                  <a:srgbClr val="7B6BD6"/>
                </a:solidFill>
                <a:latin typeface="Georgia"/>
              </a:rPr>
              <a:t>m</a:t>
            </a:r>
            <a:endParaRPr lang="en-US" sz="5000" b="1">
              <a:solidFill>
                <a:srgbClr val="F5F1E4"/>
              </a:solidFill>
              <a:latin typeface="Georgia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2D1E35B-A00F-7944-9F0A-6D2C8D958D36}"/>
              </a:ext>
            </a:extLst>
          </p:cNvPr>
          <p:cNvSpPr txBox="1"/>
          <p:nvPr/>
        </p:nvSpPr>
        <p:spPr>
          <a:xfrm>
            <a:off x="1016000" y="5257800"/>
            <a:ext cx="10668000" cy="711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100">
                <a:solidFill>
                  <a:srgbClr val="E6DFC8"/>
                </a:solidFill>
                <a:latin typeface="Georgia"/>
              </a:rPr>
              <a:t>Peradaban, Otoritas, dan Kesadaran di Hadapan Kecerdasan Buatan
Tren Baru Pemahaman Agama dalam Peradaban Planetari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2B6F9F-5895-664C-8959-BA9C670516E4}"/>
              </a:ext>
            </a:extLst>
          </p:cNvPr>
          <p:cNvSpPr txBox="1"/>
          <p:nvPr/>
        </p:nvSpPr>
        <p:spPr>
          <a:xfrm>
            <a:off x="1016000" y="6070600"/>
            <a:ext cx="10668000" cy="609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dirty="0">
                <a:solidFill>
                  <a:srgbClr val="C6D2E4"/>
                </a:solidFill>
                <a:latin typeface="Segoe UI"/>
                <a:cs typeface="Segoe UI"/>
              </a:rPr>
              <a:t>Prof. </a:t>
            </a:r>
            <a:r>
              <a:rPr lang="en-US" sz="1600" dirty="0" err="1">
                <a:solidFill>
                  <a:srgbClr val="C6D2E4"/>
                </a:solidFill>
                <a:latin typeface="Segoe UI"/>
                <a:cs typeface="Segoe UI"/>
              </a:rPr>
              <a:t>Kamaruzzaman </a:t>
            </a:r>
            <a:r>
              <a:rPr lang="en-US" sz="1600" dirty="0">
                <a:solidFill>
                  <a:srgbClr val="C6D2E4"/>
                </a:solidFill>
                <a:latin typeface="Segoe UI"/>
                <a:cs typeface="Segoe UI"/>
              </a:rPr>
              <a:t/>
            </a:r>
            <a:r>
              <a:rPr lang="en-US" sz="1600" dirty="0" err="1">
                <a:solidFill>
                  <a:srgbClr val="C6D2E4"/>
                </a:solidFill>
                <a:latin typeface="Segoe UI"/>
                <a:cs typeface="Segoe UI"/>
              </a:rPr>
              <a:t>Bustamam</a:t>
            </a:r>
            <a:r>
              <a:rPr lang="en-US" sz="1600" dirty="0">
                <a:solidFill>
                  <a:srgbClr val="C6D2E4"/>
                </a:solidFill>
                <a:latin typeface="Segoe UI"/>
                <a:cs typeface="Segoe UI"/>
              </a:rPr>
              <a:t>-Ahmad, Ph.D.  ·  UIN </a:t>
            </a:r>
            <a:r>
              <a:rPr lang="en-US" sz="1600" dirty="0" err="1">
                <a:solidFill>
                  <a:srgbClr val="C6D2E4"/>
                </a:solidFill>
                <a:latin typeface="Segoe UI"/>
                <a:cs typeface="Segoe UI"/>
              </a:rPr>
              <a:t>Ar-Raniry</a:t>
            </a:r>
            <a:r>
              <a:rPr lang="en-US" sz="1600" dirty="0">
                <a:solidFill>
                  <a:srgbClr val="C6D2E4"/>
                </a:solidFill>
                <a:latin typeface="Segoe UI"/>
                <a:cs typeface="Segoe UI"/>
              </a:rPr>
              <a:t> Banda Aceh
</a:t>
            </a:r>
            <a:r>
              <a:rPr lang="en-US" sz="1600" dirty="0" err="1">
                <a:solidFill>
                  <a:srgbClr val="C6D2E4"/>
                </a:solidFill>
                <a:latin typeface="Segoe UI"/>
                <a:cs typeface="Segoe UI"/>
              </a:rPr>
              <a:t/>
            </a:r>
            <a:r>
              <a:rPr lang="en-US" sz="1600" dirty="0">
                <a:solidFill>
                  <a:srgbClr val="C6D2E4"/>
                </a:solidFill>
                <a:latin typeface="Segoe UI"/>
                <a:cs typeface="Segoe UI"/>
              </a:rPr>
              <a:t/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423476-4F20-AF41-95C9-DC1D83B34D8B}"/>
              </a:ext>
            </a:extLst>
          </p:cNvPr>
          <p:cNvSpPr txBox="1"/>
          <p:nvPr/>
        </p:nvSpPr>
        <p:spPr>
          <a:xfrm>
            <a:off x="1016000" y="2692400"/>
            <a:ext cx="106680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endParaRPr lang="en-US" sz="1600" dirty="0">
              <a:solidFill>
                <a:srgbClr val="C6D2E4"/>
              </a:solidFill>
              <a:latin typeface="Segoe U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827503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FA4AEA04-6E8E-1F45-A088-A65C9D08B72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12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6D0A2A-00F9-AC47-B474-AF5D138201CB}"/>
              </a:ext>
            </a:extLst>
          </p:cNvPr>
          <p:cNvSpPr txBox="1"/>
          <p:nvPr/>
        </p:nvSpPr>
        <p:spPr>
          <a:xfrm>
            <a:off x="1016000" y="1397000"/>
            <a:ext cx="88900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KERANGKA PEMBICARAAN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2823F27-05C0-D843-9FF3-A5311DA1D3AB}"/>
              </a:ext>
            </a:extLst>
          </p:cNvPr>
          <p:cNvSpPr/>
          <p:nvPr/>
        </p:nvSpPr>
        <p:spPr>
          <a:xfrm>
            <a:off x="1016000" y="1905000"/>
            <a:ext cx="1524000" cy="381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C33D45-222B-FA4E-8F5E-3766B457DD00}"/>
              </a:ext>
            </a:extLst>
          </p:cNvPr>
          <p:cNvSpPr txBox="1"/>
          <p:nvPr/>
        </p:nvSpPr>
        <p:spPr>
          <a:xfrm>
            <a:off x="11176000" y="6159500"/>
            <a:ext cx="508000" cy="330200"/>
          </a:xfrm>
          <a:prstGeom prst="rect">
            <a:avLst/>
          </a:prstGeom>
          <a:noFill/>
        </p:spPr>
        <p:txBody>
          <a:bodyPr vertOverflow="overflow" vert="horz" wrap="none" rtlCol="0" anchor="t">
            <a:noAutofit/>
          </a:bodyPr>
          <a:lstStyle/>
          <a:p>
            <a:pPr algn="l"/>
            <a:r>
              <a:rPr lang="en-US" sz="1600">
                <a:solidFill>
                  <a:srgbClr val="8FA3BF"/>
                </a:solidFill>
                <a:latin typeface="Segoe UI"/>
                <a:cs typeface="Segoe UI"/>
              </a:rPr>
              <a:t>02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89B494D-700D-6B4B-9744-D431C4002CFB}"/>
              </a:ext>
            </a:extLst>
          </p:cNvPr>
          <p:cNvSpPr/>
          <p:nvPr/>
        </p:nvSpPr>
        <p:spPr>
          <a:xfrm>
            <a:off x="1016000" y="24892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2F12F79-BC40-7B43-AB09-84FCF080C530}"/>
              </a:ext>
            </a:extLst>
          </p:cNvPr>
          <p:cNvSpPr txBox="1"/>
          <p:nvPr/>
        </p:nvSpPr>
        <p:spPr>
          <a:xfrm>
            <a:off x="1016000" y="2717800"/>
            <a:ext cx="635000" cy="406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000" b="1">
                <a:solidFill>
                  <a:srgbClr val="D4AF37"/>
                </a:solidFill>
                <a:latin typeface="Georgia"/>
              </a:rPr>
              <a:t>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498046B-76D0-9642-9A3F-CF739C3B33B4}"/>
              </a:ext>
            </a:extLst>
          </p:cNvPr>
          <p:cNvSpPr txBox="1"/>
          <p:nvPr/>
        </p:nvSpPr>
        <p:spPr>
          <a:xfrm>
            <a:off x="1778000" y="2692400"/>
            <a:ext cx="4826000" cy="406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400" b="1" dirty="0" err="1">
                <a:solidFill>
                  <a:srgbClr val="F5F1E4"/>
                </a:solidFill>
                <a:latin typeface="Segoe UI"/>
                <a:cs typeface="Segoe UI"/>
              </a:rPr>
              <a:t>Tikungan</a:t>
            </a:r>
            <a:r>
              <a:rPr lang="en-US" sz="2400" b="1" dirty="0">
                <a:solidFill>
                  <a:srgbClr val="F5F1E4"/>
                </a:solidFill>
                <a:latin typeface="Segoe UI"/>
                <a:cs typeface="Segoe UI"/>
              </a:rPr>
              <a:t> </a:t>
            </a:r>
            <a:r>
              <a:rPr lang="en-US" sz="2400" b="1" dirty="0" err="1">
                <a:solidFill>
                  <a:srgbClr val="F5F1E4"/>
                </a:solidFill>
                <a:latin typeface="Segoe UI"/>
                <a:cs typeface="Segoe UI"/>
              </a:rPr>
              <a:t>sejarah</a:t>
            </a:r>
            <a:endParaRPr lang="en-US" sz="2400" b="1" dirty="0">
              <a:solidFill>
                <a:srgbClr val="F5F1E4"/>
              </a:solidFill>
              <a:latin typeface="Segoe UI"/>
              <a:cs typeface="Segoe UI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44EAF56-F7DF-1745-B44E-057A92E80465}"/>
              </a:ext>
            </a:extLst>
          </p:cNvPr>
          <p:cNvSpPr txBox="1"/>
          <p:nvPr/>
        </p:nvSpPr>
        <p:spPr>
          <a:xfrm>
            <a:off x="6604000" y="2743200"/>
            <a:ext cx="4572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Kaku, Kurzweil, dan tiga skenario dunia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170E9A3-71A1-024F-AAEF-DB770ACF1510}"/>
              </a:ext>
            </a:extLst>
          </p:cNvPr>
          <p:cNvSpPr/>
          <p:nvPr/>
        </p:nvSpPr>
        <p:spPr>
          <a:xfrm>
            <a:off x="1016000" y="32766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30849EB-F2C3-CB4C-8D0A-A650E0AFE37D}"/>
              </a:ext>
            </a:extLst>
          </p:cNvPr>
          <p:cNvSpPr txBox="1"/>
          <p:nvPr/>
        </p:nvSpPr>
        <p:spPr>
          <a:xfrm>
            <a:off x="1016000" y="3505200"/>
            <a:ext cx="635000" cy="406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000" b="1">
                <a:solidFill>
                  <a:srgbClr val="D4AF37"/>
                </a:solidFill>
                <a:latin typeface="Georgia"/>
              </a:rPr>
              <a:t>II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D05876F-A7F4-D849-8D79-532409999F4D}"/>
              </a:ext>
            </a:extLst>
          </p:cNvPr>
          <p:cNvSpPr txBox="1"/>
          <p:nvPr/>
        </p:nvSpPr>
        <p:spPr>
          <a:xfrm>
            <a:off x="1778000" y="3479800"/>
            <a:ext cx="4826000" cy="406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400" b="1" dirty="0" err="1">
                <a:solidFill>
                  <a:srgbClr val="F5F1E4"/>
                </a:solidFill>
                <a:latin typeface="Segoe UI"/>
                <a:cs typeface="Segoe UI"/>
              </a:rPr>
              <a:t>Subordinasi</a:t>
            </a:r>
            <a:r>
              <a:rPr lang="en-US" sz="2400" b="1" dirty="0">
                <a:solidFill>
                  <a:srgbClr val="F5F1E4"/>
                </a:solidFill>
                <a:latin typeface="Segoe UI"/>
                <a:cs typeface="Segoe UI"/>
              </a:rPr>
              <a:t> </a:t>
            </a:r>
            <a:r>
              <a:rPr lang="en-US" sz="2400" b="1" dirty="0" err="1">
                <a:solidFill>
                  <a:srgbClr val="F5F1E4"/>
                </a:solidFill>
                <a:latin typeface="Segoe UI"/>
                <a:cs typeface="Segoe UI"/>
              </a:rPr>
              <a:t>ilmiah</a:t>
            </a:r>
            <a:endParaRPr lang="en-US" sz="2400" b="1" dirty="0">
              <a:solidFill>
                <a:srgbClr val="F5F1E4"/>
              </a:solidFill>
              <a:latin typeface="Segoe UI"/>
              <a:cs typeface="Segoe UI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B5D0068-D396-9446-9DC8-82EA527E877A}"/>
              </a:ext>
            </a:extLst>
          </p:cNvPr>
          <p:cNvSpPr txBox="1"/>
          <p:nvPr/>
        </p:nvSpPr>
        <p:spPr>
          <a:xfrm>
            <a:off x="6604000" y="3530600"/>
            <a:ext cx="4572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Diagnosis atas struktur pengetahuan kita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FE31434-2759-104E-A098-4129BBCABB5F}"/>
              </a:ext>
            </a:extLst>
          </p:cNvPr>
          <p:cNvSpPr/>
          <p:nvPr/>
        </p:nvSpPr>
        <p:spPr>
          <a:xfrm>
            <a:off x="1016000" y="40640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7D44F67-7FA4-2846-A206-4765217E7159}"/>
              </a:ext>
            </a:extLst>
          </p:cNvPr>
          <p:cNvSpPr txBox="1"/>
          <p:nvPr/>
        </p:nvSpPr>
        <p:spPr>
          <a:xfrm>
            <a:off x="1016000" y="4292600"/>
            <a:ext cx="635000" cy="406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000" b="1">
                <a:solidFill>
                  <a:srgbClr val="D4AF37"/>
                </a:solidFill>
                <a:latin typeface="Georgia"/>
              </a:rPr>
              <a:t>III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2EE20DE-74D5-2949-9A80-571E03D00D36}"/>
              </a:ext>
            </a:extLst>
          </p:cNvPr>
          <p:cNvSpPr txBox="1"/>
          <p:nvPr/>
        </p:nvSpPr>
        <p:spPr>
          <a:xfrm>
            <a:off x="1778000" y="4267200"/>
            <a:ext cx="4826000" cy="406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400" b="1" dirty="0" err="1">
                <a:solidFill>
                  <a:srgbClr val="F5F1E4"/>
                </a:solidFill>
                <a:latin typeface="Segoe UI"/>
                <a:cs typeface="Segoe UI"/>
              </a:rPr>
              <a:t>Predatorisasi</a:t>
            </a:r>
            <a:r>
              <a:rPr lang="en-US" sz="2400" b="1" dirty="0">
                <a:solidFill>
                  <a:srgbClr val="F5F1E4"/>
                </a:solidFill>
                <a:latin typeface="Segoe UI"/>
                <a:cs typeface="Segoe UI"/>
              </a:rPr>
              <a:t> spirit </a:t>
            </a:r>
            <a:r>
              <a:rPr lang="en-US" sz="2400" b="1" dirty="0" err="1">
                <a:solidFill>
                  <a:srgbClr val="F5F1E4"/>
                </a:solidFill>
                <a:latin typeface="Segoe UI"/>
                <a:cs typeface="Segoe UI"/>
              </a:rPr>
              <a:t>religi</a:t>
            </a:r>
            <a:endParaRPr lang="en-US" sz="2400" b="1" dirty="0">
              <a:solidFill>
                <a:srgbClr val="F5F1E4"/>
              </a:solidFill>
              <a:latin typeface="Segoe UI"/>
              <a:cs typeface="Segoe UI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47D6B35-6569-AC4A-8081-CC03DC867BB8}"/>
              </a:ext>
            </a:extLst>
          </p:cNvPr>
          <p:cNvSpPr txBox="1"/>
          <p:nvPr/>
        </p:nvSpPr>
        <p:spPr>
          <a:xfrm>
            <a:off x="6604000" y="4241800"/>
            <a:ext cx="4572000" cy="584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Rasionalitas algoritmik dan kolonialisme epistemik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7534C65-8366-AF47-AF67-5AEF101C373A}"/>
              </a:ext>
            </a:extLst>
          </p:cNvPr>
          <p:cNvSpPr/>
          <p:nvPr/>
        </p:nvSpPr>
        <p:spPr>
          <a:xfrm>
            <a:off x="1016000" y="48514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89C82B3-55E7-204C-B7C7-C33AB430D2F0}"/>
              </a:ext>
            </a:extLst>
          </p:cNvPr>
          <p:cNvSpPr txBox="1"/>
          <p:nvPr/>
        </p:nvSpPr>
        <p:spPr>
          <a:xfrm>
            <a:off x="1016000" y="5080000"/>
            <a:ext cx="635000" cy="406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000" b="1">
                <a:solidFill>
                  <a:srgbClr val="D4AF37"/>
                </a:solidFill>
                <a:latin typeface="Georgia"/>
              </a:rPr>
              <a:t>IV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C131452-8A90-F947-B03A-476B18743408}"/>
              </a:ext>
            </a:extLst>
          </p:cNvPr>
          <p:cNvSpPr txBox="1"/>
          <p:nvPr/>
        </p:nvSpPr>
        <p:spPr>
          <a:xfrm>
            <a:off x="1778000" y="5054600"/>
            <a:ext cx="4826000" cy="406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400" b="1">
                <a:solidFill>
                  <a:srgbClr val="F5F1E4"/>
                </a:solidFill>
                <a:latin typeface="Segoe UI"/>
                <a:cs typeface="Segoe UI"/>
              </a:rPr>
              <a:t>Dari reaktif ke prediktif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EB63DE4-A0DB-A640-A9EB-049586273E5F}"/>
              </a:ext>
            </a:extLst>
          </p:cNvPr>
          <p:cNvSpPr txBox="1"/>
          <p:nvPr/>
        </p:nvSpPr>
        <p:spPr>
          <a:xfrm>
            <a:off x="6604000" y="5029200"/>
            <a:ext cx="4572000" cy="584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Predictive knowledge dan foresight keislaman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2078051-9483-DD4D-8D01-6F60CF759F44}"/>
              </a:ext>
            </a:extLst>
          </p:cNvPr>
          <p:cNvSpPr/>
          <p:nvPr/>
        </p:nvSpPr>
        <p:spPr>
          <a:xfrm>
            <a:off x="1016000" y="56388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C6574DD-5452-DD49-82D8-76AEB4E0927B}"/>
              </a:ext>
            </a:extLst>
          </p:cNvPr>
          <p:cNvSpPr txBox="1"/>
          <p:nvPr/>
        </p:nvSpPr>
        <p:spPr>
          <a:xfrm>
            <a:off x="1016000" y="5867400"/>
            <a:ext cx="635000" cy="406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000" b="1">
                <a:solidFill>
                  <a:srgbClr val="D4AF37"/>
                </a:solidFill>
                <a:latin typeface="Georgia"/>
              </a:rPr>
              <a:t>V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84DE476-2D4C-2146-9777-BF316B6937B7}"/>
              </a:ext>
            </a:extLst>
          </p:cNvPr>
          <p:cNvSpPr txBox="1"/>
          <p:nvPr/>
        </p:nvSpPr>
        <p:spPr>
          <a:xfrm>
            <a:off x="1778000" y="5842000"/>
            <a:ext cx="4826000" cy="406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400" b="1">
                <a:solidFill>
                  <a:srgbClr val="F5F1E4"/>
                </a:solidFill>
                <a:latin typeface="Segoe UI"/>
                <a:cs typeface="Segoe UI"/>
              </a:rPr>
              <a:t>Arah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7333391-06D5-1447-94AB-D2DBC759D79C}"/>
              </a:ext>
            </a:extLst>
          </p:cNvPr>
          <p:cNvSpPr txBox="1"/>
          <p:nvPr/>
        </p:nvSpPr>
        <p:spPr>
          <a:xfrm>
            <a:off x="6604000" y="5816600"/>
            <a:ext cx="4572000" cy="584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Control, influence, own, category, polarization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A14FA02-F101-A04B-BD7B-F4DE3154BDBB}"/>
              </a:ext>
            </a:extLst>
          </p:cNvPr>
          <p:cNvSpPr/>
          <p:nvPr/>
        </p:nvSpPr>
        <p:spPr>
          <a:xfrm>
            <a:off x="1016000" y="64262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348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E89F50C1-229B-E34D-9283-602FDB615FB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12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EE31A2C-B7FC-6F49-AF4E-54ADE9655011}"/>
              </a:ext>
            </a:extLst>
          </p:cNvPr>
          <p:cNvSpPr txBox="1"/>
          <p:nvPr/>
        </p:nvSpPr>
        <p:spPr>
          <a:xfrm>
            <a:off x="1016000" y="1397000"/>
            <a:ext cx="88900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TIKUNGAN SEJARAH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7721F91-E9A7-0D49-8675-0848096DBBD8}"/>
              </a:ext>
            </a:extLst>
          </p:cNvPr>
          <p:cNvSpPr/>
          <p:nvPr/>
        </p:nvSpPr>
        <p:spPr>
          <a:xfrm>
            <a:off x="1016000" y="1905000"/>
            <a:ext cx="1524000" cy="381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4F68CFE-7C05-EB4F-8255-ED8493962D64}"/>
              </a:ext>
            </a:extLst>
          </p:cNvPr>
          <p:cNvSpPr txBox="1"/>
          <p:nvPr/>
        </p:nvSpPr>
        <p:spPr>
          <a:xfrm>
            <a:off x="11176000" y="6159500"/>
            <a:ext cx="508000" cy="330200"/>
          </a:xfrm>
          <a:prstGeom prst="rect">
            <a:avLst/>
          </a:prstGeom>
          <a:noFill/>
        </p:spPr>
        <p:txBody>
          <a:bodyPr vertOverflow="overflow" vert="horz" wrap="none" rtlCol="0" anchor="t">
            <a:noAutofit/>
          </a:bodyPr>
          <a:lstStyle/>
          <a:p>
            <a:pPr algn="l"/>
            <a:r>
              <a:rPr lang="en-US" sz="1600">
                <a:solidFill>
                  <a:srgbClr val="8FA3BF"/>
                </a:solidFill>
                <a:latin typeface="Segoe UI"/>
                <a:cs typeface="Segoe UI"/>
              </a:rPr>
              <a:t>03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5C68974-418C-774B-B588-5CAC4D420E9C}"/>
              </a:ext>
            </a:extLst>
          </p:cNvPr>
          <p:cNvSpPr txBox="1"/>
          <p:nvPr/>
        </p:nvSpPr>
        <p:spPr>
          <a:xfrm>
            <a:off x="1016000" y="2438400"/>
            <a:ext cx="10668000" cy="685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4000" b="1">
                <a:solidFill>
                  <a:srgbClr val="E8C978"/>
                </a:solidFill>
                <a:latin typeface="Georgia"/>
              </a:rPr>
              <a:t>D</a:t>
            </a:r>
            <a:r>
              <a:rPr lang="en-US" sz="4000" b="1">
                <a:solidFill>
                  <a:srgbClr val="E7C477"/>
                </a:solidFill>
                <a:latin typeface="Georgia"/>
              </a:rPr>
              <a:t>u</a:t>
            </a:r>
            <a:r>
              <a:rPr lang="en-US" sz="4000" b="1">
                <a:solidFill>
                  <a:srgbClr val="E7BF75"/>
                </a:solidFill>
                <a:latin typeface="Georgia"/>
              </a:rPr>
              <a:t>a</a:t>
            </a:r>
            <a:r>
              <a:rPr lang="en-US" sz="4000" b="1">
                <a:solidFill>
                  <a:srgbClr val="F5F1E4"/>
                </a:solidFill>
                <a:latin typeface="Georgia"/>
              </a:rPr>
              <a:t> </a:t>
            </a:r>
            <a:r>
              <a:rPr lang="en-US" sz="4000" b="1">
                <a:solidFill>
                  <a:srgbClr val="E6B572"/>
                </a:solidFill>
                <a:latin typeface="Georgia"/>
              </a:rPr>
              <a:t>p</a:t>
            </a:r>
            <a:r>
              <a:rPr lang="en-US" sz="4000" b="1">
                <a:solidFill>
                  <a:srgbClr val="E5B071"/>
                </a:solidFill>
                <a:latin typeface="Georgia"/>
              </a:rPr>
              <a:t>e</a:t>
            </a:r>
            <a:r>
              <a:rPr lang="en-US" sz="4000" b="1">
                <a:solidFill>
                  <a:srgbClr val="E5AB70"/>
                </a:solidFill>
                <a:latin typeface="Georgia"/>
              </a:rPr>
              <a:t>t</a:t>
            </a:r>
            <a:r>
              <a:rPr lang="en-US" sz="4000" b="1">
                <a:solidFill>
                  <a:srgbClr val="E4A66E"/>
                </a:solidFill>
                <a:latin typeface="Georgia"/>
              </a:rPr>
              <a:t>a</a:t>
            </a:r>
            <a:r>
              <a:rPr lang="en-US" sz="4000" b="1">
                <a:solidFill>
                  <a:srgbClr val="F5F1E4"/>
                </a:solidFill>
                <a:latin typeface="Georgia"/>
              </a:rPr>
              <a:t> </a:t>
            </a:r>
            <a:r>
              <a:rPr lang="en-US" sz="4000" b="1">
                <a:solidFill>
                  <a:srgbClr val="E39C6B"/>
                </a:solidFill>
                <a:latin typeface="Georgia"/>
              </a:rPr>
              <a:t>y</a:t>
            </a:r>
            <a:r>
              <a:rPr lang="en-US" sz="4000" b="1">
                <a:solidFill>
                  <a:srgbClr val="E1976E"/>
                </a:solidFill>
                <a:latin typeface="Georgia"/>
              </a:rPr>
              <a:t>a</a:t>
            </a:r>
            <a:r>
              <a:rPr lang="en-US" sz="4000" b="1">
                <a:solidFill>
                  <a:srgbClr val="DE9371"/>
                </a:solidFill>
                <a:latin typeface="Georgia"/>
              </a:rPr>
              <a:t>n</a:t>
            </a:r>
            <a:r>
              <a:rPr lang="en-US" sz="4000" b="1">
                <a:solidFill>
                  <a:srgbClr val="DC8F75"/>
                </a:solidFill>
                <a:latin typeface="Georgia"/>
              </a:rPr>
              <a:t>g</a:t>
            </a:r>
            <a:r>
              <a:rPr lang="en-US" sz="4000" b="1">
                <a:solidFill>
                  <a:srgbClr val="F5F1E4"/>
                </a:solidFill>
                <a:latin typeface="Georgia"/>
              </a:rPr>
              <a:t> </a:t>
            </a:r>
            <a:r>
              <a:rPr lang="en-US" sz="4000" b="1">
                <a:solidFill>
                  <a:srgbClr val="D6877D"/>
                </a:solidFill>
                <a:latin typeface="Georgia"/>
              </a:rPr>
              <a:t>h</a:t>
            </a:r>
            <a:r>
              <a:rPr lang="en-US" sz="4000" b="1">
                <a:solidFill>
                  <a:srgbClr val="D38281"/>
                </a:solidFill>
                <a:latin typeface="Georgia"/>
              </a:rPr>
              <a:t>a</a:t>
            </a:r>
            <a:r>
              <a:rPr lang="en-US" sz="4000" b="1">
                <a:solidFill>
                  <a:srgbClr val="D07E85"/>
                </a:solidFill>
                <a:latin typeface="Georgia"/>
              </a:rPr>
              <a:t>r</a:t>
            </a:r>
            <a:r>
              <a:rPr lang="en-US" sz="4000" b="1">
                <a:solidFill>
                  <a:srgbClr val="CE7A89"/>
                </a:solidFill>
                <a:latin typeface="Georgia"/>
              </a:rPr>
              <a:t>u</a:t>
            </a:r>
            <a:r>
              <a:rPr lang="en-US" sz="4000" b="1">
                <a:solidFill>
                  <a:srgbClr val="CB768C"/>
                </a:solidFill>
                <a:latin typeface="Georgia"/>
              </a:rPr>
              <a:t>s</a:t>
            </a:r>
            <a:r>
              <a:rPr lang="en-US" sz="4000" b="1">
                <a:solidFill>
                  <a:srgbClr val="F5F1E4"/>
                </a:solidFill>
                <a:latin typeface="Georgia"/>
              </a:rPr>
              <a:t> </a:t>
            </a:r>
            <a:r>
              <a:rPr lang="en-US" sz="4000" b="1">
                <a:solidFill>
                  <a:srgbClr val="BE7299"/>
                </a:solidFill>
                <a:latin typeface="Georgia"/>
              </a:rPr>
              <a:t>k</a:t>
            </a:r>
            <a:r>
              <a:rPr lang="en-US" sz="4000" b="1">
                <a:solidFill>
                  <a:srgbClr val="B671A1"/>
                </a:solidFill>
                <a:latin typeface="Georgia"/>
              </a:rPr>
              <a:t>i</a:t>
            </a:r>
            <a:r>
              <a:rPr lang="en-US" sz="4000" b="1">
                <a:solidFill>
                  <a:srgbClr val="AD70A8"/>
                </a:solidFill>
                <a:latin typeface="Georgia"/>
              </a:rPr>
              <a:t>t</a:t>
            </a:r>
            <a:r>
              <a:rPr lang="en-US" sz="4000" b="1">
                <a:solidFill>
                  <a:srgbClr val="A56FB0"/>
                </a:solidFill>
                <a:latin typeface="Georgia"/>
              </a:rPr>
              <a:t>a</a:t>
            </a:r>
            <a:r>
              <a:rPr lang="en-US" sz="4000" b="1">
                <a:solidFill>
                  <a:srgbClr val="F5F1E4"/>
                </a:solidFill>
                <a:latin typeface="Georgia"/>
              </a:rPr>
              <a:t> </a:t>
            </a:r>
            <a:r>
              <a:rPr lang="en-US" sz="4000" b="1">
                <a:solidFill>
                  <a:srgbClr val="946EBF"/>
                </a:solidFill>
                <a:latin typeface="Georgia"/>
              </a:rPr>
              <a:t>b</a:t>
            </a:r>
            <a:r>
              <a:rPr lang="en-US" sz="4000" b="1">
                <a:solidFill>
                  <a:srgbClr val="8C6DC7"/>
                </a:solidFill>
                <a:latin typeface="Georgia"/>
              </a:rPr>
              <a:t>a</a:t>
            </a:r>
            <a:r>
              <a:rPr lang="en-US" sz="4000" b="1">
                <a:solidFill>
                  <a:srgbClr val="836CCE"/>
                </a:solidFill>
                <a:latin typeface="Georgia"/>
              </a:rPr>
              <a:t>c</a:t>
            </a:r>
            <a:r>
              <a:rPr lang="en-US" sz="4000" b="1">
                <a:solidFill>
                  <a:srgbClr val="7B6BD6"/>
                </a:solidFill>
                <a:latin typeface="Georgia"/>
              </a:rPr>
              <a:t>a</a:t>
            </a:r>
            <a:endParaRPr lang="en-US" sz="4000" b="1">
              <a:solidFill>
                <a:srgbClr val="F5F1E4"/>
              </a:solidFill>
              <a:latin typeface="Georgia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19EE0A4-25C9-064C-AD61-4B598D28BE50}"/>
              </a:ext>
            </a:extLst>
          </p:cNvPr>
          <p:cNvSpPr/>
          <p:nvPr/>
        </p:nvSpPr>
        <p:spPr>
          <a:xfrm>
            <a:off x="1016000" y="3327400"/>
            <a:ext cx="38100" cy="25146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5AFD08A-85D7-6A4F-A390-294C4F1E2556}"/>
              </a:ext>
            </a:extLst>
          </p:cNvPr>
          <p:cNvSpPr txBox="1"/>
          <p:nvPr/>
        </p:nvSpPr>
        <p:spPr>
          <a:xfrm>
            <a:off x="1371600" y="3327400"/>
            <a:ext cx="45720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MICHIO KAKU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F45A5BF-C008-3E47-BCA0-4C1C4C24761B}"/>
              </a:ext>
            </a:extLst>
          </p:cNvPr>
          <p:cNvSpPr txBox="1"/>
          <p:nvPr/>
        </p:nvSpPr>
        <p:spPr>
          <a:xfrm>
            <a:off x="1371600" y="3708400"/>
            <a:ext cx="4572000" cy="711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100" b="1">
                <a:solidFill>
                  <a:srgbClr val="E6B472"/>
                </a:solidFill>
                <a:latin typeface="Georgia"/>
              </a:rPr>
              <a:t>Peradaban Type 0 → Type I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81DA6D4-94CA-154F-A6CE-37F929C0E12D}"/>
              </a:ext>
            </a:extLst>
          </p:cNvPr>
          <p:cNvSpPr txBox="1"/>
          <p:nvPr/>
        </p:nvSpPr>
        <p:spPr>
          <a:xfrm>
            <a:off x="1371600" y="4521200"/>
            <a:ext cx="4572000" cy="1320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>
                <a:solidFill>
                  <a:srgbClr val="E6DFC8"/>
                </a:solidFill>
                <a:latin typeface="Segoe UI"/>
                <a:cs typeface="Segoe UI"/>
              </a:rPr>
              <a:t>Type 0 bertumpu pada energi fosil dan identitas yang terpecah. Type I menguasai energi planet dan bekerja sebagai satu jaringan. Kita berada di fase transisi — dan Kaku menyebut fase inilah yang paling rawan.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38F57E4-705D-AE4B-87F0-44C8DDA93665}"/>
              </a:ext>
            </a:extLst>
          </p:cNvPr>
          <p:cNvSpPr/>
          <p:nvPr/>
        </p:nvSpPr>
        <p:spPr>
          <a:xfrm>
            <a:off x="6223000" y="3327400"/>
            <a:ext cx="38100" cy="25146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D03138D-0D9F-5148-933C-97A11AB05476}"/>
              </a:ext>
            </a:extLst>
          </p:cNvPr>
          <p:cNvSpPr txBox="1"/>
          <p:nvPr/>
        </p:nvSpPr>
        <p:spPr>
          <a:xfrm>
            <a:off x="6578600" y="3327400"/>
            <a:ext cx="45720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RAY KURZWEIL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C7D1998-4919-9545-BBA9-C5404D24794D}"/>
              </a:ext>
            </a:extLst>
          </p:cNvPr>
          <p:cNvSpPr txBox="1"/>
          <p:nvPr/>
        </p:nvSpPr>
        <p:spPr>
          <a:xfrm>
            <a:off x="6578600" y="3708400"/>
            <a:ext cx="4572000" cy="711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100" b="1">
                <a:solidFill>
                  <a:srgbClr val="AA70AB"/>
                </a:solidFill>
                <a:latin typeface="Georgia"/>
              </a:rPr>
              <a:t>Enam tahap evolusi kecerdasan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1C46850-95FA-3C49-AD75-36BB175D4D1F}"/>
              </a:ext>
            </a:extLst>
          </p:cNvPr>
          <p:cNvSpPr txBox="1"/>
          <p:nvPr/>
        </p:nvSpPr>
        <p:spPr>
          <a:xfrm>
            <a:off x="6578600" y="4521200"/>
            <a:ext cx="4572000" cy="1320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>
                <a:solidFill>
                  <a:srgbClr val="E6DFC8"/>
                </a:solidFill>
                <a:latin typeface="Segoe UI"/>
                <a:cs typeface="Segoe UI"/>
              </a:rPr>
              <a:t>Atom, DNA, otak, teknologi, komputer, lalu kecerdasan non-biologis. Kecerdasan buatan bukan kejutan, melainkan kelanjutan pola percepatan yang berlangsung sejak materi pertama.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216EC891-B0AB-C741-8C37-42FC84AA4B30}"/>
              </a:ext>
            </a:extLst>
          </p:cNvPr>
          <p:cNvSpPr/>
          <p:nvPr/>
        </p:nvSpPr>
        <p:spPr>
          <a:xfrm>
            <a:off x="1016000" y="60198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A199055-0F8E-6740-8822-2BE5A1BC9C9C}"/>
              </a:ext>
            </a:extLst>
          </p:cNvPr>
          <p:cNvSpPr txBox="1"/>
          <p:nvPr/>
        </p:nvSpPr>
        <p:spPr>
          <a:xfrm>
            <a:off x="1016000" y="6223000"/>
            <a:ext cx="10160000" cy="457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>
                <a:solidFill>
                  <a:srgbClr val="E6DFC8"/>
                </a:solidFill>
                <a:latin typeface="Georgia"/>
              </a:rPr>
              <a:t>Keduanya menyepakati satu hal: perubahannya tidak linear, melainkan eksponensial.</a:t>
            </a:r>
          </a:p>
        </p:txBody>
      </p:sp>
    </p:spTree>
    <p:extLst>
      <p:ext uri="{BB962C8B-B14F-4D97-AF65-F5344CB8AC3E}">
        <p14:creationId xmlns:p14="http://schemas.microsoft.com/office/powerpoint/2010/main" val="1165052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CCA42C3-F5FC-7A47-BE58-77A7EB39230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12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079D48E-4558-8146-9988-5DF9ABE99053}"/>
              </a:ext>
            </a:extLst>
          </p:cNvPr>
          <p:cNvSpPr txBox="1"/>
          <p:nvPr/>
        </p:nvSpPr>
        <p:spPr>
          <a:xfrm>
            <a:off x="1016000" y="1397000"/>
            <a:ext cx="88900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PERCABANGAN DARI TRANSISI ITU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F40D554-BDDF-2C41-9FB3-D554E1B541F6}"/>
              </a:ext>
            </a:extLst>
          </p:cNvPr>
          <p:cNvSpPr/>
          <p:nvPr/>
        </p:nvSpPr>
        <p:spPr>
          <a:xfrm>
            <a:off x="1016000" y="1905000"/>
            <a:ext cx="1524000" cy="381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F49348-5B21-7C4C-9AF8-A81576D4FBDC}"/>
              </a:ext>
            </a:extLst>
          </p:cNvPr>
          <p:cNvSpPr txBox="1"/>
          <p:nvPr/>
        </p:nvSpPr>
        <p:spPr>
          <a:xfrm>
            <a:off x="11176000" y="6159500"/>
            <a:ext cx="508000" cy="330200"/>
          </a:xfrm>
          <a:prstGeom prst="rect">
            <a:avLst/>
          </a:prstGeom>
          <a:noFill/>
        </p:spPr>
        <p:txBody>
          <a:bodyPr vertOverflow="overflow" vert="horz" wrap="none" rtlCol="0" anchor="t">
            <a:noAutofit/>
          </a:bodyPr>
          <a:lstStyle/>
          <a:p>
            <a:pPr algn="l"/>
            <a:r>
              <a:rPr lang="en-US" sz="1600">
                <a:solidFill>
                  <a:srgbClr val="8FA3BF"/>
                </a:solidFill>
                <a:latin typeface="Segoe UI"/>
                <a:cs typeface="Segoe UI"/>
              </a:rPr>
              <a:t>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12E801A-74AD-814C-9884-E5E707E7135A}"/>
              </a:ext>
            </a:extLst>
          </p:cNvPr>
          <p:cNvSpPr txBox="1"/>
          <p:nvPr/>
        </p:nvSpPr>
        <p:spPr>
          <a:xfrm>
            <a:off x="1016000" y="2438400"/>
            <a:ext cx="10668000" cy="685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4000" b="1">
                <a:solidFill>
                  <a:srgbClr val="E8C978"/>
                </a:solidFill>
                <a:latin typeface="Georgia"/>
              </a:rPr>
              <a:t>T</a:t>
            </a:r>
            <a:r>
              <a:rPr lang="en-US" sz="4000" b="1">
                <a:solidFill>
                  <a:srgbClr val="E7C176"/>
                </a:solidFill>
                <a:latin typeface="Georgia"/>
              </a:rPr>
              <a:t>i</a:t>
            </a:r>
            <a:r>
              <a:rPr lang="en-US" sz="4000" b="1">
                <a:solidFill>
                  <a:srgbClr val="E6B974"/>
                </a:solidFill>
                <a:latin typeface="Georgia"/>
              </a:rPr>
              <a:t>g</a:t>
            </a:r>
            <a:r>
              <a:rPr lang="en-US" sz="4000" b="1">
                <a:solidFill>
                  <a:srgbClr val="E6B272"/>
                </a:solidFill>
                <a:latin typeface="Georgia"/>
              </a:rPr>
              <a:t>a</a:t>
            </a:r>
            <a:r>
              <a:rPr lang="en-US" sz="4000" b="1">
                <a:solidFill>
                  <a:srgbClr val="F5F1E4"/>
                </a:solidFill>
                <a:latin typeface="Georgia"/>
              </a:rPr>
              <a:t> </a:t>
            </a:r>
            <a:r>
              <a:rPr lang="en-US" sz="4000" b="1">
                <a:solidFill>
                  <a:srgbClr val="E4A26D"/>
                </a:solidFill>
                <a:latin typeface="Georgia"/>
              </a:rPr>
              <a:t>s</a:t>
            </a:r>
            <a:r>
              <a:rPr lang="en-US" sz="4000" b="1">
                <a:solidFill>
                  <a:srgbClr val="E39A6B"/>
                </a:solidFill>
                <a:latin typeface="Georgia"/>
              </a:rPr>
              <a:t>k</a:t>
            </a:r>
            <a:r>
              <a:rPr lang="en-US" sz="4000" b="1">
                <a:solidFill>
                  <a:srgbClr val="DF9471"/>
                </a:solidFill>
                <a:latin typeface="Georgia"/>
              </a:rPr>
              <a:t>e</a:t>
            </a:r>
            <a:r>
              <a:rPr lang="en-US" sz="4000" b="1">
                <a:solidFill>
                  <a:srgbClr val="DA8D77"/>
                </a:solidFill>
                <a:latin typeface="Georgia"/>
              </a:rPr>
              <a:t>n</a:t>
            </a:r>
            <a:r>
              <a:rPr lang="en-US" sz="4000" b="1">
                <a:solidFill>
                  <a:srgbClr val="D6877D"/>
                </a:solidFill>
                <a:latin typeface="Georgia"/>
              </a:rPr>
              <a:t>a</a:t>
            </a:r>
            <a:r>
              <a:rPr lang="en-US" sz="4000" b="1">
                <a:solidFill>
                  <a:srgbClr val="D28083"/>
                </a:solidFill>
                <a:latin typeface="Georgia"/>
              </a:rPr>
              <a:t>r</a:t>
            </a:r>
            <a:r>
              <a:rPr lang="en-US" sz="4000" b="1">
                <a:solidFill>
                  <a:srgbClr val="CD7A89"/>
                </a:solidFill>
                <a:latin typeface="Georgia"/>
              </a:rPr>
              <a:t>i</a:t>
            </a:r>
            <a:r>
              <a:rPr lang="en-US" sz="4000" b="1">
                <a:solidFill>
                  <a:srgbClr val="C9738F"/>
                </a:solidFill>
                <a:latin typeface="Georgia"/>
              </a:rPr>
              <a:t>o</a:t>
            </a:r>
            <a:r>
              <a:rPr lang="en-US" sz="4000" b="1">
                <a:solidFill>
                  <a:srgbClr val="F5F1E4"/>
                </a:solidFill>
                <a:latin typeface="Georgia"/>
              </a:rPr>
              <a:t> </a:t>
            </a:r>
            <a:r>
              <a:rPr lang="en-US" sz="4000" b="1">
                <a:solidFill>
                  <a:srgbClr val="AF70A7"/>
                </a:solidFill>
                <a:latin typeface="Georgia"/>
              </a:rPr>
              <a:t>d</a:t>
            </a:r>
            <a:r>
              <a:rPr lang="en-US" sz="4000" b="1">
                <a:solidFill>
                  <a:srgbClr val="A26FB3"/>
                </a:solidFill>
                <a:latin typeface="Georgia"/>
              </a:rPr>
              <a:t>u</a:t>
            </a:r>
            <a:r>
              <a:rPr lang="en-US" sz="4000" b="1">
                <a:solidFill>
                  <a:srgbClr val="956EBE"/>
                </a:solidFill>
                <a:latin typeface="Georgia"/>
              </a:rPr>
              <a:t>n</a:t>
            </a:r>
            <a:r>
              <a:rPr lang="en-US" sz="4000" b="1">
                <a:solidFill>
                  <a:srgbClr val="886CCA"/>
                </a:solidFill>
                <a:latin typeface="Georgia"/>
              </a:rPr>
              <a:t>i</a:t>
            </a:r>
            <a:r>
              <a:rPr lang="en-US" sz="4000" b="1">
                <a:solidFill>
                  <a:srgbClr val="7B6BD6"/>
                </a:solidFill>
                <a:latin typeface="Georgia"/>
              </a:rPr>
              <a:t>a</a:t>
            </a:r>
            <a:endParaRPr lang="en-US" sz="4000" b="1">
              <a:solidFill>
                <a:srgbClr val="F5F1E4"/>
              </a:solidFill>
              <a:latin typeface="Georgia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74C5123-49DA-CD40-BC0A-FCA247D6F71C}"/>
              </a:ext>
            </a:extLst>
          </p:cNvPr>
          <p:cNvSpPr/>
          <p:nvPr/>
        </p:nvSpPr>
        <p:spPr>
          <a:xfrm>
            <a:off x="1016000" y="32766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BB63FE0-96DA-F842-ADC1-ABF2E67FDA84}"/>
              </a:ext>
            </a:extLst>
          </p:cNvPr>
          <p:cNvSpPr txBox="1"/>
          <p:nvPr/>
        </p:nvSpPr>
        <p:spPr>
          <a:xfrm>
            <a:off x="1016000" y="3505200"/>
            <a:ext cx="5080000" cy="482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800" b="1">
                <a:solidFill>
                  <a:srgbClr val="F0D98A"/>
                </a:solidFill>
                <a:latin typeface="Georgia"/>
              </a:rPr>
              <a:t>TRANSFORMATIVE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2DC4058-A7FD-0841-9991-3190917427A5}"/>
              </a:ext>
            </a:extLst>
          </p:cNvPr>
          <p:cNvSpPr txBox="1"/>
          <p:nvPr/>
        </p:nvSpPr>
        <p:spPr>
          <a:xfrm>
            <a:off x="6350000" y="3556000"/>
            <a:ext cx="4826000" cy="660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>
                <a:solidFill>
                  <a:srgbClr val="E6DFC8"/>
                </a:solidFill>
                <a:latin typeface="Segoe UI"/>
                <a:cs typeface="Segoe UI"/>
              </a:rPr>
              <a:t>Transisi dilewati dengan nilai dan kesadaran yang ikut berubah.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19059E8-88E0-0046-9988-C164E045854B}"/>
              </a:ext>
            </a:extLst>
          </p:cNvPr>
          <p:cNvSpPr/>
          <p:nvPr/>
        </p:nvSpPr>
        <p:spPr>
          <a:xfrm>
            <a:off x="1016000" y="41910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415CD43-CE98-DC42-AACC-2479179E3E28}"/>
              </a:ext>
            </a:extLst>
          </p:cNvPr>
          <p:cNvSpPr txBox="1"/>
          <p:nvPr/>
        </p:nvSpPr>
        <p:spPr>
          <a:xfrm>
            <a:off x="1016000" y="4419600"/>
            <a:ext cx="5080000" cy="482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800" b="1">
                <a:solidFill>
                  <a:srgbClr val="D6877D"/>
                </a:solidFill>
                <a:latin typeface="Georgia"/>
              </a:rPr>
              <a:t>STAGNANT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2C1F7A-358A-B34B-8D99-0CC3C85BF642}"/>
              </a:ext>
            </a:extLst>
          </p:cNvPr>
          <p:cNvSpPr txBox="1"/>
          <p:nvPr/>
        </p:nvSpPr>
        <p:spPr>
          <a:xfrm>
            <a:off x="6350000" y="4470400"/>
            <a:ext cx="4826000" cy="660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>
                <a:solidFill>
                  <a:srgbClr val="E6DFC8"/>
                </a:solidFill>
                <a:latin typeface="Segoe UI"/>
                <a:cs typeface="Segoe UI"/>
              </a:rPr>
              <a:t>Teknologi menuju Type I, tetapi jiwanya tertinggal di Type 0.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B2BC57B-B425-694E-B49C-87F7540C37D7}"/>
              </a:ext>
            </a:extLst>
          </p:cNvPr>
          <p:cNvSpPr/>
          <p:nvPr/>
        </p:nvSpPr>
        <p:spPr>
          <a:xfrm>
            <a:off x="1016000" y="51054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49ADE6F-8112-C445-978C-15ED0C2C5477}"/>
              </a:ext>
            </a:extLst>
          </p:cNvPr>
          <p:cNvSpPr txBox="1"/>
          <p:nvPr/>
        </p:nvSpPr>
        <p:spPr>
          <a:xfrm>
            <a:off x="1016000" y="5334000"/>
            <a:ext cx="5080000" cy="482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800" b="1">
                <a:solidFill>
                  <a:srgbClr val="7B6BD6"/>
                </a:solidFill>
                <a:latin typeface="Georgia"/>
              </a:rPr>
              <a:t>BARBARIC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2F5CF69-5657-2543-A52E-9151441A05B5}"/>
              </a:ext>
            </a:extLst>
          </p:cNvPr>
          <p:cNvSpPr txBox="1"/>
          <p:nvPr/>
        </p:nvSpPr>
        <p:spPr>
          <a:xfrm>
            <a:off x="6350000" y="5384800"/>
            <a:ext cx="4826000" cy="660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>
                <a:solidFill>
                  <a:srgbClr val="E6DFC8"/>
                </a:solidFill>
                <a:latin typeface="Segoe UI"/>
                <a:cs typeface="Segoe UI"/>
              </a:rPr>
              <a:t>Percepatan Kurzweil terjadi tanpa kendali moral sama sekali.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A17130F-6FA0-F341-8C2A-1370D10139D7}"/>
              </a:ext>
            </a:extLst>
          </p:cNvPr>
          <p:cNvSpPr/>
          <p:nvPr/>
        </p:nvSpPr>
        <p:spPr>
          <a:xfrm>
            <a:off x="1016000" y="60198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067C432-2BF5-F24C-ADD1-3AD64C54434D}"/>
              </a:ext>
            </a:extLst>
          </p:cNvPr>
          <p:cNvSpPr txBox="1"/>
          <p:nvPr/>
        </p:nvSpPr>
        <p:spPr>
          <a:xfrm>
            <a:off x="1016000" y="6146800"/>
            <a:ext cx="9906000" cy="660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900">
                <a:solidFill>
                  <a:srgbClr val="E6DFC8"/>
                </a:solidFill>
                <a:latin typeface="Georgia"/>
              </a:rPr>
              <a:t>Ketiganya dapat berlangsung serentak — di satu negara, bahkan di satu kampus.</a:t>
            </a:r>
          </a:p>
        </p:txBody>
      </p:sp>
    </p:spTree>
    <p:extLst>
      <p:ext uri="{BB962C8B-B14F-4D97-AF65-F5344CB8AC3E}">
        <p14:creationId xmlns:p14="http://schemas.microsoft.com/office/powerpoint/2010/main" val="2436235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C6F02A5D-602A-1347-B860-8C51B2D7D4D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12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50036A6-BFCA-694B-A83B-3AA564A12AA7}"/>
              </a:ext>
            </a:extLst>
          </p:cNvPr>
          <p:cNvSpPr txBox="1"/>
          <p:nvPr/>
        </p:nvSpPr>
        <p:spPr>
          <a:xfrm>
            <a:off x="1016000" y="1397000"/>
            <a:ext cx="88900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 b="1">
                <a:solidFill>
                  <a:srgbClr val="D4AF37"/>
                </a:solidFill>
                <a:latin typeface="Segoe UI"/>
                <a:cs typeface="Segoe UI"/>
              </a:rPr>
              <a:t>DIAGNOSIS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0EE9DA3-7A6E-504B-BE27-C5DE5FE6B3AF}"/>
              </a:ext>
            </a:extLst>
          </p:cNvPr>
          <p:cNvSpPr/>
          <p:nvPr/>
        </p:nvSpPr>
        <p:spPr>
          <a:xfrm>
            <a:off x="1016000" y="1905000"/>
            <a:ext cx="1524000" cy="381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4680691-053B-BE41-9ED0-CF3617BD72D0}"/>
              </a:ext>
            </a:extLst>
          </p:cNvPr>
          <p:cNvSpPr txBox="1"/>
          <p:nvPr/>
        </p:nvSpPr>
        <p:spPr>
          <a:xfrm>
            <a:off x="11176000" y="6159500"/>
            <a:ext cx="508000" cy="330200"/>
          </a:xfrm>
          <a:prstGeom prst="rect">
            <a:avLst/>
          </a:prstGeom>
          <a:noFill/>
        </p:spPr>
        <p:txBody>
          <a:bodyPr vertOverflow="overflow" vert="horz" wrap="none" rtlCol="0" anchor="t">
            <a:noAutofit/>
          </a:bodyPr>
          <a:lstStyle/>
          <a:p>
            <a:pPr algn="l"/>
            <a:r>
              <a:rPr lang="en-US" sz="1600">
                <a:solidFill>
                  <a:srgbClr val="8FA3BF"/>
                </a:solidFill>
                <a:latin typeface="Segoe UI"/>
                <a:cs typeface="Segoe UI"/>
              </a:rPr>
              <a:t>05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F52CED5-3BE3-3049-BA00-636EEB130054}"/>
              </a:ext>
            </a:extLst>
          </p:cNvPr>
          <p:cNvSpPr txBox="1"/>
          <p:nvPr/>
        </p:nvSpPr>
        <p:spPr>
          <a:xfrm>
            <a:off x="1016000" y="2362200"/>
            <a:ext cx="10668000" cy="660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3800" b="1">
                <a:solidFill>
                  <a:srgbClr val="E8C978"/>
                </a:solidFill>
                <a:latin typeface="Georgia"/>
              </a:rPr>
              <a:t>S</a:t>
            </a:r>
            <a:r>
              <a:rPr lang="en-US" sz="3800" b="1">
                <a:solidFill>
                  <a:srgbClr val="E7C176"/>
                </a:solidFill>
                <a:latin typeface="Georgia"/>
              </a:rPr>
              <a:t>u</a:t>
            </a:r>
            <a:r>
              <a:rPr lang="en-US" sz="3800" b="1">
                <a:solidFill>
                  <a:srgbClr val="E6B873"/>
                </a:solidFill>
                <a:latin typeface="Georgia"/>
              </a:rPr>
              <a:t>b</a:t>
            </a:r>
            <a:r>
              <a:rPr lang="en-US" sz="3800" b="1">
                <a:solidFill>
                  <a:srgbClr val="E5B071"/>
                </a:solidFill>
                <a:latin typeface="Georgia"/>
              </a:rPr>
              <a:t>o</a:t>
            </a:r>
            <a:r>
              <a:rPr lang="en-US" sz="3800" b="1">
                <a:solidFill>
                  <a:srgbClr val="E4A86F"/>
                </a:solidFill>
                <a:latin typeface="Georgia"/>
              </a:rPr>
              <a:t>r</a:t>
            </a:r>
            <a:r>
              <a:rPr lang="en-US" sz="3800" b="1">
                <a:solidFill>
                  <a:srgbClr val="E4A06D"/>
                </a:solidFill>
                <a:latin typeface="Georgia"/>
              </a:rPr>
              <a:t>d</a:t>
            </a:r>
            <a:r>
              <a:rPr lang="en-US" sz="3800" b="1">
                <a:solidFill>
                  <a:srgbClr val="E1986D"/>
                </a:solidFill>
                <a:latin typeface="Georgia"/>
              </a:rPr>
              <a:t>i</a:t>
            </a:r>
            <a:r>
              <a:rPr lang="en-US" sz="3800" b="1">
                <a:solidFill>
                  <a:srgbClr val="DD9173"/>
                </a:solidFill>
                <a:latin typeface="Georgia"/>
              </a:rPr>
              <a:t>n</a:t>
            </a:r>
            <a:r>
              <a:rPr lang="en-US" sz="3800" b="1">
                <a:solidFill>
                  <a:srgbClr val="D88A7A"/>
                </a:solidFill>
                <a:latin typeface="Georgia"/>
              </a:rPr>
              <a:t>a</a:t>
            </a:r>
            <a:r>
              <a:rPr lang="en-US" sz="3800" b="1">
                <a:solidFill>
                  <a:srgbClr val="D48380"/>
                </a:solidFill>
                <a:latin typeface="Georgia"/>
              </a:rPr>
              <a:t>s</a:t>
            </a:r>
            <a:r>
              <a:rPr lang="en-US" sz="3800" b="1">
                <a:solidFill>
                  <a:srgbClr val="CF7C87"/>
                </a:solidFill>
                <a:latin typeface="Georgia"/>
              </a:rPr>
              <a:t>i</a:t>
            </a:r>
            <a:r>
              <a:rPr lang="en-US" sz="3800" b="1">
                <a:solidFill>
                  <a:srgbClr val="F5F1E4"/>
                </a:solidFill>
                <a:latin typeface="Georgia"/>
              </a:rPr>
              <a:t> </a:t>
            </a:r>
            <a:r>
              <a:rPr lang="en-US" sz="3800" b="1">
                <a:solidFill>
                  <a:srgbClr val="C07297"/>
                </a:solidFill>
                <a:latin typeface="Georgia"/>
              </a:rPr>
              <a:t>i</a:t>
            </a:r>
            <a:r>
              <a:rPr lang="en-US" sz="3800" b="1">
                <a:solidFill>
                  <a:srgbClr val="B271A4"/>
                </a:solidFill>
                <a:latin typeface="Georgia"/>
              </a:rPr>
              <a:t>l</a:t>
            </a:r>
            <a:r>
              <a:rPr lang="en-US" sz="3800" b="1">
                <a:solidFill>
                  <a:srgbClr val="A46FB0"/>
                </a:solidFill>
                <a:latin typeface="Georgia"/>
              </a:rPr>
              <a:t>m</a:t>
            </a:r>
            <a:r>
              <a:rPr lang="en-US" sz="3800" b="1">
                <a:solidFill>
                  <a:srgbClr val="976EBD"/>
                </a:solidFill>
                <a:latin typeface="Georgia"/>
              </a:rPr>
              <a:t>i</a:t>
            </a:r>
            <a:r>
              <a:rPr lang="en-US" sz="3800" b="1">
                <a:solidFill>
                  <a:srgbClr val="896CC9"/>
                </a:solidFill>
                <a:latin typeface="Georgia"/>
              </a:rPr>
              <a:t>a</a:t>
            </a:r>
            <a:r>
              <a:rPr lang="en-US" sz="3800" b="1">
                <a:solidFill>
                  <a:srgbClr val="7B6BD6"/>
                </a:solidFill>
                <a:latin typeface="Georgia"/>
              </a:rPr>
              <a:t>h</a:t>
            </a:r>
            <a:endParaRPr lang="en-US" sz="3800" b="1">
              <a:solidFill>
                <a:srgbClr val="F5F1E4"/>
              </a:solidFill>
              <a:latin typeface="Georgia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3956693-5A40-C34D-865C-CC2F599F21B2}"/>
              </a:ext>
            </a:extLst>
          </p:cNvPr>
          <p:cNvSpPr/>
          <p:nvPr/>
        </p:nvSpPr>
        <p:spPr>
          <a:xfrm>
            <a:off x="1016000" y="3124200"/>
            <a:ext cx="10160000" cy="482600"/>
          </a:xfrm>
          <a:prstGeom prst="rect">
            <a:avLst/>
          </a:prstGeom>
          <a:solidFill>
            <a:srgbClr val="1E2C46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7651719-003F-BA41-8784-791C424BE473}"/>
              </a:ext>
            </a:extLst>
          </p:cNvPr>
          <p:cNvSpPr txBox="1"/>
          <p:nvPr/>
        </p:nvSpPr>
        <p:spPr>
          <a:xfrm>
            <a:off x="1219200" y="3238500"/>
            <a:ext cx="20828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LAPISAN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4DABA79-6F99-5F42-8B66-B3FF859E5F25}"/>
              </a:ext>
            </a:extLst>
          </p:cNvPr>
          <p:cNvSpPr txBox="1"/>
          <p:nvPr/>
        </p:nvSpPr>
        <p:spPr>
          <a:xfrm>
            <a:off x="3556000" y="3238500"/>
            <a:ext cx="38100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SEMESTINYA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114D9B3-DDF8-0C41-B512-210E33EAC6DB}"/>
              </a:ext>
            </a:extLst>
          </p:cNvPr>
          <p:cNvSpPr txBox="1"/>
          <p:nvPr/>
        </p:nvSpPr>
        <p:spPr>
          <a:xfrm>
            <a:off x="7620000" y="3238500"/>
            <a:ext cx="34544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YANG TERJADI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3A8340A-4436-584C-830A-D6103BEAF1E3}"/>
              </a:ext>
            </a:extLst>
          </p:cNvPr>
          <p:cNvSpPr/>
          <p:nvPr/>
        </p:nvSpPr>
        <p:spPr>
          <a:xfrm>
            <a:off x="1016000" y="3657600"/>
            <a:ext cx="10160000" cy="635000"/>
          </a:xfrm>
          <a:prstGeom prst="rect">
            <a:avLst/>
          </a:prstGeom>
          <a:solidFill>
            <a:srgbClr val="16223A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A8B2E7B-BA06-B941-8647-F20151A58E9A}"/>
              </a:ext>
            </a:extLst>
          </p:cNvPr>
          <p:cNvSpPr/>
          <p:nvPr/>
        </p:nvSpPr>
        <p:spPr>
          <a:xfrm>
            <a:off x="1016000" y="3657600"/>
            <a:ext cx="38100" cy="6350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C965AC8-A2D6-214F-BCF7-BE9230E0221F}"/>
              </a:ext>
            </a:extLst>
          </p:cNvPr>
          <p:cNvSpPr txBox="1"/>
          <p:nvPr/>
        </p:nvSpPr>
        <p:spPr>
          <a:xfrm>
            <a:off x="1219200" y="3810000"/>
            <a:ext cx="20828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b="1">
                <a:solidFill>
                  <a:srgbClr val="F5F1E4"/>
                </a:solidFill>
                <a:latin typeface="Segoe UI"/>
                <a:cs typeface="Segoe UI"/>
              </a:rPr>
              <a:t>Ontologi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FBB8307-17B0-2045-82D4-39C4C97A2E30}"/>
              </a:ext>
            </a:extLst>
          </p:cNvPr>
          <p:cNvSpPr txBox="1"/>
          <p:nvPr/>
        </p:nvSpPr>
        <p:spPr>
          <a:xfrm>
            <a:off x="3556000" y="3708400"/>
            <a:ext cx="3810000" cy="558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 dirty="0" err="1">
                <a:solidFill>
                  <a:srgbClr val="E6DFC8"/>
                </a:solidFill>
                <a:latin typeface="Segoe UI"/>
                <a:cs typeface="Segoe UI"/>
              </a:rPr>
              <a:t>Realitas</a:t>
            </a:r>
            <a:r>
              <a:rPr lang="en-US" sz="1700" dirty="0">
                <a:solidFill>
                  <a:srgbClr val="E6DFC8"/>
                </a:solidFill>
                <a:latin typeface="Segoe UI"/>
                <a:cs typeface="Segoe UI"/>
              </a:rPr>
              <a:t> </a:t>
            </a:r>
            <a:r>
              <a:rPr lang="en-US" sz="1700" dirty="0" err="1">
                <a:solidFill>
                  <a:srgbClr val="E6DFC8"/>
                </a:solidFill>
                <a:latin typeface="Segoe UI"/>
                <a:cs typeface="Segoe UI"/>
              </a:rPr>
              <a:t>mencakup</a:t>
            </a:r>
            <a:r>
              <a:rPr lang="en-US" sz="1700" dirty="0">
                <a:solidFill>
                  <a:srgbClr val="E6DFC8"/>
                </a:solidFill>
                <a:latin typeface="Segoe UI"/>
                <a:cs typeface="Segoe UI"/>
              </a:rPr>
              <a:t> yang </a:t>
            </a:r>
            <a:r>
              <a:rPr lang="en-US" sz="1700" dirty="0" err="1">
                <a:solidFill>
                  <a:srgbClr val="E6DFC8"/>
                </a:solidFill>
                <a:latin typeface="Segoe UI"/>
                <a:cs typeface="Segoe UI"/>
              </a:rPr>
              <a:t>gaib</a:t>
            </a:r>
            <a:r>
              <a:rPr lang="en-US" sz="1700" dirty="0">
                <a:solidFill>
                  <a:srgbClr val="E6DFC8"/>
                </a:solidFill>
                <a:latin typeface="Segoe UI"/>
                <a:cs typeface="Segoe UI"/>
              </a:rPr>
              <a:t> dan yang </a:t>
            </a:r>
            <a:r>
              <a:rPr lang="en-US" sz="1700" dirty="0" err="1">
                <a:solidFill>
                  <a:srgbClr val="E6DFC8"/>
                </a:solidFill>
                <a:latin typeface="Segoe UI"/>
                <a:cs typeface="Segoe UI"/>
              </a:rPr>
              <a:t>empiris</a:t>
            </a:r>
            <a:endParaRPr lang="en-US" sz="1700" dirty="0">
              <a:solidFill>
                <a:srgbClr val="E6DFC8"/>
              </a:solidFill>
              <a:latin typeface="Segoe UI"/>
              <a:cs typeface="Segoe UI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30CDF47-B57C-494F-94C4-A3A9C2CC76CC}"/>
              </a:ext>
            </a:extLst>
          </p:cNvPr>
          <p:cNvSpPr txBox="1"/>
          <p:nvPr/>
        </p:nvSpPr>
        <p:spPr>
          <a:xfrm>
            <a:off x="7620000" y="3708400"/>
            <a:ext cx="3454400" cy="558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Realitas direduksi pada yang terukur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BB0F7ED-52D2-DD45-B172-C9ECD39616B2}"/>
              </a:ext>
            </a:extLst>
          </p:cNvPr>
          <p:cNvSpPr/>
          <p:nvPr/>
        </p:nvSpPr>
        <p:spPr>
          <a:xfrm>
            <a:off x="1016000" y="4343400"/>
            <a:ext cx="10160000" cy="635000"/>
          </a:xfrm>
          <a:prstGeom prst="rect">
            <a:avLst/>
          </a:prstGeom>
          <a:solidFill>
            <a:srgbClr val="16223A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7B55FAA-CFE4-764D-AC12-2526F1E921A3}"/>
              </a:ext>
            </a:extLst>
          </p:cNvPr>
          <p:cNvSpPr/>
          <p:nvPr/>
        </p:nvSpPr>
        <p:spPr>
          <a:xfrm>
            <a:off x="1016000" y="4343400"/>
            <a:ext cx="38100" cy="6350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E39A6EA-5987-E440-A8DD-44B8BA9B28A0}"/>
              </a:ext>
            </a:extLst>
          </p:cNvPr>
          <p:cNvSpPr txBox="1"/>
          <p:nvPr/>
        </p:nvSpPr>
        <p:spPr>
          <a:xfrm>
            <a:off x="1219200" y="4495800"/>
            <a:ext cx="20828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b="1">
                <a:solidFill>
                  <a:srgbClr val="F5F1E4"/>
                </a:solidFill>
                <a:latin typeface="Segoe UI"/>
                <a:cs typeface="Segoe UI"/>
              </a:rPr>
              <a:t>Epistemologi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15C3BC7-6618-204C-A2AA-E409CE35C852}"/>
              </a:ext>
            </a:extLst>
          </p:cNvPr>
          <p:cNvSpPr txBox="1"/>
          <p:nvPr/>
        </p:nvSpPr>
        <p:spPr>
          <a:xfrm>
            <a:off x="3556000" y="4394200"/>
            <a:ext cx="3810000" cy="558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Wahyu, akal, dan pengalaman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88FF603-D90C-6246-A39B-18A6810C131D}"/>
              </a:ext>
            </a:extLst>
          </p:cNvPr>
          <p:cNvSpPr txBox="1"/>
          <p:nvPr/>
        </p:nvSpPr>
        <p:spPr>
          <a:xfrm>
            <a:off x="7620000" y="4394200"/>
            <a:ext cx="3454400" cy="558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Hanya rasio dan data indrawi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69DF18E-0D4F-9D4A-9976-FD1F57ED3DA8}"/>
              </a:ext>
            </a:extLst>
          </p:cNvPr>
          <p:cNvSpPr/>
          <p:nvPr/>
        </p:nvSpPr>
        <p:spPr>
          <a:xfrm>
            <a:off x="1016000" y="5029200"/>
            <a:ext cx="10160000" cy="635000"/>
          </a:xfrm>
          <a:prstGeom prst="rect">
            <a:avLst/>
          </a:prstGeom>
          <a:solidFill>
            <a:srgbClr val="16223A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63E5640-2E26-B848-BCD2-D53BFE1C0544}"/>
              </a:ext>
            </a:extLst>
          </p:cNvPr>
          <p:cNvSpPr/>
          <p:nvPr/>
        </p:nvSpPr>
        <p:spPr>
          <a:xfrm>
            <a:off x="1016000" y="5029200"/>
            <a:ext cx="38100" cy="6350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692002E-39F9-4145-82C7-8AC6ED47B167}"/>
              </a:ext>
            </a:extLst>
          </p:cNvPr>
          <p:cNvSpPr txBox="1"/>
          <p:nvPr/>
        </p:nvSpPr>
        <p:spPr>
          <a:xfrm>
            <a:off x="1219200" y="5181600"/>
            <a:ext cx="20828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b="1">
                <a:solidFill>
                  <a:srgbClr val="F5F1E4"/>
                </a:solidFill>
                <a:latin typeface="Segoe UI"/>
                <a:cs typeface="Segoe UI"/>
              </a:rPr>
              <a:t>Metodologi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CA6A069-9581-DE48-B17A-3703BDFA2B14}"/>
              </a:ext>
            </a:extLst>
          </p:cNvPr>
          <p:cNvSpPr txBox="1"/>
          <p:nvPr/>
        </p:nvSpPr>
        <p:spPr>
          <a:xfrm>
            <a:off x="3556000" y="5080000"/>
            <a:ext cx="3810000" cy="558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Dirumuskan dari kebutuhan sendiri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04EFA90-FE4A-6A4F-9600-652F7B2AC8C5}"/>
              </a:ext>
            </a:extLst>
          </p:cNvPr>
          <p:cNvSpPr txBox="1"/>
          <p:nvPr/>
        </p:nvSpPr>
        <p:spPr>
          <a:xfrm>
            <a:off x="7620000" y="5080000"/>
            <a:ext cx="3454400" cy="558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Diimpor tanpa saringan nilai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0385E732-7791-5146-9D27-F1B1AB042677}"/>
              </a:ext>
            </a:extLst>
          </p:cNvPr>
          <p:cNvSpPr/>
          <p:nvPr/>
        </p:nvSpPr>
        <p:spPr>
          <a:xfrm>
            <a:off x="1016000" y="5715000"/>
            <a:ext cx="10160000" cy="635000"/>
          </a:xfrm>
          <a:prstGeom prst="rect">
            <a:avLst/>
          </a:prstGeom>
          <a:solidFill>
            <a:srgbClr val="16223A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7EB00420-3B96-CA4B-BF88-1F1117C0AA48}"/>
              </a:ext>
            </a:extLst>
          </p:cNvPr>
          <p:cNvSpPr/>
          <p:nvPr/>
        </p:nvSpPr>
        <p:spPr>
          <a:xfrm>
            <a:off x="1016000" y="5715000"/>
            <a:ext cx="38100" cy="6350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164127D-F53C-3641-B1DB-D7C93E0411B7}"/>
              </a:ext>
            </a:extLst>
          </p:cNvPr>
          <p:cNvSpPr txBox="1"/>
          <p:nvPr/>
        </p:nvSpPr>
        <p:spPr>
          <a:xfrm>
            <a:off x="1219200" y="5867400"/>
            <a:ext cx="20828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b="1">
                <a:solidFill>
                  <a:srgbClr val="F5F1E4"/>
                </a:solidFill>
                <a:latin typeface="Segoe UI"/>
                <a:cs typeface="Segoe UI"/>
              </a:rPr>
              <a:t>Aksiologi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E6D6CF9-DE2C-E642-BFA9-A7D2887B80EC}"/>
              </a:ext>
            </a:extLst>
          </p:cNvPr>
          <p:cNvSpPr txBox="1"/>
          <p:nvPr/>
        </p:nvSpPr>
        <p:spPr>
          <a:xfrm>
            <a:off x="3556000" y="5765800"/>
            <a:ext cx="3810000" cy="558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Ilmu sebagai jalan kemaslahatan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2E9A5F8-2E3F-B94F-BB51-46B18688D30E}"/>
              </a:ext>
            </a:extLst>
          </p:cNvPr>
          <p:cNvSpPr txBox="1"/>
          <p:nvPr/>
        </p:nvSpPr>
        <p:spPr>
          <a:xfrm>
            <a:off x="7620000" y="5765800"/>
            <a:ext cx="3454400" cy="558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Ilmu sebagai syarat akreditasi</a:t>
            </a:r>
          </a:p>
        </p:txBody>
      </p:sp>
    </p:spTree>
    <p:extLst>
      <p:ext uri="{BB962C8B-B14F-4D97-AF65-F5344CB8AC3E}">
        <p14:creationId xmlns:p14="http://schemas.microsoft.com/office/powerpoint/2010/main" val="3731086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FF0523E7-1563-DF4C-AE1D-A76B5BE632D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12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B8507B0-D9EF-934E-9489-97803576F512}"/>
              </a:ext>
            </a:extLst>
          </p:cNvPr>
          <p:cNvSpPr txBox="1"/>
          <p:nvPr/>
        </p:nvSpPr>
        <p:spPr>
          <a:xfrm>
            <a:off x="1016000" y="1397000"/>
            <a:ext cx="88900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 b="1">
                <a:solidFill>
                  <a:srgbClr val="D4AF37"/>
                </a:solidFill>
                <a:latin typeface="Segoe UI"/>
                <a:cs typeface="Segoe UI"/>
              </a:rPr>
              <a:t>DUA GEJALA DAN SATU AKIBAT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9A3F7A4-F8FB-C440-835D-88C9E5966FD9}"/>
              </a:ext>
            </a:extLst>
          </p:cNvPr>
          <p:cNvSpPr/>
          <p:nvPr/>
        </p:nvSpPr>
        <p:spPr>
          <a:xfrm>
            <a:off x="1016000" y="1905000"/>
            <a:ext cx="1524000" cy="381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8E6E517-10C7-DF4D-9803-69F9E494B678}"/>
              </a:ext>
            </a:extLst>
          </p:cNvPr>
          <p:cNvSpPr txBox="1"/>
          <p:nvPr/>
        </p:nvSpPr>
        <p:spPr>
          <a:xfrm>
            <a:off x="11176000" y="6159500"/>
            <a:ext cx="508000" cy="330200"/>
          </a:xfrm>
          <a:prstGeom prst="rect">
            <a:avLst/>
          </a:prstGeom>
          <a:noFill/>
        </p:spPr>
        <p:txBody>
          <a:bodyPr vertOverflow="overflow" vert="horz" wrap="none" rtlCol="0" anchor="t">
            <a:noAutofit/>
          </a:bodyPr>
          <a:lstStyle/>
          <a:p>
            <a:pPr algn="l"/>
            <a:r>
              <a:rPr lang="en-US" sz="1600">
                <a:solidFill>
                  <a:srgbClr val="8FA3BF"/>
                </a:solidFill>
                <a:latin typeface="Segoe UI"/>
                <a:cs typeface="Segoe UI"/>
              </a:rPr>
              <a:t>06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231CE61-95F7-BC41-9BE1-8C4B66BE84FA}"/>
              </a:ext>
            </a:extLst>
          </p:cNvPr>
          <p:cNvSpPr txBox="1"/>
          <p:nvPr/>
        </p:nvSpPr>
        <p:spPr>
          <a:xfrm>
            <a:off x="1016000" y="2362200"/>
            <a:ext cx="10668000" cy="660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3800" b="1">
                <a:solidFill>
                  <a:srgbClr val="E8C978"/>
                </a:solidFill>
                <a:latin typeface="Georgia"/>
              </a:rPr>
              <a:t>A</a:t>
            </a:r>
            <a:r>
              <a:rPr lang="en-US" sz="3800" b="1">
                <a:solidFill>
                  <a:srgbClr val="E7C477"/>
                </a:solidFill>
                <a:latin typeface="Georgia"/>
              </a:rPr>
              <a:t>n</a:t>
            </a:r>
            <a:r>
              <a:rPr lang="en-US" sz="3800" b="1">
                <a:solidFill>
                  <a:srgbClr val="E7BF75"/>
                </a:solidFill>
                <a:latin typeface="Georgia"/>
              </a:rPr>
              <a:t>a</a:t>
            </a:r>
            <a:r>
              <a:rPr lang="en-US" sz="3800" b="1">
                <a:solidFill>
                  <a:srgbClr val="E6BA74"/>
                </a:solidFill>
                <a:latin typeface="Georgia"/>
              </a:rPr>
              <a:t>t</a:t>
            </a:r>
            <a:r>
              <a:rPr lang="en-US" sz="3800" b="1">
                <a:solidFill>
                  <a:srgbClr val="E6B673"/>
                </a:solidFill>
                <a:latin typeface="Georgia"/>
              </a:rPr>
              <a:t>o</a:t>
            </a:r>
            <a:r>
              <a:rPr lang="en-US" sz="3800" b="1">
                <a:solidFill>
                  <a:srgbClr val="E5B171"/>
                </a:solidFill>
                <a:latin typeface="Georgia"/>
              </a:rPr>
              <a:t>m</a:t>
            </a:r>
            <a:r>
              <a:rPr lang="en-US" sz="3800" b="1">
                <a:solidFill>
                  <a:srgbClr val="E5AC70"/>
                </a:solidFill>
                <a:latin typeface="Georgia"/>
              </a:rPr>
              <a:t>i</a:t>
            </a:r>
            <a:r>
              <a:rPr lang="en-US" sz="3800" b="1">
                <a:solidFill>
                  <a:srgbClr val="F5F1E4"/>
                </a:solidFill>
                <a:latin typeface="Georgia"/>
              </a:rPr>
              <a:t> </a:t>
            </a:r>
            <a:r>
              <a:rPr lang="en-US" sz="3800" b="1">
                <a:solidFill>
                  <a:srgbClr val="E4A26D"/>
                </a:solidFill>
                <a:latin typeface="Georgia"/>
              </a:rPr>
              <a:t>k</a:t>
            </a:r>
            <a:r>
              <a:rPr lang="en-US" sz="3800" b="1">
                <a:solidFill>
                  <a:srgbClr val="E39D6C"/>
                </a:solidFill>
                <a:latin typeface="Georgia"/>
              </a:rPr>
              <a:t>r</a:t>
            </a:r>
            <a:r>
              <a:rPr lang="en-US" sz="3800" b="1">
                <a:solidFill>
                  <a:srgbClr val="E2996C"/>
                </a:solidFill>
                <a:latin typeface="Georgia"/>
              </a:rPr>
              <a:t>i</a:t>
            </a:r>
            <a:r>
              <a:rPr lang="en-US" sz="3800" b="1">
                <a:solidFill>
                  <a:srgbClr val="DF9570"/>
                </a:solidFill>
                <a:latin typeface="Georgia"/>
              </a:rPr>
              <a:t>s</a:t>
            </a:r>
            <a:r>
              <a:rPr lang="en-US" sz="3800" b="1">
                <a:solidFill>
                  <a:srgbClr val="DD9174"/>
                </a:solidFill>
                <a:latin typeface="Georgia"/>
              </a:rPr>
              <a:t>i</a:t>
            </a:r>
            <a:r>
              <a:rPr lang="en-US" sz="3800" b="1">
                <a:solidFill>
                  <a:srgbClr val="DA8D77"/>
                </a:solidFill>
                <a:latin typeface="Georgia"/>
              </a:rPr>
              <a:t>s</a:t>
            </a:r>
            <a:r>
              <a:rPr lang="en-US" sz="3800" b="1">
                <a:solidFill>
                  <a:srgbClr val="F5F1E4"/>
                </a:solidFill>
                <a:latin typeface="Georgia"/>
              </a:rPr>
              <a:t> </a:t>
            </a:r>
            <a:r>
              <a:rPr lang="en-US" sz="3800" b="1">
                <a:solidFill>
                  <a:srgbClr val="D5847F"/>
                </a:solidFill>
                <a:latin typeface="Georgia"/>
              </a:rPr>
              <a:t>r</a:t>
            </a:r>
            <a:r>
              <a:rPr lang="en-US" sz="3800" b="1">
                <a:solidFill>
                  <a:srgbClr val="D28083"/>
                </a:solidFill>
                <a:latin typeface="Georgia"/>
              </a:rPr>
              <a:t>i</a:t>
            </a:r>
            <a:r>
              <a:rPr lang="en-US" sz="3800" b="1">
                <a:solidFill>
                  <a:srgbClr val="CF7C86"/>
                </a:solidFill>
                <a:latin typeface="Georgia"/>
              </a:rPr>
              <a:t>s</a:t>
            </a:r>
            <a:r>
              <a:rPr lang="en-US" sz="3800" b="1">
                <a:solidFill>
                  <a:srgbClr val="CD788A"/>
                </a:solidFill>
                <a:latin typeface="Georgia"/>
              </a:rPr>
              <a:t>e</a:t>
            </a:r>
            <a:r>
              <a:rPr lang="en-US" sz="3800" b="1">
                <a:solidFill>
                  <a:srgbClr val="CA748E"/>
                </a:solidFill>
                <a:latin typeface="Georgia"/>
              </a:rPr>
              <a:t>t</a:t>
            </a:r>
            <a:r>
              <a:rPr lang="en-US" sz="3800" b="1">
                <a:solidFill>
                  <a:srgbClr val="F5F1E4"/>
                </a:solidFill>
                <a:latin typeface="Georgia"/>
              </a:rPr>
              <a:t> </a:t>
            </a:r>
            <a:r>
              <a:rPr lang="en-US" sz="3800" b="1">
                <a:solidFill>
                  <a:srgbClr val="BC729B"/>
                </a:solidFill>
                <a:latin typeface="Georgia"/>
              </a:rPr>
              <a:t>k</a:t>
            </a:r>
            <a:r>
              <a:rPr lang="en-US" sz="3800" b="1">
                <a:solidFill>
                  <a:srgbClr val="B371A3"/>
                </a:solidFill>
                <a:latin typeface="Georgia"/>
              </a:rPr>
              <a:t>e</a:t>
            </a:r>
            <a:r>
              <a:rPr lang="en-US" sz="3800" b="1">
                <a:solidFill>
                  <a:srgbClr val="AB70AA"/>
                </a:solidFill>
                <a:latin typeface="Georgia"/>
              </a:rPr>
              <a:t>i</a:t>
            </a:r>
            <a:r>
              <a:rPr lang="en-US" sz="3800" b="1">
                <a:solidFill>
                  <a:srgbClr val="A36FB1"/>
                </a:solidFill>
                <a:latin typeface="Georgia"/>
              </a:rPr>
              <a:t>s</a:t>
            </a:r>
            <a:r>
              <a:rPr lang="en-US" sz="3800" b="1">
                <a:solidFill>
                  <a:srgbClr val="9B6EB9"/>
                </a:solidFill>
                <a:latin typeface="Georgia"/>
              </a:rPr>
              <a:t>l</a:t>
            </a:r>
            <a:r>
              <a:rPr lang="en-US" sz="3800" b="1">
                <a:solidFill>
                  <a:srgbClr val="936DC0"/>
                </a:solidFill>
                <a:latin typeface="Georgia"/>
              </a:rPr>
              <a:t>a</a:t>
            </a:r>
            <a:r>
              <a:rPr lang="en-US" sz="3800" b="1">
                <a:solidFill>
                  <a:srgbClr val="8B6DC7"/>
                </a:solidFill>
                <a:latin typeface="Georgia"/>
              </a:rPr>
              <a:t>m</a:t>
            </a:r>
            <a:r>
              <a:rPr lang="en-US" sz="3800" b="1">
                <a:solidFill>
                  <a:srgbClr val="836CCF"/>
                </a:solidFill>
                <a:latin typeface="Georgia"/>
              </a:rPr>
              <a:t>a</a:t>
            </a:r>
            <a:r>
              <a:rPr lang="en-US" sz="3800" b="1">
                <a:solidFill>
                  <a:srgbClr val="7B6BD6"/>
                </a:solidFill>
                <a:latin typeface="Georgia"/>
              </a:rPr>
              <a:t>n</a:t>
            </a:r>
            <a:endParaRPr lang="en-US" sz="3800" b="1">
              <a:solidFill>
                <a:srgbClr val="F5F1E4"/>
              </a:solidFill>
              <a:latin typeface="Georgia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53CFE5C-303C-2E43-B90A-2EAD291F852D}"/>
              </a:ext>
            </a:extLst>
          </p:cNvPr>
          <p:cNvSpPr/>
          <p:nvPr/>
        </p:nvSpPr>
        <p:spPr>
          <a:xfrm>
            <a:off x="1016000" y="31496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F7840FB-4FB0-5641-AC8E-5E3D2D33EE48}"/>
              </a:ext>
            </a:extLst>
          </p:cNvPr>
          <p:cNvSpPr txBox="1"/>
          <p:nvPr/>
        </p:nvSpPr>
        <p:spPr>
          <a:xfrm>
            <a:off x="1016000" y="3378200"/>
            <a:ext cx="15240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GEJALA I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291DED5-E7D5-3C44-A560-E07B1AB5C131}"/>
              </a:ext>
            </a:extLst>
          </p:cNvPr>
          <p:cNvSpPr txBox="1"/>
          <p:nvPr/>
        </p:nvSpPr>
        <p:spPr>
          <a:xfrm>
            <a:off x="2667000" y="3302000"/>
            <a:ext cx="3937000" cy="711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200" b="1">
                <a:solidFill>
                  <a:srgbClr val="F0D98A"/>
                </a:solidFill>
                <a:latin typeface="Georgia"/>
              </a:rPr>
              <a:t>Deskriptivisme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646AB96-2A95-C648-AF97-68992E241423}"/>
              </a:ext>
            </a:extLst>
          </p:cNvPr>
          <p:cNvSpPr txBox="1"/>
          <p:nvPr/>
        </p:nvSpPr>
        <p:spPr>
          <a:xfrm>
            <a:off x="6731000" y="3276600"/>
            <a:ext cx="4445000" cy="838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Riset berhenti pada eksplanasi. Ia tidak melangkah ke preskripsi, apalagi ke proyeksi.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FEE25E6-EF9E-3B41-9AD0-63D78171D95B}"/>
              </a:ext>
            </a:extLst>
          </p:cNvPr>
          <p:cNvSpPr/>
          <p:nvPr/>
        </p:nvSpPr>
        <p:spPr>
          <a:xfrm>
            <a:off x="1016000" y="41529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3F059C5-BCF4-3741-98F5-51E051C10C7E}"/>
              </a:ext>
            </a:extLst>
          </p:cNvPr>
          <p:cNvSpPr txBox="1"/>
          <p:nvPr/>
        </p:nvSpPr>
        <p:spPr>
          <a:xfrm>
            <a:off x="1016000" y="4381500"/>
            <a:ext cx="15240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GEJALA II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DECEE6C-3580-3C41-B1FF-F3255229D4AD}"/>
              </a:ext>
            </a:extLst>
          </p:cNvPr>
          <p:cNvSpPr txBox="1"/>
          <p:nvPr/>
        </p:nvSpPr>
        <p:spPr>
          <a:xfrm>
            <a:off x="2667000" y="4305300"/>
            <a:ext cx="3937000" cy="711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200" b="1">
                <a:solidFill>
                  <a:srgbClr val="D6877D"/>
                </a:solidFill>
                <a:latin typeface="Georgia"/>
              </a:rPr>
              <a:t>Produktivisme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2185110-037F-4E4A-AA5C-8E2FD23D013E}"/>
              </a:ext>
            </a:extLst>
          </p:cNvPr>
          <p:cNvSpPr txBox="1"/>
          <p:nvPr/>
        </p:nvSpPr>
        <p:spPr>
          <a:xfrm>
            <a:off x="6731000" y="4279900"/>
            <a:ext cx="4445000" cy="838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Mutu ilmu diukur oleh indeks dan volume, bukan oleh sumbangan epistemologisnya.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439C326B-3FF6-7D46-8DF0-E867AA81DAC0}"/>
              </a:ext>
            </a:extLst>
          </p:cNvPr>
          <p:cNvSpPr/>
          <p:nvPr/>
        </p:nvSpPr>
        <p:spPr>
          <a:xfrm>
            <a:off x="1016000" y="51562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BA8492A-86E2-7049-8C02-93235D5FD8D9}"/>
              </a:ext>
            </a:extLst>
          </p:cNvPr>
          <p:cNvSpPr txBox="1"/>
          <p:nvPr/>
        </p:nvSpPr>
        <p:spPr>
          <a:xfrm>
            <a:off x="1016000" y="5384800"/>
            <a:ext cx="15240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AKIBAT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2092A4D-AE10-424A-B6BC-5F2B97B3BA39}"/>
              </a:ext>
            </a:extLst>
          </p:cNvPr>
          <p:cNvSpPr txBox="1"/>
          <p:nvPr/>
        </p:nvSpPr>
        <p:spPr>
          <a:xfrm>
            <a:off x="2667000" y="5308600"/>
            <a:ext cx="3937000" cy="711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200" b="1">
                <a:solidFill>
                  <a:srgbClr val="7B6BD6"/>
                </a:solidFill>
                <a:latin typeface="Georgia"/>
              </a:rPr>
              <a:t>Hilangnya visi teleologis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8BC4682-28D1-CF4B-9149-4898A465EDC0}"/>
              </a:ext>
            </a:extLst>
          </p:cNvPr>
          <p:cNvSpPr txBox="1"/>
          <p:nvPr/>
        </p:nvSpPr>
        <p:spPr>
          <a:xfrm>
            <a:off x="6731000" y="5283200"/>
            <a:ext cx="4445000" cy="838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Ilmu terputus dari tujuan. Pertanyaan tentang arah tidak lagi punya tempat.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AD34268-612B-044D-B653-B3A7510E6B37}"/>
              </a:ext>
            </a:extLst>
          </p:cNvPr>
          <p:cNvSpPr/>
          <p:nvPr/>
        </p:nvSpPr>
        <p:spPr>
          <a:xfrm>
            <a:off x="1016000" y="62230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DF430D9-6394-E74E-A5D2-E3A18CB97F02}"/>
              </a:ext>
            </a:extLst>
          </p:cNvPr>
          <p:cNvSpPr txBox="1"/>
          <p:nvPr/>
        </p:nvSpPr>
        <p:spPr>
          <a:xfrm>
            <a:off x="1016000" y="6223000"/>
            <a:ext cx="9906000" cy="584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Georgia"/>
              </a:rPr>
              <a:t>Ketiganya berurutan: deskriptivisme melahirkan produktivisme, dan produktivisme membunuh arah.</a:t>
            </a:r>
          </a:p>
        </p:txBody>
      </p:sp>
    </p:spTree>
    <p:extLst>
      <p:ext uri="{BB962C8B-B14F-4D97-AF65-F5344CB8AC3E}">
        <p14:creationId xmlns:p14="http://schemas.microsoft.com/office/powerpoint/2010/main" val="2894800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522E4CFD-5344-AB47-91B1-5B0984B1660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12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429171D-64E0-C349-82D8-B71E84BF747C}"/>
              </a:ext>
            </a:extLst>
          </p:cNvPr>
          <p:cNvSpPr txBox="1"/>
          <p:nvPr/>
        </p:nvSpPr>
        <p:spPr>
          <a:xfrm>
            <a:off x="1016000" y="1397000"/>
            <a:ext cx="88900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PERPINDAHAN YANG HARUS TERJADI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4D8DA2C-EC26-1D46-8BFB-3747B85197DC}"/>
              </a:ext>
            </a:extLst>
          </p:cNvPr>
          <p:cNvSpPr/>
          <p:nvPr/>
        </p:nvSpPr>
        <p:spPr>
          <a:xfrm>
            <a:off x="1016000" y="1905000"/>
            <a:ext cx="1524000" cy="381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0350E0D-92FD-E24E-8AF2-B52E9F38C417}"/>
              </a:ext>
            </a:extLst>
          </p:cNvPr>
          <p:cNvSpPr txBox="1"/>
          <p:nvPr/>
        </p:nvSpPr>
        <p:spPr>
          <a:xfrm>
            <a:off x="11176000" y="6159500"/>
            <a:ext cx="508000" cy="330200"/>
          </a:xfrm>
          <a:prstGeom prst="rect">
            <a:avLst/>
          </a:prstGeom>
          <a:noFill/>
        </p:spPr>
        <p:txBody>
          <a:bodyPr vertOverflow="overflow" vert="horz" wrap="none" rtlCol="0" anchor="t">
            <a:noAutofit/>
          </a:bodyPr>
          <a:lstStyle/>
          <a:p>
            <a:pPr algn="l"/>
            <a:r>
              <a:rPr lang="en-US" sz="1600">
                <a:solidFill>
                  <a:srgbClr val="8FA3BF"/>
                </a:solidFill>
                <a:latin typeface="Segoe UI"/>
                <a:cs typeface="Segoe UI"/>
              </a:rPr>
              <a:t>07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C68B158-2E9F-7244-A381-74CE3E918738}"/>
              </a:ext>
            </a:extLst>
          </p:cNvPr>
          <p:cNvSpPr txBox="1"/>
          <p:nvPr/>
        </p:nvSpPr>
        <p:spPr>
          <a:xfrm>
            <a:off x="1016000" y="2616200"/>
            <a:ext cx="10922000" cy="1905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4800" b="1">
                <a:solidFill>
                  <a:srgbClr val="E8C978"/>
                </a:solidFill>
                <a:latin typeface="Georgia"/>
              </a:rPr>
              <a:t>D</a:t>
            </a:r>
            <a:r>
              <a:rPr lang="en-US" sz="4800" b="1">
                <a:solidFill>
                  <a:srgbClr val="E8C677"/>
                </a:solidFill>
                <a:latin typeface="Georgia"/>
              </a:rPr>
              <a:t>a</a:t>
            </a:r>
            <a:r>
              <a:rPr lang="en-US" sz="4800" b="1">
                <a:solidFill>
                  <a:srgbClr val="E7C376"/>
                </a:solidFill>
                <a:latin typeface="Georgia"/>
              </a:rPr>
              <a:t>r</a:t>
            </a:r>
            <a:r>
              <a:rPr lang="en-US" sz="4800" b="1">
                <a:solidFill>
                  <a:srgbClr val="E7BF75"/>
                </a:solidFill>
                <a:latin typeface="Georgia"/>
              </a:rPr>
              <a:t>i</a:t>
            </a:r>
            <a:r>
              <a:rPr lang="en-US" sz="4800" b="1">
                <a:solidFill>
                  <a:srgbClr val="F5F1E4"/>
                </a:solidFill>
                <a:latin typeface="Georgia"/>
              </a:rPr>
              <a:t> </a:t>
            </a:r>
            <a:r>
              <a:rPr lang="en-US" sz="4800" b="1">
                <a:solidFill>
                  <a:srgbClr val="E6B974"/>
                </a:solidFill>
                <a:latin typeface="Georgia"/>
              </a:rPr>
              <a:t>o</a:t>
            </a:r>
            <a:r>
              <a:rPr lang="en-US" sz="4800" b="1">
                <a:solidFill>
                  <a:srgbClr val="E6B673"/>
                </a:solidFill>
                <a:latin typeface="Georgia"/>
              </a:rPr>
              <a:t>b</a:t>
            </a:r>
            <a:r>
              <a:rPr lang="en-US" sz="4800" b="1">
                <a:solidFill>
                  <a:srgbClr val="E6B372"/>
                </a:solidFill>
                <a:latin typeface="Georgia"/>
              </a:rPr>
              <a:t>j</a:t>
            </a:r>
            <a:r>
              <a:rPr lang="en-US" sz="4800" b="1">
                <a:solidFill>
                  <a:srgbClr val="E5AF71"/>
                </a:solidFill>
                <a:latin typeface="Georgia"/>
              </a:rPr>
              <a:t>e</a:t>
            </a:r>
            <a:r>
              <a:rPr lang="en-US" sz="4800" b="1">
                <a:solidFill>
                  <a:srgbClr val="E5AC70"/>
                </a:solidFill>
                <a:latin typeface="Georgia"/>
              </a:rPr>
              <a:t>k</a:t>
            </a:r>
            <a:r>
              <a:rPr lang="en-US" sz="4800" b="1">
                <a:solidFill>
                  <a:srgbClr val="F5F1E4"/>
                </a:solidFill>
                <a:latin typeface="Georgia"/>
              </a:rPr>
              <a:t> </a:t>
            </a:r>
            <a:r>
              <a:rPr lang="en-US" sz="4800" b="1">
                <a:solidFill>
                  <a:srgbClr val="E4A66E"/>
                </a:solidFill>
                <a:latin typeface="Georgia"/>
              </a:rPr>
              <a:t>k</a:t>
            </a:r>
            <a:r>
              <a:rPr lang="en-US" sz="4800" b="1">
                <a:solidFill>
                  <a:srgbClr val="E4A36D"/>
                </a:solidFill>
                <a:latin typeface="Georgia"/>
              </a:rPr>
              <a:t>a</a:t>
            </a:r>
            <a:r>
              <a:rPr lang="en-US" sz="4800" b="1">
                <a:solidFill>
                  <a:srgbClr val="E49F6C"/>
                </a:solidFill>
                <a:latin typeface="Georgia"/>
              </a:rPr>
              <a:t>j</a:t>
            </a:r>
            <a:r>
              <a:rPr lang="en-US" sz="4800" b="1">
                <a:solidFill>
                  <a:srgbClr val="E39C6C"/>
                </a:solidFill>
                <a:latin typeface="Georgia"/>
              </a:rPr>
              <a:t>i</a:t>
            </a:r>
            <a:r>
              <a:rPr lang="en-US" sz="4800" b="1">
                <a:solidFill>
                  <a:srgbClr val="E2996C"/>
                </a:solidFill>
                <a:latin typeface="Georgia"/>
              </a:rPr>
              <a:t>a</a:t>
            </a:r>
            <a:r>
              <a:rPr lang="en-US" sz="4800" b="1">
                <a:solidFill>
                  <a:srgbClr val="E1966E"/>
                </a:solidFill>
                <a:latin typeface="Georgia"/>
              </a:rPr>
              <a:t>n</a:t>
            </a:r>
            <a:r>
              <a:rPr lang="en-US" sz="4800" b="1">
                <a:solidFill>
                  <a:srgbClr val="F5F1E4"/>
                </a:solidFill>
                <a:latin typeface="Georgia"/>
              </a:rPr>
              <a:t>
</a:t>
            </a:r>
            <a:r>
              <a:rPr lang="en-US" sz="4800" b="1">
                <a:solidFill>
                  <a:srgbClr val="DD9173"/>
                </a:solidFill>
                <a:latin typeface="Georgia"/>
              </a:rPr>
              <a:t>m</a:t>
            </a:r>
            <a:r>
              <a:rPr lang="en-US" sz="4800" b="1">
                <a:solidFill>
                  <a:srgbClr val="DB8E76"/>
                </a:solidFill>
                <a:latin typeface="Georgia"/>
              </a:rPr>
              <a:t>e</a:t>
            </a:r>
            <a:r>
              <a:rPr lang="en-US" sz="4800" b="1">
                <a:solidFill>
                  <a:srgbClr val="DA8C78"/>
                </a:solidFill>
                <a:latin typeface="Georgia"/>
              </a:rPr>
              <a:t>n</a:t>
            </a:r>
            <a:r>
              <a:rPr lang="en-US" sz="4800" b="1">
                <a:solidFill>
                  <a:srgbClr val="D8897B"/>
                </a:solidFill>
                <a:latin typeface="Georgia"/>
              </a:rPr>
              <a:t>j</a:t>
            </a:r>
            <a:r>
              <a:rPr lang="en-US" sz="4800" b="1">
                <a:solidFill>
                  <a:srgbClr val="D6877D"/>
                </a:solidFill>
                <a:latin typeface="Georgia"/>
              </a:rPr>
              <a:t>a</a:t>
            </a:r>
            <a:r>
              <a:rPr lang="en-US" sz="4800" b="1">
                <a:solidFill>
                  <a:srgbClr val="D4847F"/>
                </a:solidFill>
                <a:latin typeface="Georgia"/>
              </a:rPr>
              <a:t>d</a:t>
            </a:r>
            <a:r>
              <a:rPr lang="en-US" sz="4800" b="1">
                <a:solidFill>
                  <a:srgbClr val="D28182"/>
                </a:solidFill>
                <a:latin typeface="Georgia"/>
              </a:rPr>
              <a:t>i</a:t>
            </a:r>
            <a:r>
              <a:rPr lang="en-US" sz="4800" b="1">
                <a:solidFill>
                  <a:srgbClr val="F5F1E4"/>
                </a:solidFill>
                <a:latin typeface="Georgia"/>
              </a:rPr>
              <a:t> </a:t>
            </a:r>
            <a:r>
              <a:rPr lang="en-US" sz="4800" b="1">
                <a:solidFill>
                  <a:srgbClr val="CF7C87"/>
                </a:solidFill>
                <a:latin typeface="Georgia"/>
              </a:rPr>
              <a:t>s</a:t>
            </a:r>
            <a:r>
              <a:rPr lang="en-US" sz="4800" b="1">
                <a:solidFill>
                  <a:srgbClr val="CD7989"/>
                </a:solidFill>
                <a:latin typeface="Georgia"/>
              </a:rPr>
              <a:t>u</a:t>
            </a:r>
            <a:r>
              <a:rPr lang="en-US" sz="4800" b="1">
                <a:solidFill>
                  <a:srgbClr val="CB778C"/>
                </a:solidFill>
                <a:latin typeface="Georgia"/>
              </a:rPr>
              <a:t>b</a:t>
            </a:r>
            <a:r>
              <a:rPr lang="en-US" sz="4800" b="1">
                <a:solidFill>
                  <a:srgbClr val="CA748E"/>
                </a:solidFill>
                <a:latin typeface="Georgia"/>
              </a:rPr>
              <a:t>j</a:t>
            </a:r>
            <a:r>
              <a:rPr lang="en-US" sz="4800" b="1">
                <a:solidFill>
                  <a:srgbClr val="C57392"/>
                </a:solidFill>
                <a:latin typeface="Georgia"/>
              </a:rPr>
              <a:t>e</a:t>
            </a:r>
            <a:r>
              <a:rPr lang="en-US" sz="4800" b="1">
                <a:solidFill>
                  <a:srgbClr val="C07297"/>
                </a:solidFill>
                <a:latin typeface="Georgia"/>
              </a:rPr>
              <a:t>k</a:t>
            </a:r>
            <a:r>
              <a:rPr lang="en-US" sz="4800" b="1">
                <a:solidFill>
                  <a:srgbClr val="F5F1E4"/>
                </a:solidFill>
                <a:latin typeface="Georgia"/>
              </a:rPr>
              <a:t> </a:t>
            </a:r>
            <a:r>
              <a:rPr lang="en-US" sz="4800" b="1">
                <a:solidFill>
                  <a:srgbClr val="B671A1"/>
                </a:solidFill>
                <a:latin typeface="Georgia"/>
              </a:rPr>
              <a:t>p</a:t>
            </a:r>
            <a:r>
              <a:rPr lang="en-US" sz="4800" b="1">
                <a:solidFill>
                  <a:srgbClr val="B070A6"/>
                </a:solidFill>
                <a:latin typeface="Georgia"/>
              </a:rPr>
              <a:t>e</a:t>
            </a:r>
            <a:r>
              <a:rPr lang="en-US" sz="4800" b="1">
                <a:solidFill>
                  <a:srgbClr val="AB70AA"/>
                </a:solidFill>
                <a:latin typeface="Georgia"/>
              </a:rPr>
              <a:t>n</a:t>
            </a:r>
            <a:r>
              <a:rPr lang="en-US" sz="4800" b="1">
                <a:solidFill>
                  <a:srgbClr val="A66FAF"/>
                </a:solidFill>
                <a:latin typeface="Georgia"/>
              </a:rPr>
              <a:t>g</a:t>
            </a:r>
            <a:r>
              <a:rPr lang="en-US" sz="4800" b="1">
                <a:solidFill>
                  <a:srgbClr val="A06FB4"/>
                </a:solidFill>
                <a:latin typeface="Georgia"/>
              </a:rPr>
              <a:t>e</a:t>
            </a:r>
            <a:r>
              <a:rPr lang="en-US" sz="4800" b="1">
                <a:solidFill>
                  <a:srgbClr val="9B6EB9"/>
                </a:solidFill>
                <a:latin typeface="Georgia"/>
              </a:rPr>
              <a:t>t</a:t>
            </a:r>
            <a:r>
              <a:rPr lang="en-US" sz="4800" b="1">
                <a:solidFill>
                  <a:srgbClr val="966EBE"/>
                </a:solidFill>
                <a:latin typeface="Georgia"/>
              </a:rPr>
              <a:t>a</a:t>
            </a:r>
            <a:r>
              <a:rPr lang="en-US" sz="4800" b="1">
                <a:solidFill>
                  <a:srgbClr val="906DC3"/>
                </a:solidFill>
                <a:latin typeface="Georgia"/>
              </a:rPr>
              <a:t>h</a:t>
            </a:r>
            <a:r>
              <a:rPr lang="en-US" sz="4800" b="1">
                <a:solidFill>
                  <a:srgbClr val="8B6DC7"/>
                </a:solidFill>
                <a:latin typeface="Georgia"/>
              </a:rPr>
              <a:t>u</a:t>
            </a:r>
            <a:r>
              <a:rPr lang="en-US" sz="4800" b="1">
                <a:solidFill>
                  <a:srgbClr val="866CCC"/>
                </a:solidFill>
                <a:latin typeface="Georgia"/>
              </a:rPr>
              <a:t>a</a:t>
            </a:r>
            <a:r>
              <a:rPr lang="en-US" sz="4800" b="1">
                <a:solidFill>
                  <a:srgbClr val="806CD1"/>
                </a:solidFill>
                <a:latin typeface="Georgia"/>
              </a:rPr>
              <a:t>n</a:t>
            </a:r>
            <a:r>
              <a:rPr lang="en-US" sz="4800" b="1">
                <a:solidFill>
                  <a:srgbClr val="7B6BD6"/>
                </a:solidFill>
                <a:latin typeface="Georgia"/>
              </a:rPr>
              <a:t>.</a:t>
            </a:r>
            <a:endParaRPr lang="en-US" sz="4800" b="1">
              <a:solidFill>
                <a:srgbClr val="F5F1E4"/>
              </a:solidFill>
              <a:latin typeface="Georgia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38B4391-96B0-A04B-8684-7584A6D6954A}"/>
              </a:ext>
            </a:extLst>
          </p:cNvPr>
          <p:cNvSpPr txBox="1"/>
          <p:nvPr/>
        </p:nvSpPr>
        <p:spPr>
          <a:xfrm>
            <a:off x="1016000" y="4978400"/>
            <a:ext cx="10668000" cy="1092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400">
                <a:solidFill>
                  <a:srgbClr val="E6DFC8"/>
                </a:solidFill>
                <a:latin typeface="Georgia"/>
              </a:rPr>
              <a:t>Bukan lagi menjelaskan Islam kepada dunia,
melainkan menjelaskan dunia dari perspektif Islam.</a:t>
            </a:r>
          </a:p>
        </p:txBody>
      </p:sp>
    </p:spTree>
    <p:extLst>
      <p:ext uri="{BB962C8B-B14F-4D97-AF65-F5344CB8AC3E}">
        <p14:creationId xmlns:p14="http://schemas.microsoft.com/office/powerpoint/2010/main" val="2151433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EE22022D-D1F7-D241-88E0-7D1D87A0E44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12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7312790-543F-8648-8AE2-993C52F53214}"/>
              </a:ext>
            </a:extLst>
          </p:cNvPr>
          <p:cNvSpPr txBox="1"/>
          <p:nvPr/>
        </p:nvSpPr>
        <p:spPr>
          <a:xfrm>
            <a:off x="1016000" y="1397000"/>
            <a:ext cx="88900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PREDATORISASI SPIRIT RELIGI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F44AF57-C32F-7744-BC9C-8E1E8694127C}"/>
              </a:ext>
            </a:extLst>
          </p:cNvPr>
          <p:cNvSpPr/>
          <p:nvPr/>
        </p:nvSpPr>
        <p:spPr>
          <a:xfrm>
            <a:off x="1016000" y="1905000"/>
            <a:ext cx="1524000" cy="381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2366246-EA3A-2C49-984E-E853678BE0C8}"/>
              </a:ext>
            </a:extLst>
          </p:cNvPr>
          <p:cNvSpPr txBox="1"/>
          <p:nvPr/>
        </p:nvSpPr>
        <p:spPr>
          <a:xfrm>
            <a:off x="11176000" y="6159500"/>
            <a:ext cx="508000" cy="330200"/>
          </a:xfrm>
          <a:prstGeom prst="rect">
            <a:avLst/>
          </a:prstGeom>
          <a:noFill/>
        </p:spPr>
        <p:txBody>
          <a:bodyPr vertOverflow="overflow" vert="horz" wrap="none" rtlCol="0" anchor="t">
            <a:noAutofit/>
          </a:bodyPr>
          <a:lstStyle/>
          <a:p>
            <a:pPr algn="l"/>
            <a:r>
              <a:rPr lang="en-US" sz="1600">
                <a:solidFill>
                  <a:srgbClr val="8FA3BF"/>
                </a:solidFill>
                <a:latin typeface="Segoe UI"/>
                <a:cs typeface="Segoe UI"/>
              </a:rPr>
              <a:t>08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BB65855-916E-5A42-A86D-363CBF328CEF}"/>
              </a:ext>
            </a:extLst>
          </p:cNvPr>
          <p:cNvSpPr txBox="1"/>
          <p:nvPr/>
        </p:nvSpPr>
        <p:spPr>
          <a:xfrm>
            <a:off x="1016000" y="2362200"/>
            <a:ext cx="10668000" cy="660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3800" b="1">
                <a:solidFill>
                  <a:srgbClr val="E8C978"/>
                </a:solidFill>
                <a:latin typeface="Georgia"/>
              </a:rPr>
              <a:t>T</a:t>
            </a:r>
            <a:r>
              <a:rPr lang="en-US" sz="3800" b="1">
                <a:solidFill>
                  <a:srgbClr val="E7BE75"/>
                </a:solidFill>
                <a:latin typeface="Georgia"/>
              </a:rPr>
              <a:t>i</a:t>
            </a:r>
            <a:r>
              <a:rPr lang="en-US" sz="3800" b="1">
                <a:solidFill>
                  <a:srgbClr val="E6B372"/>
                </a:solidFill>
                <a:latin typeface="Georgia"/>
              </a:rPr>
              <a:t>g</a:t>
            </a:r>
            <a:r>
              <a:rPr lang="en-US" sz="3800" b="1">
                <a:solidFill>
                  <a:srgbClr val="E5A86F"/>
                </a:solidFill>
                <a:latin typeface="Georgia"/>
              </a:rPr>
              <a:t>a</a:t>
            </a:r>
            <a:r>
              <a:rPr lang="en-US" sz="3800" b="1">
                <a:solidFill>
                  <a:srgbClr val="F5F1E4"/>
                </a:solidFill>
                <a:latin typeface="Georgia"/>
              </a:rPr>
              <a:t> </a:t>
            </a:r>
            <a:r>
              <a:rPr lang="en-US" sz="3800" b="1">
                <a:solidFill>
                  <a:srgbClr val="DF9471"/>
                </a:solidFill>
                <a:latin typeface="Georgia"/>
              </a:rPr>
              <a:t>m</a:t>
            </a:r>
            <a:r>
              <a:rPr lang="en-US" sz="3800" b="1">
                <a:solidFill>
                  <a:srgbClr val="D98B79"/>
                </a:solidFill>
                <a:latin typeface="Georgia"/>
              </a:rPr>
              <a:t>e</a:t>
            </a:r>
            <a:r>
              <a:rPr lang="en-US" sz="3800" b="1">
                <a:solidFill>
                  <a:srgbClr val="D38281"/>
                </a:solidFill>
                <a:latin typeface="Georgia"/>
              </a:rPr>
              <a:t>k</a:t>
            </a:r>
            <a:r>
              <a:rPr lang="en-US" sz="3800" b="1">
                <a:solidFill>
                  <a:srgbClr val="CD7989"/>
                </a:solidFill>
                <a:latin typeface="Georgia"/>
              </a:rPr>
              <a:t>a</a:t>
            </a:r>
            <a:r>
              <a:rPr lang="en-US" sz="3800" b="1">
                <a:solidFill>
                  <a:srgbClr val="C37294"/>
                </a:solidFill>
                <a:latin typeface="Georgia"/>
              </a:rPr>
              <a:t>n</a:t>
            </a:r>
            <a:r>
              <a:rPr lang="en-US" sz="3800" b="1">
                <a:solidFill>
                  <a:srgbClr val="B171A5"/>
                </a:solidFill>
                <a:latin typeface="Georgia"/>
              </a:rPr>
              <a:t>i</a:t>
            </a:r>
            <a:r>
              <a:rPr lang="en-US" sz="3800" b="1">
                <a:solidFill>
                  <a:srgbClr val="9F6FB5"/>
                </a:solidFill>
                <a:latin typeface="Georgia"/>
              </a:rPr>
              <a:t>s</a:t>
            </a:r>
            <a:r>
              <a:rPr lang="en-US" sz="3800" b="1">
                <a:solidFill>
                  <a:srgbClr val="8D6DC6"/>
                </a:solidFill>
                <a:latin typeface="Georgia"/>
              </a:rPr>
              <a:t>m</a:t>
            </a:r>
            <a:r>
              <a:rPr lang="en-US" sz="3800" b="1">
                <a:solidFill>
                  <a:srgbClr val="7B6BD6"/>
                </a:solidFill>
                <a:latin typeface="Georgia"/>
              </a:rPr>
              <a:t>e</a:t>
            </a:r>
            <a:endParaRPr lang="en-US" sz="3800" b="1">
              <a:solidFill>
                <a:srgbClr val="F5F1E4"/>
              </a:solidFill>
              <a:latin typeface="Georgia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B8B1EB7-E687-A043-AAA3-5E41F3AA46DE}"/>
              </a:ext>
            </a:extLst>
          </p:cNvPr>
          <p:cNvSpPr/>
          <p:nvPr/>
        </p:nvSpPr>
        <p:spPr>
          <a:xfrm>
            <a:off x="1016000" y="32004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4D7E3F7-5C89-FB4A-B4BB-15901C421B9C}"/>
              </a:ext>
            </a:extLst>
          </p:cNvPr>
          <p:cNvSpPr txBox="1"/>
          <p:nvPr/>
        </p:nvSpPr>
        <p:spPr>
          <a:xfrm>
            <a:off x="1016000" y="3403600"/>
            <a:ext cx="3556000" cy="406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200" b="1">
                <a:solidFill>
                  <a:srgbClr val="F0D98A"/>
                </a:solidFill>
                <a:latin typeface="Georgia"/>
              </a:rPr>
              <a:t>REDUKSI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2CD07DA-870F-A14A-A14B-E539FD02D004}"/>
              </a:ext>
            </a:extLst>
          </p:cNvPr>
          <p:cNvSpPr txBox="1"/>
          <p:nvPr/>
        </p:nvSpPr>
        <p:spPr>
          <a:xfrm>
            <a:off x="5080000" y="3378200"/>
            <a:ext cx="6096000" cy="762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Agama disederhanakan menjadi variabel yang dapat diukur, lalu apa yang tak terukur dianggap tidak ada.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821E2E2-7DB3-F94B-8F70-C0218A76795F}"/>
              </a:ext>
            </a:extLst>
          </p:cNvPr>
          <p:cNvSpPr/>
          <p:nvPr/>
        </p:nvSpPr>
        <p:spPr>
          <a:xfrm>
            <a:off x="1016000" y="41656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F0E3492-D016-5B43-A930-13E8AA62CA91}"/>
              </a:ext>
            </a:extLst>
          </p:cNvPr>
          <p:cNvSpPr txBox="1"/>
          <p:nvPr/>
        </p:nvSpPr>
        <p:spPr>
          <a:xfrm>
            <a:off x="1016000" y="4368800"/>
            <a:ext cx="3556000" cy="406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200" b="1">
                <a:solidFill>
                  <a:srgbClr val="D6877D"/>
                </a:solidFill>
                <a:latin typeface="Georgia"/>
              </a:rPr>
              <a:t>SUBORDINASI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B2FC156-AF22-4044-8C77-A25A36999783}"/>
              </a:ext>
            </a:extLst>
          </p:cNvPr>
          <p:cNvSpPr txBox="1"/>
          <p:nvPr/>
        </p:nvSpPr>
        <p:spPr>
          <a:xfrm>
            <a:off x="5080000" y="4343400"/>
            <a:ext cx="6096000" cy="762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Nilai ditempatkan di bawah logika efisiensi; etika menjadi lampiran, bukan premis.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4479596-2DDE-C046-B41B-897469ED408C}"/>
              </a:ext>
            </a:extLst>
          </p:cNvPr>
          <p:cNvSpPr/>
          <p:nvPr/>
        </p:nvSpPr>
        <p:spPr>
          <a:xfrm>
            <a:off x="1016000" y="51308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39E8137-3C4A-D840-B3BB-8AF996F46B22}"/>
              </a:ext>
            </a:extLst>
          </p:cNvPr>
          <p:cNvSpPr txBox="1"/>
          <p:nvPr/>
        </p:nvSpPr>
        <p:spPr>
          <a:xfrm>
            <a:off x="1016000" y="5334000"/>
            <a:ext cx="3556000" cy="406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200" b="1">
                <a:solidFill>
                  <a:srgbClr val="7B6BD6"/>
                </a:solidFill>
                <a:latin typeface="Georgia"/>
              </a:rPr>
              <a:t>POLITISASI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2391866-7207-1147-B02D-6A5AD65292DB}"/>
              </a:ext>
            </a:extLst>
          </p:cNvPr>
          <p:cNvSpPr txBox="1"/>
          <p:nvPr/>
        </p:nvSpPr>
        <p:spPr>
          <a:xfrm>
            <a:off x="5080000" y="5308600"/>
            <a:ext cx="6096000" cy="762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Spiritualitas dipinjam untuk melegitimasi kepentingan yang dominan pada zamannya.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A15DB88-662D-9648-8BA5-DAF26C255532}"/>
              </a:ext>
            </a:extLst>
          </p:cNvPr>
          <p:cNvSpPr/>
          <p:nvPr/>
        </p:nvSpPr>
        <p:spPr>
          <a:xfrm>
            <a:off x="1016000" y="61214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0E73B8C-C98C-294F-B746-A96895ECD83B}"/>
              </a:ext>
            </a:extLst>
          </p:cNvPr>
          <p:cNvSpPr txBox="1"/>
          <p:nvPr/>
        </p:nvSpPr>
        <p:spPr>
          <a:xfrm>
            <a:off x="1016000" y="6197600"/>
            <a:ext cx="9906000" cy="558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dirty="0" err="1">
                <a:solidFill>
                  <a:srgbClr val="E6DFC8"/>
                </a:solidFill>
                <a:latin typeface="Georgia"/>
              </a:rPr>
              <a:t>Teknologi</a:t>
            </a:r>
            <a:r>
              <a:rPr lang="en-US" sz="1600" dirty="0">
                <a:solidFill>
                  <a:srgbClr val="E6DFC8"/>
                </a:solidFill>
                <a:latin typeface="Georgia"/>
              </a:rPr>
              <a:t> </a:t>
            </a:r>
            <a:r>
              <a:rPr lang="en-US" sz="1600" dirty="0" err="1">
                <a:solidFill>
                  <a:srgbClr val="E6DFC8"/>
                </a:solidFill>
                <a:latin typeface="Georgia"/>
              </a:rPr>
              <a:t>bukan</a:t>
            </a:r>
            <a:r>
              <a:rPr lang="en-US" sz="1600" dirty="0">
                <a:solidFill>
                  <a:srgbClr val="E6DFC8"/>
                </a:solidFill>
                <a:latin typeface="Georgia"/>
              </a:rPr>
              <a:t> </a:t>
            </a:r>
            <a:r>
              <a:rPr lang="en-US" sz="1600" dirty="0" err="1">
                <a:solidFill>
                  <a:srgbClr val="E6DFC8"/>
                </a:solidFill>
                <a:latin typeface="Georgia"/>
              </a:rPr>
              <a:t>alat</a:t>
            </a:r>
            <a:r>
              <a:rPr lang="en-US" sz="1600" dirty="0">
                <a:solidFill>
                  <a:srgbClr val="E6DFC8"/>
                </a:solidFill>
                <a:latin typeface="Georgia"/>
              </a:rPr>
              <a:t> </a:t>
            </a:r>
            <a:r>
              <a:rPr lang="en-US" sz="1600" dirty="0" err="1">
                <a:solidFill>
                  <a:srgbClr val="E6DFC8"/>
                </a:solidFill>
                <a:latin typeface="Georgia"/>
              </a:rPr>
              <a:t>netral</a:t>
            </a:r>
            <a:r>
              <a:rPr lang="en-US" sz="1600" dirty="0">
                <a:solidFill>
                  <a:srgbClr val="E6DFC8"/>
                </a:solidFill>
                <a:latin typeface="Georgia"/>
              </a:rPr>
              <a:t>. </a:t>
            </a:r>
            <a:r>
              <a:rPr lang="en-US" sz="1600" dirty="0" err="1">
                <a:solidFill>
                  <a:srgbClr val="E6DFC8"/>
                </a:solidFill>
                <a:latin typeface="Georgia"/>
              </a:rPr>
              <a:t>Ia</a:t>
            </a:r>
            <a:r>
              <a:rPr lang="en-US" sz="1600" dirty="0">
                <a:solidFill>
                  <a:srgbClr val="E6DFC8"/>
                </a:solidFill>
                <a:latin typeface="Georgia"/>
              </a:rPr>
              <a:t> </a:t>
            </a:r>
            <a:r>
              <a:rPr lang="en-US" sz="1600" dirty="0" err="1">
                <a:solidFill>
                  <a:srgbClr val="E6DFC8"/>
                </a:solidFill>
                <a:latin typeface="Georgia"/>
              </a:rPr>
              <a:t>struktur</a:t>
            </a:r>
            <a:r>
              <a:rPr lang="en-US" sz="1600" dirty="0">
                <a:solidFill>
                  <a:srgbClr val="E6DFC8"/>
                </a:solidFill>
                <a:latin typeface="Georgia"/>
              </a:rPr>
              <a:t> </a:t>
            </a:r>
            <a:r>
              <a:rPr lang="en-US" sz="1600" dirty="0" err="1">
                <a:solidFill>
                  <a:srgbClr val="E6DFC8"/>
                </a:solidFill>
                <a:latin typeface="Georgia"/>
              </a:rPr>
              <a:t>kekuasaan</a:t>
            </a:r>
            <a:r>
              <a:rPr lang="en-US" sz="1600" dirty="0">
                <a:solidFill>
                  <a:srgbClr val="E6DFC8"/>
                </a:solidFill>
                <a:latin typeface="Georgia"/>
              </a:rPr>
              <a:t> yang </a:t>
            </a:r>
            <a:r>
              <a:rPr lang="en-US" sz="1600" dirty="0" err="1">
                <a:solidFill>
                  <a:srgbClr val="E6DFC8"/>
                </a:solidFill>
                <a:latin typeface="Georgia"/>
              </a:rPr>
              <a:t>membentuk</a:t>
            </a:r>
            <a:r>
              <a:rPr lang="en-US" sz="1600" dirty="0">
                <a:solidFill>
                  <a:srgbClr val="E6DFC8"/>
                </a:solidFill>
                <a:latin typeface="Georgia"/>
              </a:rPr>
              <a:t> </a:t>
            </a:r>
            <a:r>
              <a:rPr lang="en-US" sz="1600" dirty="0" err="1">
                <a:solidFill>
                  <a:srgbClr val="E6DFC8"/>
                </a:solidFill>
                <a:latin typeface="Georgia"/>
              </a:rPr>
              <a:t>kesadaran</a:t>
            </a:r>
            <a:r>
              <a:rPr lang="en-US" sz="1600" dirty="0">
                <a:solidFill>
                  <a:srgbClr val="E6DFC8"/>
                </a:solidFill>
                <a:latin typeface="Georgia"/>
              </a:rPr>
              <a:t> </a:t>
            </a:r>
            <a:r>
              <a:rPr lang="en-US" sz="1600" dirty="0" err="1">
                <a:solidFill>
                  <a:srgbClr val="E6DFC8"/>
                </a:solidFill>
                <a:latin typeface="Georgia"/>
              </a:rPr>
              <a:t>sebelum</a:t>
            </a:r>
            <a:r>
              <a:rPr lang="en-US" sz="1600" dirty="0">
                <a:solidFill>
                  <a:srgbClr val="E6DFC8"/>
                </a:solidFill>
                <a:latin typeface="Georgia"/>
              </a:rPr>
              <a:t> </a:t>
            </a:r>
            <a:r>
              <a:rPr lang="en-US" sz="1600" dirty="0" err="1">
                <a:solidFill>
                  <a:srgbClr val="E6DFC8"/>
                </a:solidFill>
                <a:latin typeface="Georgia"/>
              </a:rPr>
              <a:t>ia</a:t>
            </a:r>
            <a:r>
              <a:rPr lang="en-US" sz="1600" dirty="0">
                <a:solidFill>
                  <a:srgbClr val="E6DFC8"/>
                </a:solidFill>
                <a:latin typeface="Georgia"/>
              </a:rPr>
              <a:t> </a:t>
            </a:r>
            <a:r>
              <a:rPr lang="en-US" sz="1600" dirty="0" err="1">
                <a:solidFill>
                  <a:srgbClr val="E6DFC8"/>
                </a:solidFill>
                <a:latin typeface="Georgia"/>
              </a:rPr>
              <a:t>melayani</a:t>
            </a:r>
            <a:r>
              <a:rPr lang="en-US" sz="1600" dirty="0">
                <a:solidFill>
                  <a:srgbClr val="E6DFC8"/>
                </a:solidFill>
                <a:latin typeface="Georgia"/>
              </a:rPr>
              <a:t> </a:t>
            </a:r>
            <a:r>
              <a:rPr lang="en-US" sz="1600" dirty="0" err="1">
                <a:solidFill>
                  <a:srgbClr val="E6DFC8"/>
                </a:solidFill>
                <a:latin typeface="Georgia"/>
              </a:rPr>
              <a:t>kebutuhan</a:t>
            </a:r>
            <a:r>
              <a:rPr lang="en-US" sz="1600" dirty="0">
                <a:solidFill>
                  <a:srgbClr val="E6DFC8"/>
                </a:solidFill>
                <a:latin typeface="Georgi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72977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3738E05-E44A-BC47-98BB-29758091213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12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95BBE5-6BA5-F740-AE69-12AD3738B892}"/>
              </a:ext>
            </a:extLst>
          </p:cNvPr>
          <p:cNvSpPr txBox="1"/>
          <p:nvPr/>
        </p:nvSpPr>
        <p:spPr>
          <a:xfrm>
            <a:off x="1016000" y="1397000"/>
            <a:ext cx="88900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 b="1">
                <a:solidFill>
                  <a:srgbClr val="D4AF37"/>
                </a:solidFill>
                <a:latin typeface="Segoe UI"/>
                <a:cs typeface="Segoe UI"/>
              </a:rPr>
              <a:t>PETA EKSPRESI RELIGIUS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45AA84-4087-724A-97F8-B78A87C7DE51}"/>
              </a:ext>
            </a:extLst>
          </p:cNvPr>
          <p:cNvSpPr/>
          <p:nvPr/>
        </p:nvSpPr>
        <p:spPr>
          <a:xfrm>
            <a:off x="1016000" y="1905000"/>
            <a:ext cx="1524000" cy="381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2B640F-478D-4145-8D5F-926B73D08573}"/>
              </a:ext>
            </a:extLst>
          </p:cNvPr>
          <p:cNvSpPr txBox="1"/>
          <p:nvPr/>
        </p:nvSpPr>
        <p:spPr>
          <a:xfrm>
            <a:off x="11176000" y="6159500"/>
            <a:ext cx="508000" cy="330200"/>
          </a:xfrm>
          <a:prstGeom prst="rect">
            <a:avLst/>
          </a:prstGeom>
          <a:noFill/>
        </p:spPr>
        <p:txBody>
          <a:bodyPr vertOverflow="overflow" vert="horz" wrap="none" rtlCol="0" anchor="t">
            <a:noAutofit/>
          </a:bodyPr>
          <a:lstStyle/>
          <a:p>
            <a:pPr algn="l"/>
            <a:r>
              <a:rPr lang="en-US" sz="1600">
                <a:solidFill>
                  <a:srgbClr val="8FA3BF"/>
                </a:solidFill>
                <a:latin typeface="Segoe UI"/>
                <a:cs typeface="Segoe UI"/>
              </a:rPr>
              <a:t>09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0CB2C1-544A-D149-A5C7-448D8714F626}"/>
              </a:ext>
            </a:extLst>
          </p:cNvPr>
          <p:cNvSpPr txBox="1"/>
          <p:nvPr/>
        </p:nvSpPr>
        <p:spPr>
          <a:xfrm>
            <a:off x="1016000" y="2362200"/>
            <a:ext cx="10668000" cy="609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3200" b="1">
                <a:solidFill>
                  <a:srgbClr val="F0D98A"/>
                </a:solidFill>
                <a:latin typeface="Georgia"/>
              </a:rPr>
              <a:t>Dari mana jalan itu bercabang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76880F-3FED-934B-AD63-2C1F66ECEFDC}"/>
              </a:ext>
            </a:extLst>
          </p:cNvPr>
          <p:cNvSpPr txBox="1"/>
          <p:nvPr/>
        </p:nvSpPr>
        <p:spPr>
          <a:xfrm>
            <a:off x="1016000" y="3048000"/>
            <a:ext cx="106680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Satu sumber keimanan — Tuhan, surga, nirwana — melahirkan dua arah pengalaman yang sangat berbeda.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5EA7D9-56D9-624B-B8DB-716282D5FDBC}"/>
              </a:ext>
            </a:extLst>
          </p:cNvPr>
          <p:cNvSpPr/>
          <p:nvPr/>
        </p:nvSpPr>
        <p:spPr>
          <a:xfrm>
            <a:off x="1016000" y="36068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4C0601-2369-F44D-86A9-5C54BEAEB237}"/>
              </a:ext>
            </a:extLst>
          </p:cNvPr>
          <p:cNvSpPr/>
          <p:nvPr/>
        </p:nvSpPr>
        <p:spPr>
          <a:xfrm>
            <a:off x="1016000" y="3810000"/>
            <a:ext cx="38100" cy="21844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41B49C-D5B0-5549-9F4D-2DCC4F56A29B}"/>
              </a:ext>
            </a:extLst>
          </p:cNvPr>
          <p:cNvSpPr txBox="1"/>
          <p:nvPr/>
        </p:nvSpPr>
        <p:spPr>
          <a:xfrm>
            <a:off x="1320800" y="3784600"/>
            <a:ext cx="45212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JALUR I · MOBILISASI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29B15B-8E28-2749-A180-8893F5EA29AF}"/>
              </a:ext>
            </a:extLst>
          </p:cNvPr>
          <p:cNvSpPr txBox="1"/>
          <p:nvPr/>
        </p:nvSpPr>
        <p:spPr>
          <a:xfrm>
            <a:off x="1320800" y="4165600"/>
            <a:ext cx="4521200" cy="685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000" b="1">
                <a:solidFill>
                  <a:srgbClr val="F0D98A"/>
                </a:solidFill>
                <a:latin typeface="Georgia"/>
              </a:rPr>
              <a:t>Death → Martyrdom → Syuhada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213DAB-F73C-3146-8263-ECAFC87B3DDA}"/>
              </a:ext>
            </a:extLst>
          </p:cNvPr>
          <p:cNvSpPr txBox="1"/>
          <p:nvPr/>
        </p:nvSpPr>
        <p:spPr>
          <a:xfrm>
            <a:off x="1320800" y="4953000"/>
            <a:ext cx="4521200" cy="1041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Radicalism · Fundamentalism · Jihadism · Revivalism · Wahabism · Terrorism · Salafism · Extremism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140AEAB-9890-5642-B812-5B27A6E44A57}"/>
              </a:ext>
            </a:extLst>
          </p:cNvPr>
          <p:cNvSpPr/>
          <p:nvPr/>
        </p:nvSpPr>
        <p:spPr>
          <a:xfrm>
            <a:off x="6350000" y="3810000"/>
            <a:ext cx="38100" cy="21844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13C5CD-40E7-1145-AE9D-2D26E1E68FF0}"/>
              </a:ext>
            </a:extLst>
          </p:cNvPr>
          <p:cNvSpPr txBox="1"/>
          <p:nvPr/>
        </p:nvSpPr>
        <p:spPr>
          <a:xfrm>
            <a:off x="6654800" y="3784600"/>
            <a:ext cx="45212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JALUR II · INTERIORISASI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332737-3788-B344-835E-C2EDCE1DE71B}"/>
              </a:ext>
            </a:extLst>
          </p:cNvPr>
          <p:cNvSpPr txBox="1"/>
          <p:nvPr/>
        </p:nvSpPr>
        <p:spPr>
          <a:xfrm>
            <a:off x="6654800" y="4165600"/>
            <a:ext cx="4521200" cy="685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000" b="1">
                <a:solidFill>
                  <a:srgbClr val="F0D98A"/>
                </a:solidFill>
                <a:latin typeface="Georgia"/>
              </a:rPr>
              <a:t>Illuminative → Purgativa → Contemplative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E0D827E-8D76-C74A-9D18-596EBAC4FBCE}"/>
              </a:ext>
            </a:extLst>
          </p:cNvPr>
          <p:cNvSpPr txBox="1"/>
          <p:nvPr/>
        </p:nvSpPr>
        <p:spPr>
          <a:xfrm>
            <a:off x="6654800" y="4953000"/>
            <a:ext cx="4521200" cy="1041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Spiritual-based religiosity · Reform from below — perubahan yang tumbuh dari kesadaran, bukan dari tekanan.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E94EA5E-71B2-E44B-8E61-212E5EF61B4E}"/>
              </a:ext>
            </a:extLst>
          </p:cNvPr>
          <p:cNvSpPr/>
          <p:nvPr/>
        </p:nvSpPr>
        <p:spPr>
          <a:xfrm>
            <a:off x="1016000" y="61722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A599C74-760B-8943-A18C-312AB2B9E427}"/>
              </a:ext>
            </a:extLst>
          </p:cNvPr>
          <p:cNvSpPr txBox="1"/>
          <p:nvPr/>
        </p:nvSpPr>
        <p:spPr>
          <a:xfrm>
            <a:off x="1016000" y="6273800"/>
            <a:ext cx="101600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C6D2E4"/>
                </a:solidFill>
                <a:latin typeface="Segoe UI"/>
                <a:cs typeface="Segoe UI"/>
              </a:rPr>
              <a:t>Ilmu sosial memberi bingkai bacanya: secularism, modernism, capitalism, darwinism.</a:t>
            </a:r>
          </a:p>
        </p:txBody>
      </p:sp>
    </p:spTree>
    <p:extLst>
      <p:ext uri="{BB962C8B-B14F-4D97-AF65-F5344CB8AC3E}">
        <p14:creationId xmlns:p14="http://schemas.microsoft.com/office/powerpoint/2010/main" val="96158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51AA31B8-71D7-0349-B212-93B8F9BE727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12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3086AC4-CFE2-C044-A9D0-A9B32F96525F}"/>
              </a:ext>
            </a:extLst>
          </p:cNvPr>
          <p:cNvSpPr txBox="1"/>
          <p:nvPr/>
        </p:nvSpPr>
        <p:spPr>
          <a:xfrm>
            <a:off x="1016000" y="1397000"/>
            <a:ext cx="88900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ISTILAH YANG PERLU DIDEFINISIKAN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8548F0A-499B-5F44-A6E1-5E92BFD84E72}"/>
              </a:ext>
            </a:extLst>
          </p:cNvPr>
          <p:cNvSpPr/>
          <p:nvPr/>
        </p:nvSpPr>
        <p:spPr>
          <a:xfrm>
            <a:off x="1016000" y="1905000"/>
            <a:ext cx="1524000" cy="381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62D79F8-1A36-E44B-B78C-64C43CB199BF}"/>
              </a:ext>
            </a:extLst>
          </p:cNvPr>
          <p:cNvSpPr txBox="1"/>
          <p:nvPr/>
        </p:nvSpPr>
        <p:spPr>
          <a:xfrm>
            <a:off x="11176000" y="6159500"/>
            <a:ext cx="508000" cy="330200"/>
          </a:xfrm>
          <a:prstGeom prst="rect">
            <a:avLst/>
          </a:prstGeom>
          <a:noFill/>
        </p:spPr>
        <p:txBody>
          <a:bodyPr vertOverflow="overflow" vert="horz" wrap="none" rtlCol="0" anchor="t">
            <a:noAutofit/>
          </a:bodyPr>
          <a:lstStyle/>
          <a:p>
            <a:pPr algn="l"/>
            <a:r>
              <a:rPr lang="en-US" sz="1600">
                <a:solidFill>
                  <a:srgbClr val="8FA3BF"/>
                </a:solidFill>
                <a:latin typeface="Segoe UI"/>
                <a:cs typeface="Segoe UI"/>
              </a:rPr>
              <a:t>10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AAF7C03-1E9D-DD41-9010-FB238026607A}"/>
              </a:ext>
            </a:extLst>
          </p:cNvPr>
          <p:cNvSpPr txBox="1"/>
          <p:nvPr/>
        </p:nvSpPr>
        <p:spPr>
          <a:xfrm>
            <a:off x="1016000" y="2362200"/>
            <a:ext cx="10668000" cy="660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3800" b="1">
                <a:solidFill>
                  <a:srgbClr val="E8C978"/>
                </a:solidFill>
                <a:latin typeface="Georgia"/>
              </a:rPr>
              <a:t>R</a:t>
            </a:r>
            <a:r>
              <a:rPr lang="en-US" sz="3800" b="1">
                <a:solidFill>
                  <a:srgbClr val="E7C376"/>
                </a:solidFill>
                <a:latin typeface="Georgia"/>
              </a:rPr>
              <a:t>a</a:t>
            </a:r>
            <a:r>
              <a:rPr lang="en-US" sz="3800" b="1">
                <a:solidFill>
                  <a:srgbClr val="E7BC74"/>
                </a:solidFill>
                <a:latin typeface="Georgia"/>
              </a:rPr>
              <a:t>s</a:t>
            </a:r>
            <a:r>
              <a:rPr lang="en-US" sz="3800" b="1">
                <a:solidFill>
                  <a:srgbClr val="E6B673"/>
                </a:solidFill>
                <a:latin typeface="Georgia"/>
              </a:rPr>
              <a:t>i</a:t>
            </a:r>
            <a:r>
              <a:rPr lang="en-US" sz="3800" b="1">
                <a:solidFill>
                  <a:srgbClr val="E5AF71"/>
                </a:solidFill>
                <a:latin typeface="Georgia"/>
              </a:rPr>
              <a:t>o</a:t>
            </a:r>
            <a:r>
              <a:rPr lang="en-US" sz="3800" b="1">
                <a:solidFill>
                  <a:srgbClr val="E5A96F"/>
                </a:solidFill>
                <a:latin typeface="Georgia"/>
              </a:rPr>
              <a:t>n</a:t>
            </a:r>
            <a:r>
              <a:rPr lang="en-US" sz="3800" b="1">
                <a:solidFill>
                  <a:srgbClr val="E4A36D"/>
                </a:solidFill>
                <a:latin typeface="Georgia"/>
              </a:rPr>
              <a:t>a</a:t>
            </a:r>
            <a:r>
              <a:rPr lang="en-US" sz="3800" b="1">
                <a:solidFill>
                  <a:srgbClr val="E39C6C"/>
                </a:solidFill>
                <a:latin typeface="Georgia"/>
              </a:rPr>
              <a:t>l</a:t>
            </a:r>
            <a:r>
              <a:rPr lang="en-US" sz="3800" b="1">
                <a:solidFill>
                  <a:srgbClr val="E1966E"/>
                </a:solidFill>
                <a:latin typeface="Georgia"/>
              </a:rPr>
              <a:t>i</a:t>
            </a:r>
            <a:r>
              <a:rPr lang="en-US" sz="3800" b="1">
                <a:solidFill>
                  <a:srgbClr val="DD9173"/>
                </a:solidFill>
                <a:latin typeface="Georgia"/>
              </a:rPr>
              <a:t>t</a:t>
            </a:r>
            <a:r>
              <a:rPr lang="en-US" sz="3800" b="1">
                <a:solidFill>
                  <a:srgbClr val="DA8C78"/>
                </a:solidFill>
                <a:latin typeface="Georgia"/>
              </a:rPr>
              <a:t>a</a:t>
            </a:r>
            <a:r>
              <a:rPr lang="en-US" sz="3800" b="1">
                <a:solidFill>
                  <a:srgbClr val="D6877D"/>
                </a:solidFill>
                <a:latin typeface="Georgia"/>
              </a:rPr>
              <a:t>s</a:t>
            </a:r>
            <a:r>
              <a:rPr lang="en-US" sz="3800" b="1">
                <a:solidFill>
                  <a:srgbClr val="F5F1E4"/>
                </a:solidFill>
                <a:latin typeface="Georgia"/>
              </a:rPr>
              <a:t> </a:t>
            </a:r>
            <a:r>
              <a:rPr lang="en-US" sz="3800" b="1">
                <a:solidFill>
                  <a:srgbClr val="CF7C87"/>
                </a:solidFill>
                <a:latin typeface="Georgia"/>
              </a:rPr>
              <a:t>a</a:t>
            </a:r>
            <a:r>
              <a:rPr lang="en-US" sz="3800" b="1">
                <a:solidFill>
                  <a:srgbClr val="CB778C"/>
                </a:solidFill>
                <a:latin typeface="Georgia"/>
              </a:rPr>
              <a:t>l</a:t>
            </a:r>
            <a:r>
              <a:rPr lang="en-US" sz="3800" b="1">
                <a:solidFill>
                  <a:srgbClr val="C57392"/>
                </a:solidFill>
                <a:latin typeface="Georgia"/>
              </a:rPr>
              <a:t>g</a:t>
            </a:r>
            <a:r>
              <a:rPr lang="en-US" sz="3800" b="1">
                <a:solidFill>
                  <a:srgbClr val="BB729C"/>
                </a:solidFill>
                <a:latin typeface="Georgia"/>
              </a:rPr>
              <a:t>o</a:t>
            </a:r>
            <a:r>
              <a:rPr lang="en-US" sz="3800" b="1">
                <a:solidFill>
                  <a:srgbClr val="B070A6"/>
                </a:solidFill>
                <a:latin typeface="Georgia"/>
              </a:rPr>
              <a:t>r</a:t>
            </a:r>
            <a:r>
              <a:rPr lang="en-US" sz="3800" b="1">
                <a:solidFill>
                  <a:srgbClr val="A66FAF"/>
                </a:solidFill>
                <a:latin typeface="Georgia"/>
              </a:rPr>
              <a:t>i</a:t>
            </a:r>
            <a:r>
              <a:rPr lang="en-US" sz="3800" b="1">
                <a:solidFill>
                  <a:srgbClr val="9B6EB9"/>
                </a:solidFill>
                <a:latin typeface="Georgia"/>
              </a:rPr>
              <a:t>t</a:t>
            </a:r>
            <a:r>
              <a:rPr lang="en-US" sz="3800" b="1">
                <a:solidFill>
                  <a:srgbClr val="906DC3"/>
                </a:solidFill>
                <a:latin typeface="Georgia"/>
              </a:rPr>
              <a:t>m</a:t>
            </a:r>
            <a:r>
              <a:rPr lang="en-US" sz="3800" b="1">
                <a:solidFill>
                  <a:srgbClr val="866CCC"/>
                </a:solidFill>
                <a:latin typeface="Georgia"/>
              </a:rPr>
              <a:t>i</a:t>
            </a:r>
            <a:r>
              <a:rPr lang="en-US" sz="3800" b="1">
                <a:solidFill>
                  <a:srgbClr val="7B6BD6"/>
                </a:solidFill>
                <a:latin typeface="Georgia"/>
              </a:rPr>
              <a:t>k</a:t>
            </a:r>
            <a:endParaRPr lang="en-US" sz="3800" b="1">
              <a:solidFill>
                <a:srgbClr val="F5F1E4"/>
              </a:solidFill>
              <a:latin typeface="Georgia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19E57E2-96F0-154D-B2C4-63803D420360}"/>
              </a:ext>
            </a:extLst>
          </p:cNvPr>
          <p:cNvSpPr/>
          <p:nvPr/>
        </p:nvSpPr>
        <p:spPr>
          <a:xfrm>
            <a:off x="1016000" y="3124200"/>
            <a:ext cx="10160000" cy="1143000"/>
          </a:xfrm>
          <a:prstGeom prst="rect">
            <a:avLst/>
          </a:prstGeom>
          <a:solidFill>
            <a:srgbClr val="16223A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t">
            <a:noAutofit/>
          </a:bodyPr>
          <a:lstStyle/>
          <a:p>
            <a:pPr algn="l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64879BF-8EFB-1C40-8819-61D47B18BEA7}"/>
              </a:ext>
            </a:extLst>
          </p:cNvPr>
          <p:cNvSpPr/>
          <p:nvPr/>
        </p:nvSpPr>
        <p:spPr>
          <a:xfrm>
            <a:off x="1016000" y="3124200"/>
            <a:ext cx="38100" cy="11430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t">
            <a:noAutofit/>
          </a:bodyPr>
          <a:lstStyle/>
          <a:p>
            <a:pPr algn="l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AC2649E-37B0-5E4E-8525-9BFAE426DDE8}"/>
              </a:ext>
            </a:extLst>
          </p:cNvPr>
          <p:cNvSpPr txBox="1"/>
          <p:nvPr/>
        </p:nvSpPr>
        <p:spPr>
          <a:xfrm>
            <a:off x="1320800" y="3251200"/>
            <a:ext cx="9398000" cy="914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900">
                <a:solidFill>
                  <a:srgbClr val="F5F1E4"/>
                </a:solidFill>
                <a:latin typeface="Georgia"/>
              </a:rPr>
              <a:t>Bentuk nalar ketika kebenaran ditentukan oleh keterhitungan dan keterulangan,
bukan oleh pertimbangan nilai.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AFB214E-F9A3-784E-BCFB-34AB53E0E1B6}"/>
              </a:ext>
            </a:extLst>
          </p:cNvPr>
          <p:cNvSpPr/>
          <p:nvPr/>
        </p:nvSpPr>
        <p:spPr>
          <a:xfrm>
            <a:off x="1016000" y="4419600"/>
            <a:ext cx="38100" cy="15240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t">
            <a:noAutofit/>
          </a:bodyPr>
          <a:lstStyle/>
          <a:p>
            <a:pPr algn="l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0644DFC-9A80-AE45-9A7B-4EFF265F4030}"/>
              </a:ext>
            </a:extLst>
          </p:cNvPr>
          <p:cNvSpPr txBox="1"/>
          <p:nvPr/>
        </p:nvSpPr>
        <p:spPr>
          <a:xfrm>
            <a:off x="1320800" y="4419600"/>
            <a:ext cx="30480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KEBENARAN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C7CAB37-98A4-4E4B-93B8-769DE94FC712}"/>
              </a:ext>
            </a:extLst>
          </p:cNvPr>
          <p:cNvSpPr txBox="1"/>
          <p:nvPr/>
        </p:nvSpPr>
        <p:spPr>
          <a:xfrm>
            <a:off x="1320800" y="4800600"/>
            <a:ext cx="3048000" cy="1143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>
                <a:solidFill>
                  <a:srgbClr val="E6DFC8"/>
                </a:solidFill>
                <a:latin typeface="Segoe UI"/>
                <a:cs typeface="Segoe UI"/>
              </a:rPr>
              <a:t>Diukur dari frekuensi kemunculan, bukan dari kekuatan argumen.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7F18BB8-0D46-F44A-813F-90EC3A1A692A}"/>
              </a:ext>
            </a:extLst>
          </p:cNvPr>
          <p:cNvSpPr/>
          <p:nvPr/>
        </p:nvSpPr>
        <p:spPr>
          <a:xfrm>
            <a:off x="4572000" y="4419600"/>
            <a:ext cx="38100" cy="15240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t">
            <a:noAutofit/>
          </a:bodyPr>
          <a:lstStyle/>
          <a:p>
            <a:pPr algn="l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86EE5A7-194C-024D-B75B-A7BF93D2165F}"/>
              </a:ext>
            </a:extLst>
          </p:cNvPr>
          <p:cNvSpPr txBox="1"/>
          <p:nvPr/>
        </p:nvSpPr>
        <p:spPr>
          <a:xfrm>
            <a:off x="4876800" y="4419600"/>
            <a:ext cx="30480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OTORITAS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AB97587-8B87-CE40-AA16-4996FC203C9A}"/>
              </a:ext>
            </a:extLst>
          </p:cNvPr>
          <p:cNvSpPr txBox="1"/>
          <p:nvPr/>
        </p:nvSpPr>
        <p:spPr>
          <a:xfrm>
            <a:off x="4876800" y="4800600"/>
            <a:ext cx="3048000" cy="1143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>
                <a:solidFill>
                  <a:srgbClr val="E6DFC8"/>
                </a:solidFill>
                <a:latin typeface="Segoe UI"/>
                <a:cs typeface="Segoe UI"/>
              </a:rPr>
              <a:t>Ditentukan oleh peringkat dan keterlihatan, bukan oleh sanad.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0531AB8-09CE-1C47-89D2-3DE824C8ECA4}"/>
              </a:ext>
            </a:extLst>
          </p:cNvPr>
          <p:cNvSpPr/>
          <p:nvPr/>
        </p:nvSpPr>
        <p:spPr>
          <a:xfrm>
            <a:off x="8128000" y="4419600"/>
            <a:ext cx="38100" cy="15240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t">
            <a:noAutofit/>
          </a:bodyPr>
          <a:lstStyle/>
          <a:p>
            <a:pPr algn="l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7384229-9758-0346-BDA3-5DD3B37E2D96}"/>
              </a:ext>
            </a:extLst>
          </p:cNvPr>
          <p:cNvSpPr txBox="1"/>
          <p:nvPr/>
        </p:nvSpPr>
        <p:spPr>
          <a:xfrm>
            <a:off x="8432800" y="4419600"/>
            <a:ext cx="30480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REFLEKSI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7EF16F9-D482-DD4F-A104-E4729DCA26B0}"/>
              </a:ext>
            </a:extLst>
          </p:cNvPr>
          <p:cNvSpPr txBox="1"/>
          <p:nvPr/>
        </p:nvSpPr>
        <p:spPr>
          <a:xfrm>
            <a:off x="8432800" y="4800600"/>
            <a:ext cx="3048000" cy="1143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>
                <a:solidFill>
                  <a:srgbClr val="E6DFC8"/>
                </a:solidFill>
                <a:latin typeface="Segoe UI"/>
                <a:cs typeface="Segoe UI"/>
              </a:rPr>
              <a:t>Digantikan oleh respons; jeda untuk menimbang dihapus dari proses.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882F700-B154-A846-AC37-762D6EF17062}"/>
              </a:ext>
            </a:extLst>
          </p:cNvPr>
          <p:cNvSpPr/>
          <p:nvPr/>
        </p:nvSpPr>
        <p:spPr>
          <a:xfrm>
            <a:off x="1016000" y="61214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t">
            <a:noAutofit/>
          </a:bodyPr>
          <a:lstStyle/>
          <a:p>
            <a:pPr algn="l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9B1666C-C962-7845-A1D0-41604E225EDA}"/>
              </a:ext>
            </a:extLst>
          </p:cNvPr>
          <p:cNvSpPr txBox="1"/>
          <p:nvPr/>
        </p:nvSpPr>
        <p:spPr>
          <a:xfrm>
            <a:off x="1016000" y="6197600"/>
            <a:ext cx="9906000" cy="508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>
                <a:solidFill>
                  <a:srgbClr val="E6DFC8"/>
                </a:solidFill>
                <a:latin typeface="Georgia"/>
              </a:rPr>
              <a:t>Ia bukan kelanjutan rasionalitas instrumental Weber, melainkan penggantinya: nalar tanpa subjek yang menimbang.</a:t>
            </a:r>
          </a:p>
        </p:txBody>
      </p:sp>
    </p:spTree>
    <p:extLst>
      <p:ext uri="{BB962C8B-B14F-4D97-AF65-F5344CB8AC3E}">
        <p14:creationId xmlns:p14="http://schemas.microsoft.com/office/powerpoint/2010/main" val="3383203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7839E6C-6413-3D41-A5CB-C6B1896417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12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9AC013-D34C-7F4D-889A-AFF2666892A4}"/>
              </a:ext>
            </a:extLst>
          </p:cNvPr>
          <p:cNvSpPr txBox="1"/>
          <p:nvPr/>
        </p:nvSpPr>
        <p:spPr>
          <a:xfrm>
            <a:off x="1016000" y="1397000"/>
            <a:ext cx="88900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 b="1">
                <a:solidFill>
                  <a:srgbClr val="D4AF37"/>
                </a:solidFill>
                <a:latin typeface="Segoe UI"/>
                <a:cs typeface="Segoe UI"/>
              </a:rPr>
              <a:t>PERTANYAAN POKOK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F2F170-B78C-8E41-94A3-52F8A2FADAA1}"/>
              </a:ext>
            </a:extLst>
          </p:cNvPr>
          <p:cNvSpPr/>
          <p:nvPr/>
        </p:nvSpPr>
        <p:spPr>
          <a:xfrm>
            <a:off x="1016000" y="1905000"/>
            <a:ext cx="1524000" cy="381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F1BD1E-4C90-844C-8147-0591A5796218}"/>
              </a:ext>
            </a:extLst>
          </p:cNvPr>
          <p:cNvSpPr txBox="1"/>
          <p:nvPr/>
        </p:nvSpPr>
        <p:spPr>
          <a:xfrm>
            <a:off x="11176000" y="6159500"/>
            <a:ext cx="508000" cy="330200"/>
          </a:xfrm>
          <a:prstGeom prst="rect">
            <a:avLst/>
          </a:prstGeom>
          <a:noFill/>
        </p:spPr>
        <p:txBody>
          <a:bodyPr vertOverflow="overflow" vert="horz" wrap="none" rtlCol="0" anchor="t">
            <a:noAutofit/>
          </a:bodyPr>
          <a:lstStyle/>
          <a:p>
            <a:pPr algn="l"/>
            <a:r>
              <a:rPr lang="en-US" sz="1600">
                <a:solidFill>
                  <a:srgbClr val="8FA3BF"/>
                </a:solidFill>
                <a:latin typeface="Segoe UI"/>
                <a:cs typeface="Segoe UI"/>
              </a:rPr>
              <a:t>11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EC760F-5218-094D-B688-BC4284D50B96}"/>
              </a:ext>
            </a:extLst>
          </p:cNvPr>
          <p:cNvSpPr txBox="1"/>
          <p:nvPr/>
        </p:nvSpPr>
        <p:spPr>
          <a:xfrm>
            <a:off x="1016000" y="2108200"/>
            <a:ext cx="10668000" cy="914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3000" b="1">
                <a:solidFill>
                  <a:srgbClr val="F0D98A"/>
                </a:solidFill>
                <a:latin typeface="Georgia"/>
              </a:rPr>
              <a:t>Robot become human, atau human become robot?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485956-5BB3-9042-A161-B44331B1E6E2}"/>
              </a:ext>
            </a:extLst>
          </p:cNvPr>
          <p:cNvSpPr txBox="1"/>
          <p:nvPr/>
        </p:nvSpPr>
        <p:spPr>
          <a:xfrm>
            <a:off x="1016000" y="3073400"/>
            <a:ext cx="10668000" cy="355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900" dirty="0" err="1">
                <a:solidFill>
                  <a:srgbClr val="EFE7CC"/>
                </a:solidFill>
                <a:latin typeface="Segoe UI"/>
                <a:cs typeface="Segoe UI"/>
              </a:rPr>
              <a:t>Empat</a:t>
            </a:r>
            <a:r>
              <a:rPr lang="en-US" sz="1900" dirty="0">
                <a:solidFill>
                  <a:srgbClr val="EFE7CC"/>
                </a:solidFill>
                <a:latin typeface="Segoe UI"/>
                <a:cs typeface="Segoe UI"/>
              </a:rPr>
              <a:t> </a:t>
            </a:r>
            <a:r>
              <a:rPr lang="en-US" sz="1900" dirty="0" err="1">
                <a:solidFill>
                  <a:srgbClr val="EFE7CC"/>
                </a:solidFill>
                <a:latin typeface="Segoe UI"/>
                <a:cs typeface="Segoe UI"/>
              </a:rPr>
              <a:t>gejala</a:t>
            </a:r>
            <a:r>
              <a:rPr lang="en-US" sz="1900" dirty="0">
                <a:solidFill>
                  <a:srgbClr val="EFE7CC"/>
                </a:solidFill>
                <a:latin typeface="Segoe UI"/>
                <a:cs typeface="Segoe UI"/>
              </a:rPr>
              <a:t> yang </a:t>
            </a:r>
            <a:r>
              <a:rPr lang="en-US" sz="1900" dirty="0" err="1">
                <a:solidFill>
                  <a:srgbClr val="EFE7CC"/>
                </a:solidFill>
                <a:latin typeface="Segoe UI"/>
                <a:cs typeface="Segoe UI"/>
              </a:rPr>
              <a:t>menandai</a:t>
            </a:r>
            <a:r>
              <a:rPr lang="en-US" sz="1900" dirty="0">
                <a:solidFill>
                  <a:srgbClr val="EFE7CC"/>
                </a:solidFill>
                <a:latin typeface="Segoe UI"/>
                <a:cs typeface="Segoe UI"/>
              </a:rPr>
              <a:t> </a:t>
            </a:r>
            <a:r>
              <a:rPr lang="en-US" sz="1900" dirty="0" err="1">
                <a:solidFill>
                  <a:srgbClr val="EFE7CC"/>
                </a:solidFill>
                <a:latin typeface="Segoe UI"/>
                <a:cs typeface="Segoe UI"/>
              </a:rPr>
              <a:t>pergeseran</a:t>
            </a:r>
            <a:r>
              <a:rPr lang="en-US" sz="1900" dirty="0">
                <a:solidFill>
                  <a:srgbClr val="EFE7CC"/>
                </a:solidFill>
                <a:latin typeface="Segoe UI"/>
                <a:cs typeface="Segoe UI"/>
              </a:rPr>
              <a:t> </a:t>
            </a:r>
            <a:r>
              <a:rPr lang="en-US" sz="1900" dirty="0" err="1">
                <a:solidFill>
                  <a:srgbClr val="EFE7CC"/>
                </a:solidFill>
                <a:latin typeface="Segoe UI"/>
                <a:cs typeface="Segoe UI"/>
              </a:rPr>
              <a:t>itu</a:t>
            </a:r>
            <a:r>
              <a:rPr lang="en-US" sz="1900" dirty="0">
                <a:solidFill>
                  <a:srgbClr val="EFE7CC"/>
                </a:solidFill>
                <a:latin typeface="Segoe UI"/>
                <a:cs typeface="Segoe UI"/>
              </a:rPr>
              <a:t> — dan </a:t>
            </a:r>
            <a:r>
              <a:rPr lang="en-US" sz="1900" dirty="0" err="1">
                <a:solidFill>
                  <a:srgbClr val="EFE7CC"/>
                </a:solidFill>
                <a:latin typeface="Segoe UI"/>
                <a:cs typeface="Segoe UI"/>
              </a:rPr>
              <a:t>semuanya</a:t>
            </a:r>
            <a:r>
              <a:rPr lang="en-US" sz="1900" dirty="0">
                <a:solidFill>
                  <a:srgbClr val="EFE7CC"/>
                </a:solidFill>
                <a:latin typeface="Segoe UI"/>
                <a:cs typeface="Segoe UI"/>
              </a:rPr>
              <a:t> </a:t>
            </a:r>
            <a:r>
              <a:rPr lang="en-US" sz="1900" dirty="0" err="1">
                <a:solidFill>
                  <a:srgbClr val="EFE7CC"/>
                </a:solidFill>
                <a:latin typeface="Segoe UI"/>
                <a:cs typeface="Segoe UI"/>
              </a:rPr>
              <a:t>sudah</a:t>
            </a:r>
            <a:r>
              <a:rPr lang="en-US" sz="1900" dirty="0">
                <a:solidFill>
                  <a:srgbClr val="EFE7CC"/>
                </a:solidFill>
                <a:latin typeface="Segoe UI"/>
                <a:cs typeface="Segoe UI"/>
              </a:rPr>
              <a:t> </a:t>
            </a:r>
            <a:r>
              <a:rPr lang="en-US" sz="1900" dirty="0" err="1">
                <a:solidFill>
                  <a:srgbClr val="EFE7CC"/>
                </a:solidFill>
                <a:latin typeface="Segoe UI"/>
                <a:cs typeface="Segoe UI"/>
              </a:rPr>
              <a:t>berlangsung</a:t>
            </a:r>
            <a:r>
              <a:rPr lang="en-US" sz="1900" dirty="0">
                <a:solidFill>
                  <a:srgbClr val="EFE7CC"/>
                </a:solidFill>
                <a:latin typeface="Segoe UI"/>
                <a:cs typeface="Segoe UI"/>
              </a:rPr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1D2893-E2B6-854E-9B66-80080E515E9A}"/>
              </a:ext>
            </a:extLst>
          </p:cNvPr>
          <p:cNvSpPr/>
          <p:nvPr/>
        </p:nvSpPr>
        <p:spPr>
          <a:xfrm>
            <a:off x="1016000" y="4089400"/>
            <a:ext cx="38100" cy="12700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t">
            <a:noAutofit/>
          </a:bodyPr>
          <a:lstStyle/>
          <a:p>
            <a:pPr algn="l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2DDE25-B031-5C41-A5B1-3DF6CE7195CA}"/>
              </a:ext>
            </a:extLst>
          </p:cNvPr>
          <p:cNvSpPr txBox="1"/>
          <p:nvPr/>
        </p:nvSpPr>
        <p:spPr>
          <a:xfrm>
            <a:off x="1295400" y="41148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01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F92EB9-747E-9946-864B-6BE26DD28DF8}"/>
              </a:ext>
            </a:extLst>
          </p:cNvPr>
          <p:cNvSpPr txBox="1"/>
          <p:nvPr/>
        </p:nvSpPr>
        <p:spPr>
          <a:xfrm>
            <a:off x="1828800" y="4089400"/>
            <a:ext cx="4089400" cy="558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b="1">
                <a:solidFill>
                  <a:srgbClr val="F0D98A"/>
                </a:solidFill>
                <a:latin typeface="Georgia"/>
              </a:rPr>
              <a:t>Hyper mind connected society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A96D2A-F3AB-D645-B777-2B97F83582ED}"/>
              </a:ext>
            </a:extLst>
          </p:cNvPr>
          <p:cNvSpPr txBox="1"/>
          <p:nvPr/>
        </p:nvSpPr>
        <p:spPr>
          <a:xfrm>
            <a:off x="1828800" y="4699000"/>
            <a:ext cx="4089400" cy="660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>
                <a:solidFill>
                  <a:srgbClr val="E6DFC8"/>
                </a:solidFill>
                <a:latin typeface="Segoe UI"/>
                <a:cs typeface="Segoe UI"/>
              </a:rPr>
              <a:t>Berpikir menjadi kerja kolektif yang dimediasi mesin.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5A811C-5FC0-F94D-B192-092B81960839}"/>
              </a:ext>
            </a:extLst>
          </p:cNvPr>
          <p:cNvSpPr/>
          <p:nvPr/>
        </p:nvSpPr>
        <p:spPr>
          <a:xfrm>
            <a:off x="6223000" y="4089400"/>
            <a:ext cx="38100" cy="12700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t">
            <a:noAutofit/>
          </a:bodyPr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97BFFB-7063-E348-9C1A-8B80969E2E4B}"/>
              </a:ext>
            </a:extLst>
          </p:cNvPr>
          <p:cNvSpPr txBox="1"/>
          <p:nvPr/>
        </p:nvSpPr>
        <p:spPr>
          <a:xfrm>
            <a:off x="6502400" y="41148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9AA4679-4D33-0D48-AC55-898A64D26EEA}"/>
              </a:ext>
            </a:extLst>
          </p:cNvPr>
          <p:cNvSpPr txBox="1"/>
          <p:nvPr/>
        </p:nvSpPr>
        <p:spPr>
          <a:xfrm>
            <a:off x="7035800" y="4089400"/>
            <a:ext cx="4089400" cy="558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b="1">
                <a:solidFill>
                  <a:srgbClr val="F0D98A"/>
                </a:solidFill>
                <a:latin typeface="Georgia"/>
              </a:rPr>
              <a:t>Habit becomes product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80A8C3-EFB2-3249-AD5A-AF5231F39739}"/>
              </a:ext>
            </a:extLst>
          </p:cNvPr>
          <p:cNvSpPr txBox="1"/>
          <p:nvPr/>
        </p:nvSpPr>
        <p:spPr>
          <a:xfrm>
            <a:off x="7035800" y="4699000"/>
            <a:ext cx="4089400" cy="660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>
                <a:solidFill>
                  <a:srgbClr val="E6DFC8"/>
                </a:solidFill>
                <a:latin typeface="Segoe UI"/>
                <a:cs typeface="Segoe UI"/>
              </a:rPr>
              <a:t>Kebiasaan dipanen, dikemas, lalu dijual kembali sebagai layanan.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14DADF0-3D03-0E47-8C7E-8B29383131E0}"/>
              </a:ext>
            </a:extLst>
          </p:cNvPr>
          <p:cNvSpPr/>
          <p:nvPr/>
        </p:nvSpPr>
        <p:spPr>
          <a:xfrm>
            <a:off x="1016000" y="5410200"/>
            <a:ext cx="38100" cy="12700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t">
            <a:noAutofit/>
          </a:bodyPr>
          <a:lstStyle/>
          <a:p>
            <a:pPr algn="l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2C74C77-2EC9-C34D-BB71-A52AF2BA543D}"/>
              </a:ext>
            </a:extLst>
          </p:cNvPr>
          <p:cNvSpPr txBox="1"/>
          <p:nvPr/>
        </p:nvSpPr>
        <p:spPr>
          <a:xfrm>
            <a:off x="1295400" y="54356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03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567D181-581B-6E4C-B57B-37239DC61F55}"/>
              </a:ext>
            </a:extLst>
          </p:cNvPr>
          <p:cNvSpPr txBox="1"/>
          <p:nvPr/>
        </p:nvSpPr>
        <p:spPr>
          <a:xfrm>
            <a:off x="1828800" y="5410200"/>
            <a:ext cx="4089400" cy="558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b="1">
                <a:solidFill>
                  <a:srgbClr val="F0D98A"/>
                </a:solidFill>
                <a:latin typeface="Georgia"/>
              </a:rPr>
              <a:t>Reputation and self marketing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31B1EF6-4BDC-3A43-B46B-0FCC57146E82}"/>
              </a:ext>
            </a:extLst>
          </p:cNvPr>
          <p:cNvSpPr txBox="1"/>
          <p:nvPr/>
        </p:nvSpPr>
        <p:spPr>
          <a:xfrm>
            <a:off x="1828800" y="6019800"/>
            <a:ext cx="4089400" cy="660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>
                <a:solidFill>
                  <a:srgbClr val="E6DFC8"/>
                </a:solidFill>
                <a:latin typeface="Segoe UI"/>
                <a:cs typeface="Segoe UI"/>
              </a:rPr>
              <a:t>Nilai diri diukur oleh keterlihatan; identitas dirawat seperti merek.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97394C-2323-1447-8CC4-E45E7E2AD1AB}"/>
              </a:ext>
            </a:extLst>
          </p:cNvPr>
          <p:cNvSpPr/>
          <p:nvPr/>
        </p:nvSpPr>
        <p:spPr>
          <a:xfrm>
            <a:off x="6223000" y="5410200"/>
            <a:ext cx="38100" cy="12700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t">
            <a:noAutofit/>
          </a:bodyPr>
          <a:lstStyle/>
          <a:p>
            <a:pPr algn="l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429DE3A-CD1A-D14A-B1C3-B17514C9A012}"/>
              </a:ext>
            </a:extLst>
          </p:cNvPr>
          <p:cNvSpPr txBox="1"/>
          <p:nvPr/>
        </p:nvSpPr>
        <p:spPr>
          <a:xfrm>
            <a:off x="6502400" y="5435600"/>
            <a:ext cx="4572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04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54CF042-3369-B147-804E-62573A71D788}"/>
              </a:ext>
            </a:extLst>
          </p:cNvPr>
          <p:cNvSpPr txBox="1"/>
          <p:nvPr/>
        </p:nvSpPr>
        <p:spPr>
          <a:xfrm>
            <a:off x="7035800" y="5410200"/>
            <a:ext cx="4089400" cy="558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b="1">
                <a:solidFill>
                  <a:srgbClr val="F0D98A"/>
                </a:solidFill>
                <a:latin typeface="Georgia"/>
              </a:rPr>
              <a:t>Changing of cultural landscapes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93A44E5-66CB-2246-B902-F42A3802240D}"/>
              </a:ext>
            </a:extLst>
          </p:cNvPr>
          <p:cNvSpPr txBox="1"/>
          <p:nvPr/>
        </p:nvSpPr>
        <p:spPr>
          <a:xfrm>
            <a:off x="7035800" y="6019800"/>
            <a:ext cx="4089400" cy="660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>
                <a:solidFill>
                  <a:srgbClr val="E6DFC8"/>
                </a:solidFill>
                <a:latin typeface="Segoe UI"/>
                <a:cs typeface="Segoe UI"/>
              </a:rPr>
              <a:t>Rujukan, selera, dan otoritas kini dibentuk algoritma, bukan tradisi.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1BFA2AF-EF2E-4345-A3D3-4DDD3C4DF20B}"/>
              </a:ext>
            </a:extLst>
          </p:cNvPr>
          <p:cNvSpPr/>
          <p:nvPr/>
        </p:nvSpPr>
        <p:spPr>
          <a:xfrm>
            <a:off x="1016000" y="39116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t">
            <a:noAutofit/>
          </a:bodyPr>
          <a:lstStyle/>
          <a:p>
            <a:pPr algn="l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EC36478-E040-7346-BE60-AF2A36217AA0}"/>
              </a:ext>
            </a:extLst>
          </p:cNvPr>
          <p:cNvSpPr txBox="1"/>
          <p:nvPr/>
        </p:nvSpPr>
        <p:spPr>
          <a:xfrm>
            <a:off x="1016000" y="3479800"/>
            <a:ext cx="10668000" cy="355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>
                <a:solidFill>
                  <a:srgbClr val="C6D2E4"/>
                </a:solidFill>
                <a:latin typeface="Segoe UI"/>
                <a:cs typeface="Segoe UI"/>
              </a:rPr>
              <a:t>Yang berubah bukan alatnya, melainkan cara manusia menyusun kesadarannya.</a:t>
            </a:r>
          </a:p>
        </p:txBody>
      </p:sp>
    </p:spTree>
    <p:extLst>
      <p:ext uri="{BB962C8B-B14F-4D97-AF65-F5344CB8AC3E}">
        <p14:creationId xmlns:p14="http://schemas.microsoft.com/office/powerpoint/2010/main" val="2213714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BE70F9BF-7889-AE4A-BDD3-F85AA23645E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12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6973BDB-4E7F-BC40-AD15-E5CB80C9D75F}"/>
              </a:ext>
            </a:extLst>
          </p:cNvPr>
          <p:cNvSpPr txBox="1"/>
          <p:nvPr/>
        </p:nvSpPr>
        <p:spPr>
          <a:xfrm>
            <a:off x="1016000" y="1397000"/>
            <a:ext cx="88900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AKIBATNYA PADA PENGALAMAN BERAGAMA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9F664F3-7437-404E-8007-5540D11675D6}"/>
              </a:ext>
            </a:extLst>
          </p:cNvPr>
          <p:cNvSpPr/>
          <p:nvPr/>
        </p:nvSpPr>
        <p:spPr>
          <a:xfrm>
            <a:off x="1016000" y="1905000"/>
            <a:ext cx="1524000" cy="381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08A1731-AB6B-1B4F-9CD4-7D25282AC0F8}"/>
              </a:ext>
            </a:extLst>
          </p:cNvPr>
          <p:cNvSpPr txBox="1"/>
          <p:nvPr/>
        </p:nvSpPr>
        <p:spPr>
          <a:xfrm>
            <a:off x="11176000" y="6159500"/>
            <a:ext cx="508000" cy="330200"/>
          </a:xfrm>
          <a:prstGeom prst="rect">
            <a:avLst/>
          </a:prstGeom>
          <a:noFill/>
        </p:spPr>
        <p:txBody>
          <a:bodyPr vertOverflow="overflow" vert="horz" wrap="none" rtlCol="0" anchor="t">
            <a:noAutofit/>
          </a:bodyPr>
          <a:lstStyle/>
          <a:p>
            <a:pPr algn="l"/>
            <a:r>
              <a:rPr lang="en-US" sz="1600">
                <a:solidFill>
                  <a:srgbClr val="8FA3BF"/>
                </a:solidFill>
                <a:latin typeface="Segoe UI"/>
                <a:cs typeface="Segoe UI"/>
              </a:rPr>
              <a:t>12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1FACBBA-F473-A544-9A44-1EB683B1305D}"/>
              </a:ext>
            </a:extLst>
          </p:cNvPr>
          <p:cNvSpPr txBox="1"/>
          <p:nvPr/>
        </p:nvSpPr>
        <p:spPr>
          <a:xfrm>
            <a:off x="1016000" y="2362200"/>
            <a:ext cx="10668000" cy="660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3800" b="1">
                <a:solidFill>
                  <a:srgbClr val="E8C978"/>
                </a:solidFill>
                <a:latin typeface="Georgia"/>
              </a:rPr>
              <a:t>B</a:t>
            </a:r>
            <a:r>
              <a:rPr lang="en-US" sz="3800" b="1">
                <a:solidFill>
                  <a:srgbClr val="E8C577"/>
                </a:solidFill>
                <a:latin typeface="Georgia"/>
              </a:rPr>
              <a:t>a</a:t>
            </a:r>
            <a:r>
              <a:rPr lang="en-US" sz="3800" b="1">
                <a:solidFill>
                  <a:srgbClr val="E7C276"/>
                </a:solidFill>
                <a:latin typeface="Georgia"/>
              </a:rPr>
              <a:t>n</a:t>
            </a:r>
            <a:r>
              <a:rPr lang="en-US" sz="3800" b="1">
                <a:solidFill>
                  <a:srgbClr val="E7BE75"/>
                </a:solidFill>
                <a:latin typeface="Georgia"/>
              </a:rPr>
              <a:t>a</a:t>
            </a:r>
            <a:r>
              <a:rPr lang="en-US" sz="3800" b="1">
                <a:solidFill>
                  <a:srgbClr val="E6BA74"/>
                </a:solidFill>
                <a:latin typeface="Georgia"/>
              </a:rPr>
              <a:t>l</a:t>
            </a:r>
            <a:r>
              <a:rPr lang="en-US" sz="3800" b="1">
                <a:solidFill>
                  <a:srgbClr val="E6B673"/>
                </a:solidFill>
                <a:latin typeface="Georgia"/>
              </a:rPr>
              <a:t>i</a:t>
            </a:r>
            <a:r>
              <a:rPr lang="en-US" sz="3800" b="1">
                <a:solidFill>
                  <a:srgbClr val="E6B372"/>
                </a:solidFill>
                <a:latin typeface="Georgia"/>
              </a:rPr>
              <a:t>t</a:t>
            </a:r>
            <a:r>
              <a:rPr lang="en-US" sz="3800" b="1">
                <a:solidFill>
                  <a:srgbClr val="E5AF71"/>
                </a:solidFill>
                <a:latin typeface="Georgia"/>
              </a:rPr>
              <a:t>a</a:t>
            </a:r>
            <a:r>
              <a:rPr lang="en-US" sz="3800" b="1">
                <a:solidFill>
                  <a:srgbClr val="E5AB70"/>
                </a:solidFill>
                <a:latin typeface="Georgia"/>
              </a:rPr>
              <a:t>s</a:t>
            </a:r>
            <a:r>
              <a:rPr lang="en-US" sz="3800" b="1">
                <a:solidFill>
                  <a:srgbClr val="F5F1E4"/>
                </a:solidFill>
                <a:latin typeface="Georgia"/>
              </a:rPr>
              <a:t> </a:t>
            </a:r>
            <a:r>
              <a:rPr lang="en-US" sz="3800" b="1">
                <a:solidFill>
                  <a:srgbClr val="E4A46E"/>
                </a:solidFill>
                <a:latin typeface="Georgia"/>
              </a:rPr>
              <a:t>r</a:t>
            </a:r>
            <a:r>
              <a:rPr lang="en-US" sz="3800" b="1">
                <a:solidFill>
                  <a:srgbClr val="E4A06D"/>
                </a:solidFill>
                <a:latin typeface="Georgia"/>
              </a:rPr>
              <a:t>e</a:t>
            </a:r>
            <a:r>
              <a:rPr lang="en-US" sz="3800" b="1">
                <a:solidFill>
                  <a:srgbClr val="E39C6C"/>
                </a:solidFill>
                <a:latin typeface="Georgia"/>
              </a:rPr>
              <a:t>l</a:t>
            </a:r>
            <a:r>
              <a:rPr lang="en-US" sz="3800" b="1">
                <a:solidFill>
                  <a:srgbClr val="E2996C"/>
                </a:solidFill>
                <a:latin typeface="Georgia"/>
              </a:rPr>
              <a:t>i</a:t>
            </a:r>
            <a:r>
              <a:rPr lang="en-US" sz="3800" b="1">
                <a:solidFill>
                  <a:srgbClr val="E0966F"/>
                </a:solidFill>
                <a:latin typeface="Georgia"/>
              </a:rPr>
              <a:t>g</a:t>
            </a:r>
            <a:r>
              <a:rPr lang="en-US" sz="3800" b="1">
                <a:solidFill>
                  <a:srgbClr val="DE9372"/>
                </a:solidFill>
                <a:latin typeface="Georgia"/>
              </a:rPr>
              <a:t>i</a:t>
            </a:r>
            <a:r>
              <a:rPr lang="en-US" sz="3800" b="1">
                <a:solidFill>
                  <a:srgbClr val="DC9074"/>
                </a:solidFill>
                <a:latin typeface="Georgia"/>
              </a:rPr>
              <a:t>u</a:t>
            </a:r>
            <a:r>
              <a:rPr lang="en-US" sz="3800" b="1">
                <a:solidFill>
                  <a:srgbClr val="DA8D77"/>
                </a:solidFill>
                <a:latin typeface="Georgia"/>
              </a:rPr>
              <a:t>s</a:t>
            </a:r>
            <a:r>
              <a:rPr lang="en-US" sz="3800" b="1">
                <a:solidFill>
                  <a:srgbClr val="F5F1E4"/>
                </a:solidFill>
                <a:latin typeface="Georgia"/>
              </a:rPr>
              <a:t> </a:t>
            </a:r>
            <a:r>
              <a:rPr lang="en-US" sz="3800" b="1">
                <a:solidFill>
                  <a:srgbClr val="D6877D"/>
                </a:solidFill>
                <a:latin typeface="Georgia"/>
              </a:rPr>
              <a:t>d</a:t>
            </a:r>
            <a:r>
              <a:rPr lang="en-US" sz="3800" b="1">
                <a:solidFill>
                  <a:srgbClr val="D48380"/>
                </a:solidFill>
                <a:latin typeface="Georgia"/>
              </a:rPr>
              <a:t>a</a:t>
            </a:r>
            <a:r>
              <a:rPr lang="en-US" sz="3800" b="1">
                <a:solidFill>
                  <a:srgbClr val="D28083"/>
                </a:solidFill>
                <a:latin typeface="Georgia"/>
              </a:rPr>
              <a:t>n</a:t>
            </a:r>
            <a:r>
              <a:rPr lang="en-US" sz="3800" b="1">
                <a:solidFill>
                  <a:srgbClr val="F5F1E4"/>
                </a:solidFill>
                <a:latin typeface="Georgia"/>
              </a:rPr>
              <a:t> </a:t>
            </a:r>
            <a:r>
              <a:rPr lang="en-US" sz="3800" b="1">
                <a:solidFill>
                  <a:srgbClr val="CE7A88"/>
                </a:solidFill>
                <a:latin typeface="Georgia"/>
              </a:rPr>
              <a:t>a</a:t>
            </a:r>
            <a:r>
              <a:rPr lang="en-US" sz="3800" b="1">
                <a:solidFill>
                  <a:srgbClr val="CC778B"/>
                </a:solidFill>
                <a:latin typeface="Georgia"/>
              </a:rPr>
              <a:t>n</a:t>
            </a:r>
            <a:r>
              <a:rPr lang="en-US" sz="3800" b="1">
                <a:solidFill>
                  <a:srgbClr val="CA748E"/>
                </a:solidFill>
                <a:latin typeface="Georgia"/>
              </a:rPr>
              <a:t>e</a:t>
            </a:r>
            <a:r>
              <a:rPr lang="en-US" sz="3800" b="1">
                <a:solidFill>
                  <a:srgbClr val="C57393"/>
                </a:solidFill>
                <a:latin typeface="Georgia"/>
              </a:rPr>
              <a:t>m</a:t>
            </a:r>
            <a:r>
              <a:rPr lang="en-US" sz="3800" b="1">
                <a:solidFill>
                  <a:srgbClr val="BF7298"/>
                </a:solidFill>
                <a:latin typeface="Georgia"/>
              </a:rPr>
              <a:t>i</a:t>
            </a:r>
            <a:r>
              <a:rPr lang="en-US" sz="3800" b="1">
                <a:solidFill>
                  <a:srgbClr val="B9719E"/>
                </a:solidFill>
                <a:latin typeface="Georgia"/>
              </a:rPr>
              <a:t>a</a:t>
            </a:r>
            <a:r>
              <a:rPr lang="en-US" sz="3800" b="1">
                <a:solidFill>
                  <a:srgbClr val="F5F1E4"/>
                </a:solidFill>
                <a:latin typeface="Georgia"/>
              </a:rPr>
              <a:t> </a:t>
            </a:r>
            <a:r>
              <a:rPr lang="en-US" sz="3800" b="1">
                <a:solidFill>
                  <a:srgbClr val="AC70A9"/>
                </a:solidFill>
                <a:latin typeface="Georgia"/>
              </a:rPr>
              <a:t>s</a:t>
            </a:r>
            <a:r>
              <a:rPr lang="en-US" sz="3800" b="1">
                <a:solidFill>
                  <a:srgbClr val="A66FAF"/>
                </a:solidFill>
                <a:latin typeface="Georgia"/>
              </a:rPr>
              <a:t>p</a:t>
            </a:r>
            <a:r>
              <a:rPr lang="en-US" sz="3800" b="1">
                <a:solidFill>
                  <a:srgbClr val="A06FB4"/>
                </a:solidFill>
                <a:latin typeface="Georgia"/>
              </a:rPr>
              <a:t>i</a:t>
            </a:r>
            <a:r>
              <a:rPr lang="en-US" sz="3800" b="1">
                <a:solidFill>
                  <a:srgbClr val="9A6EBA"/>
                </a:solidFill>
                <a:latin typeface="Georgia"/>
              </a:rPr>
              <a:t>r</a:t>
            </a:r>
            <a:r>
              <a:rPr lang="en-US" sz="3800" b="1">
                <a:solidFill>
                  <a:srgbClr val="946EC0"/>
                </a:solidFill>
                <a:latin typeface="Georgia"/>
              </a:rPr>
              <a:t>i</a:t>
            </a:r>
            <a:r>
              <a:rPr lang="en-US" sz="3800" b="1">
                <a:solidFill>
                  <a:srgbClr val="8D6DC5"/>
                </a:solidFill>
                <a:latin typeface="Georgia"/>
              </a:rPr>
              <a:t>t</a:t>
            </a:r>
            <a:r>
              <a:rPr lang="en-US" sz="3800" b="1">
                <a:solidFill>
                  <a:srgbClr val="876CCB"/>
                </a:solidFill>
                <a:latin typeface="Georgia"/>
              </a:rPr>
              <a:t>u</a:t>
            </a:r>
            <a:r>
              <a:rPr lang="en-US" sz="3800" b="1">
                <a:solidFill>
                  <a:srgbClr val="816CD0"/>
                </a:solidFill>
                <a:latin typeface="Georgia"/>
              </a:rPr>
              <a:t>a</a:t>
            </a:r>
            <a:r>
              <a:rPr lang="en-US" sz="3800" b="1">
                <a:solidFill>
                  <a:srgbClr val="7B6BD6"/>
                </a:solidFill>
                <a:latin typeface="Georgia"/>
              </a:rPr>
              <a:t>l</a:t>
            </a:r>
            <a:endParaRPr lang="en-US" sz="3800" b="1">
              <a:solidFill>
                <a:srgbClr val="F5F1E4"/>
              </a:solidFill>
              <a:latin typeface="Georgia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EB69676-0B4B-4F44-B395-40F464A69DC0}"/>
              </a:ext>
            </a:extLst>
          </p:cNvPr>
          <p:cNvSpPr/>
          <p:nvPr/>
        </p:nvSpPr>
        <p:spPr>
          <a:xfrm>
            <a:off x="1016000" y="3962400"/>
            <a:ext cx="38100" cy="21590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D566C3B-6ABD-BE42-9E64-8F9CB967D85E}"/>
              </a:ext>
            </a:extLst>
          </p:cNvPr>
          <p:cNvSpPr txBox="1"/>
          <p:nvPr/>
        </p:nvSpPr>
        <p:spPr>
          <a:xfrm>
            <a:off x="1371600" y="3962400"/>
            <a:ext cx="4445000" cy="431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400" b="1">
                <a:solidFill>
                  <a:srgbClr val="E5AD70"/>
                </a:solidFill>
                <a:latin typeface="Georgia"/>
              </a:rPr>
              <a:t>Banalitas religius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4BA32D0-F838-5249-AC71-331D82FDC021}"/>
              </a:ext>
            </a:extLst>
          </p:cNvPr>
          <p:cNvSpPr txBox="1"/>
          <p:nvPr/>
        </p:nvSpPr>
        <p:spPr>
          <a:xfrm>
            <a:off x="1371600" y="4470400"/>
            <a:ext cx="4445000" cy="1143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>
                <a:solidFill>
                  <a:srgbClr val="E6DFC8"/>
                </a:solidFill>
                <a:latin typeface="Segoe UI"/>
                <a:cs typeface="Segoe UI"/>
              </a:rPr>
              <a:t>Agama hadir sebagai citra. Kedalaman digantikan oleh estetika, dan syiar diukur dari jangkauan.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EF33E35-4DC0-9044-A3A2-422C9D58F4B6}"/>
              </a:ext>
            </a:extLst>
          </p:cNvPr>
          <p:cNvSpPr txBox="1"/>
          <p:nvPr/>
        </p:nvSpPr>
        <p:spPr>
          <a:xfrm>
            <a:off x="1371600" y="5740400"/>
            <a:ext cx="4445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F5F1E4"/>
                </a:solidFill>
                <a:latin typeface="Segoe UI"/>
                <a:cs typeface="Segoe UI"/>
              </a:rPr>
              <a:t>Akibat: religiusitas yang simbolik.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3F7897D-F196-C246-B41E-27A6B9C4170C}"/>
              </a:ext>
            </a:extLst>
          </p:cNvPr>
          <p:cNvSpPr/>
          <p:nvPr/>
        </p:nvSpPr>
        <p:spPr>
          <a:xfrm>
            <a:off x="6223000" y="3962400"/>
            <a:ext cx="38100" cy="21590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6871B8C-B912-A743-97EB-357BC78A59A7}"/>
              </a:ext>
            </a:extLst>
          </p:cNvPr>
          <p:cNvSpPr txBox="1"/>
          <p:nvPr/>
        </p:nvSpPr>
        <p:spPr>
          <a:xfrm>
            <a:off x="6578600" y="3962400"/>
            <a:ext cx="4445000" cy="431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400" b="1">
                <a:solidFill>
                  <a:srgbClr val="9E6FB6"/>
                </a:solidFill>
                <a:latin typeface="Georgia"/>
              </a:rPr>
              <a:t>Anemia spiritual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673DF73-6FEE-284E-BBC6-5A2A1DBD1CF9}"/>
              </a:ext>
            </a:extLst>
          </p:cNvPr>
          <p:cNvSpPr txBox="1"/>
          <p:nvPr/>
        </p:nvSpPr>
        <p:spPr>
          <a:xfrm>
            <a:off x="6578600" y="4470400"/>
            <a:ext cx="4445000" cy="1143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>
                <a:solidFill>
                  <a:srgbClr val="E6DFC8"/>
                </a:solidFill>
                <a:latin typeface="Segoe UI"/>
                <a:cs typeface="Segoe UI"/>
              </a:rPr>
              <a:t>Informasi melimpah, transformasi minimal. Pengetahuan bertambah tanpa mengubah pengetahunya.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800F38A-7554-FF4B-A42D-F99F6609C96F}"/>
              </a:ext>
            </a:extLst>
          </p:cNvPr>
          <p:cNvSpPr txBox="1"/>
          <p:nvPr/>
        </p:nvSpPr>
        <p:spPr>
          <a:xfrm>
            <a:off x="6578600" y="5740400"/>
            <a:ext cx="4445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F5F1E4"/>
                </a:solidFill>
                <a:latin typeface="Segoe UI"/>
                <a:cs typeface="Segoe UI"/>
              </a:rPr>
              <a:t>Akibat: tahu banyak, berubah sedikit.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A109BC8-E82B-AC40-8D8B-1D172451B152}"/>
              </a:ext>
            </a:extLst>
          </p:cNvPr>
          <p:cNvSpPr/>
          <p:nvPr/>
        </p:nvSpPr>
        <p:spPr>
          <a:xfrm>
            <a:off x="1016000" y="31750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D264A25-92BD-CB45-833F-F90E0D1F334E}"/>
              </a:ext>
            </a:extLst>
          </p:cNvPr>
          <p:cNvSpPr txBox="1"/>
          <p:nvPr/>
        </p:nvSpPr>
        <p:spPr>
          <a:xfrm>
            <a:off x="1016000" y="3302000"/>
            <a:ext cx="106680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>
                <a:solidFill>
                  <a:srgbClr val="E6DFC8"/>
                </a:solidFill>
                <a:latin typeface="Georgia"/>
              </a:rPr>
              <a:t>Keduanya bukan kemunduran iman, melainkan pergeseran bentuk pengalaman beragama.</a:t>
            </a:r>
          </a:p>
        </p:txBody>
      </p:sp>
    </p:spTree>
    <p:extLst>
      <p:ext uri="{BB962C8B-B14F-4D97-AF65-F5344CB8AC3E}">
        <p14:creationId xmlns:p14="http://schemas.microsoft.com/office/powerpoint/2010/main" val="2925023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973B5D-61A6-C940-A21A-2AF43474BB3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12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0BD6C0-424E-F345-9327-141E906B8F26}"/>
              </a:ext>
            </a:extLst>
          </p:cNvPr>
          <p:cNvSpPr txBox="1"/>
          <p:nvPr/>
        </p:nvSpPr>
        <p:spPr>
          <a:xfrm>
            <a:off x="1016000" y="1397000"/>
            <a:ext cx="88900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 b="1">
                <a:solidFill>
                  <a:srgbClr val="D4AF37"/>
                </a:solidFill>
                <a:latin typeface="Segoe UI"/>
                <a:cs typeface="Segoe UI"/>
              </a:rPr>
              <a:t>SEMBILAN TREN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A06C8A-11AC-F742-9136-931B92C12A17}"/>
              </a:ext>
            </a:extLst>
          </p:cNvPr>
          <p:cNvSpPr/>
          <p:nvPr/>
        </p:nvSpPr>
        <p:spPr>
          <a:xfrm>
            <a:off x="1016000" y="1905000"/>
            <a:ext cx="1524000" cy="381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DE8515-4868-254E-9764-56E8C14D9023}"/>
              </a:ext>
            </a:extLst>
          </p:cNvPr>
          <p:cNvSpPr txBox="1"/>
          <p:nvPr/>
        </p:nvSpPr>
        <p:spPr>
          <a:xfrm>
            <a:off x="11176000" y="6159500"/>
            <a:ext cx="508000" cy="330200"/>
          </a:xfrm>
          <a:prstGeom prst="rect">
            <a:avLst/>
          </a:prstGeom>
          <a:noFill/>
        </p:spPr>
        <p:txBody>
          <a:bodyPr vertOverflow="overflow" vert="horz" wrap="none" rtlCol="0" anchor="t">
            <a:noAutofit/>
          </a:bodyPr>
          <a:lstStyle/>
          <a:p>
            <a:pPr algn="l"/>
            <a:r>
              <a:rPr lang="en-US" sz="1600">
                <a:solidFill>
                  <a:srgbClr val="8FA3BF"/>
                </a:solidFill>
                <a:latin typeface="Segoe UI"/>
                <a:cs typeface="Segoe UI"/>
              </a:rPr>
              <a:t>13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FE6C97-723B-A045-91AC-5B49C66D8220}"/>
              </a:ext>
            </a:extLst>
          </p:cNvPr>
          <p:cNvSpPr txBox="1"/>
          <p:nvPr/>
        </p:nvSpPr>
        <p:spPr>
          <a:xfrm>
            <a:off x="1016000" y="2286000"/>
            <a:ext cx="10668000" cy="609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3400" b="1">
                <a:solidFill>
                  <a:srgbClr val="F0D98A"/>
                </a:solidFill>
                <a:latin typeface="Georgia"/>
              </a:rPr>
              <a:t>New trends in socio-religio-cultural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FCB855-B17A-6B4F-B87F-1EF740082DEE}"/>
              </a:ext>
            </a:extLst>
          </p:cNvPr>
          <p:cNvSpPr txBox="1"/>
          <p:nvPr/>
        </p:nvSpPr>
        <p:spPr>
          <a:xfrm>
            <a:off x="1016000" y="2971800"/>
            <a:ext cx="106680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Sembilan kecenderungan yang kini membentuk cara orang beragama, belajar, dan saling menilai.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DAABC9-2FD6-7043-A70D-BCE3DA81509C}"/>
              </a:ext>
            </a:extLst>
          </p:cNvPr>
          <p:cNvSpPr/>
          <p:nvPr/>
        </p:nvSpPr>
        <p:spPr>
          <a:xfrm>
            <a:off x="1016000" y="34290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633A7B-2FD1-C246-85B2-C3658A26BDF4}"/>
              </a:ext>
            </a:extLst>
          </p:cNvPr>
          <p:cNvSpPr txBox="1"/>
          <p:nvPr/>
        </p:nvSpPr>
        <p:spPr>
          <a:xfrm>
            <a:off x="1016000" y="3632200"/>
            <a:ext cx="4318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01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845BFF-BE7C-2840-AFEB-18F41B70910D}"/>
              </a:ext>
            </a:extLst>
          </p:cNvPr>
          <p:cNvSpPr txBox="1"/>
          <p:nvPr/>
        </p:nvSpPr>
        <p:spPr>
          <a:xfrm>
            <a:off x="1524000" y="3606800"/>
            <a:ext cx="2743200" cy="838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Index and keyword-based mind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D0052C-3D71-1847-8011-835DFD565CDE}"/>
              </a:ext>
            </a:extLst>
          </p:cNvPr>
          <p:cNvSpPr txBox="1"/>
          <p:nvPr/>
        </p:nvSpPr>
        <p:spPr>
          <a:xfrm>
            <a:off x="4470400" y="3632200"/>
            <a:ext cx="4318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02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4CA767-DBB0-1844-93B6-10C30E206DB6}"/>
              </a:ext>
            </a:extLst>
          </p:cNvPr>
          <p:cNvSpPr txBox="1"/>
          <p:nvPr/>
        </p:nvSpPr>
        <p:spPr>
          <a:xfrm>
            <a:off x="4978400" y="3606800"/>
            <a:ext cx="2743200" cy="838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Internet-based religious knowledge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4A55BA-4291-F045-8835-E4BC690BBCAB}"/>
              </a:ext>
            </a:extLst>
          </p:cNvPr>
          <p:cNvSpPr txBox="1"/>
          <p:nvPr/>
        </p:nvSpPr>
        <p:spPr>
          <a:xfrm>
            <a:off x="7924800" y="3632200"/>
            <a:ext cx="4318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03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1D5AC5-EDEF-7040-B80E-B39C050021FC}"/>
              </a:ext>
            </a:extLst>
          </p:cNvPr>
          <p:cNvSpPr txBox="1"/>
          <p:nvPr/>
        </p:nvSpPr>
        <p:spPr>
          <a:xfrm>
            <a:off x="8432800" y="3606800"/>
            <a:ext cx="2743200" cy="838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From cultural-reproduction to popular-reproduction of religious knowledge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7190F1-2F7E-E44C-BA35-C24904845127}"/>
              </a:ext>
            </a:extLst>
          </p:cNvPr>
          <p:cNvSpPr txBox="1"/>
          <p:nvPr/>
        </p:nvSpPr>
        <p:spPr>
          <a:xfrm>
            <a:off x="1016000" y="4546600"/>
            <a:ext cx="4318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04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63E84B-6E39-CA46-823C-24CCEFB8DF8C}"/>
              </a:ext>
            </a:extLst>
          </p:cNvPr>
          <p:cNvSpPr txBox="1"/>
          <p:nvPr/>
        </p:nvSpPr>
        <p:spPr>
          <a:xfrm>
            <a:off x="1524000" y="4521200"/>
            <a:ext cx="2743200" cy="838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Safe zone in religious understanding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248BAD-7B6D-554C-AB62-F11B084A9D10}"/>
              </a:ext>
            </a:extLst>
          </p:cNvPr>
          <p:cNvSpPr txBox="1"/>
          <p:nvPr/>
        </p:nvSpPr>
        <p:spPr>
          <a:xfrm>
            <a:off x="4470400" y="4546600"/>
            <a:ext cx="4318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05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0C78CD-854D-BF45-BD53-E96F93E83F02}"/>
              </a:ext>
            </a:extLst>
          </p:cNvPr>
          <p:cNvSpPr txBox="1"/>
          <p:nvPr/>
        </p:nvSpPr>
        <p:spPr>
          <a:xfrm>
            <a:off x="4978400" y="4521200"/>
            <a:ext cx="2743200" cy="838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Religion as complimentary, not ultimate, knowledge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907DC3E-D1A1-8947-9521-2D32156C7CA1}"/>
              </a:ext>
            </a:extLst>
          </p:cNvPr>
          <p:cNvSpPr txBox="1"/>
          <p:nvPr/>
        </p:nvSpPr>
        <p:spPr>
          <a:xfrm>
            <a:off x="7924800" y="4546600"/>
            <a:ext cx="4318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06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8EC680D-2ABD-484C-A84B-2FE3FDC2E46C}"/>
              </a:ext>
            </a:extLst>
          </p:cNvPr>
          <p:cNvSpPr txBox="1"/>
          <p:nvPr/>
        </p:nvSpPr>
        <p:spPr>
          <a:xfrm>
            <a:off x="8432800" y="4521200"/>
            <a:ext cx="2743200" cy="838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Directive profiling based information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6F35089-1818-C54D-88A4-922A3447BF8B}"/>
              </a:ext>
            </a:extLst>
          </p:cNvPr>
          <p:cNvSpPr txBox="1"/>
          <p:nvPr/>
        </p:nvSpPr>
        <p:spPr>
          <a:xfrm>
            <a:off x="1016000" y="5461000"/>
            <a:ext cx="4318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07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EDB429D-49E1-1147-82F6-35CBDB03E939}"/>
              </a:ext>
            </a:extLst>
          </p:cNvPr>
          <p:cNvSpPr txBox="1"/>
          <p:nvPr/>
        </p:nvSpPr>
        <p:spPr>
          <a:xfrm>
            <a:off x="1524000" y="5435600"/>
            <a:ext cx="2743200" cy="838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Virtual religious addictive knowledge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B001132-7775-E04C-8382-8B884DE2FBCA}"/>
              </a:ext>
            </a:extLst>
          </p:cNvPr>
          <p:cNvSpPr txBox="1"/>
          <p:nvPr/>
        </p:nvSpPr>
        <p:spPr>
          <a:xfrm>
            <a:off x="4470400" y="5461000"/>
            <a:ext cx="4318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08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21A3A50-6878-DD43-BE86-529D0D8E7C4F}"/>
              </a:ext>
            </a:extLst>
          </p:cNvPr>
          <p:cNvSpPr txBox="1"/>
          <p:nvPr/>
        </p:nvSpPr>
        <p:spPr>
          <a:xfrm>
            <a:off x="4978400" y="5435600"/>
            <a:ext cx="2743200" cy="838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Reproduction of enemy among internal community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6892BD5-EDA6-3646-A5DA-C03DC431BE82}"/>
              </a:ext>
            </a:extLst>
          </p:cNvPr>
          <p:cNvSpPr txBox="1"/>
          <p:nvPr/>
        </p:nvSpPr>
        <p:spPr>
          <a:xfrm>
            <a:off x="7924800" y="5461000"/>
            <a:ext cx="4318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09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A29072A-7751-C446-8F01-DB6423CCBE5C}"/>
              </a:ext>
            </a:extLst>
          </p:cNvPr>
          <p:cNvSpPr txBox="1"/>
          <p:nvPr/>
        </p:nvSpPr>
        <p:spPr>
          <a:xfrm>
            <a:off x="8432800" y="5435600"/>
            <a:ext cx="2743200" cy="838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Artificial intelligence in socio-cultural and religious issues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A018983-A92A-7E4C-8290-EBB97F35D182}"/>
              </a:ext>
            </a:extLst>
          </p:cNvPr>
          <p:cNvSpPr/>
          <p:nvPr/>
        </p:nvSpPr>
        <p:spPr>
          <a:xfrm>
            <a:off x="1016000" y="64008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367CBF7-6766-3940-B25F-932DFD5237F9}"/>
              </a:ext>
            </a:extLst>
          </p:cNvPr>
          <p:cNvSpPr txBox="1"/>
          <p:nvPr/>
        </p:nvSpPr>
        <p:spPr>
          <a:xfrm>
            <a:off x="1016000" y="6477000"/>
            <a:ext cx="101600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>
                <a:solidFill>
                  <a:srgbClr val="C6D2E4"/>
                </a:solidFill>
                <a:latin typeface="Segoe UI"/>
                <a:cs typeface="Segoe UI"/>
              </a:rPr>
              <a:t>Sembilan-sembilanya bertemu pada satu titik: pengetahuan agama kini disaring oleh mesin.</a:t>
            </a:r>
          </a:p>
        </p:txBody>
      </p:sp>
    </p:spTree>
    <p:extLst>
      <p:ext uri="{BB962C8B-B14F-4D97-AF65-F5344CB8AC3E}">
        <p14:creationId xmlns:p14="http://schemas.microsoft.com/office/powerpoint/2010/main" val="3403035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13F9A526-D9C3-A645-978D-ADA73AE5EA0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12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38A37D5-D5B7-1146-82DA-CA039AF65BF5}"/>
              </a:ext>
            </a:extLst>
          </p:cNvPr>
          <p:cNvSpPr txBox="1"/>
          <p:nvPr/>
        </p:nvSpPr>
        <p:spPr>
          <a:xfrm>
            <a:off x="1016000" y="1397000"/>
            <a:ext cx="88900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KOLONIALISME EPISTEMIK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7A76177-00F9-6A4A-8031-7665F63C4537}"/>
              </a:ext>
            </a:extLst>
          </p:cNvPr>
          <p:cNvSpPr/>
          <p:nvPr/>
        </p:nvSpPr>
        <p:spPr>
          <a:xfrm>
            <a:off x="1016000" y="1905000"/>
            <a:ext cx="1524000" cy="381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DF61D6C-0BA1-3F4A-8E58-EB960DFCF89D}"/>
              </a:ext>
            </a:extLst>
          </p:cNvPr>
          <p:cNvSpPr txBox="1"/>
          <p:nvPr/>
        </p:nvSpPr>
        <p:spPr>
          <a:xfrm>
            <a:off x="11176000" y="6159500"/>
            <a:ext cx="508000" cy="330200"/>
          </a:xfrm>
          <a:prstGeom prst="rect">
            <a:avLst/>
          </a:prstGeom>
          <a:noFill/>
        </p:spPr>
        <p:txBody>
          <a:bodyPr vertOverflow="overflow" vert="horz" wrap="none" rtlCol="0" anchor="t">
            <a:noAutofit/>
          </a:bodyPr>
          <a:lstStyle/>
          <a:p>
            <a:pPr algn="l"/>
            <a:r>
              <a:rPr lang="en-US" sz="1600">
                <a:solidFill>
                  <a:srgbClr val="8FA3BF"/>
                </a:solidFill>
                <a:latin typeface="Segoe UI"/>
                <a:cs typeface="Segoe UI"/>
              </a:rPr>
              <a:t>14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0BFC448-48F8-9347-9C21-0FA7E2BC0443}"/>
              </a:ext>
            </a:extLst>
          </p:cNvPr>
          <p:cNvSpPr txBox="1"/>
          <p:nvPr/>
        </p:nvSpPr>
        <p:spPr>
          <a:xfrm>
            <a:off x="1016000" y="2540000"/>
            <a:ext cx="10922000" cy="1778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4800" b="1">
                <a:solidFill>
                  <a:srgbClr val="E8C978"/>
                </a:solidFill>
                <a:latin typeface="Georgia"/>
              </a:rPr>
              <a:t>P</a:t>
            </a:r>
            <a:r>
              <a:rPr lang="en-US" sz="4800" b="1">
                <a:solidFill>
                  <a:srgbClr val="E8C677"/>
                </a:solidFill>
                <a:latin typeface="Georgia"/>
              </a:rPr>
              <a:t>e</a:t>
            </a:r>
            <a:r>
              <a:rPr lang="en-US" sz="4800" b="1">
                <a:solidFill>
                  <a:srgbClr val="E7C276"/>
                </a:solidFill>
                <a:latin typeface="Georgia"/>
              </a:rPr>
              <a:t>n</a:t>
            </a:r>
            <a:r>
              <a:rPr lang="en-US" sz="4800" b="1">
                <a:solidFill>
                  <a:srgbClr val="E7BF75"/>
                </a:solidFill>
                <a:latin typeface="Georgia"/>
              </a:rPr>
              <a:t>j</a:t>
            </a:r>
            <a:r>
              <a:rPr lang="en-US" sz="4800" b="1">
                <a:solidFill>
                  <a:srgbClr val="E7BC74"/>
                </a:solidFill>
                <a:latin typeface="Georgia"/>
              </a:rPr>
              <a:t>a</a:t>
            </a:r>
            <a:r>
              <a:rPr lang="en-US" sz="4800" b="1">
                <a:solidFill>
                  <a:srgbClr val="E6B873"/>
                </a:solidFill>
                <a:latin typeface="Georgia"/>
              </a:rPr>
              <a:t>j</a:t>
            </a:r>
            <a:r>
              <a:rPr lang="en-US" sz="4800" b="1">
                <a:solidFill>
                  <a:srgbClr val="E6B572"/>
                </a:solidFill>
                <a:latin typeface="Georgia"/>
              </a:rPr>
              <a:t>a</a:t>
            </a:r>
            <a:r>
              <a:rPr lang="en-US" sz="4800" b="1">
                <a:solidFill>
                  <a:srgbClr val="E6B272"/>
                </a:solidFill>
                <a:latin typeface="Georgia"/>
              </a:rPr>
              <a:t>h</a:t>
            </a:r>
            <a:r>
              <a:rPr lang="en-US" sz="4800" b="1">
                <a:solidFill>
                  <a:srgbClr val="E5AE71"/>
                </a:solidFill>
                <a:latin typeface="Georgia"/>
              </a:rPr>
              <a:t>a</a:t>
            </a:r>
            <a:r>
              <a:rPr lang="en-US" sz="4800" b="1">
                <a:solidFill>
                  <a:srgbClr val="E5AB70"/>
                </a:solidFill>
                <a:latin typeface="Georgia"/>
              </a:rPr>
              <a:t>n</a:t>
            </a:r>
            <a:r>
              <a:rPr lang="en-US" sz="4800" b="1">
                <a:solidFill>
                  <a:srgbClr val="F5F1E4"/>
                </a:solidFill>
                <a:latin typeface="Georgia"/>
              </a:rPr>
              <a:t> </a:t>
            </a:r>
            <a:r>
              <a:rPr lang="en-US" sz="4800" b="1">
                <a:solidFill>
                  <a:srgbClr val="E4A46E"/>
                </a:solidFill>
                <a:latin typeface="Georgia"/>
              </a:rPr>
              <a:t>b</a:t>
            </a:r>
            <a:r>
              <a:rPr lang="en-US" sz="4800" b="1">
                <a:solidFill>
                  <a:srgbClr val="E4A16D"/>
                </a:solidFill>
                <a:latin typeface="Georgia"/>
              </a:rPr>
              <a:t>a</a:t>
            </a:r>
            <a:r>
              <a:rPr lang="en-US" sz="4800" b="1">
                <a:solidFill>
                  <a:srgbClr val="E39D6C"/>
                </a:solidFill>
                <a:latin typeface="Georgia"/>
              </a:rPr>
              <a:t>b</a:t>
            </a:r>
            <a:r>
              <a:rPr lang="en-US" sz="4800" b="1">
                <a:solidFill>
                  <a:srgbClr val="E39A6B"/>
                </a:solidFill>
                <a:latin typeface="Georgia"/>
              </a:rPr>
              <a:t>a</a:t>
            </a:r>
            <a:r>
              <a:rPr lang="en-US" sz="4800" b="1">
                <a:solidFill>
                  <a:srgbClr val="E1976E"/>
                </a:solidFill>
                <a:latin typeface="Georgia"/>
              </a:rPr>
              <a:t>k</a:t>
            </a:r>
            <a:r>
              <a:rPr lang="en-US" sz="4800" b="1">
                <a:solidFill>
                  <a:srgbClr val="F5F1E4"/>
                </a:solidFill>
                <a:latin typeface="Georgia"/>
              </a:rPr>
              <a:t> </a:t>
            </a:r>
            <a:r>
              <a:rPr lang="en-US" sz="4800" b="1">
                <a:solidFill>
                  <a:srgbClr val="DD9273"/>
                </a:solidFill>
                <a:latin typeface="Georgia"/>
              </a:rPr>
              <a:t>i</a:t>
            </a:r>
            <a:r>
              <a:rPr lang="en-US" sz="4800" b="1">
                <a:solidFill>
                  <a:srgbClr val="DC8F75"/>
                </a:solidFill>
                <a:latin typeface="Georgia"/>
              </a:rPr>
              <a:t>n</a:t>
            </a:r>
            <a:r>
              <a:rPr lang="en-US" sz="4800" b="1">
                <a:solidFill>
                  <a:srgbClr val="DA8C78"/>
                </a:solidFill>
                <a:latin typeface="Georgia"/>
              </a:rPr>
              <a:t>i</a:t>
            </a:r>
            <a:r>
              <a:rPr lang="en-US" sz="4800" b="1">
                <a:solidFill>
                  <a:srgbClr val="F5F1E4"/>
                </a:solidFill>
                <a:latin typeface="Georgia"/>
              </a:rPr>
              <a:t>
</a:t>
            </a:r>
            <a:r>
              <a:rPr lang="en-US" sz="4800" b="1">
                <a:solidFill>
                  <a:srgbClr val="D6877D"/>
                </a:solidFill>
                <a:latin typeface="Georgia"/>
              </a:rPr>
              <a:t>t</a:t>
            </a:r>
            <a:r>
              <a:rPr lang="en-US" sz="4800" b="1">
                <a:solidFill>
                  <a:srgbClr val="D48480"/>
                </a:solidFill>
                <a:latin typeface="Georgia"/>
              </a:rPr>
              <a:t>i</a:t>
            </a:r>
            <a:r>
              <a:rPr lang="en-US" sz="4800" b="1">
                <a:solidFill>
                  <a:srgbClr val="D28182"/>
                </a:solidFill>
                <a:latin typeface="Georgia"/>
              </a:rPr>
              <a:t>d</a:t>
            </a:r>
            <a:r>
              <a:rPr lang="en-US" sz="4800" b="1">
                <a:solidFill>
                  <a:srgbClr val="D07E85"/>
                </a:solidFill>
                <a:latin typeface="Georgia"/>
              </a:rPr>
              <a:t>a</a:t>
            </a:r>
            <a:r>
              <a:rPr lang="en-US" sz="4800" b="1">
                <a:solidFill>
                  <a:srgbClr val="CF7B87"/>
                </a:solidFill>
                <a:latin typeface="Georgia"/>
              </a:rPr>
              <a:t>k</a:t>
            </a:r>
            <a:r>
              <a:rPr lang="en-US" sz="4800" b="1">
                <a:solidFill>
                  <a:srgbClr val="F5F1E4"/>
                </a:solidFill>
                <a:latin typeface="Georgia"/>
              </a:rPr>
              <a:t> </a:t>
            </a:r>
            <a:r>
              <a:rPr lang="en-US" sz="4800" b="1">
                <a:solidFill>
                  <a:srgbClr val="CB768C"/>
                </a:solidFill>
                <a:latin typeface="Georgia"/>
              </a:rPr>
              <a:t>m</a:t>
            </a:r>
            <a:r>
              <a:rPr lang="en-US" sz="4800" b="1">
                <a:solidFill>
                  <a:srgbClr val="C9738F"/>
                </a:solidFill>
                <a:latin typeface="Georgia"/>
              </a:rPr>
              <a:t>e</a:t>
            </a:r>
            <a:r>
              <a:rPr lang="en-US" sz="4800" b="1">
                <a:solidFill>
                  <a:srgbClr val="C37294"/>
                </a:solidFill>
                <a:latin typeface="Georgia"/>
              </a:rPr>
              <a:t>r</a:t>
            </a:r>
            <a:r>
              <a:rPr lang="en-US" sz="4800" b="1">
                <a:solidFill>
                  <a:srgbClr val="BE7299"/>
                </a:solidFill>
                <a:latin typeface="Georgia"/>
              </a:rPr>
              <a:t>e</a:t>
            </a:r>
            <a:r>
              <a:rPr lang="en-US" sz="4800" b="1">
                <a:solidFill>
                  <a:srgbClr val="B8719E"/>
                </a:solidFill>
                <a:latin typeface="Georgia"/>
              </a:rPr>
              <a:t>b</a:t>
            </a:r>
            <a:r>
              <a:rPr lang="en-US" sz="4800" b="1">
                <a:solidFill>
                  <a:srgbClr val="B371A3"/>
                </a:solidFill>
                <a:latin typeface="Georgia"/>
              </a:rPr>
              <a:t>u</a:t>
            </a:r>
            <a:r>
              <a:rPr lang="en-US" sz="4800" b="1">
                <a:solidFill>
                  <a:srgbClr val="AD70A8"/>
                </a:solidFill>
                <a:latin typeface="Georgia"/>
              </a:rPr>
              <a:t>t</a:t>
            </a:r>
            <a:r>
              <a:rPr lang="en-US" sz="4800" b="1">
                <a:solidFill>
                  <a:srgbClr val="F5F1E4"/>
                </a:solidFill>
                <a:latin typeface="Georgia"/>
              </a:rPr>
              <a:t> </a:t>
            </a:r>
            <a:r>
              <a:rPr lang="en-US" sz="4800" b="1">
                <a:solidFill>
                  <a:srgbClr val="A26FB3"/>
                </a:solidFill>
                <a:latin typeface="Georgia"/>
              </a:rPr>
              <a:t>w</a:t>
            </a:r>
            <a:r>
              <a:rPr lang="en-US" sz="4800" b="1">
                <a:solidFill>
                  <a:srgbClr val="9C6EB8"/>
                </a:solidFill>
                <a:latin typeface="Georgia"/>
              </a:rPr>
              <a:t>i</a:t>
            </a:r>
            <a:r>
              <a:rPr lang="en-US" sz="4800" b="1">
                <a:solidFill>
                  <a:srgbClr val="976EBD"/>
                </a:solidFill>
                <a:latin typeface="Georgia"/>
              </a:rPr>
              <a:t>l</a:t>
            </a:r>
            <a:r>
              <a:rPr lang="en-US" sz="4800" b="1">
                <a:solidFill>
                  <a:srgbClr val="916DC2"/>
                </a:solidFill>
                <a:latin typeface="Georgia"/>
              </a:rPr>
              <a:t>a</a:t>
            </a:r>
            <a:r>
              <a:rPr lang="en-US" sz="4800" b="1">
                <a:solidFill>
                  <a:srgbClr val="8C6DC7"/>
                </a:solidFill>
                <a:latin typeface="Georgia"/>
              </a:rPr>
              <a:t>y</a:t>
            </a:r>
            <a:r>
              <a:rPr lang="en-US" sz="4800" b="1">
                <a:solidFill>
                  <a:srgbClr val="866CCC"/>
                </a:solidFill>
                <a:latin typeface="Georgia"/>
              </a:rPr>
              <a:t>a</a:t>
            </a:r>
            <a:r>
              <a:rPr lang="en-US" sz="4800" b="1">
                <a:solidFill>
                  <a:srgbClr val="816CD1"/>
                </a:solidFill>
                <a:latin typeface="Georgia"/>
              </a:rPr>
              <a:t>h</a:t>
            </a:r>
            <a:r>
              <a:rPr lang="en-US" sz="4800" b="1">
                <a:solidFill>
                  <a:srgbClr val="7B6BD6"/>
                </a:solidFill>
                <a:latin typeface="Georgia"/>
              </a:rPr>
              <a:t>.</a:t>
            </a:r>
            <a:endParaRPr lang="en-US" sz="4800" b="1">
              <a:solidFill>
                <a:srgbClr val="F5F1E4"/>
              </a:solidFill>
              <a:latin typeface="Georgia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38260F6-A6E1-1F47-AF03-74D6CE94A6A7}"/>
              </a:ext>
            </a:extLst>
          </p:cNvPr>
          <p:cNvSpPr txBox="1"/>
          <p:nvPr/>
        </p:nvSpPr>
        <p:spPr>
          <a:xfrm>
            <a:off x="1016000" y="4470400"/>
            <a:ext cx="10668000" cy="711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4000" b="1">
                <a:solidFill>
                  <a:srgbClr val="D4AF37"/>
                </a:solidFill>
                <a:latin typeface="Georgia"/>
              </a:rPr>
              <a:t>Ia merebut kategori berpikir.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C5A0D87-8070-654B-9C47-4E10D55B9C00}"/>
              </a:ext>
            </a:extLst>
          </p:cNvPr>
          <p:cNvSpPr/>
          <p:nvPr/>
        </p:nvSpPr>
        <p:spPr>
          <a:xfrm>
            <a:off x="1016000" y="54864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97CCF55-D0A1-5647-B2E9-F68CA613AAA0}"/>
              </a:ext>
            </a:extLst>
          </p:cNvPr>
          <p:cNvSpPr txBox="1"/>
          <p:nvPr/>
        </p:nvSpPr>
        <p:spPr>
          <a:xfrm>
            <a:off x="1016000" y="5715000"/>
            <a:ext cx="9906000" cy="736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100">
                <a:solidFill>
                  <a:srgbClr val="E6DFC8"/>
                </a:solidFill>
                <a:latin typeface="Segoe UI"/>
                <a:cs typeface="Segoe UI"/>
              </a:rPr>
              <a:t>Model kecerdasan buatan dilatih pada korpus yang di dalamnya khazanah Jawi, dayah, dan pesantren nyaris tak terwakili.</a:t>
            </a:r>
          </a:p>
        </p:txBody>
      </p:sp>
    </p:spTree>
    <p:extLst>
      <p:ext uri="{BB962C8B-B14F-4D97-AF65-F5344CB8AC3E}">
        <p14:creationId xmlns:p14="http://schemas.microsoft.com/office/powerpoint/2010/main" val="26950815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71613ED8-0FAC-5244-8BA6-20789303014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12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625D31C-CA9A-1649-8006-9DEB3EB79F65}"/>
              </a:ext>
            </a:extLst>
          </p:cNvPr>
          <p:cNvSpPr txBox="1"/>
          <p:nvPr/>
        </p:nvSpPr>
        <p:spPr>
          <a:xfrm>
            <a:off x="1016000" y="1397000"/>
            <a:ext cx="88900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USULAN SAYA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33D45CE-F896-4640-A847-95A60D2888A2}"/>
              </a:ext>
            </a:extLst>
          </p:cNvPr>
          <p:cNvSpPr/>
          <p:nvPr/>
        </p:nvSpPr>
        <p:spPr>
          <a:xfrm>
            <a:off x="1016000" y="1905000"/>
            <a:ext cx="1524000" cy="381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BA17507-8C6B-F545-8D8F-40609B7BA1B7}"/>
              </a:ext>
            </a:extLst>
          </p:cNvPr>
          <p:cNvSpPr txBox="1"/>
          <p:nvPr/>
        </p:nvSpPr>
        <p:spPr>
          <a:xfrm>
            <a:off x="11176000" y="6159500"/>
            <a:ext cx="508000" cy="330200"/>
          </a:xfrm>
          <a:prstGeom prst="rect">
            <a:avLst/>
          </a:prstGeom>
          <a:noFill/>
        </p:spPr>
        <p:txBody>
          <a:bodyPr vertOverflow="overflow" vert="horz" wrap="none" rtlCol="0" anchor="t">
            <a:noAutofit/>
          </a:bodyPr>
          <a:lstStyle/>
          <a:p>
            <a:pPr algn="l"/>
            <a:r>
              <a:rPr lang="en-US" sz="1600">
                <a:solidFill>
                  <a:srgbClr val="8FA3BF"/>
                </a:solidFill>
                <a:latin typeface="Segoe UI"/>
                <a:cs typeface="Segoe UI"/>
              </a:rPr>
              <a:t>15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C1553C0-A147-084B-997F-956A62A453EF}"/>
              </a:ext>
            </a:extLst>
          </p:cNvPr>
          <p:cNvSpPr txBox="1"/>
          <p:nvPr/>
        </p:nvSpPr>
        <p:spPr>
          <a:xfrm>
            <a:off x="1016000" y="2362200"/>
            <a:ext cx="10668000" cy="660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3800" b="1">
                <a:solidFill>
                  <a:srgbClr val="E8C978"/>
                </a:solidFill>
                <a:latin typeface="Georgia"/>
              </a:rPr>
              <a:t>D</a:t>
            </a:r>
            <a:r>
              <a:rPr lang="en-US" sz="3800" b="1">
                <a:solidFill>
                  <a:srgbClr val="E7C376"/>
                </a:solidFill>
                <a:latin typeface="Georgia"/>
              </a:rPr>
              <a:t>a</a:t>
            </a:r>
            <a:r>
              <a:rPr lang="en-US" sz="3800" b="1">
                <a:solidFill>
                  <a:srgbClr val="E7BD75"/>
                </a:solidFill>
                <a:latin typeface="Georgia"/>
              </a:rPr>
              <a:t>r</a:t>
            </a:r>
            <a:r>
              <a:rPr lang="en-US" sz="3800" b="1">
                <a:solidFill>
                  <a:srgbClr val="E6B773"/>
                </a:solidFill>
                <a:latin typeface="Georgia"/>
              </a:rPr>
              <a:t>i</a:t>
            </a:r>
            <a:r>
              <a:rPr lang="en-US" sz="3800" b="1">
                <a:solidFill>
                  <a:srgbClr val="F5F1E4"/>
                </a:solidFill>
                <a:latin typeface="Georgia"/>
              </a:rPr>
              <a:t> </a:t>
            </a:r>
            <a:r>
              <a:rPr lang="en-US" sz="3800" b="1">
                <a:solidFill>
                  <a:srgbClr val="E5AC70"/>
                </a:solidFill>
                <a:latin typeface="Georgia"/>
              </a:rPr>
              <a:t>r</a:t>
            </a:r>
            <a:r>
              <a:rPr lang="en-US" sz="3800" b="1">
                <a:solidFill>
                  <a:srgbClr val="E4A66E"/>
                </a:solidFill>
                <a:latin typeface="Georgia"/>
              </a:rPr>
              <a:t>e</a:t>
            </a:r>
            <a:r>
              <a:rPr lang="en-US" sz="3800" b="1">
                <a:solidFill>
                  <a:srgbClr val="E4A06D"/>
                </a:solidFill>
                <a:latin typeface="Georgia"/>
              </a:rPr>
              <a:t>a</a:t>
            </a:r>
            <a:r>
              <a:rPr lang="en-US" sz="3800" b="1">
                <a:solidFill>
                  <a:srgbClr val="E39A6B"/>
                </a:solidFill>
                <a:latin typeface="Georgia"/>
              </a:rPr>
              <a:t>k</a:t>
            </a:r>
            <a:r>
              <a:rPr lang="en-US" sz="3800" b="1">
                <a:solidFill>
                  <a:srgbClr val="E09570"/>
                </a:solidFill>
                <a:latin typeface="Georgia"/>
              </a:rPr>
              <a:t>t</a:t>
            </a:r>
            <a:r>
              <a:rPr lang="en-US" sz="3800" b="1">
                <a:solidFill>
                  <a:srgbClr val="DD9074"/>
                </a:solidFill>
                <a:latin typeface="Georgia"/>
              </a:rPr>
              <a:t>i</a:t>
            </a:r>
            <a:r>
              <a:rPr lang="en-US" sz="3800" b="1">
                <a:solidFill>
                  <a:srgbClr val="D98B79"/>
                </a:solidFill>
                <a:latin typeface="Georgia"/>
              </a:rPr>
              <a:t>f</a:t>
            </a:r>
            <a:r>
              <a:rPr lang="en-US" sz="3800" b="1">
                <a:solidFill>
                  <a:srgbClr val="F5F1E4"/>
                </a:solidFill>
                <a:latin typeface="Georgia"/>
              </a:rPr>
              <a:t> </a:t>
            </a:r>
            <a:r>
              <a:rPr lang="en-US" sz="3800" b="1">
                <a:solidFill>
                  <a:srgbClr val="D38282"/>
                </a:solidFill>
                <a:latin typeface="Georgia"/>
              </a:rPr>
              <a:t>k</a:t>
            </a:r>
            <a:r>
              <a:rPr lang="en-US" sz="3800" b="1">
                <a:solidFill>
                  <a:srgbClr val="D07D86"/>
                </a:solidFill>
                <a:latin typeface="Georgia"/>
              </a:rPr>
              <a:t>e</a:t>
            </a:r>
            <a:r>
              <a:rPr lang="en-US" sz="3800" b="1">
                <a:solidFill>
                  <a:srgbClr val="F5F1E4"/>
                </a:solidFill>
                <a:latin typeface="Georgia"/>
              </a:rPr>
              <a:t> </a:t>
            </a:r>
            <a:r>
              <a:rPr lang="en-US" sz="3800" b="1">
                <a:solidFill>
                  <a:srgbClr val="C9738F"/>
                </a:solidFill>
                <a:latin typeface="Georgia"/>
              </a:rPr>
              <a:t>p</a:t>
            </a:r>
            <a:r>
              <a:rPr lang="en-US" sz="3800" b="1">
                <a:solidFill>
                  <a:srgbClr val="BF7298"/>
                </a:solidFill>
                <a:latin typeface="Georgia"/>
              </a:rPr>
              <a:t>r</a:t>
            </a:r>
            <a:r>
              <a:rPr lang="en-US" sz="3800" b="1">
                <a:solidFill>
                  <a:srgbClr val="B671A1"/>
                </a:solidFill>
                <a:latin typeface="Georgia"/>
              </a:rPr>
              <a:t>e</a:t>
            </a:r>
            <a:r>
              <a:rPr lang="en-US" sz="3800" b="1">
                <a:solidFill>
                  <a:srgbClr val="AC70AA"/>
                </a:solidFill>
                <a:latin typeface="Georgia"/>
              </a:rPr>
              <a:t>d</a:t>
            </a:r>
            <a:r>
              <a:rPr lang="en-US" sz="3800" b="1">
                <a:solidFill>
                  <a:srgbClr val="A26FB3"/>
                </a:solidFill>
                <a:latin typeface="Georgia"/>
              </a:rPr>
              <a:t>i</a:t>
            </a:r>
            <a:r>
              <a:rPr lang="en-US" sz="3800" b="1">
                <a:solidFill>
                  <a:srgbClr val="986EBB"/>
                </a:solidFill>
                <a:latin typeface="Georgia"/>
              </a:rPr>
              <a:t>k</a:t>
            </a:r>
            <a:r>
              <a:rPr lang="en-US" sz="3800" b="1">
                <a:solidFill>
                  <a:srgbClr val="8F6DC4"/>
                </a:solidFill>
                <a:latin typeface="Georgia"/>
              </a:rPr>
              <a:t>t</a:t>
            </a:r>
            <a:r>
              <a:rPr lang="en-US" sz="3800" b="1">
                <a:solidFill>
                  <a:srgbClr val="856CCD"/>
                </a:solidFill>
                <a:latin typeface="Georgia"/>
              </a:rPr>
              <a:t>i</a:t>
            </a:r>
            <a:r>
              <a:rPr lang="en-US" sz="3800" b="1">
                <a:solidFill>
                  <a:srgbClr val="7B6BD6"/>
                </a:solidFill>
                <a:latin typeface="Georgia"/>
              </a:rPr>
              <a:t>f</a:t>
            </a:r>
            <a:endParaRPr lang="en-US" sz="3800" b="1">
              <a:solidFill>
                <a:srgbClr val="F5F1E4"/>
              </a:solidFill>
              <a:latin typeface="Georgia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DEE5DCA-0E4B-4242-BA4E-97E257223D20}"/>
              </a:ext>
            </a:extLst>
          </p:cNvPr>
          <p:cNvSpPr/>
          <p:nvPr/>
        </p:nvSpPr>
        <p:spPr>
          <a:xfrm>
            <a:off x="1016000" y="31242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t">
            <a:noAutofit/>
          </a:bodyPr>
          <a:lstStyle/>
          <a:p>
            <a:pPr algn="l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5672CC3-72DA-DA4A-AA44-FC5336AB4934}"/>
              </a:ext>
            </a:extLst>
          </p:cNvPr>
          <p:cNvSpPr txBox="1"/>
          <p:nvPr/>
        </p:nvSpPr>
        <p:spPr>
          <a:xfrm>
            <a:off x="1016000" y="3327400"/>
            <a:ext cx="2540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200" b="1">
                <a:solidFill>
                  <a:srgbClr val="F0D98A"/>
                </a:solidFill>
                <a:latin typeface="Georgia"/>
              </a:rPr>
              <a:t>METODE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B14F4B0-1F9F-3F47-BA50-4846EF1EE1AC}"/>
              </a:ext>
            </a:extLst>
          </p:cNvPr>
          <p:cNvSpPr txBox="1"/>
          <p:nvPr/>
        </p:nvSpPr>
        <p:spPr>
          <a:xfrm>
            <a:off x="3810000" y="3251200"/>
            <a:ext cx="7366000" cy="838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Scenario planning, trend mapping, dan moral forecasting — seluruhnya diletakkan dalam bingkai etika agar prediksi tidak berubah menjadi manipulasi.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C10D8E6-2BB8-974A-81A0-F95F4B6AB196}"/>
              </a:ext>
            </a:extLst>
          </p:cNvPr>
          <p:cNvSpPr/>
          <p:nvPr/>
        </p:nvSpPr>
        <p:spPr>
          <a:xfrm>
            <a:off x="1016000" y="41148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t">
            <a:noAutofit/>
          </a:bodyPr>
          <a:lstStyle/>
          <a:p>
            <a:pPr algn="l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F65C8BD-6213-7E4A-B18A-631F7B676420}"/>
              </a:ext>
            </a:extLst>
          </p:cNvPr>
          <p:cNvSpPr txBox="1"/>
          <p:nvPr/>
        </p:nvSpPr>
        <p:spPr>
          <a:xfrm>
            <a:off x="1016000" y="4318000"/>
            <a:ext cx="2540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200" b="1">
                <a:solidFill>
                  <a:srgbClr val="D6877D"/>
                </a:solidFill>
                <a:latin typeface="Georgia"/>
              </a:rPr>
              <a:t>KELEMBAGAAN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1EA358C-C80C-594D-9F73-47E5662B9293}"/>
              </a:ext>
            </a:extLst>
          </p:cNvPr>
          <p:cNvSpPr txBox="1"/>
          <p:nvPr/>
        </p:nvSpPr>
        <p:spPr>
          <a:xfrm>
            <a:off x="3810000" y="4241800"/>
            <a:ext cx="7366000" cy="838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Islamic Foresight Studies: sosiolog memetakan tren, ahli fikih menimbangnya secara normatif, ekonom merumuskan implikasi kebijakannya.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4B2E520-5DB6-F948-BA02-2602441BA490}"/>
              </a:ext>
            </a:extLst>
          </p:cNvPr>
          <p:cNvSpPr/>
          <p:nvPr/>
        </p:nvSpPr>
        <p:spPr>
          <a:xfrm>
            <a:off x="1016000" y="51054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t">
            <a:noAutofit/>
          </a:bodyPr>
          <a:lstStyle/>
          <a:p>
            <a:pPr algn="l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11B2670-75EA-2441-9BF5-D2C9E88A496B}"/>
              </a:ext>
            </a:extLst>
          </p:cNvPr>
          <p:cNvSpPr txBox="1"/>
          <p:nvPr/>
        </p:nvSpPr>
        <p:spPr>
          <a:xfrm>
            <a:off x="1016000" y="5308600"/>
            <a:ext cx="2540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200" b="1">
                <a:solidFill>
                  <a:srgbClr val="7B6BD6"/>
                </a:solidFill>
                <a:latin typeface="Georgia"/>
              </a:rPr>
              <a:t>UKURAN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93A92BF-A57E-1D47-82BF-34DDE161FEE2}"/>
              </a:ext>
            </a:extLst>
          </p:cNvPr>
          <p:cNvSpPr txBox="1"/>
          <p:nvPr/>
        </p:nvSpPr>
        <p:spPr>
          <a:xfrm>
            <a:off x="3810000" y="5232400"/>
            <a:ext cx="7366000" cy="838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Indeks Etika Sosial berbasis maqāṣid al-syarī'ah — jiwa, akal, agama, keturunan, dan harta — sebagai alat baca arah moral masyarakat.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F1EB475-DA67-A541-8504-67035CB5069B}"/>
              </a:ext>
            </a:extLst>
          </p:cNvPr>
          <p:cNvSpPr/>
          <p:nvPr/>
        </p:nvSpPr>
        <p:spPr>
          <a:xfrm>
            <a:off x="1016000" y="61214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t">
            <a:noAutofit/>
          </a:bodyPr>
          <a:lstStyle/>
          <a:p>
            <a:pPr algn="l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16D6CD4-8773-434B-BBFF-1572A5B9D03D}"/>
              </a:ext>
            </a:extLst>
          </p:cNvPr>
          <p:cNvSpPr txBox="1"/>
          <p:nvPr/>
        </p:nvSpPr>
        <p:spPr>
          <a:xfrm>
            <a:off x="1016000" y="6197600"/>
            <a:ext cx="9906000" cy="558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>
                <a:solidFill>
                  <a:srgbClr val="E6DFC8"/>
                </a:solidFill>
                <a:latin typeface="Georgia"/>
              </a:rPr>
              <a:t>Dasarnya bukan spekulasi, melainkan sunnatullah — hukum yang mengatur perubahan masyarakat.</a:t>
            </a:r>
          </a:p>
        </p:txBody>
      </p:sp>
    </p:spTree>
    <p:extLst>
      <p:ext uri="{BB962C8B-B14F-4D97-AF65-F5344CB8AC3E}">
        <p14:creationId xmlns:p14="http://schemas.microsoft.com/office/powerpoint/2010/main" val="12758677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C3F2BD9-28E4-C54E-B384-394ECB5CA30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12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D30248-FF08-2B44-9DCF-DA92F9F6CB0B}"/>
              </a:ext>
            </a:extLst>
          </p:cNvPr>
          <p:cNvSpPr txBox="1"/>
          <p:nvPr/>
        </p:nvSpPr>
        <p:spPr>
          <a:xfrm>
            <a:off x="1016000" y="1397000"/>
            <a:ext cx="88900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 b="1">
                <a:solidFill>
                  <a:srgbClr val="D4AF37"/>
                </a:solidFill>
                <a:latin typeface="Segoe UI"/>
                <a:cs typeface="Segoe UI"/>
              </a:rPr>
              <a:t>CARA KERJANYA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679E49-ECD0-3049-89F0-2B1CE27BA3F5}"/>
              </a:ext>
            </a:extLst>
          </p:cNvPr>
          <p:cNvSpPr/>
          <p:nvPr/>
        </p:nvSpPr>
        <p:spPr>
          <a:xfrm>
            <a:off x="1016000" y="1905000"/>
            <a:ext cx="1524000" cy="381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324AC4-72C2-BF42-AB9F-96E2FA4D40BB}"/>
              </a:ext>
            </a:extLst>
          </p:cNvPr>
          <p:cNvSpPr txBox="1"/>
          <p:nvPr/>
        </p:nvSpPr>
        <p:spPr>
          <a:xfrm>
            <a:off x="11176000" y="6159500"/>
            <a:ext cx="508000" cy="330200"/>
          </a:xfrm>
          <a:prstGeom prst="rect">
            <a:avLst/>
          </a:prstGeom>
          <a:noFill/>
        </p:spPr>
        <p:txBody>
          <a:bodyPr vertOverflow="overflow" vert="horz" wrap="none" rtlCol="0" anchor="t">
            <a:noAutofit/>
          </a:bodyPr>
          <a:lstStyle/>
          <a:p>
            <a:pPr algn="l"/>
            <a:r>
              <a:rPr lang="en-US" sz="1600">
                <a:solidFill>
                  <a:srgbClr val="8FA3BF"/>
                </a:solidFill>
                <a:latin typeface="Segoe UI"/>
                <a:cs typeface="Segoe UI"/>
              </a:rPr>
              <a:t>16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F3AC2B-E21B-0E4A-A847-EF0FEB7CCD3E}"/>
              </a:ext>
            </a:extLst>
          </p:cNvPr>
          <p:cNvSpPr txBox="1"/>
          <p:nvPr/>
        </p:nvSpPr>
        <p:spPr>
          <a:xfrm>
            <a:off x="1016000" y="2108200"/>
            <a:ext cx="10668000" cy="635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3400" b="1">
                <a:solidFill>
                  <a:srgbClr val="F0D98A"/>
                </a:solidFill>
                <a:latin typeface="Georgia"/>
              </a:rPr>
              <a:t>Kerangka foresight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C47E05-113B-054A-9F5C-F73BBF76EE3C}"/>
              </a:ext>
            </a:extLst>
          </p:cNvPr>
          <p:cNvSpPr txBox="1"/>
          <p:nvPr/>
        </p:nvSpPr>
        <p:spPr>
          <a:xfrm>
            <a:off x="1016000" y="2819400"/>
            <a:ext cx="10668000" cy="355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900">
                <a:solidFill>
                  <a:srgbClr val="EFE7CC"/>
                </a:solidFill>
                <a:latin typeface="Segoe UI"/>
                <a:cs typeface="Segoe UI"/>
              </a:rPr>
              <a:t>Lima tahap membaca perubahan — dimulai dari kekinian: apa yang diskontinu.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2815B1-4729-FC4F-A9F4-4F5674F202EF}"/>
              </a:ext>
            </a:extLst>
          </p:cNvPr>
          <p:cNvSpPr/>
          <p:nvPr/>
        </p:nvSpPr>
        <p:spPr>
          <a:xfrm>
            <a:off x="1016000" y="32766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AF53DA-6031-6749-81DE-183B510D64B4}"/>
              </a:ext>
            </a:extLst>
          </p:cNvPr>
          <p:cNvSpPr/>
          <p:nvPr/>
        </p:nvSpPr>
        <p:spPr>
          <a:xfrm>
            <a:off x="1016000" y="3403600"/>
            <a:ext cx="38100" cy="6096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t">
            <a:noAutofit/>
          </a:bodyPr>
          <a:lstStyle/>
          <a:p>
            <a:pPr algn="l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CAD580-9CF3-B149-8042-CC30729170A3}"/>
              </a:ext>
            </a:extLst>
          </p:cNvPr>
          <p:cNvSpPr txBox="1"/>
          <p:nvPr/>
        </p:nvSpPr>
        <p:spPr>
          <a:xfrm>
            <a:off x="1320800" y="3517900"/>
            <a:ext cx="3556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000" b="1">
                <a:solidFill>
                  <a:srgbClr val="D4AF37"/>
                </a:solidFill>
                <a:latin typeface="Georgia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BDAAA4-C766-9443-A38C-31F7476B5A6A}"/>
              </a:ext>
            </a:extLst>
          </p:cNvPr>
          <p:cNvSpPr txBox="1"/>
          <p:nvPr/>
        </p:nvSpPr>
        <p:spPr>
          <a:xfrm>
            <a:off x="1778000" y="3492500"/>
            <a:ext cx="2921000" cy="431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100" b="1">
                <a:solidFill>
                  <a:srgbClr val="F0D98A"/>
                </a:solidFill>
                <a:latin typeface="Georgia"/>
              </a:rPr>
              <a:t>Sumber informasi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154074-E4BA-DA42-B73E-6AA796F47CE6}"/>
              </a:ext>
            </a:extLst>
          </p:cNvPr>
          <p:cNvSpPr txBox="1"/>
          <p:nvPr/>
        </p:nvSpPr>
        <p:spPr>
          <a:xfrm>
            <a:off x="4826000" y="3416300"/>
            <a:ext cx="6350000" cy="584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>
                <a:solidFill>
                  <a:srgbClr val="E6DFC8"/>
                </a:solidFill>
                <a:latin typeface="Segoe UI"/>
                <a:cs typeface="Segoe UI"/>
              </a:rPr>
              <a:t>Teks · Ahli · Organisasi · Laporan · ICT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7EEC87D-3429-5F4B-80D8-E6467B082E08}"/>
              </a:ext>
            </a:extLst>
          </p:cNvPr>
          <p:cNvSpPr/>
          <p:nvPr/>
        </p:nvSpPr>
        <p:spPr>
          <a:xfrm>
            <a:off x="1016000" y="4064000"/>
            <a:ext cx="38100" cy="6096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t">
            <a:noAutofit/>
          </a:bodyPr>
          <a:lstStyle/>
          <a:p>
            <a:pPr algn="l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0F1C443-E4DC-EC4C-B5FF-F16EFE4564A2}"/>
              </a:ext>
            </a:extLst>
          </p:cNvPr>
          <p:cNvSpPr txBox="1"/>
          <p:nvPr/>
        </p:nvSpPr>
        <p:spPr>
          <a:xfrm>
            <a:off x="1320800" y="4178300"/>
            <a:ext cx="3556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000" b="1">
                <a:solidFill>
                  <a:srgbClr val="D4AF37"/>
                </a:solidFill>
                <a:latin typeface="Georgia"/>
              </a:rPr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6FF0CB-7E32-C148-B894-1DAAC33BB721}"/>
              </a:ext>
            </a:extLst>
          </p:cNvPr>
          <p:cNvSpPr txBox="1"/>
          <p:nvPr/>
        </p:nvSpPr>
        <p:spPr>
          <a:xfrm>
            <a:off x="1778000" y="4152900"/>
            <a:ext cx="2921000" cy="431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100" b="1">
                <a:solidFill>
                  <a:srgbClr val="F0D98A"/>
                </a:solidFill>
                <a:latin typeface="Georgia"/>
              </a:rPr>
              <a:t>Kondisi sekarang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B1D824-F8EB-D248-A8DF-900167C56584}"/>
              </a:ext>
            </a:extLst>
          </p:cNvPr>
          <p:cNvSpPr txBox="1"/>
          <p:nvPr/>
        </p:nvSpPr>
        <p:spPr>
          <a:xfrm>
            <a:off x="4826000" y="4076700"/>
            <a:ext cx="6350000" cy="584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>
                <a:solidFill>
                  <a:srgbClr val="E6DFC8"/>
                </a:solidFill>
                <a:latin typeface="Segoe UI"/>
                <a:cs typeface="Segoe UI"/>
              </a:rPr>
              <a:t>Politik · Budaya · Agama · Ekonomi · Pendidikan · Sejarah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D914B27-AD42-C043-87BA-A00679EB42F4}"/>
              </a:ext>
            </a:extLst>
          </p:cNvPr>
          <p:cNvSpPr/>
          <p:nvPr/>
        </p:nvSpPr>
        <p:spPr>
          <a:xfrm>
            <a:off x="1016000" y="4724400"/>
            <a:ext cx="38100" cy="6096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t">
            <a:noAutofit/>
          </a:bodyPr>
          <a:lstStyle/>
          <a:p>
            <a:pPr algn="l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D83B96-EEB1-A940-A4D3-225AB041D889}"/>
              </a:ext>
            </a:extLst>
          </p:cNvPr>
          <p:cNvSpPr txBox="1"/>
          <p:nvPr/>
        </p:nvSpPr>
        <p:spPr>
          <a:xfrm>
            <a:off x="1320800" y="4838700"/>
            <a:ext cx="3556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000" b="1">
                <a:solidFill>
                  <a:srgbClr val="D4AF37"/>
                </a:solidFill>
                <a:latin typeface="Georgia"/>
              </a:rPr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8283FC6-7CC5-AD4A-B1C7-EEDA8DD72619}"/>
              </a:ext>
            </a:extLst>
          </p:cNvPr>
          <p:cNvSpPr txBox="1"/>
          <p:nvPr/>
        </p:nvSpPr>
        <p:spPr>
          <a:xfrm>
            <a:off x="1778000" y="4813300"/>
            <a:ext cx="2921000" cy="431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100" b="1">
                <a:solidFill>
                  <a:srgbClr val="F0D98A"/>
                </a:solidFill>
                <a:latin typeface="Georgia"/>
              </a:rPr>
              <a:t>Kekuatan perubahan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30099F-522E-6448-8A4D-B0DE8C491444}"/>
              </a:ext>
            </a:extLst>
          </p:cNvPr>
          <p:cNvSpPr txBox="1"/>
          <p:nvPr/>
        </p:nvSpPr>
        <p:spPr>
          <a:xfrm>
            <a:off x="4826000" y="4737100"/>
            <a:ext cx="6350000" cy="584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>
                <a:solidFill>
                  <a:srgbClr val="E6DFC8"/>
                </a:solidFill>
                <a:latin typeface="Segoe UI"/>
                <a:cs typeface="Segoe UI"/>
              </a:rPr>
              <a:t>Tren yang berkembang · Peristiwa yang akan terjadi · Isu yang muncul · Gagasan baru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F6E0FA7-5075-1B4E-9E98-E7755C5EA5C5}"/>
              </a:ext>
            </a:extLst>
          </p:cNvPr>
          <p:cNvSpPr/>
          <p:nvPr/>
        </p:nvSpPr>
        <p:spPr>
          <a:xfrm>
            <a:off x="1016000" y="5384800"/>
            <a:ext cx="38100" cy="6096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t">
            <a:noAutofit/>
          </a:bodyPr>
          <a:lstStyle/>
          <a:p>
            <a:pPr algn="l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FBD4841-5514-9F42-9130-7BA01AF56F8A}"/>
              </a:ext>
            </a:extLst>
          </p:cNvPr>
          <p:cNvSpPr txBox="1"/>
          <p:nvPr/>
        </p:nvSpPr>
        <p:spPr>
          <a:xfrm>
            <a:off x="1320800" y="5499100"/>
            <a:ext cx="3556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000" b="1">
                <a:solidFill>
                  <a:srgbClr val="D4AF37"/>
                </a:solidFill>
                <a:latin typeface="Georgia"/>
              </a:rPr>
              <a:t>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4710DB6-79C5-3B41-B8B4-99C8E874F4D0}"/>
              </a:ext>
            </a:extLst>
          </p:cNvPr>
          <p:cNvSpPr txBox="1"/>
          <p:nvPr/>
        </p:nvSpPr>
        <p:spPr>
          <a:xfrm>
            <a:off x="1778000" y="5473700"/>
            <a:ext cx="2921000" cy="431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100" b="1">
                <a:solidFill>
                  <a:srgbClr val="F0D98A"/>
                </a:solidFill>
                <a:latin typeface="Georgia"/>
              </a:rPr>
              <a:t>Gambaran masa depan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CD6DB27-E1F5-B543-8D78-D8E35D37C89A}"/>
              </a:ext>
            </a:extLst>
          </p:cNvPr>
          <p:cNvSpPr txBox="1"/>
          <p:nvPr/>
        </p:nvSpPr>
        <p:spPr>
          <a:xfrm>
            <a:off x="4826000" y="5397500"/>
            <a:ext cx="6350000" cy="584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>
                <a:solidFill>
                  <a:srgbClr val="E6DFC8"/>
                </a:solidFill>
                <a:latin typeface="Segoe UI"/>
                <a:cs typeface="Segoe UI"/>
              </a:rPr>
              <a:t>Ketidakmenentuan · Indikator utama · Alternatif masa depan · Implikasi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C5F66F3-CEB3-3542-BF41-C252490EB678}"/>
              </a:ext>
            </a:extLst>
          </p:cNvPr>
          <p:cNvSpPr/>
          <p:nvPr/>
        </p:nvSpPr>
        <p:spPr>
          <a:xfrm>
            <a:off x="1016000" y="6045200"/>
            <a:ext cx="38100" cy="6096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t">
            <a:noAutofit/>
          </a:bodyPr>
          <a:lstStyle/>
          <a:p>
            <a:pPr algn="l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4AEF27D-C07B-D74D-BD52-D86E935F3DD3}"/>
              </a:ext>
            </a:extLst>
          </p:cNvPr>
          <p:cNvSpPr txBox="1"/>
          <p:nvPr/>
        </p:nvSpPr>
        <p:spPr>
          <a:xfrm>
            <a:off x="1320800" y="6159500"/>
            <a:ext cx="3556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000" b="1">
                <a:solidFill>
                  <a:srgbClr val="D4AF37"/>
                </a:solidFill>
                <a:latin typeface="Georgia"/>
              </a:rPr>
              <a:t>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9583E27-3489-AC4B-99BE-6CE8C32EB83B}"/>
              </a:ext>
            </a:extLst>
          </p:cNvPr>
          <p:cNvSpPr txBox="1"/>
          <p:nvPr/>
        </p:nvSpPr>
        <p:spPr>
          <a:xfrm>
            <a:off x="1778000" y="6134100"/>
            <a:ext cx="2921000" cy="431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100" b="1">
                <a:solidFill>
                  <a:srgbClr val="F0D98A"/>
                </a:solidFill>
                <a:latin typeface="Georgia"/>
              </a:rPr>
              <a:t>Respon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7C3E676-6AD6-F14A-8E9D-29DCCBD29618}"/>
              </a:ext>
            </a:extLst>
          </p:cNvPr>
          <p:cNvSpPr txBox="1"/>
          <p:nvPr/>
        </p:nvSpPr>
        <p:spPr>
          <a:xfrm>
            <a:off x="4826000" y="6057900"/>
            <a:ext cx="6350000" cy="584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>
                <a:solidFill>
                  <a:srgbClr val="E6DFC8"/>
                </a:solidFill>
                <a:latin typeface="Segoe UI"/>
                <a:cs typeface="Segoe UI"/>
              </a:rPr>
              <a:t>Kebijakan · Rencana · Kegiatan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373FDFA-60AC-094A-A8C0-A76ABEF362CA}"/>
              </a:ext>
            </a:extLst>
          </p:cNvPr>
          <p:cNvSpPr/>
          <p:nvPr/>
        </p:nvSpPr>
        <p:spPr>
          <a:xfrm>
            <a:off x="1016000" y="67310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0624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F3D0CDE1-DE02-4149-AADB-A232FEB0591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12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FE12019-C195-594A-B7BA-D38467BDD781}"/>
              </a:ext>
            </a:extLst>
          </p:cNvPr>
          <p:cNvSpPr txBox="1"/>
          <p:nvPr/>
        </p:nvSpPr>
        <p:spPr>
          <a:xfrm>
            <a:off x="1016000" y="1397000"/>
            <a:ext cx="88900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 b="1">
                <a:solidFill>
                  <a:srgbClr val="D4AF37"/>
                </a:solidFill>
                <a:latin typeface="Segoe UI"/>
                <a:cs typeface="Segoe UI"/>
              </a:rPr>
              <a:t>MODEL SPIRAL EVOLUTIF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979464B-E155-8842-9C72-03DBACDE97D4}"/>
              </a:ext>
            </a:extLst>
          </p:cNvPr>
          <p:cNvSpPr/>
          <p:nvPr/>
        </p:nvSpPr>
        <p:spPr>
          <a:xfrm>
            <a:off x="1016000" y="1905000"/>
            <a:ext cx="1524000" cy="381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0311954-18C0-4A4C-A641-7D67E9103774}"/>
              </a:ext>
            </a:extLst>
          </p:cNvPr>
          <p:cNvSpPr txBox="1"/>
          <p:nvPr/>
        </p:nvSpPr>
        <p:spPr>
          <a:xfrm>
            <a:off x="11176000" y="6159500"/>
            <a:ext cx="508000" cy="330200"/>
          </a:xfrm>
          <a:prstGeom prst="rect">
            <a:avLst/>
          </a:prstGeom>
          <a:noFill/>
        </p:spPr>
        <p:txBody>
          <a:bodyPr vertOverflow="overflow" vert="horz" wrap="none" rtlCol="0" anchor="t">
            <a:noAutofit/>
          </a:bodyPr>
          <a:lstStyle/>
          <a:p>
            <a:pPr algn="l"/>
            <a:r>
              <a:rPr lang="en-US" sz="1600">
                <a:solidFill>
                  <a:srgbClr val="8FA3BF"/>
                </a:solidFill>
                <a:latin typeface="Segoe UI"/>
                <a:cs typeface="Segoe UI"/>
              </a:rPr>
              <a:t>17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515D316-E618-E848-8528-CF3A81E40318}"/>
              </a:ext>
            </a:extLst>
          </p:cNvPr>
          <p:cNvSpPr txBox="1"/>
          <p:nvPr/>
        </p:nvSpPr>
        <p:spPr>
          <a:xfrm>
            <a:off x="1016000" y="2336800"/>
            <a:ext cx="10668000" cy="609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3600" b="1">
                <a:solidFill>
                  <a:srgbClr val="F5F1E4"/>
                </a:solidFill>
                <a:latin typeface="Georgia"/>
              </a:rPr>
              <a:t>Rantai Ilmu – Nilai – Peradaban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ECE919E-0E1F-924B-98F9-2BC793446488}"/>
              </a:ext>
            </a:extLst>
          </p:cNvPr>
          <p:cNvSpPr/>
          <p:nvPr/>
        </p:nvSpPr>
        <p:spPr>
          <a:xfrm>
            <a:off x="1016000" y="4216400"/>
            <a:ext cx="3048000" cy="1651000"/>
          </a:xfrm>
          <a:prstGeom prst="rect">
            <a:avLst/>
          </a:prstGeom>
          <a:solidFill>
            <a:srgbClr val="16223A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8A107F6-FAC3-3F42-8639-2155D32EB208}"/>
              </a:ext>
            </a:extLst>
          </p:cNvPr>
          <p:cNvSpPr/>
          <p:nvPr/>
        </p:nvSpPr>
        <p:spPr>
          <a:xfrm>
            <a:off x="1016000" y="4216400"/>
            <a:ext cx="3048000" cy="381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D461BED-BBB2-9D4C-9651-13AEE1B5A275}"/>
              </a:ext>
            </a:extLst>
          </p:cNvPr>
          <p:cNvSpPr txBox="1"/>
          <p:nvPr/>
        </p:nvSpPr>
        <p:spPr>
          <a:xfrm>
            <a:off x="1295400" y="4419600"/>
            <a:ext cx="508000" cy="279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Georgia"/>
              </a:rPr>
              <a:t>01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7CE82F8-9868-8E42-B509-1F21BC17D4DF}"/>
              </a:ext>
            </a:extLst>
          </p:cNvPr>
          <p:cNvSpPr txBox="1"/>
          <p:nvPr/>
        </p:nvSpPr>
        <p:spPr>
          <a:xfrm>
            <a:off x="1295400" y="4749800"/>
            <a:ext cx="24892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200" b="1">
                <a:solidFill>
                  <a:srgbClr val="F0D98A"/>
                </a:solidFill>
                <a:latin typeface="Segoe UI"/>
                <a:cs typeface="Segoe UI"/>
              </a:rPr>
              <a:t>ILMU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565BA5E-38B2-D64B-8B1C-BA49036DB081}"/>
              </a:ext>
            </a:extLst>
          </p:cNvPr>
          <p:cNvSpPr txBox="1"/>
          <p:nvPr/>
        </p:nvSpPr>
        <p:spPr>
          <a:xfrm>
            <a:off x="1295400" y="5181600"/>
            <a:ext cx="2489200" cy="635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>
                <a:solidFill>
                  <a:srgbClr val="E6DFC8"/>
                </a:solidFill>
                <a:latin typeface="Segoe UI"/>
                <a:cs typeface="Segoe UI"/>
              </a:rPr>
              <a:t>Membaca tanda, mengendap jadi hikmah.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442298B-D1CF-DE43-9C88-C6ABE3A87794}"/>
              </a:ext>
            </a:extLst>
          </p:cNvPr>
          <p:cNvSpPr/>
          <p:nvPr/>
        </p:nvSpPr>
        <p:spPr>
          <a:xfrm>
            <a:off x="4572000" y="3632200"/>
            <a:ext cx="3048000" cy="1651000"/>
          </a:xfrm>
          <a:prstGeom prst="rect">
            <a:avLst/>
          </a:prstGeom>
          <a:solidFill>
            <a:srgbClr val="16223A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FEAD4D1-EB6B-3B47-B8A9-BD4FD861CCC7}"/>
              </a:ext>
            </a:extLst>
          </p:cNvPr>
          <p:cNvSpPr/>
          <p:nvPr/>
        </p:nvSpPr>
        <p:spPr>
          <a:xfrm>
            <a:off x="4572000" y="3632200"/>
            <a:ext cx="3048000" cy="381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F4E0383-FB64-3D41-BE0B-04B0D59C325D}"/>
              </a:ext>
            </a:extLst>
          </p:cNvPr>
          <p:cNvSpPr txBox="1"/>
          <p:nvPr/>
        </p:nvSpPr>
        <p:spPr>
          <a:xfrm>
            <a:off x="4851400" y="3835400"/>
            <a:ext cx="508000" cy="279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Georgia"/>
              </a:rPr>
              <a:t>02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BC6D2BA-59E8-5049-9042-F9CC0BCCEA5F}"/>
              </a:ext>
            </a:extLst>
          </p:cNvPr>
          <p:cNvSpPr txBox="1"/>
          <p:nvPr/>
        </p:nvSpPr>
        <p:spPr>
          <a:xfrm>
            <a:off x="4851400" y="4165600"/>
            <a:ext cx="24892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200" b="1">
                <a:solidFill>
                  <a:srgbClr val="D6877D"/>
                </a:solidFill>
                <a:latin typeface="Segoe UI"/>
                <a:cs typeface="Segoe UI"/>
              </a:rPr>
              <a:t>NILAI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BC35EF3-8131-7A44-9148-B2C97C61455F}"/>
              </a:ext>
            </a:extLst>
          </p:cNvPr>
          <p:cNvSpPr txBox="1"/>
          <p:nvPr/>
        </p:nvSpPr>
        <p:spPr>
          <a:xfrm>
            <a:off x="4851400" y="4597400"/>
            <a:ext cx="2489200" cy="635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>
                <a:solidFill>
                  <a:srgbClr val="E6DFC8"/>
                </a:solidFill>
                <a:latin typeface="Segoe UI"/>
                <a:cs typeface="Segoe UI"/>
              </a:rPr>
              <a:t>Nilai menjadikan ilmu berarah.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C514023-ED1D-9643-958F-31F0604DB8A8}"/>
              </a:ext>
            </a:extLst>
          </p:cNvPr>
          <p:cNvSpPr/>
          <p:nvPr/>
        </p:nvSpPr>
        <p:spPr>
          <a:xfrm>
            <a:off x="8128000" y="3048000"/>
            <a:ext cx="3048000" cy="1651000"/>
          </a:xfrm>
          <a:prstGeom prst="rect">
            <a:avLst/>
          </a:prstGeom>
          <a:solidFill>
            <a:srgbClr val="16223A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C06364B-1B37-7341-A6E0-0F418BAB8017}"/>
              </a:ext>
            </a:extLst>
          </p:cNvPr>
          <p:cNvSpPr/>
          <p:nvPr/>
        </p:nvSpPr>
        <p:spPr>
          <a:xfrm>
            <a:off x="8128000" y="3048000"/>
            <a:ext cx="3048000" cy="381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E4BE000-439E-B842-B588-AC64EBFDE35D}"/>
              </a:ext>
            </a:extLst>
          </p:cNvPr>
          <p:cNvSpPr txBox="1"/>
          <p:nvPr/>
        </p:nvSpPr>
        <p:spPr>
          <a:xfrm>
            <a:off x="8407400" y="3251200"/>
            <a:ext cx="508000" cy="279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Georgia"/>
              </a:rPr>
              <a:t>03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BDFDA85-CD9E-7542-936C-0F063B0B0860}"/>
              </a:ext>
            </a:extLst>
          </p:cNvPr>
          <p:cNvSpPr txBox="1"/>
          <p:nvPr/>
        </p:nvSpPr>
        <p:spPr>
          <a:xfrm>
            <a:off x="8407400" y="3581400"/>
            <a:ext cx="24892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200" b="1">
                <a:solidFill>
                  <a:srgbClr val="7B6BD6"/>
                </a:solidFill>
                <a:latin typeface="Segoe UI"/>
                <a:cs typeface="Segoe UI"/>
              </a:rPr>
              <a:t>PERADABAN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47D317B-D463-9A46-A228-015AF754EE86}"/>
              </a:ext>
            </a:extLst>
          </p:cNvPr>
          <p:cNvSpPr txBox="1"/>
          <p:nvPr/>
        </p:nvSpPr>
        <p:spPr>
          <a:xfrm>
            <a:off x="8407400" y="4013200"/>
            <a:ext cx="2489200" cy="635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>
                <a:solidFill>
                  <a:srgbClr val="E6DFC8"/>
                </a:solidFill>
                <a:latin typeface="Segoe UI"/>
                <a:cs typeface="Segoe UI"/>
              </a:rPr>
              <a:t>Nilai yang mewujud dalam tatanan.</a:t>
            </a:r>
          </a:p>
        </p:txBody>
      </p:sp>
      <p:sp>
        <p:nvSpPr>
          <p:cNvPr id="50" name="Right Arrow 49">
            <a:extLst>
              <a:ext uri="{FF2B5EF4-FFF2-40B4-BE49-F238E27FC236}">
                <a16:creationId xmlns:a16="http://schemas.microsoft.com/office/drawing/2014/main" id="{7220C8AE-A0DD-9C42-AD78-6F270F93E158}"/>
              </a:ext>
            </a:extLst>
          </p:cNvPr>
          <p:cNvSpPr/>
          <p:nvPr/>
        </p:nvSpPr>
        <p:spPr>
          <a:xfrm>
            <a:off x="4064000" y="4724400"/>
            <a:ext cx="508000" cy="355600"/>
          </a:xfrm>
          <a:prstGeom prst="rightArrow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1" name="Right Arrow 50">
            <a:extLst>
              <a:ext uri="{FF2B5EF4-FFF2-40B4-BE49-F238E27FC236}">
                <a16:creationId xmlns:a16="http://schemas.microsoft.com/office/drawing/2014/main" id="{965A9C2B-F5F0-A948-A6FF-C2E48AA3B326}"/>
              </a:ext>
            </a:extLst>
          </p:cNvPr>
          <p:cNvSpPr/>
          <p:nvPr/>
        </p:nvSpPr>
        <p:spPr>
          <a:xfrm>
            <a:off x="7620000" y="4140200"/>
            <a:ext cx="508000" cy="355600"/>
          </a:xfrm>
          <a:prstGeom prst="rightArrow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9817F7F-3271-1144-A007-507D10CED64B}"/>
              </a:ext>
            </a:extLst>
          </p:cNvPr>
          <p:cNvSpPr/>
          <p:nvPr/>
        </p:nvSpPr>
        <p:spPr>
          <a:xfrm>
            <a:off x="1016000" y="60706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121D3E7-3885-5840-B83C-C685D1606D1F}"/>
              </a:ext>
            </a:extLst>
          </p:cNvPr>
          <p:cNvSpPr txBox="1"/>
          <p:nvPr/>
        </p:nvSpPr>
        <p:spPr>
          <a:xfrm>
            <a:off x="1016000" y="6197600"/>
            <a:ext cx="10160000" cy="381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000">
                <a:solidFill>
                  <a:srgbClr val="E6DFC8"/>
                </a:solidFill>
                <a:latin typeface="Georgia"/>
              </a:rPr>
              <a:t>Ketika ilmu kehilangan nilai, spiral yang sama berbalik turun.</a:t>
            </a:r>
          </a:p>
        </p:txBody>
      </p:sp>
    </p:spTree>
    <p:extLst>
      <p:ext uri="{BB962C8B-B14F-4D97-AF65-F5344CB8AC3E}">
        <p14:creationId xmlns:p14="http://schemas.microsoft.com/office/powerpoint/2010/main" val="34997289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765AB419-5E55-CA44-AD89-F08CD0CDB24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12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A53A54B-3EEC-514E-8D6E-94763DFE4DFB}"/>
              </a:ext>
            </a:extLst>
          </p:cNvPr>
          <p:cNvSpPr txBox="1"/>
          <p:nvPr/>
        </p:nvSpPr>
        <p:spPr>
          <a:xfrm>
            <a:off x="1016000" y="1397000"/>
            <a:ext cx="88900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MESIN PENGETAHUAN ISLAM–INDONESIA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DE4B0AA-3456-2441-A1E6-E7BEFA8857F0}"/>
              </a:ext>
            </a:extLst>
          </p:cNvPr>
          <p:cNvSpPr/>
          <p:nvPr/>
        </p:nvSpPr>
        <p:spPr>
          <a:xfrm>
            <a:off x="1016000" y="1905000"/>
            <a:ext cx="1524000" cy="381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4065E2B-6A1E-D441-A5E9-FF1E858E7C75}"/>
              </a:ext>
            </a:extLst>
          </p:cNvPr>
          <p:cNvSpPr txBox="1"/>
          <p:nvPr/>
        </p:nvSpPr>
        <p:spPr>
          <a:xfrm>
            <a:off x="11176000" y="6159500"/>
            <a:ext cx="508000" cy="330200"/>
          </a:xfrm>
          <a:prstGeom prst="rect">
            <a:avLst/>
          </a:prstGeom>
          <a:noFill/>
        </p:spPr>
        <p:txBody>
          <a:bodyPr vertOverflow="overflow" vert="horz" wrap="none" rtlCol="0" anchor="t">
            <a:noAutofit/>
          </a:bodyPr>
          <a:lstStyle/>
          <a:p>
            <a:pPr algn="l"/>
            <a:r>
              <a:rPr lang="en-US" sz="1600">
                <a:solidFill>
                  <a:srgbClr val="8FA3BF"/>
                </a:solidFill>
                <a:latin typeface="Segoe UI"/>
                <a:cs typeface="Segoe UI"/>
              </a:rPr>
              <a:t>18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8D5C394-650D-A74B-BC9D-A2370CCD95D7}"/>
              </a:ext>
            </a:extLst>
          </p:cNvPr>
          <p:cNvSpPr txBox="1"/>
          <p:nvPr/>
        </p:nvSpPr>
        <p:spPr>
          <a:xfrm>
            <a:off x="1016000" y="2387600"/>
            <a:ext cx="10668000" cy="1143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200">
                <a:solidFill>
                  <a:srgbClr val="F5F1E4"/>
                </a:solidFill>
                <a:latin typeface="Georgia"/>
              </a:rPr>
              <a:t>Jika transisi menuju Type I adalah fase paling rawan, dan percepatannya eksponensial,
maka yang paling langka bukan kecepatan — melainkan arah.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99A3FB2-49FF-F543-83A3-8B36CF915E75}"/>
              </a:ext>
            </a:extLst>
          </p:cNvPr>
          <p:cNvSpPr/>
          <p:nvPr/>
        </p:nvSpPr>
        <p:spPr>
          <a:xfrm>
            <a:off x="1016000" y="36068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AE67203-06E0-0A40-973F-758F9D3581F8}"/>
              </a:ext>
            </a:extLst>
          </p:cNvPr>
          <p:cNvSpPr txBox="1"/>
          <p:nvPr/>
        </p:nvSpPr>
        <p:spPr>
          <a:xfrm>
            <a:off x="1016000" y="3835400"/>
            <a:ext cx="5588000" cy="533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3200" b="1">
                <a:solidFill>
                  <a:srgbClr val="F0D98A"/>
                </a:solidFill>
                <a:latin typeface="Georgia"/>
              </a:rPr>
              <a:t>TAUHID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2DD0FD7-2CBB-DD48-AC61-891875F0A3DF}"/>
              </a:ext>
            </a:extLst>
          </p:cNvPr>
          <p:cNvSpPr txBox="1"/>
          <p:nvPr/>
        </p:nvSpPr>
        <p:spPr>
          <a:xfrm>
            <a:off x="7620000" y="3937000"/>
            <a:ext cx="3556000" cy="406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000">
                <a:solidFill>
                  <a:srgbClr val="E6DFC8"/>
                </a:solidFill>
                <a:latin typeface="Segoe UI"/>
                <a:cs typeface="Segoe UI"/>
              </a:rPr>
              <a:t>Sumber nilai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982947D-1478-2E43-A4DA-410493D8C6EC}"/>
              </a:ext>
            </a:extLst>
          </p:cNvPr>
          <p:cNvSpPr/>
          <p:nvPr/>
        </p:nvSpPr>
        <p:spPr>
          <a:xfrm>
            <a:off x="1016000" y="44704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874E2AB-D0FE-F848-93F6-A774E7577512}"/>
              </a:ext>
            </a:extLst>
          </p:cNvPr>
          <p:cNvSpPr txBox="1"/>
          <p:nvPr/>
        </p:nvSpPr>
        <p:spPr>
          <a:xfrm>
            <a:off x="1016000" y="4699000"/>
            <a:ext cx="5588000" cy="533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3200" b="1">
                <a:solidFill>
                  <a:srgbClr val="D6877D"/>
                </a:solidFill>
                <a:latin typeface="Georgia"/>
              </a:rPr>
              <a:t>WASATHIYYAH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4E2CD92-266B-474E-AE72-7016AA1ABAD6}"/>
              </a:ext>
            </a:extLst>
          </p:cNvPr>
          <p:cNvSpPr txBox="1"/>
          <p:nvPr/>
        </p:nvSpPr>
        <p:spPr>
          <a:xfrm>
            <a:off x="7620000" y="4800600"/>
            <a:ext cx="3556000" cy="406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000">
                <a:solidFill>
                  <a:srgbClr val="E6DFC8"/>
                </a:solidFill>
                <a:latin typeface="Segoe UI"/>
                <a:cs typeface="Segoe UI"/>
              </a:rPr>
              <a:t>Metodologi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D34A9BA-B996-804A-927B-52D94C3DDA14}"/>
              </a:ext>
            </a:extLst>
          </p:cNvPr>
          <p:cNvSpPr/>
          <p:nvPr/>
        </p:nvSpPr>
        <p:spPr>
          <a:xfrm>
            <a:off x="1016000" y="53340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D294C8E-413C-784A-85C7-ED75BBD86E95}"/>
              </a:ext>
            </a:extLst>
          </p:cNvPr>
          <p:cNvSpPr txBox="1"/>
          <p:nvPr/>
        </p:nvSpPr>
        <p:spPr>
          <a:xfrm>
            <a:off x="1016000" y="5562600"/>
            <a:ext cx="5588000" cy="533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3200" b="1">
                <a:solidFill>
                  <a:srgbClr val="7B6BD6"/>
                </a:solidFill>
                <a:latin typeface="Georgia"/>
              </a:rPr>
              <a:t>HIKMAH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D2D5ED5-1508-B044-91EC-D55C7E8105CD}"/>
              </a:ext>
            </a:extLst>
          </p:cNvPr>
          <p:cNvSpPr txBox="1"/>
          <p:nvPr/>
        </p:nvSpPr>
        <p:spPr>
          <a:xfrm>
            <a:off x="7620000" y="5664200"/>
            <a:ext cx="3556000" cy="406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000">
                <a:solidFill>
                  <a:srgbClr val="E6DFC8"/>
                </a:solidFill>
                <a:latin typeface="Segoe UI"/>
                <a:cs typeface="Segoe UI"/>
              </a:rPr>
              <a:t>Orientasi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F3670EC-D55C-BA4A-8D51-7AFBF5443616}"/>
              </a:ext>
            </a:extLst>
          </p:cNvPr>
          <p:cNvSpPr/>
          <p:nvPr/>
        </p:nvSpPr>
        <p:spPr>
          <a:xfrm>
            <a:off x="1016000" y="61468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t">
            <a:noAutofit/>
          </a:bodyPr>
          <a:lstStyle/>
          <a:p>
            <a:pPr algn="l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902DB37-6813-6440-ABB8-9C7A92F5468E}"/>
              </a:ext>
            </a:extLst>
          </p:cNvPr>
          <p:cNvSpPr txBox="1"/>
          <p:nvPr/>
        </p:nvSpPr>
        <p:spPr>
          <a:xfrm>
            <a:off x="1016000" y="6223000"/>
            <a:ext cx="9906000" cy="584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>
                <a:solidFill>
                  <a:srgbClr val="E6DFC8"/>
                </a:solidFill>
                <a:latin typeface="Georgia"/>
              </a:rPr>
              <a:t>Inilah yang menyediakan arah itu — bukan menolak percepatan, melainkan memberinya tujuan.</a:t>
            </a:r>
          </a:p>
        </p:txBody>
      </p:sp>
    </p:spTree>
    <p:extLst>
      <p:ext uri="{BB962C8B-B14F-4D97-AF65-F5344CB8AC3E}">
        <p14:creationId xmlns:p14="http://schemas.microsoft.com/office/powerpoint/2010/main" val="23691632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0E31E23D-6C1A-1349-82FF-46AB903D244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12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EA731A2-369F-B94F-81E5-2204C30FDD27}"/>
              </a:ext>
            </a:extLst>
          </p:cNvPr>
          <p:cNvSpPr txBox="1"/>
          <p:nvPr/>
        </p:nvSpPr>
        <p:spPr>
          <a:xfrm>
            <a:off x="1016000" y="1397000"/>
            <a:ext cx="88900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ARAH MASA DEPAN STUDI ISLAM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D52D5D5-EF6E-1A47-B26F-9072280E0F5D}"/>
              </a:ext>
            </a:extLst>
          </p:cNvPr>
          <p:cNvSpPr/>
          <p:nvPr/>
        </p:nvSpPr>
        <p:spPr>
          <a:xfrm>
            <a:off x="1016000" y="1905000"/>
            <a:ext cx="1524000" cy="381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BCD6BFE-F99D-4A4D-996A-F08C7D171052}"/>
              </a:ext>
            </a:extLst>
          </p:cNvPr>
          <p:cNvSpPr txBox="1"/>
          <p:nvPr/>
        </p:nvSpPr>
        <p:spPr>
          <a:xfrm>
            <a:off x="11176000" y="6159500"/>
            <a:ext cx="508000" cy="330200"/>
          </a:xfrm>
          <a:prstGeom prst="rect">
            <a:avLst/>
          </a:prstGeom>
          <a:noFill/>
        </p:spPr>
        <p:txBody>
          <a:bodyPr vertOverflow="overflow" vert="horz" wrap="none" rtlCol="0" anchor="t">
            <a:noAutofit/>
          </a:bodyPr>
          <a:lstStyle/>
          <a:p>
            <a:pPr algn="l"/>
            <a:r>
              <a:rPr lang="en-US" sz="1600">
                <a:solidFill>
                  <a:srgbClr val="8FA3BF"/>
                </a:solidFill>
                <a:latin typeface="Segoe UI"/>
                <a:cs typeface="Segoe UI"/>
              </a:rPr>
              <a:t>19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32DFBCE-8022-594C-A744-1EA24ED135C8}"/>
              </a:ext>
            </a:extLst>
          </p:cNvPr>
          <p:cNvSpPr txBox="1"/>
          <p:nvPr/>
        </p:nvSpPr>
        <p:spPr>
          <a:xfrm>
            <a:off x="1016000" y="2286000"/>
            <a:ext cx="10668000" cy="609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3600" b="1">
                <a:solidFill>
                  <a:srgbClr val="E8C978"/>
                </a:solidFill>
                <a:latin typeface="Georgia"/>
              </a:rPr>
              <a:t>E</a:t>
            </a:r>
            <a:r>
              <a:rPr lang="en-US" sz="3600" b="1">
                <a:solidFill>
                  <a:srgbClr val="E7BC74"/>
                </a:solidFill>
                <a:latin typeface="Georgia"/>
              </a:rPr>
              <a:t>m</a:t>
            </a:r>
            <a:r>
              <a:rPr lang="en-US" sz="3600" b="1">
                <a:solidFill>
                  <a:srgbClr val="E5AF71"/>
                </a:solidFill>
                <a:latin typeface="Georgia"/>
              </a:rPr>
              <a:t>p</a:t>
            </a:r>
            <a:r>
              <a:rPr lang="en-US" sz="3600" b="1">
                <a:solidFill>
                  <a:srgbClr val="E4A36D"/>
                </a:solidFill>
                <a:latin typeface="Georgia"/>
              </a:rPr>
              <a:t>a</a:t>
            </a:r>
            <a:r>
              <a:rPr lang="en-US" sz="3600" b="1">
                <a:solidFill>
                  <a:srgbClr val="E1966E"/>
                </a:solidFill>
                <a:latin typeface="Georgia"/>
              </a:rPr>
              <a:t>t</a:t>
            </a:r>
            <a:r>
              <a:rPr lang="en-US" sz="3600" b="1">
                <a:solidFill>
                  <a:srgbClr val="F5F1E4"/>
                </a:solidFill>
                <a:latin typeface="Georgia"/>
              </a:rPr>
              <a:t> </a:t>
            </a:r>
            <a:r>
              <a:rPr lang="en-US" sz="3600" b="1">
                <a:solidFill>
                  <a:srgbClr val="D28182"/>
                </a:solidFill>
                <a:latin typeface="Georgia"/>
              </a:rPr>
              <a:t>k</a:t>
            </a:r>
            <a:r>
              <a:rPr lang="en-US" sz="3600" b="1">
                <a:solidFill>
                  <a:srgbClr val="CB778C"/>
                </a:solidFill>
                <a:latin typeface="Georgia"/>
              </a:rPr>
              <a:t>o</a:t>
            </a:r>
            <a:r>
              <a:rPr lang="en-US" sz="3600" b="1">
                <a:solidFill>
                  <a:srgbClr val="BB729C"/>
                </a:solidFill>
                <a:latin typeface="Georgia"/>
              </a:rPr>
              <a:t>n</a:t>
            </a:r>
            <a:r>
              <a:rPr lang="en-US" sz="3600" b="1">
                <a:solidFill>
                  <a:srgbClr val="A66FAF"/>
                </a:solidFill>
                <a:latin typeface="Georgia"/>
              </a:rPr>
              <a:t>s</a:t>
            </a:r>
            <a:r>
              <a:rPr lang="en-US" sz="3600" b="1">
                <a:solidFill>
                  <a:srgbClr val="906DC3"/>
                </a:solidFill>
                <a:latin typeface="Georgia"/>
              </a:rPr>
              <a:t>e</a:t>
            </a:r>
            <a:r>
              <a:rPr lang="en-US" sz="3600" b="1">
                <a:solidFill>
                  <a:srgbClr val="7B6BD6"/>
                </a:solidFill>
                <a:latin typeface="Georgia"/>
              </a:rPr>
              <a:t>p</a:t>
            </a:r>
            <a:endParaRPr lang="en-US" sz="3600" b="1">
              <a:solidFill>
                <a:srgbClr val="F5F1E4"/>
              </a:solidFill>
              <a:latin typeface="Georgia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645B2B2-7364-094F-8DF4-C8E21F3F963A}"/>
              </a:ext>
            </a:extLst>
          </p:cNvPr>
          <p:cNvSpPr/>
          <p:nvPr/>
        </p:nvSpPr>
        <p:spPr>
          <a:xfrm>
            <a:off x="1016000" y="3556000"/>
            <a:ext cx="38100" cy="11176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6DB041D-D401-F04F-8F70-A22E5A05520F}"/>
              </a:ext>
            </a:extLst>
          </p:cNvPr>
          <p:cNvSpPr txBox="1"/>
          <p:nvPr/>
        </p:nvSpPr>
        <p:spPr>
          <a:xfrm>
            <a:off x="1346200" y="3556000"/>
            <a:ext cx="4622800" cy="355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000" b="1">
                <a:solidFill>
                  <a:srgbClr val="F0D98A"/>
                </a:solidFill>
                <a:latin typeface="Segoe UI"/>
                <a:cs typeface="Segoe UI"/>
              </a:rPr>
              <a:t>CONTROL &amp; INFLUENCE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E05F6CA-7D6E-2746-BA3E-003C749E6B8F}"/>
              </a:ext>
            </a:extLst>
          </p:cNvPr>
          <p:cNvSpPr txBox="1"/>
          <p:nvPr/>
        </p:nvSpPr>
        <p:spPr>
          <a:xfrm>
            <a:off x="1346200" y="3962400"/>
            <a:ext cx="4622800" cy="711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>
                <a:solidFill>
                  <a:srgbClr val="E6DFC8"/>
                </a:solidFill>
                <a:latin typeface="Segoe UI"/>
                <a:cs typeface="Segoe UI"/>
              </a:rPr>
              <a:t>Mengelola arah ilmu secara mandiri, lalu menanamkan makna ke dalam wacana global.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96C07B2-F31F-254F-852D-0D2C4E7EAB01}"/>
              </a:ext>
            </a:extLst>
          </p:cNvPr>
          <p:cNvSpPr/>
          <p:nvPr/>
        </p:nvSpPr>
        <p:spPr>
          <a:xfrm>
            <a:off x="6223000" y="3556000"/>
            <a:ext cx="38100" cy="11176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6D341F7-8723-6348-918C-74D949C2D8A1}"/>
              </a:ext>
            </a:extLst>
          </p:cNvPr>
          <p:cNvSpPr txBox="1"/>
          <p:nvPr/>
        </p:nvSpPr>
        <p:spPr>
          <a:xfrm>
            <a:off x="6553200" y="3556000"/>
            <a:ext cx="4622800" cy="355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000" b="1">
                <a:solidFill>
                  <a:srgbClr val="E39A6B"/>
                </a:solidFill>
                <a:latin typeface="Segoe UI"/>
                <a:cs typeface="Segoe UI"/>
              </a:rPr>
              <a:t>OWN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4F52AA1-DCBD-904D-9DA1-136872D9AF16}"/>
              </a:ext>
            </a:extLst>
          </p:cNvPr>
          <p:cNvSpPr txBox="1"/>
          <p:nvPr/>
        </p:nvSpPr>
        <p:spPr>
          <a:xfrm>
            <a:off x="6553200" y="3962400"/>
            <a:ext cx="4622800" cy="711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>
                <a:solidFill>
                  <a:srgbClr val="E6DFC8"/>
                </a:solidFill>
                <a:latin typeface="Segoe UI"/>
                <a:cs typeface="Segoe UI"/>
              </a:rPr>
              <a:t>Memiliki korpus, data, dan institusi sendiri — bukan menumpang milik orang lain.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74A21A6-5FB4-F043-9D97-1757ECAF43F7}"/>
              </a:ext>
            </a:extLst>
          </p:cNvPr>
          <p:cNvSpPr/>
          <p:nvPr/>
        </p:nvSpPr>
        <p:spPr>
          <a:xfrm>
            <a:off x="1016000" y="4775200"/>
            <a:ext cx="38100" cy="11176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88FD832-86D0-A741-9E5B-D73E24BDB2DF}"/>
              </a:ext>
            </a:extLst>
          </p:cNvPr>
          <p:cNvSpPr txBox="1"/>
          <p:nvPr/>
        </p:nvSpPr>
        <p:spPr>
          <a:xfrm>
            <a:off x="1346200" y="4775200"/>
            <a:ext cx="4622800" cy="355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000" b="1">
                <a:solidFill>
                  <a:srgbClr val="C9738F"/>
                </a:solidFill>
                <a:latin typeface="Segoe UI"/>
                <a:cs typeface="Segoe UI"/>
              </a:rPr>
              <a:t>CATEGORY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15B014E-600B-0D4A-A0CF-D03E454A999C}"/>
              </a:ext>
            </a:extLst>
          </p:cNvPr>
          <p:cNvSpPr txBox="1"/>
          <p:nvPr/>
        </p:nvSpPr>
        <p:spPr>
          <a:xfrm>
            <a:off x="1346200" y="5181600"/>
            <a:ext cx="4622800" cy="711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>
                <a:solidFill>
                  <a:srgbClr val="E6DFC8"/>
                </a:solidFill>
                <a:latin typeface="Segoe UI"/>
                <a:cs typeface="Segoe UI"/>
              </a:rPr>
              <a:t>Merumuskan kategori berpikir sendiri, sebab yang direbut hari ini adalah kategori.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F61B419-5B8A-4F48-8AD8-FCAF6BA6DB57}"/>
              </a:ext>
            </a:extLst>
          </p:cNvPr>
          <p:cNvSpPr/>
          <p:nvPr/>
        </p:nvSpPr>
        <p:spPr>
          <a:xfrm>
            <a:off x="6223000" y="4775200"/>
            <a:ext cx="38100" cy="11176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BC3B0E1-70DA-8448-A1A2-D28FECADBD4E}"/>
              </a:ext>
            </a:extLst>
          </p:cNvPr>
          <p:cNvSpPr txBox="1"/>
          <p:nvPr/>
        </p:nvSpPr>
        <p:spPr>
          <a:xfrm>
            <a:off x="6553200" y="4775200"/>
            <a:ext cx="4622800" cy="355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2000" b="1">
                <a:solidFill>
                  <a:srgbClr val="7B6BD6"/>
                </a:solidFill>
                <a:latin typeface="Segoe UI"/>
                <a:cs typeface="Segoe UI"/>
              </a:rPr>
              <a:t>POLARIZATION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9240F2A-D6FC-8B48-8924-A24419306528}"/>
              </a:ext>
            </a:extLst>
          </p:cNvPr>
          <p:cNvSpPr txBox="1"/>
          <p:nvPr/>
        </p:nvSpPr>
        <p:spPr>
          <a:xfrm>
            <a:off x="6553200" y="5181600"/>
            <a:ext cx="4622800" cy="711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>
                <a:solidFill>
                  <a:srgbClr val="E6DFC8"/>
                </a:solidFill>
                <a:latin typeface="Segoe UI"/>
                <a:cs typeface="Segoe UI"/>
              </a:rPr>
              <a:t>Mengelola keterbelahan agar transisi tidak jatuh ke skenario barbaric.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58FB01C-694B-A54F-A589-C5EA961591CF}"/>
              </a:ext>
            </a:extLst>
          </p:cNvPr>
          <p:cNvSpPr/>
          <p:nvPr/>
        </p:nvSpPr>
        <p:spPr>
          <a:xfrm>
            <a:off x="1016000" y="61722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3E386DA-83BF-7847-B79E-B4DE8CE29CE5}"/>
              </a:ext>
            </a:extLst>
          </p:cNvPr>
          <p:cNvSpPr txBox="1"/>
          <p:nvPr/>
        </p:nvSpPr>
        <p:spPr>
          <a:xfrm>
            <a:off x="1016000" y="2997200"/>
            <a:ext cx="106680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F5F1E4"/>
                </a:solidFill>
                <a:latin typeface="Georgia"/>
              </a:rPr>
              <a:t>Indonesia bukan hanya tempat belajar Islam, tetapi tempat dunia belajar tentang Islam.</a:t>
            </a:r>
          </a:p>
        </p:txBody>
      </p:sp>
    </p:spTree>
    <p:extLst>
      <p:ext uri="{BB962C8B-B14F-4D97-AF65-F5344CB8AC3E}">
        <p14:creationId xmlns:p14="http://schemas.microsoft.com/office/powerpoint/2010/main" val="13749579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99DB433-10B1-6644-9906-8C4FE5330EC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112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967C03-C213-D945-B5FA-1584EC70CBAC}"/>
              </a:ext>
            </a:extLst>
          </p:cNvPr>
          <p:cNvSpPr txBox="1"/>
          <p:nvPr/>
        </p:nvSpPr>
        <p:spPr>
          <a:xfrm>
            <a:off x="1016000" y="1397000"/>
            <a:ext cx="88900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 b="1">
                <a:solidFill>
                  <a:srgbClr val="D4AF37"/>
                </a:solidFill>
                <a:latin typeface="Segoe UI"/>
                <a:cs typeface="Segoe UI"/>
              </a:rPr>
              <a:t>KESIMPULAN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13200F-3A9F-BA45-BB33-88F7DD4B7598}"/>
              </a:ext>
            </a:extLst>
          </p:cNvPr>
          <p:cNvSpPr/>
          <p:nvPr/>
        </p:nvSpPr>
        <p:spPr>
          <a:xfrm>
            <a:off x="1016000" y="1905000"/>
            <a:ext cx="1524000" cy="381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E888FB-D013-1A4D-949E-D07036AD2FFA}"/>
              </a:ext>
            </a:extLst>
          </p:cNvPr>
          <p:cNvSpPr txBox="1"/>
          <p:nvPr/>
        </p:nvSpPr>
        <p:spPr>
          <a:xfrm>
            <a:off x="11176000" y="6159500"/>
            <a:ext cx="508000" cy="330200"/>
          </a:xfrm>
          <a:prstGeom prst="rect">
            <a:avLst/>
          </a:prstGeom>
          <a:noFill/>
        </p:spPr>
        <p:txBody>
          <a:bodyPr vertOverflow="overflow" vert="horz" wrap="none" rtlCol="0" anchor="t">
            <a:noAutofit/>
          </a:bodyPr>
          <a:lstStyle/>
          <a:p>
            <a:pPr algn="l"/>
            <a:r>
              <a:rPr lang="en-US" sz="1600">
                <a:solidFill>
                  <a:srgbClr val="8FA3BF"/>
                </a:solidFill>
                <a:latin typeface="Segoe UI"/>
                <a:cs typeface="Segoe UI"/>
              </a:rPr>
              <a:t>20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5800FE-651B-1F40-8460-DDC9FC4CD920}"/>
              </a:ext>
            </a:extLst>
          </p:cNvPr>
          <p:cNvSpPr txBox="1"/>
          <p:nvPr/>
        </p:nvSpPr>
        <p:spPr>
          <a:xfrm>
            <a:off x="1016000" y="2286000"/>
            <a:ext cx="10668000" cy="609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3400" b="1">
                <a:solidFill>
                  <a:srgbClr val="F0D98A"/>
                </a:solidFill>
                <a:latin typeface="Georgia"/>
              </a:rPr>
              <a:t>Techno-religion dan dataism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6DA6A2-C1A3-C64B-9D75-52CFCFD02A17}"/>
              </a:ext>
            </a:extLst>
          </p:cNvPr>
          <p:cNvSpPr txBox="1"/>
          <p:nvPr/>
        </p:nvSpPr>
        <p:spPr>
          <a:xfrm>
            <a:off x="1016000" y="2971800"/>
            <a:ext cx="106680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E6DFC8"/>
                </a:solidFill>
                <a:latin typeface="Segoe UI"/>
                <a:cs typeface="Segoe UI"/>
              </a:rPr>
              <a:t>Empat catatan penutup — tiga di antaranya masih berupa pertanyaan yang harus kita jawab bersama.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C6381B6-DD9D-F24E-BDEF-081E0AB3A3BE}"/>
              </a:ext>
            </a:extLst>
          </p:cNvPr>
          <p:cNvSpPr/>
          <p:nvPr/>
        </p:nvSpPr>
        <p:spPr>
          <a:xfrm>
            <a:off x="1016000" y="34290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B93FD3-9A49-0D45-9724-4D9E78FFC3E5}"/>
              </a:ext>
            </a:extLst>
          </p:cNvPr>
          <p:cNvSpPr/>
          <p:nvPr/>
        </p:nvSpPr>
        <p:spPr>
          <a:xfrm>
            <a:off x="1016000" y="3632200"/>
            <a:ext cx="38100" cy="14224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0BDC65-BD6C-3C49-9349-81345B679397}"/>
              </a:ext>
            </a:extLst>
          </p:cNvPr>
          <p:cNvSpPr txBox="1"/>
          <p:nvPr/>
        </p:nvSpPr>
        <p:spPr>
          <a:xfrm>
            <a:off x="1295400" y="3657600"/>
            <a:ext cx="5080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1CC7AD-3D13-DC40-936F-8BE011541E58}"/>
              </a:ext>
            </a:extLst>
          </p:cNvPr>
          <p:cNvSpPr txBox="1"/>
          <p:nvPr/>
        </p:nvSpPr>
        <p:spPr>
          <a:xfrm>
            <a:off x="1828800" y="3632200"/>
            <a:ext cx="4191000" cy="609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900" b="1">
                <a:solidFill>
                  <a:srgbClr val="F0D98A"/>
                </a:solidFill>
                <a:latin typeface="Georgia"/>
              </a:rPr>
              <a:t>Techno-religion dan dataism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C0074E-E8A5-B64C-9C17-224AFB9F5AAD}"/>
              </a:ext>
            </a:extLst>
          </p:cNvPr>
          <p:cNvSpPr txBox="1"/>
          <p:nvPr/>
        </p:nvSpPr>
        <p:spPr>
          <a:xfrm>
            <a:off x="1828800" y="4318000"/>
            <a:ext cx="4191000" cy="787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>
                <a:solidFill>
                  <a:srgbClr val="E6DFC8"/>
                </a:solidFill>
                <a:latin typeface="Segoe UI"/>
                <a:cs typeface="Segoe UI"/>
              </a:rPr>
              <a:t>Harari membaca data sebagai sumber otoritas baru — teknologi menjadi bentuk keimanan yang tak menyebut dirinya agama.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BF17C0-6831-B34F-9690-2F9569AC8F2F}"/>
              </a:ext>
            </a:extLst>
          </p:cNvPr>
          <p:cNvSpPr/>
          <p:nvPr/>
        </p:nvSpPr>
        <p:spPr>
          <a:xfrm>
            <a:off x="6223000" y="3632200"/>
            <a:ext cx="38100" cy="14224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6350D1-C424-8F47-B154-75F5F93A7CF5}"/>
              </a:ext>
            </a:extLst>
          </p:cNvPr>
          <p:cNvSpPr txBox="1"/>
          <p:nvPr/>
        </p:nvSpPr>
        <p:spPr>
          <a:xfrm>
            <a:off x="6502400" y="3657600"/>
            <a:ext cx="5080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02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E48CE0-6072-2A46-A161-F534BCDBB1F8}"/>
              </a:ext>
            </a:extLst>
          </p:cNvPr>
          <p:cNvSpPr txBox="1"/>
          <p:nvPr/>
        </p:nvSpPr>
        <p:spPr>
          <a:xfrm>
            <a:off x="7035800" y="3632200"/>
            <a:ext cx="4089400" cy="609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900" b="1">
                <a:solidFill>
                  <a:srgbClr val="F0D98A"/>
                </a:solidFill>
                <a:latin typeface="Georgia"/>
              </a:rPr>
              <a:t>Kuota internet dan perilaku beragama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186513-3E0F-7446-BCAB-EA0FFA66B090}"/>
              </a:ext>
            </a:extLst>
          </p:cNvPr>
          <p:cNvSpPr txBox="1"/>
          <p:nvPr/>
        </p:nvSpPr>
        <p:spPr>
          <a:xfrm>
            <a:off x="7035800" y="4318000"/>
            <a:ext cx="4089400" cy="787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>
                <a:solidFill>
                  <a:srgbClr val="E6DFC8"/>
                </a:solidFill>
                <a:latin typeface="Segoe UI"/>
                <a:cs typeface="Segoe UI"/>
              </a:rPr>
              <a:t>Sejauh mana keberagamaan hari ini ditentukan oleh akses jaringan, bukan oleh kedalaman pemahaman?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83A79C7-63F6-9B41-8F79-872F8BCCEA85}"/>
              </a:ext>
            </a:extLst>
          </p:cNvPr>
          <p:cNvSpPr/>
          <p:nvPr/>
        </p:nvSpPr>
        <p:spPr>
          <a:xfrm>
            <a:off x="1016000" y="5130800"/>
            <a:ext cx="38100" cy="14224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0E2BFA-1E69-4441-B874-D85B93E2D3D3}"/>
              </a:ext>
            </a:extLst>
          </p:cNvPr>
          <p:cNvSpPr txBox="1"/>
          <p:nvPr/>
        </p:nvSpPr>
        <p:spPr>
          <a:xfrm>
            <a:off x="1295400" y="5156200"/>
            <a:ext cx="5080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03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28AF6AE-02DE-3F4E-AC9B-76D507010B13}"/>
              </a:ext>
            </a:extLst>
          </p:cNvPr>
          <p:cNvSpPr txBox="1"/>
          <p:nvPr/>
        </p:nvSpPr>
        <p:spPr>
          <a:xfrm>
            <a:off x="1828800" y="5130800"/>
            <a:ext cx="4191000" cy="609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900" b="1">
                <a:solidFill>
                  <a:srgbClr val="F0D98A"/>
                </a:solidFill>
                <a:latin typeface="Georgia"/>
              </a:rPr>
              <a:t>Radikalisme generasi milenial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C13A61B-536B-C24F-9F63-816BAC99E7F9}"/>
              </a:ext>
            </a:extLst>
          </p:cNvPr>
          <p:cNvSpPr txBox="1"/>
          <p:nvPr/>
        </p:nvSpPr>
        <p:spPr>
          <a:xfrm>
            <a:off x="1828800" y="5816600"/>
            <a:ext cx="4191000" cy="787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>
                <a:solidFill>
                  <a:srgbClr val="E6DFC8"/>
                </a:solidFill>
                <a:latin typeface="Segoe UI"/>
                <a:cs typeface="Segoe UI"/>
              </a:rPr>
              <a:t>Apakah radikalisme berbasis techno-religion dan dataism tumbuh pesat di kalangan generasi muda?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2408259-015E-B44F-A797-FBA2FD6D9D17}"/>
              </a:ext>
            </a:extLst>
          </p:cNvPr>
          <p:cNvSpPr/>
          <p:nvPr/>
        </p:nvSpPr>
        <p:spPr>
          <a:xfrm>
            <a:off x="6223000" y="5130800"/>
            <a:ext cx="38100" cy="1422400"/>
          </a:xfrm>
          <a:prstGeom prst="rect">
            <a:avLst/>
          </a:prstGeom>
          <a:solidFill>
            <a:srgbClr val="C9A22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966CD43-6B6B-B741-9219-EB69D6D5A859}"/>
              </a:ext>
            </a:extLst>
          </p:cNvPr>
          <p:cNvSpPr txBox="1"/>
          <p:nvPr/>
        </p:nvSpPr>
        <p:spPr>
          <a:xfrm>
            <a:off x="6502400" y="5156200"/>
            <a:ext cx="5080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 b="1">
                <a:solidFill>
                  <a:srgbClr val="D4AF37"/>
                </a:solidFill>
                <a:latin typeface="Segoe UI"/>
                <a:cs typeface="Segoe UI"/>
              </a:rPr>
              <a:t>04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E98C5B2-7D1A-2843-B90E-687D98CD7B22}"/>
              </a:ext>
            </a:extLst>
          </p:cNvPr>
          <p:cNvSpPr txBox="1"/>
          <p:nvPr/>
        </p:nvSpPr>
        <p:spPr>
          <a:xfrm>
            <a:off x="7035800" y="5130800"/>
            <a:ext cx="4089400" cy="609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900" b="1">
                <a:solidFill>
                  <a:srgbClr val="F0D98A"/>
                </a:solidFill>
                <a:latin typeface="Georgia"/>
              </a:rPr>
              <a:t>Cara baru memandang dunia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73439CA-D1D7-AC48-9402-51CB0AB053CC}"/>
              </a:ext>
            </a:extLst>
          </p:cNvPr>
          <p:cNvSpPr txBox="1"/>
          <p:nvPr/>
        </p:nvSpPr>
        <p:spPr>
          <a:xfrm>
            <a:off x="7035800" y="5816600"/>
            <a:ext cx="4089400" cy="787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600">
                <a:solidFill>
                  <a:srgbClr val="E6DFC8"/>
                </a:solidFill>
                <a:latin typeface="Segoe UI"/>
                <a:cs typeface="Segoe UI"/>
              </a:rPr>
              <a:t>Perubahan sebesar ini menuntut kerangka baca yang baru, bukan sekadar penilaian moral atas gejalanya.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DBD99D4-466A-F048-89F4-6A9ECC3625EA}"/>
              </a:ext>
            </a:extLst>
          </p:cNvPr>
          <p:cNvSpPr/>
          <p:nvPr/>
        </p:nvSpPr>
        <p:spPr>
          <a:xfrm>
            <a:off x="1016000" y="6654800"/>
            <a:ext cx="10160000" cy="12700"/>
          </a:xfrm>
          <a:prstGeom prst="rect">
            <a:avLst/>
          </a:prstGeom>
          <a:solidFill>
            <a:srgbClr val="24334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600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'1.0' encoding='UTF-8' standalone='yes'?>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63724DE-CBF3-9C4B-83A4-87A3E9E2FC7F}">
  <we:reference id="wa200010001" version="1.0.0.1" store="en-US" storeType="OMEX"/>
  <we:alternateReferences>
    <we:reference id="wa200010001" version="1.0.0.1" store="en-US" storeType="OMEX"/>
  </we:alternateReferences>
  <we:properties>
    <we:property name="claude.fileId" value="&quot;f994df30-a8ac-4b97-9997-ac6360114dea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2029</TotalTime>
  <Words>1381</Words>
  <Application>Microsoft Macintosh PowerPoint</Application>
  <PresentationFormat>Widescreen</PresentationFormat>
  <Paragraphs>242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Georgia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Kamaruzzaman Bustamam Ahmad</dc:creator>
  <cp:lastModifiedBy>Kamaruzzaman Bustamam Ahmad</cp:lastModifiedBy>
  <cp:revision>9</cp:revision>
  <dcterms:created xsi:type="dcterms:W3CDTF">2026-08-31T22:49:56Z</dcterms:created>
  <dcterms:modified xsi:type="dcterms:W3CDTF">2026-09-03T09:41:17Z</dcterms:modified>
</cp:coreProperties>
</file>