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4630400" cy="8229600"/>
  <p:notesSz cx="8229600" cy="14630400"/>
  <p:embeddedFontLst>
    <p:embeddedFont>
      <p:font typeface="Platypi Medium" pitchFamily="2" charset="77"/>
      <p:regular r:id="rId11"/>
    </p:embeddedFont>
    <p:embeddedFont>
      <p:font typeface="Source Serif Pro" panose="02040603050405020204" pitchFamily="18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4610"/>
  </p:normalViewPr>
  <p:slideViewPr>
    <p:cSldViewPr snapToGrid="0" snapToObjects="1">
      <p:cViewPr varScale="1">
        <p:scale>
          <a:sx n="75" d="100"/>
          <a:sy n="75" d="100"/>
        </p:scale>
        <p:origin x="184" y="6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font" Target="fonts/font1.fntdata"/><Relationship Id="rId12" Type="http://schemas.openxmlformats.org/officeDocument/2006/relationships/font" Target="fonts/font2.fntdata"/><Relationship Id="rId13" Type="http://schemas.openxmlformats.org/officeDocument/2006/relationships/font" Target="fonts/font3.fntdata"/><Relationship Id="rId14" Type="http://schemas.openxmlformats.org/officeDocument/2006/relationships/font" Target="fonts/font4.fntdata"/><Relationship Id="rId15" Type="http://schemas.openxmlformats.org/officeDocument/2006/relationships/font" Target="fonts/font5.fntdata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95014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gamma.app/?utm_source=made-with-gamma" TargetMode="External"/><Relationship Id="rId3" Type="http://schemas.openxmlformats.org/officeDocument/2006/relationships/image" Target="../media/image1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gamma.app/?utm_source=made-with-gamma" TargetMode="External"/><Relationship Id="rId3" Type="http://schemas.openxmlformats.org/officeDocument/2006/relationships/image" Target="../media/image1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gamma.app/?utm_source=made-with-gamma" TargetMode="External"/><Relationship Id="rId3" Type="http://schemas.openxmlformats.org/officeDocument/2006/relationships/image" Target="../media/image1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gamma.app/?utm_source=made-with-gamma" TargetMode="External"/><Relationship Id="rId3" Type="http://schemas.openxmlformats.org/officeDocument/2006/relationships/image" Target="../media/image1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gamma.app/?utm_source=made-with-gamma" TargetMode="External"/><Relationship Id="rId3" Type="http://schemas.openxmlformats.org/officeDocument/2006/relationships/image" Target="../media/image1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gamma.app/?utm_source=made-with-gamma" TargetMode="External"/><Relationship Id="rId3" Type="http://schemas.openxmlformats.org/officeDocument/2006/relationships/image" Target="../media/image1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gamma.app/?utm_source=made-with-gamma" TargetMode="External"/><Relationship Id="rId3" Type="http://schemas.openxmlformats.org/officeDocument/2006/relationships/image" Target="../media/image1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gamma.app/?utm_source=made-with-gamma" TargetMode="External"/><Relationship Id="rId3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3F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3F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3F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3F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3F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3F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3F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3F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58441" y="674965"/>
            <a:ext cx="12913519" cy="2299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6000"/>
              </a:lnSpc>
              <a:buNone/>
            </a:pPr>
            <a:r>
              <a:rPr lang="en-US" sz="480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Memahami Penanganan Aksi Premanisme oleh Organisasi Kemasyarakatan</a:t>
            </a:r>
            <a:endParaRPr lang="en-US" sz="4800" dirty="0"/>
          </a:p>
        </p:txBody>
      </p:sp>
      <p:sp>
        <p:nvSpPr>
          <p:cNvPr id="3" name="Text 1"/>
          <p:cNvSpPr/>
          <p:nvPr/>
        </p:nvSpPr>
        <p:spPr>
          <a:xfrm>
            <a:off x="4160520" y="3342442"/>
            <a:ext cx="6309360" cy="4598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600"/>
              </a:lnSpc>
              <a:buNone/>
            </a:pPr>
            <a:r>
              <a:rPr lang="en-US" sz="285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Kamaruzzaman Bustamam Ahmad</a:t>
            </a:r>
            <a:endParaRPr lang="en-US" sz="2850" dirty="0"/>
          </a:p>
        </p:txBody>
      </p:sp>
      <p:sp>
        <p:nvSpPr>
          <p:cNvPr id="4" name="Text 2"/>
          <p:cNvSpPr/>
          <p:nvPr/>
        </p:nvSpPr>
        <p:spPr>
          <a:xfrm>
            <a:off x="3402330" y="4170164"/>
            <a:ext cx="7825740" cy="4598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600"/>
              </a:lnSpc>
              <a:buNone/>
            </a:pPr>
            <a:r>
              <a:rPr lang="en-US" sz="285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Fakultas Syariah dan Hukum UIN Ar-Raniry</a:t>
            </a:r>
            <a:endParaRPr lang="en-US" sz="2850" dirty="0"/>
          </a:p>
        </p:txBody>
      </p:sp>
      <p:sp>
        <p:nvSpPr>
          <p:cNvPr id="5" name="Text 3"/>
          <p:cNvSpPr/>
          <p:nvPr/>
        </p:nvSpPr>
        <p:spPr>
          <a:xfrm>
            <a:off x="858441" y="4997887"/>
            <a:ext cx="3679388" cy="4598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600"/>
              </a:lnSpc>
              <a:buNone/>
            </a:pPr>
            <a:endParaRPr lang="en-US" sz="2850" dirty="0"/>
          </a:p>
        </p:txBody>
      </p:sp>
      <p:sp>
        <p:nvSpPr>
          <p:cNvPr id="6" name="Text 4"/>
          <p:cNvSpPr/>
          <p:nvPr/>
        </p:nvSpPr>
        <p:spPr>
          <a:xfrm>
            <a:off x="858441" y="5825609"/>
            <a:ext cx="12913519" cy="3924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050"/>
              </a:lnSpc>
              <a:buNone/>
            </a:pPr>
            <a:r>
              <a:rPr lang="en-US" sz="1900" dirty="0">
                <a:solidFill>
                  <a:srgbClr val="504C49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"Ketika negara absen, kekuatan informal mengambil alih: premantisasi menjadi konsekuensi logis."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858441" y="6493907"/>
            <a:ext cx="12913519" cy="3924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858441" y="7162205"/>
            <a:ext cx="12913519" cy="3924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1900" dirty="0">
                <a:solidFill>
                  <a:srgbClr val="504C49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 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6756" y="563166"/>
            <a:ext cx="13196888" cy="10239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000"/>
              </a:lnSpc>
              <a:buNone/>
            </a:pPr>
            <a:r>
              <a:rPr lang="en-US" sz="320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Premanisme Bukan Produk Tunggal, Tapi Cermin dari Sistem yang Rusak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716756" y="1996678"/>
            <a:ext cx="13196888" cy="3276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504C49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Premanisme adalah ekspresi dari ketimpangan sosial-ekonomi dan kebudayaan. Ia muncul sebagai:</a:t>
            </a:r>
            <a:endParaRPr lang="en-US" sz="16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756" y="2554724"/>
            <a:ext cx="4228267" cy="261318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16756" y="5372695"/>
            <a:ext cx="2559844" cy="3199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40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Patologi Sosial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716756" y="5815489"/>
            <a:ext cx="4228267" cy="982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dirty="0">
                <a:solidFill>
                  <a:srgbClr val="504C49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Kerusakan sistem nilai dan norma yang menyebabkan disfungsi dalam tatanan masyarakat.</a:t>
            </a:r>
            <a:endParaRPr lang="en-US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1007" y="2554724"/>
            <a:ext cx="4228267" cy="2613184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201007" y="5372695"/>
            <a:ext cx="2559844" cy="3199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40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Stigma Sosial</a:t>
            </a:r>
            <a:endParaRPr lang="en-US" sz="2400" dirty="0"/>
          </a:p>
        </p:txBody>
      </p:sp>
      <p:sp>
        <p:nvSpPr>
          <p:cNvPr id="9" name="Text 5"/>
          <p:cNvSpPr/>
          <p:nvPr/>
        </p:nvSpPr>
        <p:spPr>
          <a:xfrm>
            <a:off x="5201007" y="5815489"/>
            <a:ext cx="4228267" cy="982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dirty="0">
                <a:solidFill>
                  <a:srgbClr val="504C49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Pelabelan negatif yang dilembagakan, mengisolasi individu dan kelompok dari masyarakat.</a:t>
            </a:r>
            <a:endParaRPr lang="en-US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85258" y="2554724"/>
            <a:ext cx="4228267" cy="2613184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9685258" y="5372695"/>
            <a:ext cx="2559844" cy="3199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40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Anomi Sosial</a:t>
            </a:r>
            <a:endParaRPr lang="en-US" sz="2400" dirty="0"/>
          </a:p>
        </p:txBody>
      </p:sp>
      <p:sp>
        <p:nvSpPr>
          <p:cNvPr id="12" name="Text 7"/>
          <p:cNvSpPr/>
          <p:nvPr/>
        </p:nvSpPr>
        <p:spPr>
          <a:xfrm>
            <a:off x="9685258" y="5815489"/>
            <a:ext cx="4228267" cy="982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00" dirty="0">
                <a:solidFill>
                  <a:srgbClr val="504C49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Kekosongan norma dan ketiadaan arah yang jelas dalam masyarakat, menciptakan ketidakpastian hidup.</a:t>
            </a:r>
            <a:endParaRPr lang="en-US" sz="2000" dirty="0"/>
          </a:p>
        </p:txBody>
      </p:sp>
      <p:sp>
        <p:nvSpPr>
          <p:cNvPr id="13" name="Text 8"/>
          <p:cNvSpPr/>
          <p:nvPr/>
        </p:nvSpPr>
        <p:spPr>
          <a:xfrm>
            <a:off x="716756" y="7028855"/>
            <a:ext cx="13196888" cy="3276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dirty="0">
                <a:solidFill>
                  <a:srgbClr val="504C49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Premanisme lahir bukan dari kekerasan semata, tapi dari ketiadaan arah dan ketidakpastian hidup.</a:t>
            </a:r>
            <a:endParaRPr lang="en-US" dirty="0"/>
          </a:p>
        </p:txBody>
      </p:sp>
      <p:sp>
        <p:nvSpPr>
          <p:cNvPr id="14" name="Text 9"/>
          <p:cNvSpPr/>
          <p:nvPr/>
        </p:nvSpPr>
        <p:spPr>
          <a:xfrm>
            <a:off x="716756" y="7586901"/>
            <a:ext cx="13196888" cy="3276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dirty="0">
                <a:solidFill>
                  <a:srgbClr val="504C49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“Ketika struktur gagal, individu bertransformasi menjadi simbol resistensi.” – Adaptasi dari Emile Durkheim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533763" y="584954"/>
            <a:ext cx="11562755" cy="5317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150"/>
              </a:lnSpc>
              <a:buNone/>
            </a:pPr>
            <a:r>
              <a:rPr lang="en-US" sz="335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Struktur Premanisme: Dari Jalanan ke Meja Kekuasaan</a:t>
            </a:r>
            <a:endParaRPr lang="en-US" sz="33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498" y="1542098"/>
            <a:ext cx="4203144" cy="259770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44498" y="4352449"/>
            <a:ext cx="2659142" cy="33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40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Akar Rumput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744498" y="4812387"/>
            <a:ext cx="4203144" cy="136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dirty="0">
                <a:solidFill>
                  <a:srgbClr val="504C49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Individu rentan seperti anak muda putus sekolah, pengangguran, dan eks-napi menjadi bagian paling dasar dari struktur premanisme.</a:t>
            </a:r>
            <a:endParaRPr lang="en-US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3509" y="1542098"/>
            <a:ext cx="4203263" cy="259770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213509" y="4352449"/>
            <a:ext cx="2659142" cy="33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40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Eksekutor</a:t>
            </a:r>
            <a:endParaRPr lang="en-US" sz="2400" dirty="0"/>
          </a:p>
        </p:txBody>
      </p:sp>
      <p:sp>
        <p:nvSpPr>
          <p:cNvPr id="8" name="Text 4"/>
          <p:cNvSpPr/>
          <p:nvPr/>
        </p:nvSpPr>
        <p:spPr>
          <a:xfrm>
            <a:off x="5213509" y="4812387"/>
            <a:ext cx="4203263" cy="10211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dirty="0">
                <a:solidFill>
                  <a:srgbClr val="504C49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Mereka adalah pemimpin lapangan yang mengoperasikan jaringan kekerasan terorganisir.</a:t>
            </a:r>
            <a:endParaRPr lang="en-US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82639" y="1542098"/>
            <a:ext cx="4203144" cy="259770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682639" y="4352449"/>
            <a:ext cx="2659142" cy="33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40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Elit Patron</a:t>
            </a:r>
            <a:endParaRPr lang="en-US" sz="2400" dirty="0"/>
          </a:p>
        </p:txBody>
      </p:sp>
      <p:sp>
        <p:nvSpPr>
          <p:cNvPr id="11" name="Text 6"/>
          <p:cNvSpPr/>
          <p:nvPr/>
        </p:nvSpPr>
        <p:spPr>
          <a:xfrm>
            <a:off x="9682639" y="4812387"/>
            <a:ext cx="4203144" cy="1361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dirty="0">
                <a:solidFill>
                  <a:srgbClr val="504C49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Para pemilik modal politik, 'backing', dan pejabat lokal yang memberikan perlindungan dan dukungan dari belakang layar.</a:t>
            </a:r>
            <a:endParaRPr lang="en-US" dirty="0"/>
          </a:p>
        </p:txBody>
      </p:sp>
      <p:sp>
        <p:nvSpPr>
          <p:cNvPr id="12" name="Text 7"/>
          <p:cNvSpPr/>
          <p:nvPr/>
        </p:nvSpPr>
        <p:spPr>
          <a:xfrm>
            <a:off x="744498" y="6413302"/>
            <a:ext cx="13141404" cy="340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endParaRPr lang="en-US" sz="1650" dirty="0"/>
          </a:p>
        </p:txBody>
      </p:sp>
      <p:sp>
        <p:nvSpPr>
          <p:cNvPr id="13" name="Text 8"/>
          <p:cNvSpPr/>
          <p:nvPr/>
        </p:nvSpPr>
        <p:spPr>
          <a:xfrm>
            <a:off x="744498" y="6993017"/>
            <a:ext cx="13141404" cy="340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650"/>
              </a:lnSpc>
              <a:buSzPct val="100000"/>
              <a:buChar char="•"/>
            </a:pPr>
            <a:r>
              <a:rPr lang="en-US" sz="2000" dirty="0">
                <a:solidFill>
                  <a:srgbClr val="504C49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Semakin tinggi level → semakin abstrak dan terlindungi</a:t>
            </a:r>
            <a:endParaRPr lang="en-US" sz="2000" dirty="0"/>
          </a:p>
        </p:txBody>
      </p:sp>
      <p:sp>
        <p:nvSpPr>
          <p:cNvPr id="14" name="Text 9"/>
          <p:cNvSpPr/>
          <p:nvPr/>
        </p:nvSpPr>
        <p:spPr>
          <a:xfrm>
            <a:off x="744498" y="7407831"/>
            <a:ext cx="13141404" cy="340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650"/>
              </a:lnSpc>
              <a:buSzPct val="100000"/>
              <a:buChar char="•"/>
            </a:pPr>
            <a:r>
              <a:rPr lang="en-US" sz="2000" dirty="0">
                <a:solidFill>
                  <a:srgbClr val="504C49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Solusi tidak bisa disamakan: berbeda pendekatan untuk setiap lapisan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5692" y="609481"/>
            <a:ext cx="13079016" cy="11079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350"/>
              </a:lnSpc>
              <a:buNone/>
            </a:pPr>
            <a:r>
              <a:rPr lang="en-US" sz="345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Realitas Ganda  Organisasi Kemasyarakatan (Ormas) di masyarakat</a:t>
            </a:r>
            <a:endParaRPr lang="en-US" sz="3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692" y="2160627"/>
            <a:ext cx="3062049" cy="189237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75692" y="4274582"/>
            <a:ext cx="3062049" cy="692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Civil Society Sebagai Watchdog</a:t>
            </a:r>
            <a:endParaRPr lang="en-US" sz="2150" dirty="0"/>
          </a:p>
        </p:txBody>
      </p:sp>
      <p:sp>
        <p:nvSpPr>
          <p:cNvPr id="5" name="Text 2"/>
          <p:cNvSpPr/>
          <p:nvPr/>
        </p:nvSpPr>
        <p:spPr>
          <a:xfrm>
            <a:off x="775692" y="5099923"/>
            <a:ext cx="3062049" cy="1417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000" dirty="0">
                <a:solidFill>
                  <a:srgbClr val="504C49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Ormas muncul karena kekosongan peran negara, bertindak sebagai pengawas masyarakat sipil.</a:t>
            </a:r>
            <a:endParaRPr lang="en-US" sz="20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4681" y="2160627"/>
            <a:ext cx="3062049" cy="1892379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114681" y="4274582"/>
            <a:ext cx="3062049" cy="692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Peneguh Otoritas Informal</a:t>
            </a:r>
            <a:endParaRPr lang="en-US" sz="2150" dirty="0"/>
          </a:p>
        </p:txBody>
      </p:sp>
      <p:sp>
        <p:nvSpPr>
          <p:cNvPr id="8" name="Text 4"/>
          <p:cNvSpPr/>
          <p:nvPr/>
        </p:nvSpPr>
        <p:spPr>
          <a:xfrm>
            <a:off x="4114681" y="5099923"/>
            <a:ext cx="3062049" cy="1417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000" dirty="0">
                <a:solidFill>
                  <a:srgbClr val="504C49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Beberapa Ormas ingin memegang posisi sejajar atau bahkan lebih dominan dari negara.</a:t>
            </a:r>
            <a:endParaRPr lang="en-US" sz="20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3670" y="2160627"/>
            <a:ext cx="3062049" cy="1892379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7453670" y="4274582"/>
            <a:ext cx="3062049" cy="692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Bersifat Situasional &amp; Politis</a:t>
            </a:r>
            <a:endParaRPr lang="en-US" sz="2150" dirty="0"/>
          </a:p>
        </p:txBody>
      </p:sp>
      <p:sp>
        <p:nvSpPr>
          <p:cNvPr id="11" name="Text 6"/>
          <p:cNvSpPr/>
          <p:nvPr/>
        </p:nvSpPr>
        <p:spPr>
          <a:xfrm>
            <a:off x="7453670" y="5099923"/>
            <a:ext cx="3062049" cy="1417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000" dirty="0">
                <a:solidFill>
                  <a:srgbClr val="504C49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Banyak Ormas tidak punya struktur ideologis yang kuat, cenderung bersifat situasional dan politis.</a:t>
            </a:r>
            <a:endParaRPr lang="en-US" sz="200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92658" y="2160627"/>
            <a:ext cx="3062049" cy="1892379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10792658" y="4274582"/>
            <a:ext cx="3062049" cy="692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Terseret Premanisme Eksekutif</a:t>
            </a:r>
            <a:endParaRPr lang="en-US" sz="2150" dirty="0"/>
          </a:p>
        </p:txBody>
      </p:sp>
      <p:sp>
        <p:nvSpPr>
          <p:cNvPr id="14" name="Text 8"/>
          <p:cNvSpPr/>
          <p:nvPr/>
        </p:nvSpPr>
        <p:spPr>
          <a:xfrm>
            <a:off x="10792658" y="5099923"/>
            <a:ext cx="3062049" cy="1417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000" dirty="0">
                <a:solidFill>
                  <a:srgbClr val="504C49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Fakta lapangan menunjukkan beberapa Ormas justru direkrut ke dalam jaring premanisme eksekutif.</a:t>
            </a:r>
            <a:endParaRPr lang="en-US" sz="2000" dirty="0"/>
          </a:p>
        </p:txBody>
      </p:sp>
      <p:sp>
        <p:nvSpPr>
          <p:cNvPr id="15" name="Text 9"/>
          <p:cNvSpPr/>
          <p:nvPr/>
        </p:nvSpPr>
        <p:spPr>
          <a:xfrm>
            <a:off x="941903" y="7442894"/>
            <a:ext cx="12746593" cy="3544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000" dirty="0">
                <a:solidFill>
                  <a:srgbClr val="504C49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“Ketika negara diam, Ormas bicara. Ketika negara ragu, Ormas bertindak.”</a:t>
            </a:r>
            <a:endParaRPr lang="en-US" sz="2000" dirty="0"/>
          </a:p>
        </p:txBody>
      </p:sp>
      <p:sp>
        <p:nvSpPr>
          <p:cNvPr id="16" name="Shape 10"/>
          <p:cNvSpPr/>
          <p:nvPr/>
        </p:nvSpPr>
        <p:spPr>
          <a:xfrm>
            <a:off x="775692" y="6767036"/>
            <a:ext cx="30480" cy="853083"/>
          </a:xfrm>
          <a:prstGeom prst="rect">
            <a:avLst/>
          </a:prstGeom>
          <a:solidFill>
            <a:srgbClr val="3E2513"/>
          </a:solidFill>
          <a:ln/>
        </p:spPr>
        <p:txBody>
          <a:bodyPr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362313" y="516612"/>
            <a:ext cx="11905774" cy="5870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600"/>
              </a:lnSpc>
              <a:buNone/>
            </a:pPr>
            <a:r>
              <a:rPr lang="en-US" sz="365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Solusi Instan Justru Melanggengkan Distorsi Sosial</a:t>
            </a:r>
            <a:endParaRPr lang="en-US" sz="3650" dirty="0"/>
          </a:p>
        </p:txBody>
      </p:sp>
      <p:sp>
        <p:nvSpPr>
          <p:cNvPr id="3" name="Text 1"/>
          <p:cNvSpPr/>
          <p:nvPr/>
        </p:nvSpPr>
        <p:spPr>
          <a:xfrm>
            <a:off x="657582" y="1216342"/>
            <a:ext cx="13315236" cy="3005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dirty="0">
                <a:solidFill>
                  <a:srgbClr val="504C49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Masalah utama dalam penanganan isu sosial ini berakar pada pendekatan yang salah,</a:t>
            </a:r>
          </a:p>
          <a:p>
            <a:pPr marL="0" indent="0" algn="l">
              <a:lnSpc>
                <a:spcPts val="2350"/>
              </a:lnSpc>
              <a:buNone/>
            </a:pPr>
            <a:r>
              <a:rPr lang="en-US" dirty="0">
                <a:solidFill>
                  <a:srgbClr val="504C49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 yang pada akhirnya memperburuk ketidakseimbangan:</a:t>
            </a:r>
            <a:endParaRPr lang="en-US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4467" y="1991321"/>
            <a:ext cx="2885480" cy="288548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57582" y="5308997"/>
            <a:ext cx="4281845" cy="587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00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Proyek Rekayasa Sosial  yang Fragmentatif &amp; Tidak Berkelanjutan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657581" y="6331094"/>
            <a:ext cx="4281845" cy="12020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dirty="0">
                <a:solidFill>
                  <a:srgbClr val="504C49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Proyek rekayasa sosial seringkali terpecah-pecah dan tidak memiliki visi jangka panjang, hanya menargetkan gejala tanpa menyelesaikan akar masalah.</a:t>
            </a:r>
            <a:endParaRPr lang="en-US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1103" y="1991321"/>
            <a:ext cx="2885480" cy="288548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174218" y="5041186"/>
            <a:ext cx="4281845" cy="587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000" b="1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Pemerintah Reaktif, Ormas Kurang Jangka Panjang</a:t>
            </a:r>
            <a:endParaRPr lang="en-US" sz="2000" b="1" dirty="0"/>
          </a:p>
        </p:txBody>
      </p:sp>
      <p:sp>
        <p:nvSpPr>
          <p:cNvPr id="9" name="Text 5"/>
          <p:cNvSpPr/>
          <p:nvPr/>
        </p:nvSpPr>
        <p:spPr>
          <a:xfrm>
            <a:off x="5174218" y="6028055"/>
            <a:ext cx="4281845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dirty="0">
                <a:solidFill>
                  <a:srgbClr val="504C49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Pemerintah cenderung hanya bereaksi terhadap masalah yang muncul, bukan melakukan transformasi fundamental. Sementara itu, Ormas, meskipun responsif, seringkali tidak memiliki kerangka berpikir strategis yang berkelanjutan.</a:t>
            </a:r>
            <a:endParaRPr lang="en-US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87858" y="1991320"/>
            <a:ext cx="2885480" cy="288548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9690854" y="5057656"/>
            <a:ext cx="4281964" cy="587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180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Distorsi Sosial &amp; Legitimasi Informal Meningkat</a:t>
            </a:r>
            <a:endParaRPr lang="en-US" sz="1800" dirty="0"/>
          </a:p>
        </p:txBody>
      </p:sp>
      <p:sp>
        <p:nvSpPr>
          <p:cNvPr id="12" name="Text 7"/>
          <p:cNvSpPr/>
          <p:nvPr/>
        </p:nvSpPr>
        <p:spPr>
          <a:xfrm>
            <a:off x="9690854" y="5727541"/>
            <a:ext cx="4281964" cy="180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dirty="0">
                <a:solidFill>
                  <a:srgbClr val="504C49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Akibatnya, peran Ormas seringkali melampaui otoritas formal negara. Hal ini menyebabkan meningkatnya legitimasi informal, di mana kelompok seperti preman dipandang sebagai simbol keadilan bagi masyarakat miskin, menciptakan distorsi sosial yang berbahaya.</a:t>
            </a:r>
            <a:endParaRPr lang="en-US" dirty="0"/>
          </a:p>
        </p:txBody>
      </p:sp>
      <p:sp>
        <p:nvSpPr>
          <p:cNvPr id="14" name="Text 5">
            <a:extLst>
              <a:ext uri="{FF2B5EF4-FFF2-40B4-BE49-F238E27FC236}">
                <a16:creationId xmlns:a16="http://schemas.microsoft.com/office/drawing/2014/main" id="{7212439F-0011-ED02-929A-69F6EF4D5343}"/>
              </a:ext>
            </a:extLst>
          </p:cNvPr>
          <p:cNvSpPr/>
          <p:nvPr/>
        </p:nvSpPr>
        <p:spPr>
          <a:xfrm>
            <a:off x="5272920" y="5877797"/>
            <a:ext cx="4281845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dirty="0">
                <a:solidFill>
                  <a:srgbClr val="504C49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Pemerintah cenderung hanya bereaksi terhadap masalah yang muncul, bukan melakukan transformasi fundamental. Sementara itu, Ormas, meskipun responsif, seringkali tidak memiliki kerangka berpikir strategis yang berkelanjutan.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108960" y="420291"/>
            <a:ext cx="8412480" cy="3817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000"/>
              </a:lnSpc>
              <a:buNone/>
            </a:pPr>
            <a:r>
              <a:rPr lang="en-US" sz="240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Aceh di Persimpangan Jalan: Investasi atau Instabilitas?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72095" y="1107281"/>
            <a:ext cx="13486209" cy="4883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dirty="0">
                <a:solidFill>
                  <a:srgbClr val="504C49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Aceh sedang diposisikan sebagai model provinsi pembelajaran nasional, namun investasi seringkali gagal bukan karena regulasi, melainkan karena ketidakamanan di lapangan. Premanisme muncul di tiga level utama:</a:t>
            </a:r>
            <a:endParaRPr lang="en-US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0675" y="1767364"/>
            <a:ext cx="3829050" cy="161210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096000" y="1920002"/>
            <a:ext cx="2438281" cy="2384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50"/>
              </a:lnSpc>
              <a:buNone/>
            </a:pPr>
            <a:r>
              <a:rPr lang="en-US" sz="2000" b="1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Akar Rumput: Intimidasi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5823585" y="2250043"/>
            <a:ext cx="2983230" cy="9767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900"/>
              </a:lnSpc>
              <a:buNone/>
            </a:pPr>
            <a:r>
              <a:rPr lang="en-US" dirty="0">
                <a:solidFill>
                  <a:srgbClr val="504C49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Pada tingkat ini, premanisme berwujud intimidasi langsung di masyarakat, seringkali mengganggu aktivitas sehari-hari dan menciptakan rasa takut.</a:t>
            </a:r>
            <a:endParaRPr lang="en-US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6439" y="3417570"/>
            <a:ext cx="4937403" cy="1612106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306622" y="3692247"/>
            <a:ext cx="2016919" cy="2384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50"/>
              </a:lnSpc>
              <a:buNone/>
            </a:pPr>
            <a:r>
              <a:rPr lang="en-US" sz="2000" b="1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Eksekutor: Sabotase</a:t>
            </a:r>
            <a:endParaRPr lang="en-US" sz="2000" dirty="0"/>
          </a:p>
        </p:txBody>
      </p:sp>
      <p:sp>
        <p:nvSpPr>
          <p:cNvPr id="9" name="Text 5"/>
          <p:cNvSpPr/>
          <p:nvPr/>
        </p:nvSpPr>
        <p:spPr>
          <a:xfrm>
            <a:off x="5266492" y="4022288"/>
            <a:ext cx="4097179" cy="732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900"/>
              </a:lnSpc>
              <a:buNone/>
            </a:pPr>
            <a:r>
              <a:rPr lang="en-US" sz="1600" dirty="0">
                <a:solidFill>
                  <a:srgbClr val="504C49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Level eksekutor melibatkan tindakan sabotase yang lebih terorganisir, seperti pengrusakan fasilitas atau penghambatan proyek, untuk tujuan tertentu.</a:t>
            </a:r>
            <a:endParaRPr lang="en-US" sz="16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92203" y="5067776"/>
            <a:ext cx="6045875" cy="1612106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6013728" y="5342453"/>
            <a:ext cx="2602825" cy="2384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50"/>
              </a:lnSpc>
              <a:buNone/>
            </a:pPr>
            <a:r>
              <a:rPr lang="en-US" sz="2000" b="1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Elit Lokal: Negosiasi Paksa</a:t>
            </a:r>
            <a:endParaRPr lang="en-US" sz="2000" dirty="0"/>
          </a:p>
        </p:txBody>
      </p:sp>
      <p:sp>
        <p:nvSpPr>
          <p:cNvPr id="12" name="Text 7"/>
          <p:cNvSpPr/>
          <p:nvPr/>
        </p:nvSpPr>
        <p:spPr>
          <a:xfrm>
            <a:off x="4709517" y="5672495"/>
            <a:ext cx="5211247" cy="732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900"/>
              </a:lnSpc>
              <a:buNone/>
            </a:pPr>
            <a:r>
              <a:rPr lang="en-US" dirty="0">
                <a:solidFill>
                  <a:srgbClr val="504C49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Premanisme juga dapat ditemukan di tingkat elit lokal, di mana negosiasi dipaksakan atau tekanan diterapkan untuk mendapatkan konsesi atau keuntungan.</a:t>
            </a:r>
            <a:endParaRPr lang="en-US" dirty="0"/>
          </a:p>
        </p:txBody>
      </p:sp>
      <p:sp>
        <p:nvSpPr>
          <p:cNvPr id="13" name="Text 8"/>
          <p:cNvSpPr/>
          <p:nvPr/>
        </p:nvSpPr>
        <p:spPr>
          <a:xfrm>
            <a:off x="572095" y="6851571"/>
            <a:ext cx="13486209" cy="2441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600" dirty="0">
                <a:solidFill>
                  <a:srgbClr val="504C49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Dua sumber utama ketegangan yang memperparah situasi ini adalah:</a:t>
            </a:r>
            <a:endParaRPr lang="en-US" sz="1600" dirty="0"/>
          </a:p>
        </p:txBody>
      </p:sp>
      <p:sp>
        <p:nvSpPr>
          <p:cNvPr id="14" name="Text 9"/>
          <p:cNvSpPr/>
          <p:nvPr/>
        </p:nvSpPr>
        <p:spPr>
          <a:xfrm>
            <a:off x="572095" y="7267456"/>
            <a:ext cx="13486209" cy="2441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00"/>
              </a:lnSpc>
              <a:buSzPct val="100000"/>
              <a:buFont typeface="+mj-lt"/>
              <a:buAutoNum type="arabicPeriod"/>
            </a:pPr>
            <a:r>
              <a:rPr lang="en-US" dirty="0">
                <a:solidFill>
                  <a:srgbClr val="504C49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Sosial ekonomi: Meliputi isu kemiskinan dan tingginya tingkat pengangguran.</a:t>
            </a:r>
            <a:endParaRPr lang="en-US" dirty="0"/>
          </a:p>
        </p:txBody>
      </p:sp>
      <p:sp>
        <p:nvSpPr>
          <p:cNvPr id="15" name="Text 10"/>
          <p:cNvSpPr/>
          <p:nvPr/>
        </p:nvSpPr>
        <p:spPr>
          <a:xfrm>
            <a:off x="572095" y="7564993"/>
            <a:ext cx="13486209" cy="2441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00"/>
              </a:lnSpc>
              <a:buSzPct val="100000"/>
              <a:buFont typeface="+mj-lt"/>
              <a:buAutoNum type="arabicPeriod" startAt="2"/>
            </a:pPr>
            <a:r>
              <a:rPr lang="en-US" dirty="0">
                <a:solidFill>
                  <a:srgbClr val="504C49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Sosial keagamaan: Terjadi ketika isu-isu moral dibenturkan dengan agenda investasi, menimbulkan konflik budaya atau agama.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0215" y="605195"/>
            <a:ext cx="13089969" cy="1100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300"/>
              </a:lnSpc>
              <a:buNone/>
            </a:pPr>
            <a:r>
              <a:rPr lang="en-US" sz="345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Pendekatan Sosial Budaya: Meretas Premanisme Lewat Jalan Kebudayaan</a:t>
            </a:r>
            <a:endParaRPr lang="en-US" sz="3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9909" y="2145626"/>
            <a:ext cx="2765042" cy="276504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37843" y="5430203"/>
            <a:ext cx="4044672" cy="3438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Rekonstruksi Identitas Positif</a:t>
            </a:r>
            <a:endParaRPr lang="en-US" sz="2150" b="1" dirty="0"/>
          </a:p>
        </p:txBody>
      </p:sp>
      <p:sp>
        <p:nvSpPr>
          <p:cNvPr id="5" name="Text 2"/>
          <p:cNvSpPr/>
          <p:nvPr/>
        </p:nvSpPr>
        <p:spPr>
          <a:xfrm>
            <a:off x="770215" y="5906095"/>
            <a:ext cx="4179927" cy="1759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dirty="0">
                <a:solidFill>
                  <a:srgbClr val="504C49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Libatkan tokoh adat dan agama untuk mengubah narasi heroik preman menjadi tokoh masyarakat reformis. Kembalikan rasa bangga pada kerja produktif dan kontribusi sosial.</a:t>
            </a:r>
            <a:endParaRPr lang="en-US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1467" y="2145625"/>
            <a:ext cx="2588445" cy="258844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225177" y="5430203"/>
            <a:ext cx="4179927" cy="6877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Penguatan Ormas Berbasis Etika Sosial</a:t>
            </a:r>
            <a:endParaRPr lang="en-US" sz="2150" b="1" dirty="0"/>
          </a:p>
        </p:txBody>
      </p:sp>
      <p:sp>
        <p:nvSpPr>
          <p:cNvPr id="8" name="Text 4"/>
          <p:cNvSpPr/>
          <p:nvPr/>
        </p:nvSpPr>
        <p:spPr>
          <a:xfrm>
            <a:off x="5225177" y="6249948"/>
            <a:ext cx="4179927" cy="10558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dirty="0">
                <a:solidFill>
                  <a:srgbClr val="504C49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Dorong ormas untuk membangun tata kelola internal. Sertifikasi etika bagi organisasi yang mengakses dana publik.</a:t>
            </a:r>
            <a:endParaRPr lang="en-US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86428" y="2145626"/>
            <a:ext cx="2588446" cy="258844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680138" y="5430203"/>
            <a:ext cx="4179927" cy="6877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Dialog Lintas Struktur dan Lintas Disiplin</a:t>
            </a:r>
            <a:endParaRPr lang="en-US" sz="2150" b="1" dirty="0"/>
          </a:p>
        </p:txBody>
      </p:sp>
      <p:sp>
        <p:nvSpPr>
          <p:cNvPr id="11" name="Text 6"/>
          <p:cNvSpPr/>
          <p:nvPr/>
        </p:nvSpPr>
        <p:spPr>
          <a:xfrm>
            <a:off x="9680138" y="6249948"/>
            <a:ext cx="4179927" cy="14077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dirty="0">
                <a:solidFill>
                  <a:srgbClr val="504C49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Libatkan akademisi, antropolog, tokoh sipil, dan pemuda dalam co-creation policy model. Bukan sekadar pendekatan represif, tapi reflektif dan edukatif.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73418" y="545306"/>
            <a:ext cx="13283565" cy="962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750"/>
              </a:lnSpc>
              <a:buNone/>
            </a:pPr>
            <a:r>
              <a:rPr lang="en-US" sz="300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Premanisme bukan soal siapa yang jahat, tapi siapa yang ditinggalkan</a:t>
            </a:r>
            <a:endParaRPr lang="en-US" sz="30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0063" y="1892141"/>
            <a:ext cx="2873337" cy="287333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86207" y="5205174"/>
            <a:ext cx="3441859" cy="3006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1850" b="1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Kehadiran Negara yang Tulus</a:t>
            </a:r>
            <a:endParaRPr lang="en-US" sz="1850" b="1" dirty="0"/>
          </a:p>
        </p:txBody>
      </p:sp>
      <p:sp>
        <p:nvSpPr>
          <p:cNvPr id="5" name="Text 2"/>
          <p:cNvSpPr/>
          <p:nvPr/>
        </p:nvSpPr>
        <p:spPr>
          <a:xfrm>
            <a:off x="673418" y="5621179"/>
            <a:ext cx="4267438" cy="12311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dirty="0">
                <a:solidFill>
                  <a:srgbClr val="504C49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Ketika negara hadir dengan ketulusan, ia membangun kepercayaan, menyediakan solusi, dan merangkul semua lapisan masyarakat yang selama ini merasa ditinggalkan.</a:t>
            </a:r>
            <a:endParaRPr lang="en-US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8009" y="1892142"/>
            <a:ext cx="2873336" cy="287333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978009" y="5205174"/>
            <a:ext cx="2674144" cy="3006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1850" b="1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Etika Masyarakat Sipil</a:t>
            </a:r>
            <a:endParaRPr lang="en-US" sz="1850" b="1" dirty="0"/>
          </a:p>
        </p:txBody>
      </p:sp>
      <p:sp>
        <p:nvSpPr>
          <p:cNvPr id="8" name="Text 4"/>
          <p:cNvSpPr/>
          <p:nvPr/>
        </p:nvSpPr>
        <p:spPr>
          <a:xfrm>
            <a:off x="5181362" y="5621179"/>
            <a:ext cx="4267557" cy="12311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dirty="0">
                <a:solidFill>
                  <a:srgbClr val="504C49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Jika masyarakat sipil hadir dengan etika yang kuat, mereka mendorong partisipasi, keadilan sosial, dan tata kelola yang bersih dalam komunitas.</a:t>
            </a:r>
            <a:endParaRPr lang="en-US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86071" y="1892141"/>
            <a:ext cx="2873337" cy="2873337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0305573" y="4902909"/>
            <a:ext cx="3035141" cy="3006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1850" b="1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Budaya Sebagai Sandaran</a:t>
            </a:r>
            <a:endParaRPr lang="en-US" sz="1850" b="1" dirty="0"/>
          </a:p>
        </p:txBody>
      </p:sp>
      <p:sp>
        <p:nvSpPr>
          <p:cNvPr id="11" name="Text 6"/>
          <p:cNvSpPr/>
          <p:nvPr/>
        </p:nvSpPr>
        <p:spPr>
          <a:xfrm>
            <a:off x="9689424" y="5355490"/>
            <a:ext cx="4267438" cy="12311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dirty="0">
                <a:solidFill>
                  <a:srgbClr val="504C49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Dan jika budaya hadir sebagai sandaran nilai, ia menjadi pondasi yang menguatkan identitas dan mengarahkan pembangunan yang berkelanjutan, sehingga premanisme kehilangan panggungnya.</a:t>
            </a:r>
            <a:endParaRPr lang="en-US" dirty="0"/>
          </a:p>
        </p:txBody>
      </p:sp>
      <p:sp>
        <p:nvSpPr>
          <p:cNvPr id="12" name="Text 7"/>
          <p:cNvSpPr/>
          <p:nvPr/>
        </p:nvSpPr>
        <p:spPr>
          <a:xfrm>
            <a:off x="673418" y="7400209"/>
            <a:ext cx="13283565" cy="6155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dirty="0">
                <a:solidFill>
                  <a:srgbClr val="504C49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Bersinergi. Bukan hanya menindak, tapi memahami. Bukan hanya menertibkan, tapi merangkul. Ingat, kita sedang membangun Aceh — bukan sekadar menatanya.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</TotalTime>
  <Words>839</Words>
  <Application>Microsoft Macintosh PowerPoint</Application>
  <PresentationFormat>Custom</PresentationFormat>
  <Paragraphs>78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Platypi Medium</vt:lpstr>
      <vt:lpstr>Source Serif Pro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Kamaruzzaman Bustamam Ahmad</cp:lastModifiedBy>
  <cp:revision>5</cp:revision>
  <dcterms:created xsi:type="dcterms:W3CDTF">2025-06-11T23:04:09Z</dcterms:created>
  <dcterms:modified xsi:type="dcterms:W3CDTF">2025-06-12T03:05:06Z</dcterms:modified>
</cp:coreProperties>
</file>