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9" r:id="rId1"/>
  </p:sldMasterIdLst>
  <p:notesMasterIdLst>
    <p:notesMasterId r:id="rId14"/>
  </p:notesMasterIdLst>
  <p:sldIdLst>
    <p:sldId id="257" r:id="rId2"/>
    <p:sldId id="263" r:id="rId3"/>
    <p:sldId id="264" r:id="rId4"/>
    <p:sldId id="265" r:id="rId5"/>
    <p:sldId id="266" r:id="rId6"/>
    <p:sldId id="260" r:id="rId7"/>
    <p:sldId id="269" r:id="rId8"/>
    <p:sldId id="261" r:id="rId9"/>
    <p:sldId id="270" r:id="rId10"/>
    <p:sldId id="271" r:id="rId11"/>
    <p:sldId id="268" r:id="rId12"/>
    <p:sldId id="262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81"/>
  </p:normalViewPr>
  <p:slideViewPr>
    <p:cSldViewPr snapToGrid="0">
      <p:cViewPr varScale="1">
        <p:scale>
          <a:sx n="90" d="100"/>
          <a:sy n="90" d="100"/>
        </p:scale>
        <p:origin x="232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96C716-AC24-E440-BFE1-400199FA9462}" type="datetimeFigureOut">
              <a:rPr lang="en-US" smtClean="0"/>
              <a:t>9/28/25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B1ACA1-D43B-804F-8ACD-978C3F16D1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753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1C92C727-EE30-FB4B-9CEE-67F73E267E1C}" type="datetimeFigureOut">
              <a:rPr lang="en-US" smtClean="0"/>
              <a:t>9/28/25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18CA4AE-22D0-F449-A5B4-303CC2CE955E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1312864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2C727-EE30-FB4B-9CEE-67F73E267E1C}" type="datetimeFigureOut">
              <a:rPr lang="en-US" smtClean="0"/>
              <a:t>9/28/25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CA4AE-22D0-F449-A5B4-303CC2CE95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228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C92C727-EE30-FB4B-9CEE-67F73E267E1C}" type="datetimeFigureOut">
              <a:rPr lang="en-US" smtClean="0"/>
              <a:t>9/28/25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8CA4AE-22D0-F449-A5B4-303CC2CE955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9263701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2C727-EE30-FB4B-9CEE-67F73E267E1C}" type="datetimeFigureOut">
              <a:rPr lang="en-US" smtClean="0"/>
              <a:t>9/28/25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CA4AE-22D0-F449-A5B4-303CC2CE95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5010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2C727-EE30-FB4B-9CEE-67F73E267E1C}" type="datetimeFigureOut">
              <a:rPr lang="en-US" smtClean="0"/>
              <a:t>9/28/25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CA4AE-22D0-F449-A5B4-303CC2CE95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854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2C727-EE30-FB4B-9CEE-67F73E267E1C}" type="datetimeFigureOut">
              <a:rPr lang="en-US" smtClean="0"/>
              <a:t>9/28/25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CA4AE-22D0-F449-A5B4-303CC2CE95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857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2C727-EE30-FB4B-9CEE-67F73E267E1C}" type="datetimeFigureOut">
              <a:rPr lang="en-US" smtClean="0"/>
              <a:t>9/28/25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CA4AE-22D0-F449-A5B4-303CC2CE95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812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C92C727-EE30-FB4B-9CEE-67F73E267E1C}" type="datetimeFigureOut">
              <a:rPr lang="en-US" smtClean="0"/>
              <a:t>9/28/25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8CA4AE-22D0-F449-A5B4-303CC2CE955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747319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C92C727-EE30-FB4B-9CEE-67F73E267E1C}" type="datetimeFigureOut">
              <a:rPr lang="en-US" smtClean="0"/>
              <a:t>9/28/25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8CA4AE-22D0-F449-A5B4-303CC2CE955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48831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2C727-EE30-FB4B-9CEE-67F73E267E1C}" type="datetimeFigureOut">
              <a:rPr lang="en-US" smtClean="0"/>
              <a:t>9/28/25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CA4AE-22D0-F449-A5B4-303CC2CE95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257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2C727-EE30-FB4B-9CEE-67F73E267E1C}" type="datetimeFigureOut">
              <a:rPr lang="en-US" smtClean="0"/>
              <a:t>9/28/25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8CA4AE-22D0-F449-A5B4-303CC2CE95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2114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9356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57523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95947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837854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1C92C727-EE30-FB4B-9CEE-67F73E267E1C}" type="datetimeFigureOut">
              <a:rPr lang="en-US" smtClean="0"/>
              <a:t>9/28/25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C18CA4AE-22D0-F449-A5B4-303CC2CE955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27532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722" r:id="rId13"/>
    <p:sldLayoutId id="2147483723" r:id="rId14"/>
    <p:sldLayoutId id="2147483724" r:id="rId15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jpe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19.png"/><Relationship Id="rId9" Type="http://schemas.openxmlformats.org/officeDocument/2006/relationships/image" Target="../media/image20.png"/><Relationship Id="rId10" Type="http://schemas.openxmlformats.org/officeDocument/2006/relationships/image" Target="../media/image21.png"/><Relationship Id="rId11" Type="http://schemas.openxmlformats.org/officeDocument/2006/relationships/image" Target="../media/image22.png"/><Relationship Id="rId12" Type="http://schemas.openxmlformats.org/officeDocument/2006/relationships/image" Target="../media/image2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6" Type="http://schemas.openxmlformats.org/officeDocument/2006/relationships/image" Target="../media/image27.png"/><Relationship Id="rId7" Type="http://schemas.openxmlformats.org/officeDocument/2006/relationships/image" Target="../media/image28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The influence of digital knowledge toward Religious behavior"/>
          <p:cNvSpPr txBox="1">
            <a:spLocks noGrp="1"/>
          </p:cNvSpPr>
          <p:nvPr>
            <p:ph type="ctrTitle"/>
          </p:nvPr>
        </p:nvSpPr>
        <p:spPr>
          <a:xfrm>
            <a:off x="3253839" y="926276"/>
            <a:ext cx="6068291" cy="2216974"/>
          </a:xfrm>
          <a:prstGeom prst="rect">
            <a:avLst/>
          </a:prstGeom>
        </p:spPr>
        <p:txBody>
          <a:bodyPr>
            <a:normAutofit/>
          </a:bodyPr>
          <a:lstStyle>
            <a:lvl1pPr algn="ctr"/>
          </a:lstStyle>
          <a:p>
            <a:r>
              <a:rPr lang="en-US" sz="4000" dirty="0" err="1"/>
              <a:t>Mengatasi</a:t>
            </a:r>
            <a:r>
              <a:rPr lang="en-US" sz="4000" dirty="0"/>
              <a:t> </a:t>
            </a:r>
            <a:r>
              <a:rPr lang="en-US" sz="4000" dirty="0" err="1"/>
              <a:t>Isu</a:t>
            </a:r>
            <a:r>
              <a:rPr lang="en-US" sz="4000" dirty="0"/>
              <a:t> </a:t>
            </a:r>
            <a:r>
              <a:rPr lang="en-US" sz="4000" dirty="0" err="1"/>
              <a:t>Radikalisme</a:t>
            </a:r>
            <a:r>
              <a:rPr lang="en-US" sz="4000" dirty="0"/>
              <a:t> dan </a:t>
            </a:r>
            <a:r>
              <a:rPr lang="en-US" sz="4000" dirty="0" err="1"/>
              <a:t>Terorisme</a:t>
            </a:r>
            <a:r>
              <a:rPr lang="en-US" sz="4000" dirty="0"/>
              <a:t>  </a:t>
            </a:r>
            <a:endParaRPr sz="4000" i="1" dirty="0"/>
          </a:p>
        </p:txBody>
      </p:sp>
      <p:sp>
        <p:nvSpPr>
          <p:cNvPr id="140" name="Kamaruzzaman Bustamam ahmad"/>
          <p:cNvSpPr txBox="1">
            <a:spLocks noGrp="1"/>
          </p:cNvSpPr>
          <p:nvPr>
            <p:ph type="subTitle" idx="1"/>
          </p:nvPr>
        </p:nvSpPr>
        <p:spPr>
          <a:xfrm>
            <a:off x="844550" y="4737822"/>
            <a:ext cx="10502900" cy="1079501"/>
          </a:xfrm>
          <a:prstGeom prst="rect">
            <a:avLst/>
          </a:prstGeom>
        </p:spPr>
        <p:txBody>
          <a:bodyPr/>
          <a:lstStyle>
            <a:lvl1pPr algn="ctr"/>
          </a:lstStyle>
          <a:p>
            <a:r>
              <a:t>Kamaruzzaman Bustamam ahmad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E45B4-07C0-4EA0-0440-36FF55514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Apa</a:t>
            </a:r>
            <a:r>
              <a:rPr lang="en-US" dirty="0"/>
              <a:t> yang </a:t>
            </a:r>
            <a:r>
              <a:rPr lang="en-US" dirty="0" err="1"/>
              <a:t>menjadi</a:t>
            </a:r>
            <a:r>
              <a:rPr lang="en-US" dirty="0"/>
              <a:t> inti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presentasi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555D93-0EFE-B61E-753E-C82787D055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600" dirty="0" err="1"/>
              <a:t>Isu</a:t>
            </a:r>
            <a:r>
              <a:rPr lang="en-US" sz="3600" dirty="0"/>
              <a:t> </a:t>
            </a:r>
            <a:r>
              <a:rPr lang="en-US" sz="3600" dirty="0" err="1"/>
              <a:t>Radikalisme</a:t>
            </a:r>
            <a:r>
              <a:rPr lang="en-US" sz="3600" dirty="0"/>
              <a:t> dan </a:t>
            </a:r>
            <a:r>
              <a:rPr lang="en-US" sz="3600" dirty="0" err="1"/>
              <a:t>Terorisme</a:t>
            </a:r>
            <a:r>
              <a:rPr lang="en-US" sz="3600" dirty="0"/>
              <a:t> </a:t>
            </a:r>
            <a:r>
              <a:rPr lang="en-US" sz="3600" dirty="0" err="1"/>
              <a:t>masih</a:t>
            </a:r>
            <a:r>
              <a:rPr lang="en-US" sz="3600" dirty="0"/>
              <a:t> </a:t>
            </a:r>
            <a:r>
              <a:rPr lang="en-US" sz="3600" dirty="0" err="1"/>
              <a:t>menjadi</a:t>
            </a:r>
            <a:r>
              <a:rPr lang="en-US" sz="3600" dirty="0"/>
              <a:t> </a:t>
            </a:r>
            <a:r>
              <a:rPr lang="en-US" sz="3600" dirty="0" err="1"/>
              <a:t>Masalah</a:t>
            </a:r>
            <a:r>
              <a:rPr lang="en-US" sz="3600" dirty="0"/>
              <a:t> Nasional;</a:t>
            </a:r>
          </a:p>
          <a:p>
            <a:r>
              <a:rPr lang="en-US" sz="3600" dirty="0" err="1"/>
              <a:t>Terkadang</a:t>
            </a:r>
            <a:r>
              <a:rPr lang="en-US" sz="3600" dirty="0"/>
              <a:t> </a:t>
            </a:r>
            <a:r>
              <a:rPr lang="en-US" sz="3600" dirty="0" err="1"/>
              <a:t>Isu</a:t>
            </a:r>
            <a:r>
              <a:rPr lang="en-US" sz="3600" dirty="0"/>
              <a:t> </a:t>
            </a:r>
            <a:r>
              <a:rPr lang="en-US" sz="3600" dirty="0" err="1"/>
              <a:t>ini</a:t>
            </a:r>
            <a:r>
              <a:rPr lang="en-US" sz="3600" dirty="0"/>
              <a:t> </a:t>
            </a:r>
            <a:r>
              <a:rPr lang="en-US" sz="3600" dirty="0" err="1"/>
              <a:t>dilihat</a:t>
            </a:r>
            <a:r>
              <a:rPr lang="en-US" sz="3600" dirty="0"/>
              <a:t> </a:t>
            </a:r>
            <a:r>
              <a:rPr lang="en-US" sz="3600" dirty="0" err="1"/>
              <a:t>dalam</a:t>
            </a:r>
            <a:r>
              <a:rPr lang="en-US" sz="3600" dirty="0"/>
              <a:t> </a:t>
            </a:r>
            <a:r>
              <a:rPr lang="en-US" sz="3600" dirty="0" err="1"/>
              <a:t>perspektif</a:t>
            </a:r>
            <a:r>
              <a:rPr lang="en-US" sz="3600" dirty="0"/>
              <a:t> </a:t>
            </a:r>
            <a:r>
              <a:rPr lang="en-US" sz="3600" dirty="0" err="1"/>
              <a:t>Konspirasi</a:t>
            </a:r>
            <a:r>
              <a:rPr lang="en-US" sz="3600" dirty="0"/>
              <a:t>;</a:t>
            </a:r>
          </a:p>
          <a:p>
            <a:r>
              <a:rPr lang="en-US" sz="3600" dirty="0" err="1"/>
              <a:t>Persoalan</a:t>
            </a:r>
            <a:r>
              <a:rPr lang="en-US" sz="3600" dirty="0"/>
              <a:t> Agama </a:t>
            </a:r>
            <a:r>
              <a:rPr lang="en-US" sz="3600" dirty="0" err="1"/>
              <a:t>masih</a:t>
            </a:r>
            <a:r>
              <a:rPr lang="en-US" sz="3600" dirty="0"/>
              <a:t> </a:t>
            </a:r>
            <a:r>
              <a:rPr lang="en-US" sz="3600" dirty="0" err="1"/>
              <a:t>sering</a:t>
            </a:r>
            <a:r>
              <a:rPr lang="en-US" sz="3600" dirty="0"/>
              <a:t> </a:t>
            </a:r>
            <a:r>
              <a:rPr lang="en-US" sz="3600" dirty="0" err="1"/>
              <a:t>dijadikan</a:t>
            </a:r>
            <a:r>
              <a:rPr lang="en-US" sz="3600" dirty="0"/>
              <a:t> </a:t>
            </a:r>
            <a:r>
              <a:rPr lang="en-US" sz="3600" dirty="0" err="1"/>
              <a:t>sebagai</a:t>
            </a:r>
            <a:r>
              <a:rPr lang="en-US" sz="3600" dirty="0"/>
              <a:t> </a:t>
            </a:r>
            <a:r>
              <a:rPr lang="en-US" sz="3600" dirty="0" err="1"/>
              <a:t>alat</a:t>
            </a:r>
            <a:r>
              <a:rPr lang="en-US" sz="3600" dirty="0"/>
              <a:t> </a:t>
            </a:r>
            <a:r>
              <a:rPr lang="en-US" sz="3600" dirty="0" err="1"/>
              <a:t>untuk</a:t>
            </a:r>
            <a:r>
              <a:rPr lang="en-US" sz="3600" dirty="0"/>
              <a:t> </a:t>
            </a:r>
            <a:r>
              <a:rPr lang="en-US" sz="3600" dirty="0" err="1"/>
              <a:t>membangun</a:t>
            </a:r>
            <a:r>
              <a:rPr lang="en-US" sz="3600" dirty="0"/>
              <a:t> </a:t>
            </a:r>
            <a:r>
              <a:rPr lang="en-US" sz="3600" dirty="0" err="1"/>
              <a:t>tensi</a:t>
            </a:r>
            <a:r>
              <a:rPr lang="en-US" sz="3600" dirty="0"/>
              <a:t> </a:t>
            </a:r>
            <a:r>
              <a:rPr lang="en-US" sz="3600" dirty="0" err="1"/>
              <a:t>sosial</a:t>
            </a:r>
            <a:r>
              <a:rPr lang="en-US" sz="3600" dirty="0"/>
              <a:t> </a:t>
            </a:r>
            <a:r>
              <a:rPr lang="en-US" sz="3600" dirty="0" err="1"/>
              <a:t>dalam</a:t>
            </a:r>
            <a:r>
              <a:rPr lang="en-US" sz="3600" dirty="0"/>
              <a:t> </a:t>
            </a:r>
            <a:r>
              <a:rPr lang="en-US" sz="3600" dirty="0" err="1"/>
              <a:t>masyarakat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898136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C4CD5-AA75-207B-8D5E-E1D3C603A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istilah</a:t>
            </a:r>
            <a:r>
              <a:rPr lang="en-US" dirty="0"/>
              <a:t> </a:t>
            </a:r>
            <a:r>
              <a:rPr lang="en-US" dirty="0" err="1"/>
              <a:t>penting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C745D6-424B-2A0F-33D3-0880A30C34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286001"/>
            <a:ext cx="10178322" cy="4189614"/>
          </a:xfrm>
        </p:spPr>
        <p:txBody>
          <a:bodyPr>
            <a:noAutofit/>
          </a:bodyPr>
          <a:lstStyle/>
          <a:p>
            <a:r>
              <a:rPr lang="en-US" sz="2400" i="1" dirty="0" err="1"/>
              <a:t>Tansiq</a:t>
            </a:r>
            <a:r>
              <a:rPr lang="en-US" sz="2400" i="1" dirty="0"/>
              <a:t> </a:t>
            </a:r>
            <a:r>
              <a:rPr lang="en-US" sz="2400" i="1" dirty="0" err="1"/>
              <a:t>Bayn</a:t>
            </a:r>
            <a:r>
              <a:rPr lang="en-US" sz="2400" i="1" dirty="0"/>
              <a:t> al-</a:t>
            </a:r>
            <a:r>
              <a:rPr lang="en-US" sz="2400" i="1" dirty="0" err="1"/>
              <a:t>Jama’ah</a:t>
            </a:r>
            <a:r>
              <a:rPr lang="en-US" sz="2400" i="1" dirty="0"/>
              <a:t> </a:t>
            </a:r>
            <a:r>
              <a:rPr lang="en-US" sz="2400" dirty="0"/>
              <a:t>– </a:t>
            </a:r>
            <a:r>
              <a:rPr lang="en-US" sz="2400" dirty="0" err="1"/>
              <a:t>Konsep</a:t>
            </a:r>
            <a:r>
              <a:rPr lang="en-US" sz="2400" dirty="0"/>
              <a:t> Inti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memahami</a:t>
            </a:r>
            <a:r>
              <a:rPr lang="en-US" sz="2400" dirty="0"/>
              <a:t> </a:t>
            </a:r>
            <a:r>
              <a:rPr lang="en-US" sz="2400" dirty="0" err="1"/>
              <a:t>jejaring</a:t>
            </a:r>
            <a:r>
              <a:rPr lang="en-US" sz="2400" dirty="0"/>
              <a:t> </a:t>
            </a:r>
            <a:r>
              <a:rPr lang="en-US" sz="2400" dirty="0" err="1"/>
              <a:t>terorisme</a:t>
            </a:r>
            <a:r>
              <a:rPr lang="en-US" sz="2400" dirty="0"/>
              <a:t>.</a:t>
            </a:r>
          </a:p>
          <a:p>
            <a:pPr marL="457200" indent="-457200">
              <a:buAutoNum type="alphaLcPeriod"/>
            </a:pPr>
            <a:r>
              <a:rPr lang="en-US" sz="2400" dirty="0"/>
              <a:t>Jalur </a:t>
            </a:r>
            <a:r>
              <a:rPr lang="en-US" sz="2400" dirty="0" err="1"/>
              <a:t>Pekerjaan</a:t>
            </a:r>
            <a:r>
              <a:rPr lang="en-US" sz="2400" dirty="0"/>
              <a:t>;</a:t>
            </a:r>
          </a:p>
          <a:p>
            <a:pPr marL="457200" indent="-457200">
              <a:buAutoNum type="alphaLcPeriod"/>
            </a:pPr>
            <a:r>
              <a:rPr lang="en-US" sz="2400" dirty="0"/>
              <a:t>Jalur </a:t>
            </a:r>
            <a:r>
              <a:rPr lang="en-US" sz="2400" dirty="0" err="1"/>
              <a:t>Pernikahan</a:t>
            </a:r>
            <a:r>
              <a:rPr lang="en-US" sz="2400" dirty="0"/>
              <a:t>;</a:t>
            </a:r>
          </a:p>
          <a:p>
            <a:pPr marL="457200" indent="-457200">
              <a:buAutoNum type="alphaLcPeriod"/>
            </a:pPr>
            <a:r>
              <a:rPr lang="en-US" sz="2400" dirty="0"/>
              <a:t>Jalur Pendidikan;</a:t>
            </a:r>
          </a:p>
          <a:p>
            <a:pPr marL="457200" indent="-457200">
              <a:buAutoNum type="alphaLcPeriod"/>
            </a:pPr>
            <a:r>
              <a:rPr lang="en-US" sz="2400" dirty="0"/>
              <a:t>Jalur </a:t>
            </a:r>
            <a:r>
              <a:rPr lang="en-US" sz="2400" dirty="0" err="1"/>
              <a:t>Kerabat</a:t>
            </a:r>
            <a:r>
              <a:rPr lang="en-US" sz="2400" dirty="0"/>
              <a:t>;</a:t>
            </a:r>
          </a:p>
          <a:p>
            <a:pPr marL="457200" indent="-457200">
              <a:buAutoNum type="alphaLcPeriod"/>
            </a:pPr>
            <a:r>
              <a:rPr lang="en-US" sz="2400" dirty="0"/>
              <a:t>Jalur </a:t>
            </a:r>
            <a:r>
              <a:rPr lang="en-US" sz="2400" dirty="0" err="1"/>
              <a:t>Serba</a:t>
            </a:r>
            <a:r>
              <a:rPr lang="en-US" sz="2400" dirty="0"/>
              <a:t> </a:t>
            </a:r>
            <a:r>
              <a:rPr lang="en-US" sz="2400" dirty="0" err="1"/>
              <a:t>Kebetulan</a:t>
            </a:r>
            <a:r>
              <a:rPr lang="en-US" sz="2400" dirty="0"/>
              <a:t>;</a:t>
            </a:r>
          </a:p>
          <a:p>
            <a:r>
              <a:rPr lang="en-US" sz="2400" dirty="0" err="1"/>
              <a:t>Identitas</a:t>
            </a:r>
            <a:r>
              <a:rPr lang="en-US" sz="2400" dirty="0"/>
              <a:t> </a:t>
            </a:r>
            <a:r>
              <a:rPr lang="en-US" sz="2400" dirty="0" err="1"/>
              <a:t>asli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pernah</a:t>
            </a:r>
            <a:r>
              <a:rPr lang="en-US" sz="2400" dirty="0"/>
              <a:t> </a:t>
            </a:r>
            <a:r>
              <a:rPr lang="en-US" sz="2400" dirty="0" err="1"/>
              <a:t>terungkap</a:t>
            </a:r>
            <a:r>
              <a:rPr lang="en-US" sz="2400" dirty="0"/>
              <a:t>, </a:t>
            </a:r>
            <a:r>
              <a:rPr lang="en-US" sz="2400" dirty="0" err="1"/>
              <a:t>sampai</a:t>
            </a:r>
            <a:r>
              <a:rPr lang="en-US" sz="2400" dirty="0"/>
              <a:t> </a:t>
            </a:r>
            <a:r>
              <a:rPr lang="en-US" sz="2400" dirty="0" err="1"/>
              <a:t>kemudian</a:t>
            </a:r>
            <a:r>
              <a:rPr lang="en-US" sz="2400" dirty="0"/>
              <a:t> </a:t>
            </a:r>
            <a:r>
              <a:rPr lang="en-US" sz="2400" dirty="0" err="1"/>
              <a:t>ada</a:t>
            </a:r>
            <a:r>
              <a:rPr lang="en-US" sz="2400" dirty="0"/>
              <a:t> </a:t>
            </a:r>
            <a:r>
              <a:rPr lang="en-US" sz="2400" dirty="0" err="1"/>
              <a:t>peristiwa</a:t>
            </a:r>
            <a:r>
              <a:rPr lang="en-US" sz="2400" dirty="0"/>
              <a:t> </a:t>
            </a:r>
            <a:r>
              <a:rPr lang="en-US" sz="2400" dirty="0" err="1"/>
              <a:t>penangkapan</a:t>
            </a:r>
            <a:r>
              <a:rPr lang="en-US" sz="2400" dirty="0"/>
              <a:t>/</a:t>
            </a:r>
            <a:r>
              <a:rPr lang="en-US" sz="2400" dirty="0" err="1"/>
              <a:t>pemboman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503682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9E085-FDB3-CEE2-2A45-ED85D59F5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Proses </a:t>
            </a:r>
            <a:r>
              <a:rPr lang="en-US" dirty="0" err="1"/>
              <a:t>Penempatan</a:t>
            </a:r>
            <a:r>
              <a:rPr lang="en-US" dirty="0"/>
              <a:t> Wilayah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9CA525-D7F3-3228-7528-9DCD97A208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600" dirty="0" err="1"/>
              <a:t>Qaidah</a:t>
            </a:r>
            <a:r>
              <a:rPr lang="en-US" sz="2600" dirty="0"/>
              <a:t> Aminah – </a:t>
            </a:r>
            <a:r>
              <a:rPr lang="en-US" sz="2600" dirty="0" err="1"/>
              <a:t>Semua</a:t>
            </a:r>
            <a:r>
              <a:rPr lang="en-US" sz="2600" dirty="0"/>
              <a:t> wilayah di Indonesia </a:t>
            </a:r>
            <a:r>
              <a:rPr lang="en-US" sz="2600" dirty="0" err="1"/>
              <a:t>memiliki</a:t>
            </a:r>
            <a:r>
              <a:rPr lang="en-US" sz="2600" dirty="0"/>
              <a:t> </a:t>
            </a:r>
            <a:r>
              <a:rPr lang="en-US" sz="2600" dirty="0" err="1"/>
              <a:t>hubungan</a:t>
            </a:r>
            <a:r>
              <a:rPr lang="en-US" sz="2600" dirty="0"/>
              <a:t> </a:t>
            </a:r>
            <a:r>
              <a:rPr lang="en-US" sz="2600" dirty="0" err="1"/>
              <a:t>dengan</a:t>
            </a:r>
            <a:r>
              <a:rPr lang="en-US" sz="2600" dirty="0"/>
              <a:t> </a:t>
            </a:r>
            <a:r>
              <a:rPr lang="en-US" sz="2600" dirty="0" err="1"/>
              <a:t>Qaidah</a:t>
            </a:r>
            <a:r>
              <a:rPr lang="en-US" sz="2600" dirty="0"/>
              <a:t> Aminah (</a:t>
            </a:r>
            <a:r>
              <a:rPr lang="en-US" sz="2600" dirty="0" err="1"/>
              <a:t>tersembunyi</a:t>
            </a:r>
            <a:r>
              <a:rPr lang="en-US" sz="2600" dirty="0"/>
              <a:t>);</a:t>
            </a:r>
          </a:p>
          <a:p>
            <a:r>
              <a:rPr lang="en-US" sz="2600" dirty="0" err="1"/>
              <a:t>Setiap</a:t>
            </a:r>
            <a:r>
              <a:rPr lang="en-US" sz="2600" dirty="0"/>
              <a:t> wilayah </a:t>
            </a:r>
            <a:r>
              <a:rPr lang="en-US" sz="2600" dirty="0" err="1"/>
              <a:t>ada</a:t>
            </a:r>
            <a:r>
              <a:rPr lang="en-US" sz="2600" dirty="0"/>
              <a:t> coordinator yang </a:t>
            </a:r>
            <a:r>
              <a:rPr lang="en-US" sz="2600" dirty="0" err="1"/>
              <a:t>melakukan</a:t>
            </a:r>
            <a:r>
              <a:rPr lang="en-US" sz="2600" dirty="0"/>
              <a:t> </a:t>
            </a:r>
            <a:r>
              <a:rPr lang="en-US" sz="2600" dirty="0" err="1"/>
              <a:t>koordinasi</a:t>
            </a:r>
            <a:r>
              <a:rPr lang="en-US" sz="2600" dirty="0"/>
              <a:t>, </a:t>
            </a:r>
            <a:r>
              <a:rPr lang="en-US" sz="2600" dirty="0" err="1"/>
              <a:t>pendanaan</a:t>
            </a:r>
            <a:r>
              <a:rPr lang="en-US" sz="2600" dirty="0"/>
              <a:t>, </a:t>
            </a:r>
            <a:r>
              <a:rPr lang="en-US" sz="2600" dirty="0" err="1"/>
              <a:t>pengrekrutan</a:t>
            </a:r>
            <a:r>
              <a:rPr lang="en-US" sz="2600" dirty="0"/>
              <a:t>, </a:t>
            </a:r>
            <a:r>
              <a:rPr lang="en-US" sz="2600" dirty="0" err="1"/>
              <a:t>semua</a:t>
            </a:r>
            <a:r>
              <a:rPr lang="en-US" sz="2600" dirty="0"/>
              <a:t> </a:t>
            </a:r>
            <a:r>
              <a:rPr lang="en-US" sz="2600" dirty="0" err="1"/>
              <a:t>dilakukan</a:t>
            </a:r>
            <a:r>
              <a:rPr lang="en-US" sz="2600" dirty="0"/>
              <a:t> </a:t>
            </a:r>
            <a:r>
              <a:rPr lang="en-US" sz="2600" dirty="0" err="1"/>
              <a:t>dengan</a:t>
            </a:r>
            <a:r>
              <a:rPr lang="en-US" sz="2600" dirty="0"/>
              <a:t> sangat </a:t>
            </a:r>
            <a:r>
              <a:rPr lang="en-US" sz="2600" dirty="0" err="1"/>
              <a:t>terorganisir</a:t>
            </a:r>
            <a:r>
              <a:rPr lang="en-US" sz="2600" dirty="0"/>
              <a:t>;</a:t>
            </a:r>
          </a:p>
          <a:p>
            <a:r>
              <a:rPr lang="en-US" sz="2600" dirty="0"/>
              <a:t>Model </a:t>
            </a:r>
            <a:r>
              <a:rPr lang="en-US" sz="2600" dirty="0" err="1"/>
              <a:t>Tajassus</a:t>
            </a:r>
            <a:r>
              <a:rPr lang="en-US" sz="2600" dirty="0"/>
              <a:t> yang </a:t>
            </a:r>
            <a:r>
              <a:rPr lang="en-US" sz="2600" dirty="0" err="1"/>
              <a:t>memiliki</a:t>
            </a:r>
            <a:r>
              <a:rPr lang="en-US" sz="2600" dirty="0"/>
              <a:t> </a:t>
            </a:r>
            <a:r>
              <a:rPr lang="en-US" sz="2600" dirty="0" err="1"/>
              <a:t>kemampuan</a:t>
            </a:r>
            <a:r>
              <a:rPr lang="en-US" sz="2600" dirty="0"/>
              <a:t> </a:t>
            </a:r>
            <a:r>
              <a:rPr lang="en-US" sz="2600" dirty="0" err="1"/>
              <a:t>untuk</a:t>
            </a:r>
            <a:r>
              <a:rPr lang="en-US" sz="2600" dirty="0"/>
              <a:t> </a:t>
            </a:r>
            <a:r>
              <a:rPr lang="en-US" sz="2600" dirty="0" err="1"/>
              <a:t>mendeteksi</a:t>
            </a:r>
            <a:r>
              <a:rPr lang="en-US" sz="2600" dirty="0"/>
              <a:t> </a:t>
            </a:r>
            <a:r>
              <a:rPr lang="en-US" sz="2600" dirty="0" err="1"/>
              <a:t>musuh</a:t>
            </a:r>
            <a:r>
              <a:rPr lang="en-US" sz="2600" dirty="0"/>
              <a:t>, </a:t>
            </a:r>
            <a:r>
              <a:rPr lang="en-US" sz="2600" dirty="0" err="1"/>
              <a:t>baik</a:t>
            </a:r>
            <a:r>
              <a:rPr lang="en-US" sz="2600" dirty="0"/>
              <a:t> </a:t>
            </a:r>
            <a:r>
              <a:rPr lang="en-US" sz="2600" dirty="0" err="1"/>
              <a:t>dari</a:t>
            </a:r>
            <a:r>
              <a:rPr lang="en-US" sz="2600" dirty="0"/>
              <a:t> </a:t>
            </a:r>
            <a:r>
              <a:rPr lang="en-US" sz="2600" dirty="0" err="1"/>
              <a:t>dalam</a:t>
            </a:r>
            <a:r>
              <a:rPr lang="en-US" sz="2600" dirty="0"/>
              <a:t> </a:t>
            </a:r>
            <a:r>
              <a:rPr lang="en-US" sz="2600" dirty="0" err="1"/>
              <a:t>maupun</a:t>
            </a:r>
            <a:r>
              <a:rPr lang="en-US" sz="2600" dirty="0"/>
              <a:t> </a:t>
            </a:r>
            <a:r>
              <a:rPr lang="en-US" sz="2600" dirty="0" err="1"/>
              <a:t>dari</a:t>
            </a:r>
            <a:r>
              <a:rPr lang="en-US" sz="2600" dirty="0"/>
              <a:t> </a:t>
            </a:r>
            <a:r>
              <a:rPr lang="en-US" sz="2600" dirty="0" err="1"/>
              <a:t>luar</a:t>
            </a:r>
            <a:r>
              <a:rPr lang="en-US" sz="2600" dirty="0"/>
              <a:t>.</a:t>
            </a:r>
          </a:p>
          <a:p>
            <a:r>
              <a:rPr lang="en-US" sz="2600" dirty="0"/>
              <a:t>Pola </a:t>
            </a:r>
            <a:r>
              <a:rPr lang="en-US" sz="2600" dirty="0" err="1"/>
              <a:t>pemilahan</a:t>
            </a:r>
            <a:r>
              <a:rPr lang="en-US" sz="2600" dirty="0"/>
              <a:t> dan </a:t>
            </a:r>
            <a:r>
              <a:rPr lang="en-US" sz="2600" dirty="0" err="1"/>
              <a:t>pemilihan</a:t>
            </a:r>
            <a:r>
              <a:rPr lang="en-US" sz="2600" dirty="0"/>
              <a:t> </a:t>
            </a:r>
            <a:r>
              <a:rPr lang="en-US" sz="2600" dirty="0" err="1"/>
              <a:t>sel</a:t>
            </a:r>
            <a:r>
              <a:rPr lang="en-US" sz="2600" dirty="0"/>
              <a:t> </a:t>
            </a:r>
            <a:r>
              <a:rPr lang="en-US" sz="2600" dirty="0" err="1"/>
              <a:t>untuk</a:t>
            </a:r>
            <a:r>
              <a:rPr lang="en-US" sz="2600" dirty="0"/>
              <a:t> </a:t>
            </a:r>
            <a:r>
              <a:rPr lang="en-US" sz="2600" dirty="0" err="1"/>
              <a:t>membelah</a:t>
            </a:r>
            <a:r>
              <a:rPr lang="en-US" sz="2600" dirty="0"/>
              <a:t> </a:t>
            </a:r>
            <a:r>
              <a:rPr lang="en-US" sz="2600" dirty="0" err="1"/>
              <a:t>diri</a:t>
            </a:r>
            <a:r>
              <a:rPr lang="en-US" sz="2600" dirty="0"/>
              <a:t> </a:t>
            </a:r>
            <a:r>
              <a:rPr lang="en-US" sz="2600" dirty="0" err="1"/>
              <a:t>antar</a:t>
            </a:r>
            <a:r>
              <a:rPr lang="en-US" sz="2600" dirty="0"/>
              <a:t> </a:t>
            </a:r>
            <a:r>
              <a:rPr lang="en-US" sz="2600" dirty="0" err="1"/>
              <a:t>jaringan</a:t>
            </a:r>
            <a:r>
              <a:rPr lang="en-US" sz="2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2586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B6114-B8C0-9460-34C6-36549FA3E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Kemunculan</a:t>
            </a:r>
            <a:r>
              <a:rPr lang="en-US" dirty="0"/>
              <a:t> </a:t>
            </a:r>
            <a:r>
              <a:rPr lang="en-US" dirty="0" err="1"/>
              <a:t>HomeGrown</a:t>
            </a:r>
            <a:r>
              <a:rPr lang="en-US" dirty="0"/>
              <a:t> </a:t>
            </a:r>
            <a:r>
              <a:rPr lang="en-US" dirty="0" err="1"/>
              <a:t>Terorrism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D2EE8B-E39A-20AC-1BF7-40F60980EE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Pola </a:t>
            </a:r>
            <a:r>
              <a:rPr lang="en-US" sz="2400" i="1" dirty="0"/>
              <a:t>Self-</a:t>
            </a:r>
            <a:r>
              <a:rPr lang="en-US" sz="2400" i="1" dirty="0" err="1"/>
              <a:t>Recruitmen</a:t>
            </a:r>
            <a:r>
              <a:rPr lang="en-US" sz="2400" dirty="0"/>
              <a:t> – </a:t>
            </a:r>
            <a:r>
              <a:rPr lang="en-US" sz="2400" dirty="0" err="1"/>
              <a:t>terekrut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pengaruh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Big Data;</a:t>
            </a:r>
          </a:p>
          <a:p>
            <a:r>
              <a:rPr lang="en-US" sz="2400" dirty="0"/>
              <a:t>Self-</a:t>
            </a:r>
            <a:r>
              <a:rPr lang="en-US" sz="2400" dirty="0" err="1"/>
              <a:t>Recruitmen</a:t>
            </a:r>
            <a:r>
              <a:rPr lang="en-US" sz="2400" dirty="0"/>
              <a:t> </a:t>
            </a:r>
            <a:r>
              <a:rPr lang="en-US" sz="2400" dirty="0" err="1"/>
              <a:t>kemudian</a:t>
            </a:r>
            <a:r>
              <a:rPr lang="en-US" sz="2400" dirty="0"/>
              <a:t> </a:t>
            </a:r>
            <a:r>
              <a:rPr lang="en-US" sz="2400" dirty="0" err="1"/>
              <a:t>berubah</a:t>
            </a:r>
            <a:r>
              <a:rPr lang="en-US" sz="2400" dirty="0"/>
              <a:t> </a:t>
            </a:r>
            <a:r>
              <a:rPr lang="en-US" sz="2400" dirty="0" err="1"/>
              <a:t>menjadi</a:t>
            </a:r>
            <a:r>
              <a:rPr lang="en-US" sz="2400" dirty="0"/>
              <a:t> </a:t>
            </a:r>
            <a:r>
              <a:rPr lang="en-US" sz="2400" i="1" dirty="0"/>
              <a:t>Family Recruitment</a:t>
            </a:r>
            <a:r>
              <a:rPr lang="en-US" sz="2400" dirty="0"/>
              <a:t>;</a:t>
            </a:r>
          </a:p>
          <a:p>
            <a:r>
              <a:rPr lang="en-US" sz="2400" dirty="0" err="1"/>
              <a:t>Keluarga</a:t>
            </a:r>
            <a:r>
              <a:rPr lang="en-US" sz="2400" dirty="0"/>
              <a:t> </a:t>
            </a:r>
            <a:r>
              <a:rPr lang="en-US" sz="2400" dirty="0" err="1"/>
              <a:t>menjadi</a:t>
            </a:r>
            <a:r>
              <a:rPr lang="en-US" sz="2400" dirty="0"/>
              <a:t> </a:t>
            </a:r>
            <a:r>
              <a:rPr lang="en-US" sz="2400" dirty="0" err="1"/>
              <a:t>bagian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sel</a:t>
            </a:r>
            <a:r>
              <a:rPr lang="en-US" sz="2400" dirty="0"/>
              <a:t> </a:t>
            </a:r>
            <a:r>
              <a:rPr lang="en-US" sz="2400" dirty="0" err="1"/>
              <a:t>jaringan</a:t>
            </a:r>
            <a:r>
              <a:rPr lang="en-US" sz="2400" dirty="0"/>
              <a:t> yang </a:t>
            </a:r>
            <a:r>
              <a:rPr lang="en-US" sz="2400" dirty="0" err="1"/>
              <a:t>kemudian</a:t>
            </a:r>
            <a:r>
              <a:rPr lang="en-US" sz="2400" dirty="0"/>
              <a:t> </a:t>
            </a:r>
            <a:r>
              <a:rPr lang="en-US" sz="2400" dirty="0" err="1"/>
              <a:t>berubah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hijarah</a:t>
            </a:r>
            <a:r>
              <a:rPr lang="en-US" sz="2400" dirty="0"/>
              <a:t> – </a:t>
            </a:r>
            <a:r>
              <a:rPr lang="en-US" sz="2400" dirty="0" err="1"/>
              <a:t>tafkir</a:t>
            </a:r>
            <a:r>
              <a:rPr lang="en-US" sz="2400" dirty="0"/>
              <a:t> </a:t>
            </a:r>
            <a:r>
              <a:rPr lang="en-US" sz="2400" dirty="0" err="1"/>
              <a:t>kemudian</a:t>
            </a:r>
            <a:r>
              <a:rPr lang="en-US" sz="2400" dirty="0"/>
              <a:t> </a:t>
            </a:r>
            <a:r>
              <a:rPr lang="en-US" sz="2400" dirty="0" err="1"/>
              <a:t>melakukan</a:t>
            </a:r>
            <a:r>
              <a:rPr lang="en-US" sz="2400" dirty="0"/>
              <a:t> </a:t>
            </a:r>
            <a:r>
              <a:rPr lang="en-US" sz="2400" i="1" dirty="0" err="1"/>
              <a:t>amaliah</a:t>
            </a:r>
            <a:r>
              <a:rPr lang="en-US" sz="2400" i="1" dirty="0"/>
              <a:t>.</a:t>
            </a:r>
          </a:p>
          <a:p>
            <a:r>
              <a:rPr lang="en-US" sz="2400" dirty="0"/>
              <a:t>Inti model </a:t>
            </a:r>
            <a:r>
              <a:rPr lang="en-US" sz="2400" dirty="0" err="1"/>
              <a:t>baru</a:t>
            </a:r>
            <a:r>
              <a:rPr lang="en-US" sz="2400" dirty="0"/>
              <a:t> </a:t>
            </a:r>
            <a:r>
              <a:rPr lang="en-US" sz="2400" dirty="0" err="1"/>
              <a:t>rekruitmen</a:t>
            </a:r>
            <a:r>
              <a:rPr lang="en-US" sz="2400" dirty="0"/>
              <a:t> </a:t>
            </a:r>
            <a:r>
              <a:rPr lang="en-US" sz="2400" dirty="0" err="1"/>
              <a:t>setelah</a:t>
            </a:r>
            <a:r>
              <a:rPr lang="en-US" sz="2400" dirty="0"/>
              <a:t> model </a:t>
            </a:r>
            <a:r>
              <a:rPr lang="en-US" sz="2400" dirty="0" err="1"/>
              <a:t>Tansiq</a:t>
            </a:r>
            <a:r>
              <a:rPr lang="en-US" sz="2400" dirty="0"/>
              <a:t> </a:t>
            </a:r>
            <a:r>
              <a:rPr lang="en-US" sz="2400" dirty="0" err="1"/>
              <a:t>Bayn</a:t>
            </a:r>
            <a:r>
              <a:rPr lang="en-US" sz="2400" dirty="0"/>
              <a:t> al-</a:t>
            </a:r>
            <a:r>
              <a:rPr lang="en-US" sz="2400" dirty="0" err="1"/>
              <a:t>Jama’ah</a:t>
            </a:r>
            <a:r>
              <a:rPr lang="en-US" sz="2400" dirty="0"/>
              <a:t> </a:t>
            </a:r>
            <a:r>
              <a:rPr lang="en-US" sz="2400" dirty="0" err="1"/>
              <a:t>banyak</a:t>
            </a:r>
            <a:r>
              <a:rPr lang="en-US" sz="2400" dirty="0"/>
              <a:t> “</a:t>
            </a:r>
            <a:r>
              <a:rPr lang="en-US" sz="2400" dirty="0" err="1"/>
              <a:t>digulung</a:t>
            </a:r>
            <a:r>
              <a:rPr lang="en-US" sz="2400" dirty="0"/>
              <a:t>” oleh </a:t>
            </a:r>
            <a:r>
              <a:rPr lang="en-US" sz="2400" dirty="0" err="1"/>
              <a:t>aparat</a:t>
            </a:r>
            <a:r>
              <a:rPr lang="en-US" sz="2400" dirty="0"/>
              <a:t> </a:t>
            </a:r>
            <a:r>
              <a:rPr lang="en-US" sz="2400" dirty="0" err="1"/>
              <a:t>keamanan</a:t>
            </a:r>
            <a:r>
              <a:rPr lang="en-US" sz="2400" dirty="0"/>
              <a:t>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306013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Transformation Religious Behavior Transformation Religious Behavior" descr="Transformation Religious Behavior Transformation Religious Behavior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305796" y="253339"/>
            <a:ext cx="6159778" cy="916941"/>
          </a:xfrm>
          <a:prstGeom prst="rect">
            <a:avLst/>
          </a:prstGeom>
          <a:effectLst>
            <a:outerShdw blurRad="381000" dist="114300" rotWithShape="0">
              <a:srgbClr val="000000">
                <a:alpha val="75000"/>
              </a:srgbClr>
            </a:outerShdw>
          </a:effectLst>
        </p:spPr>
      </p:pic>
      <p:pic>
        <p:nvPicPr>
          <p:cNvPr id="174" name="System 1: Fast - Intuitive - Emotional… System 1: Fast - Intuitive - EmotionalSystem 2 : Slow - Deliberative - Very Logical" descr="System 1: Fast - Intuitive - Emotional… System 1: Fast - Intuitive - EmotionalSystem 2 : Slow - Deliberative - Very Logical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52685" y="1422488"/>
            <a:ext cx="4455415" cy="723901"/>
          </a:xfrm>
          <a:prstGeom prst="rect">
            <a:avLst/>
          </a:prstGeom>
          <a:effectLst>
            <a:outerShdw blurRad="38100" dist="25400" dir="5760000" rotWithShape="0">
              <a:srgbClr val="FFFFFF">
                <a:alpha val="30000"/>
              </a:srgbClr>
            </a:outerShdw>
          </a:effectLst>
        </p:spPr>
      </p:pic>
      <p:pic>
        <p:nvPicPr>
          <p:cNvPr id="175" name="Thinking Fast and Slow.jpg" descr="Thinking Fast and Slow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1283" y="1267888"/>
            <a:ext cx="1221376" cy="18771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76" name="Religious Behavior: 1 or 2 ? Religious Behavior: 1 or 2 ?" descr="Religious Behavior: 1 or 2 ? Religious Behavior: 1 or 2 ?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719862" y="3171048"/>
            <a:ext cx="3482201" cy="501651"/>
          </a:xfrm>
          <a:prstGeom prst="rect">
            <a:avLst/>
          </a:prstGeom>
          <a:effectLst>
            <a:outerShdw blurRad="38100" dist="25400" dir="5760000" rotWithShape="0">
              <a:srgbClr val="FFFFFF">
                <a:alpha val="30000"/>
              </a:srgbClr>
            </a:outerShdw>
          </a:effectLst>
        </p:spPr>
      </p:pic>
      <p:pic>
        <p:nvPicPr>
          <p:cNvPr id="177" name="Line Line" descr="Line Line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1850428" y="2501399"/>
            <a:ext cx="1031495" cy="189068"/>
          </a:xfrm>
          <a:prstGeom prst="rect">
            <a:avLst/>
          </a:prstGeom>
          <a:effectLst>
            <a:outerShdw blurRad="50800" dist="63500" dir="2700000" rotWithShape="0">
              <a:srgbClr val="000000">
                <a:alpha val="50000"/>
              </a:srgbClr>
            </a:outerShdw>
          </a:effectLst>
        </p:spPr>
      </p:pic>
      <p:pic>
        <p:nvPicPr>
          <p:cNvPr id="178" name="Counterproductive… CounterproductiveUnfiltered The power of 15 - 20 Seconds" descr="Counterproductive… CounterproductiveUnfiltered The power of 15 - 20 Seconds"/>
          <p:cNvPicPr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7820901" y="2626030"/>
            <a:ext cx="3802775" cy="1225551"/>
          </a:xfrm>
          <a:prstGeom prst="rect">
            <a:avLst/>
          </a:prstGeom>
          <a:effectLst>
            <a:outerShdw blurRad="38100" dist="25400" dir="5760000" rotWithShape="0">
              <a:srgbClr val="FFFFFF">
                <a:alpha val="30000"/>
              </a:srgbClr>
            </a:outerShdw>
          </a:effectLst>
        </p:spPr>
      </p:pic>
      <p:sp>
        <p:nvSpPr>
          <p:cNvPr id="179" name="Arrow"/>
          <p:cNvSpPr/>
          <p:nvPr/>
        </p:nvSpPr>
        <p:spPr>
          <a:xfrm>
            <a:off x="4616586" y="3248960"/>
            <a:ext cx="3060170" cy="360081"/>
          </a:xfrm>
          <a:prstGeom prst="rightArrow">
            <a:avLst>
              <a:gd name="adj1" fmla="val 32000"/>
              <a:gd name="adj2" fmla="val 112864"/>
            </a:avLst>
          </a:prstGeom>
          <a:blipFill>
            <a:blip r:embed="rId8"/>
          </a:blipFill>
          <a:ln w="12700">
            <a:miter lim="400000"/>
          </a:ln>
          <a:effectLst>
            <a:outerShdw blurRad="38100" dist="25400" dir="5760000" rotWithShape="0">
              <a:srgbClr val="FFFFFF">
                <a:alpha val="30000"/>
              </a:srgbClr>
            </a:outerShdw>
          </a:effectLst>
        </p:spPr>
        <p:txBody>
          <a:bodyPr lIns="25400" tIns="25400" rIns="25400" bIns="25400" anchor="ctr"/>
          <a:lstStyle/>
          <a:p>
            <a:pPr algn="ctr">
              <a:defRPr sz="4200">
                <a:solidFill>
                  <a:srgbClr val="3E3B39"/>
                </a:solidFill>
                <a:effectLst>
                  <a:outerShdw blurRad="25400" dist="12700" dir="4920000" rotWithShape="0">
                    <a:srgbClr val="FFFFFF">
                      <a:alpha val="50000"/>
                    </a:srgbClr>
                  </a:outerShdw>
                </a:effectLst>
              </a:defRPr>
            </a:pPr>
            <a:endParaRPr sz="2100"/>
          </a:p>
        </p:txBody>
      </p:sp>
      <p:pic>
        <p:nvPicPr>
          <p:cNvPr id="180" name="Aggressive Religious Behavior Aggressive Religious Behavior " descr="Aggressive Religious Behavior Aggressive Religious Behavior "/>
          <p:cNvPicPr>
            <a:picLocks/>
          </p:cNvPicPr>
          <p:nvPr/>
        </p:nvPicPr>
        <p:blipFill>
          <a:blip r:embed="rId9"/>
          <a:stretch>
            <a:fillRect/>
          </a:stretch>
        </p:blipFill>
        <p:spPr>
          <a:xfrm>
            <a:off x="7895646" y="441195"/>
            <a:ext cx="3923323" cy="501651"/>
          </a:xfrm>
          <a:prstGeom prst="rect">
            <a:avLst/>
          </a:prstGeom>
          <a:effectLst>
            <a:outerShdw blurRad="38100" dist="25400" dir="5760000" rotWithShape="0">
              <a:srgbClr val="FFFFFF">
                <a:alpha val="30000"/>
              </a:srgbClr>
            </a:outerShdw>
          </a:effectLst>
        </p:spPr>
      </p:pic>
      <p:pic>
        <p:nvPicPr>
          <p:cNvPr id="181" name="Line Line" descr="Line Line"/>
          <p:cNvPicPr>
            <a:picLocks/>
          </p:cNvPicPr>
          <p:nvPr/>
        </p:nvPicPr>
        <p:blipFill>
          <a:blip r:embed="rId10"/>
          <a:stretch>
            <a:fillRect/>
          </a:stretch>
        </p:blipFill>
        <p:spPr>
          <a:xfrm rot="16200000">
            <a:off x="9477892" y="1696254"/>
            <a:ext cx="1290820" cy="176368"/>
          </a:xfrm>
          <a:prstGeom prst="rect">
            <a:avLst/>
          </a:prstGeom>
        </p:spPr>
      </p:pic>
      <p:pic>
        <p:nvPicPr>
          <p:cNvPr id="183" name="Non-Aggressive Religious Behavior Non-Aggressive Religious Behavior " descr="Non-Aggressive Religious Behavior Non-Aggressive Religious Behavior "/>
          <p:cNvPicPr>
            <a:picLocks/>
          </p:cNvPicPr>
          <p:nvPr/>
        </p:nvPicPr>
        <p:blipFill>
          <a:blip r:embed="rId11"/>
          <a:stretch>
            <a:fillRect/>
          </a:stretch>
        </p:blipFill>
        <p:spPr>
          <a:xfrm>
            <a:off x="7021408" y="5367504"/>
            <a:ext cx="4548247" cy="517432"/>
          </a:xfrm>
          <a:prstGeom prst="rect">
            <a:avLst/>
          </a:prstGeom>
          <a:effectLst>
            <a:outerShdw blurRad="25400" dist="25400" dir="15060000" rotWithShape="0">
              <a:srgbClr val="3C3C3C">
                <a:alpha val="20000"/>
              </a:srgbClr>
            </a:outerShdw>
          </a:effectLst>
        </p:spPr>
      </p:pic>
      <p:pic>
        <p:nvPicPr>
          <p:cNvPr id="184" name="Line Line" descr="Line Line"/>
          <p:cNvPicPr>
            <a:picLocks/>
          </p:cNvPicPr>
          <p:nvPr/>
        </p:nvPicPr>
        <p:blipFill>
          <a:blip r:embed="rId10"/>
          <a:stretch>
            <a:fillRect/>
          </a:stretch>
        </p:blipFill>
        <p:spPr>
          <a:xfrm rot="16200000">
            <a:off x="9076878" y="4604989"/>
            <a:ext cx="1290820" cy="176368"/>
          </a:xfrm>
          <a:prstGeom prst="rect">
            <a:avLst/>
          </a:prstGeom>
        </p:spPr>
      </p:pic>
      <p:pic>
        <p:nvPicPr>
          <p:cNvPr id="186" name="Religious Moderation Religious Moderation" descr="Religious Moderation Religious Moderation"/>
          <p:cNvPicPr>
            <a:picLocks/>
          </p:cNvPicPr>
          <p:nvPr/>
        </p:nvPicPr>
        <p:blipFill>
          <a:blip r:embed="rId12"/>
          <a:stretch>
            <a:fillRect/>
          </a:stretch>
        </p:blipFill>
        <p:spPr>
          <a:xfrm>
            <a:off x="323241" y="5673466"/>
            <a:ext cx="4275443" cy="711201"/>
          </a:xfrm>
          <a:prstGeom prst="rect">
            <a:avLst/>
          </a:prstGeom>
          <a:effectLst>
            <a:outerShdw blurRad="38100" dist="25400" dir="5760000" rotWithShape="0">
              <a:srgbClr val="FFFFFF">
                <a:alpha val="30000"/>
              </a:srgbClr>
            </a:outerShdw>
          </a:effectLst>
        </p:spPr>
      </p:pic>
      <p:pic>
        <p:nvPicPr>
          <p:cNvPr id="190" name="Connection Line" descr="Connection Line"/>
          <p:cNvPicPr>
            <a:picLocks/>
          </p:cNvPicPr>
          <p:nvPr/>
        </p:nvPicPr>
        <p:blipFill>
          <a:blip r:embed="rId13"/>
          <a:stretch>
            <a:fillRect/>
          </a:stretch>
        </p:blipFill>
        <p:spPr>
          <a:xfrm>
            <a:off x="3752182" y="917466"/>
            <a:ext cx="5856925" cy="4781418"/>
          </a:xfrm>
          <a:prstGeom prst="rect">
            <a:avLst/>
          </a:prstGeom>
          <a:effectLst>
            <a:outerShdw blurRad="25400" dist="25400" dir="5520000" rotWithShape="0">
              <a:srgbClr val="FFFFFF">
                <a:alpha val="72000"/>
              </a:srgbClr>
            </a:outerShdw>
          </a:effectLst>
        </p:spPr>
      </p:pic>
      <p:pic>
        <p:nvPicPr>
          <p:cNvPr id="191" name="Connection Line" descr="Connection Line"/>
          <p:cNvPicPr>
            <a:picLocks/>
          </p:cNvPicPr>
          <p:nvPr/>
        </p:nvPicPr>
        <p:blipFill>
          <a:blip r:embed="rId14"/>
          <a:stretch>
            <a:fillRect/>
          </a:stretch>
        </p:blipFill>
        <p:spPr>
          <a:xfrm>
            <a:off x="4573376" y="5851648"/>
            <a:ext cx="3489596" cy="384591"/>
          </a:xfrm>
          <a:prstGeom prst="rect">
            <a:avLst/>
          </a:prstGeom>
          <a:effectLst>
            <a:outerShdw blurRad="355600" rotWithShape="0">
              <a:srgbClr val="000000">
                <a:alpha val="75000"/>
              </a:srgbClr>
            </a:outerShdw>
            <a:reflection endPos="40000" dir="5400000" sy="-100000" algn="bl" rotWithShape="0"/>
          </a:effectLst>
        </p:spPr>
      </p:pic>
      <p:sp>
        <p:nvSpPr>
          <p:cNvPr id="189" name="Brain Front"/>
          <p:cNvSpPr/>
          <p:nvPr/>
        </p:nvSpPr>
        <p:spPr>
          <a:xfrm>
            <a:off x="1381622" y="3855462"/>
            <a:ext cx="1969108" cy="16352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6" extrusionOk="0">
                <a:moveTo>
                  <a:pt x="8302" y="9"/>
                </a:moveTo>
                <a:cubicBezTo>
                  <a:pt x="6982" y="101"/>
                  <a:pt x="5943" y="867"/>
                  <a:pt x="5256" y="1602"/>
                </a:cubicBezTo>
                <a:cubicBezTo>
                  <a:pt x="5021" y="1852"/>
                  <a:pt x="4829" y="2167"/>
                  <a:pt x="4726" y="2528"/>
                </a:cubicBezTo>
                <a:cubicBezTo>
                  <a:pt x="4627" y="2877"/>
                  <a:pt x="4605" y="3232"/>
                  <a:pt x="4671" y="3567"/>
                </a:cubicBezTo>
                <a:cubicBezTo>
                  <a:pt x="4747" y="3948"/>
                  <a:pt x="4927" y="4283"/>
                  <a:pt x="5162" y="4487"/>
                </a:cubicBezTo>
                <a:cubicBezTo>
                  <a:pt x="5228" y="4546"/>
                  <a:pt x="5327" y="4527"/>
                  <a:pt x="5370" y="4448"/>
                </a:cubicBezTo>
                <a:cubicBezTo>
                  <a:pt x="5730" y="3830"/>
                  <a:pt x="6309" y="3389"/>
                  <a:pt x="6844" y="3323"/>
                </a:cubicBezTo>
                <a:cubicBezTo>
                  <a:pt x="6925" y="3310"/>
                  <a:pt x="7003" y="3371"/>
                  <a:pt x="7024" y="3463"/>
                </a:cubicBezTo>
                <a:cubicBezTo>
                  <a:pt x="7052" y="3587"/>
                  <a:pt x="6985" y="3704"/>
                  <a:pt x="6881" y="3711"/>
                </a:cubicBezTo>
                <a:cubicBezTo>
                  <a:pt x="6434" y="3770"/>
                  <a:pt x="5949" y="4146"/>
                  <a:pt x="5638" y="4678"/>
                </a:cubicBezTo>
                <a:cubicBezTo>
                  <a:pt x="5431" y="5033"/>
                  <a:pt x="5343" y="5387"/>
                  <a:pt x="5392" y="5670"/>
                </a:cubicBezTo>
                <a:cubicBezTo>
                  <a:pt x="5409" y="5768"/>
                  <a:pt x="5375" y="5873"/>
                  <a:pt x="5293" y="5912"/>
                </a:cubicBezTo>
                <a:cubicBezTo>
                  <a:pt x="5272" y="5919"/>
                  <a:pt x="5256" y="5926"/>
                  <a:pt x="5234" y="5926"/>
                </a:cubicBezTo>
                <a:cubicBezTo>
                  <a:pt x="5157" y="5926"/>
                  <a:pt x="5092" y="5866"/>
                  <a:pt x="5075" y="5774"/>
                </a:cubicBezTo>
                <a:cubicBezTo>
                  <a:pt x="5037" y="5590"/>
                  <a:pt x="5043" y="5387"/>
                  <a:pt x="5087" y="5177"/>
                </a:cubicBezTo>
                <a:cubicBezTo>
                  <a:pt x="5114" y="5046"/>
                  <a:pt x="5071" y="4907"/>
                  <a:pt x="4978" y="4822"/>
                </a:cubicBezTo>
                <a:cubicBezTo>
                  <a:pt x="4672" y="4559"/>
                  <a:pt x="4443" y="4139"/>
                  <a:pt x="4350" y="3666"/>
                </a:cubicBezTo>
                <a:cubicBezTo>
                  <a:pt x="4323" y="3534"/>
                  <a:pt x="4306" y="3403"/>
                  <a:pt x="4306" y="3272"/>
                </a:cubicBezTo>
                <a:cubicBezTo>
                  <a:pt x="4301" y="3101"/>
                  <a:pt x="4175" y="2982"/>
                  <a:pt x="4038" y="3015"/>
                </a:cubicBezTo>
                <a:cubicBezTo>
                  <a:pt x="3503" y="3159"/>
                  <a:pt x="2363" y="3724"/>
                  <a:pt x="1332" y="5524"/>
                </a:cubicBezTo>
                <a:cubicBezTo>
                  <a:pt x="595" y="6917"/>
                  <a:pt x="279" y="8480"/>
                  <a:pt x="426" y="9302"/>
                </a:cubicBezTo>
                <a:cubicBezTo>
                  <a:pt x="443" y="9492"/>
                  <a:pt x="486" y="9670"/>
                  <a:pt x="541" y="9827"/>
                </a:cubicBezTo>
                <a:cubicBezTo>
                  <a:pt x="595" y="9978"/>
                  <a:pt x="748" y="10038"/>
                  <a:pt x="868" y="9953"/>
                </a:cubicBezTo>
                <a:cubicBezTo>
                  <a:pt x="1179" y="9729"/>
                  <a:pt x="1484" y="9624"/>
                  <a:pt x="1751" y="9585"/>
                </a:cubicBezTo>
                <a:cubicBezTo>
                  <a:pt x="2292" y="9500"/>
                  <a:pt x="2756" y="9664"/>
                  <a:pt x="3051" y="9815"/>
                </a:cubicBezTo>
                <a:cubicBezTo>
                  <a:pt x="3231" y="9907"/>
                  <a:pt x="3400" y="10019"/>
                  <a:pt x="3542" y="10144"/>
                </a:cubicBezTo>
                <a:cubicBezTo>
                  <a:pt x="3635" y="10222"/>
                  <a:pt x="3765" y="10190"/>
                  <a:pt x="3825" y="10072"/>
                </a:cubicBezTo>
                <a:cubicBezTo>
                  <a:pt x="3967" y="9789"/>
                  <a:pt x="4148" y="9553"/>
                  <a:pt x="4350" y="9382"/>
                </a:cubicBezTo>
                <a:cubicBezTo>
                  <a:pt x="4416" y="9329"/>
                  <a:pt x="4507" y="9328"/>
                  <a:pt x="4562" y="9400"/>
                </a:cubicBezTo>
                <a:cubicBezTo>
                  <a:pt x="4638" y="9492"/>
                  <a:pt x="4623" y="9638"/>
                  <a:pt x="4541" y="9704"/>
                </a:cubicBezTo>
                <a:cubicBezTo>
                  <a:pt x="4170" y="10006"/>
                  <a:pt x="3885" y="10617"/>
                  <a:pt x="3820" y="11260"/>
                </a:cubicBezTo>
                <a:cubicBezTo>
                  <a:pt x="3776" y="11687"/>
                  <a:pt x="3836" y="12056"/>
                  <a:pt x="3989" y="12273"/>
                </a:cubicBezTo>
                <a:cubicBezTo>
                  <a:pt x="4043" y="12351"/>
                  <a:pt x="4055" y="12463"/>
                  <a:pt x="4001" y="12542"/>
                </a:cubicBezTo>
                <a:cubicBezTo>
                  <a:pt x="3968" y="12588"/>
                  <a:pt x="3924" y="12607"/>
                  <a:pt x="3875" y="12607"/>
                </a:cubicBezTo>
                <a:cubicBezTo>
                  <a:pt x="3831" y="12607"/>
                  <a:pt x="3788" y="12588"/>
                  <a:pt x="3755" y="12542"/>
                </a:cubicBezTo>
                <a:cubicBezTo>
                  <a:pt x="3531" y="12239"/>
                  <a:pt x="3438" y="11765"/>
                  <a:pt x="3493" y="11207"/>
                </a:cubicBezTo>
                <a:cubicBezTo>
                  <a:pt x="3503" y="11102"/>
                  <a:pt x="3520" y="11004"/>
                  <a:pt x="3542" y="10899"/>
                </a:cubicBezTo>
                <a:cubicBezTo>
                  <a:pt x="3569" y="10774"/>
                  <a:pt x="3537" y="10635"/>
                  <a:pt x="3455" y="10550"/>
                </a:cubicBezTo>
                <a:cubicBezTo>
                  <a:pt x="3122" y="10202"/>
                  <a:pt x="2472" y="9868"/>
                  <a:pt x="1801" y="9973"/>
                </a:cubicBezTo>
                <a:cubicBezTo>
                  <a:pt x="1774" y="9980"/>
                  <a:pt x="1746" y="9979"/>
                  <a:pt x="1719" y="9985"/>
                </a:cubicBezTo>
                <a:cubicBezTo>
                  <a:pt x="1113" y="10110"/>
                  <a:pt x="606" y="10616"/>
                  <a:pt x="355" y="11299"/>
                </a:cubicBezTo>
                <a:cubicBezTo>
                  <a:pt x="126" y="11930"/>
                  <a:pt x="0" y="12621"/>
                  <a:pt x="0" y="13351"/>
                </a:cubicBezTo>
                <a:cubicBezTo>
                  <a:pt x="0" y="16287"/>
                  <a:pt x="2063" y="18664"/>
                  <a:pt x="4606" y="18664"/>
                </a:cubicBezTo>
                <a:cubicBezTo>
                  <a:pt x="5899" y="18664"/>
                  <a:pt x="7073" y="18046"/>
                  <a:pt x="7908" y="17054"/>
                </a:cubicBezTo>
                <a:cubicBezTo>
                  <a:pt x="7957" y="17002"/>
                  <a:pt x="7946" y="16897"/>
                  <a:pt x="7880" y="16851"/>
                </a:cubicBezTo>
                <a:cubicBezTo>
                  <a:pt x="7766" y="16772"/>
                  <a:pt x="7661" y="16687"/>
                  <a:pt x="7563" y="16595"/>
                </a:cubicBezTo>
                <a:cubicBezTo>
                  <a:pt x="7503" y="16535"/>
                  <a:pt x="7477" y="16425"/>
                  <a:pt x="7521" y="16340"/>
                </a:cubicBezTo>
                <a:cubicBezTo>
                  <a:pt x="7575" y="16228"/>
                  <a:pt x="7690" y="16208"/>
                  <a:pt x="7766" y="16280"/>
                </a:cubicBezTo>
                <a:cubicBezTo>
                  <a:pt x="7952" y="16471"/>
                  <a:pt x="8651" y="17023"/>
                  <a:pt x="9289" y="17030"/>
                </a:cubicBezTo>
                <a:cubicBezTo>
                  <a:pt x="10009" y="17036"/>
                  <a:pt x="10599" y="16305"/>
                  <a:pt x="10599" y="15412"/>
                </a:cubicBezTo>
                <a:cubicBezTo>
                  <a:pt x="10599" y="15228"/>
                  <a:pt x="10571" y="15051"/>
                  <a:pt x="10527" y="14886"/>
                </a:cubicBezTo>
                <a:cubicBezTo>
                  <a:pt x="10374" y="14453"/>
                  <a:pt x="10080" y="14139"/>
                  <a:pt x="9649" y="13942"/>
                </a:cubicBezTo>
                <a:cubicBezTo>
                  <a:pt x="8716" y="13515"/>
                  <a:pt x="7390" y="13783"/>
                  <a:pt x="6615" y="14256"/>
                </a:cubicBezTo>
                <a:cubicBezTo>
                  <a:pt x="5846" y="14722"/>
                  <a:pt x="5343" y="15578"/>
                  <a:pt x="5338" y="15584"/>
                </a:cubicBezTo>
                <a:lnTo>
                  <a:pt x="5310" y="15630"/>
                </a:lnTo>
                <a:cubicBezTo>
                  <a:pt x="5261" y="15715"/>
                  <a:pt x="5152" y="15722"/>
                  <a:pt x="5097" y="15630"/>
                </a:cubicBezTo>
                <a:lnTo>
                  <a:pt x="5070" y="15584"/>
                </a:lnTo>
                <a:cubicBezTo>
                  <a:pt x="4442" y="14527"/>
                  <a:pt x="2920" y="14106"/>
                  <a:pt x="2046" y="14736"/>
                </a:cubicBezTo>
                <a:cubicBezTo>
                  <a:pt x="1970" y="14789"/>
                  <a:pt x="1872" y="14768"/>
                  <a:pt x="1823" y="14683"/>
                </a:cubicBezTo>
                <a:cubicBezTo>
                  <a:pt x="1768" y="14591"/>
                  <a:pt x="1791" y="14461"/>
                  <a:pt x="1872" y="14402"/>
                </a:cubicBezTo>
                <a:cubicBezTo>
                  <a:pt x="2773" y="13738"/>
                  <a:pt x="4213" y="14026"/>
                  <a:pt x="5043" y="14946"/>
                </a:cubicBezTo>
                <a:cubicBezTo>
                  <a:pt x="5136" y="15044"/>
                  <a:pt x="5271" y="15039"/>
                  <a:pt x="5353" y="14934"/>
                </a:cubicBezTo>
                <a:cubicBezTo>
                  <a:pt x="5593" y="14618"/>
                  <a:pt x="5981" y="14190"/>
                  <a:pt x="6467" y="13895"/>
                </a:cubicBezTo>
                <a:cubicBezTo>
                  <a:pt x="7323" y="13376"/>
                  <a:pt x="8732" y="13093"/>
                  <a:pt x="9763" y="13560"/>
                </a:cubicBezTo>
                <a:cubicBezTo>
                  <a:pt x="10052" y="13691"/>
                  <a:pt x="10292" y="13876"/>
                  <a:pt x="10478" y="14106"/>
                </a:cubicBezTo>
                <a:cubicBezTo>
                  <a:pt x="10489" y="14067"/>
                  <a:pt x="10506" y="14020"/>
                  <a:pt x="10517" y="13981"/>
                </a:cubicBezTo>
                <a:cubicBezTo>
                  <a:pt x="10446" y="12161"/>
                  <a:pt x="9840" y="11095"/>
                  <a:pt x="8634" y="10649"/>
                </a:cubicBezTo>
                <a:cubicBezTo>
                  <a:pt x="8547" y="10616"/>
                  <a:pt x="8491" y="10511"/>
                  <a:pt x="8513" y="10412"/>
                </a:cubicBezTo>
                <a:cubicBezTo>
                  <a:pt x="8535" y="10301"/>
                  <a:pt x="8628" y="10236"/>
                  <a:pt x="8721" y="10269"/>
                </a:cubicBezTo>
                <a:cubicBezTo>
                  <a:pt x="9289" y="10472"/>
                  <a:pt x="9735" y="10806"/>
                  <a:pt x="10074" y="11273"/>
                </a:cubicBezTo>
                <a:cubicBezTo>
                  <a:pt x="10139" y="11358"/>
                  <a:pt x="10254" y="11359"/>
                  <a:pt x="10309" y="11260"/>
                </a:cubicBezTo>
                <a:cubicBezTo>
                  <a:pt x="10483" y="10971"/>
                  <a:pt x="10599" y="10564"/>
                  <a:pt x="10599" y="10117"/>
                </a:cubicBezTo>
                <a:cubicBezTo>
                  <a:pt x="10599" y="9795"/>
                  <a:pt x="10538" y="9500"/>
                  <a:pt x="10440" y="9244"/>
                </a:cubicBezTo>
                <a:cubicBezTo>
                  <a:pt x="10435" y="9231"/>
                  <a:pt x="10429" y="9216"/>
                  <a:pt x="10423" y="9203"/>
                </a:cubicBezTo>
                <a:cubicBezTo>
                  <a:pt x="10423" y="9203"/>
                  <a:pt x="10423" y="9204"/>
                  <a:pt x="10423" y="9197"/>
                </a:cubicBezTo>
                <a:cubicBezTo>
                  <a:pt x="10401" y="9151"/>
                  <a:pt x="10386" y="9105"/>
                  <a:pt x="10358" y="9059"/>
                </a:cubicBezTo>
                <a:cubicBezTo>
                  <a:pt x="10336" y="9013"/>
                  <a:pt x="10315" y="8968"/>
                  <a:pt x="10299" y="8916"/>
                </a:cubicBezTo>
                <a:cubicBezTo>
                  <a:pt x="10135" y="8627"/>
                  <a:pt x="9867" y="8383"/>
                  <a:pt x="9518" y="8199"/>
                </a:cubicBezTo>
                <a:cubicBezTo>
                  <a:pt x="8868" y="7864"/>
                  <a:pt x="8082" y="7825"/>
                  <a:pt x="7558" y="8101"/>
                </a:cubicBezTo>
                <a:cubicBezTo>
                  <a:pt x="6952" y="8423"/>
                  <a:pt x="6505" y="9079"/>
                  <a:pt x="6390" y="9815"/>
                </a:cubicBezTo>
                <a:cubicBezTo>
                  <a:pt x="6314" y="10295"/>
                  <a:pt x="6352" y="11018"/>
                  <a:pt x="6953" y="11747"/>
                </a:cubicBezTo>
                <a:cubicBezTo>
                  <a:pt x="7018" y="11826"/>
                  <a:pt x="7024" y="11964"/>
                  <a:pt x="6953" y="12043"/>
                </a:cubicBezTo>
                <a:cubicBezTo>
                  <a:pt x="6920" y="12076"/>
                  <a:pt x="6882" y="12088"/>
                  <a:pt x="6844" y="12088"/>
                </a:cubicBezTo>
                <a:cubicBezTo>
                  <a:pt x="6800" y="12088"/>
                  <a:pt x="6762" y="12068"/>
                  <a:pt x="6729" y="12028"/>
                </a:cubicBezTo>
                <a:cubicBezTo>
                  <a:pt x="6178" y="11365"/>
                  <a:pt x="5949" y="10558"/>
                  <a:pt x="6074" y="9743"/>
                </a:cubicBezTo>
                <a:cubicBezTo>
                  <a:pt x="6102" y="9572"/>
                  <a:pt x="6139" y="9408"/>
                  <a:pt x="6194" y="9250"/>
                </a:cubicBezTo>
                <a:cubicBezTo>
                  <a:pt x="6248" y="9093"/>
                  <a:pt x="6238" y="8908"/>
                  <a:pt x="6156" y="8764"/>
                </a:cubicBezTo>
                <a:cubicBezTo>
                  <a:pt x="6145" y="8744"/>
                  <a:pt x="6139" y="8738"/>
                  <a:pt x="6139" y="8731"/>
                </a:cubicBezTo>
                <a:cubicBezTo>
                  <a:pt x="5932" y="8324"/>
                  <a:pt x="4863" y="6766"/>
                  <a:pt x="2718" y="7056"/>
                </a:cubicBezTo>
                <a:cubicBezTo>
                  <a:pt x="2620" y="7069"/>
                  <a:pt x="2527" y="6971"/>
                  <a:pt x="2538" y="6846"/>
                </a:cubicBezTo>
                <a:cubicBezTo>
                  <a:pt x="2543" y="6748"/>
                  <a:pt x="2609" y="6674"/>
                  <a:pt x="2691" y="6668"/>
                </a:cubicBezTo>
                <a:cubicBezTo>
                  <a:pt x="4650" y="6411"/>
                  <a:pt x="5904" y="7628"/>
                  <a:pt x="6390" y="8429"/>
                </a:cubicBezTo>
                <a:cubicBezTo>
                  <a:pt x="6445" y="8521"/>
                  <a:pt x="6560" y="8527"/>
                  <a:pt x="6625" y="8441"/>
                </a:cubicBezTo>
                <a:cubicBezTo>
                  <a:pt x="6849" y="8146"/>
                  <a:pt x="7122" y="7904"/>
                  <a:pt x="7439" y="7739"/>
                </a:cubicBezTo>
                <a:cubicBezTo>
                  <a:pt x="8039" y="7424"/>
                  <a:pt x="8928" y="7463"/>
                  <a:pt x="9654" y="7838"/>
                </a:cubicBezTo>
                <a:cubicBezTo>
                  <a:pt x="9916" y="7969"/>
                  <a:pt x="10134" y="8140"/>
                  <a:pt x="10314" y="8337"/>
                </a:cubicBezTo>
                <a:cubicBezTo>
                  <a:pt x="10330" y="8297"/>
                  <a:pt x="10347" y="8251"/>
                  <a:pt x="10363" y="8211"/>
                </a:cubicBezTo>
                <a:cubicBezTo>
                  <a:pt x="10511" y="7929"/>
                  <a:pt x="10599" y="7561"/>
                  <a:pt x="10599" y="7160"/>
                </a:cubicBezTo>
                <a:cubicBezTo>
                  <a:pt x="10599" y="6714"/>
                  <a:pt x="10489" y="6312"/>
                  <a:pt x="10309" y="6017"/>
                </a:cubicBezTo>
                <a:cubicBezTo>
                  <a:pt x="10303" y="6010"/>
                  <a:pt x="10304" y="6005"/>
                  <a:pt x="10299" y="5998"/>
                </a:cubicBezTo>
                <a:cubicBezTo>
                  <a:pt x="10206" y="5841"/>
                  <a:pt x="10041" y="5760"/>
                  <a:pt x="9883" y="5820"/>
                </a:cubicBezTo>
                <a:cubicBezTo>
                  <a:pt x="9675" y="5898"/>
                  <a:pt x="9462" y="5932"/>
                  <a:pt x="9255" y="5932"/>
                </a:cubicBezTo>
                <a:cubicBezTo>
                  <a:pt x="8949" y="5932"/>
                  <a:pt x="8660" y="5861"/>
                  <a:pt x="8436" y="5762"/>
                </a:cubicBezTo>
                <a:cubicBezTo>
                  <a:pt x="8360" y="5729"/>
                  <a:pt x="8311" y="5637"/>
                  <a:pt x="8327" y="5538"/>
                </a:cubicBezTo>
                <a:cubicBezTo>
                  <a:pt x="8344" y="5413"/>
                  <a:pt x="8453" y="5347"/>
                  <a:pt x="8546" y="5386"/>
                </a:cubicBezTo>
                <a:cubicBezTo>
                  <a:pt x="8960" y="5577"/>
                  <a:pt x="9589" y="5624"/>
                  <a:pt x="10053" y="5302"/>
                </a:cubicBezTo>
                <a:cubicBezTo>
                  <a:pt x="10086" y="5276"/>
                  <a:pt x="10118" y="5248"/>
                  <a:pt x="10150" y="5222"/>
                </a:cubicBezTo>
                <a:cubicBezTo>
                  <a:pt x="10259" y="5124"/>
                  <a:pt x="10347" y="4999"/>
                  <a:pt x="10413" y="4855"/>
                </a:cubicBezTo>
                <a:cubicBezTo>
                  <a:pt x="10522" y="4592"/>
                  <a:pt x="10592" y="4270"/>
                  <a:pt x="10592" y="3929"/>
                </a:cubicBezTo>
                <a:lnTo>
                  <a:pt x="10592" y="3922"/>
                </a:lnTo>
                <a:cubicBezTo>
                  <a:pt x="10592" y="3647"/>
                  <a:pt x="10511" y="3369"/>
                  <a:pt x="10363" y="3159"/>
                </a:cubicBezTo>
                <a:cubicBezTo>
                  <a:pt x="9840" y="2397"/>
                  <a:pt x="9190" y="2095"/>
                  <a:pt x="8426" y="2259"/>
                </a:cubicBezTo>
                <a:cubicBezTo>
                  <a:pt x="8344" y="2279"/>
                  <a:pt x="8262" y="2232"/>
                  <a:pt x="8235" y="2140"/>
                </a:cubicBezTo>
                <a:cubicBezTo>
                  <a:pt x="8197" y="2022"/>
                  <a:pt x="8258" y="1898"/>
                  <a:pt x="8361" y="1871"/>
                </a:cubicBezTo>
                <a:cubicBezTo>
                  <a:pt x="9087" y="1714"/>
                  <a:pt x="9736" y="1924"/>
                  <a:pt x="10282" y="2489"/>
                </a:cubicBezTo>
                <a:cubicBezTo>
                  <a:pt x="10353" y="2568"/>
                  <a:pt x="10468" y="2523"/>
                  <a:pt x="10490" y="2411"/>
                </a:cubicBezTo>
                <a:cubicBezTo>
                  <a:pt x="10506" y="2306"/>
                  <a:pt x="10522" y="2160"/>
                  <a:pt x="10517" y="1970"/>
                </a:cubicBezTo>
                <a:cubicBezTo>
                  <a:pt x="10495" y="886"/>
                  <a:pt x="10195" y="118"/>
                  <a:pt x="8885" y="13"/>
                </a:cubicBezTo>
                <a:cubicBezTo>
                  <a:pt x="8685" y="-3"/>
                  <a:pt x="8490" y="-4"/>
                  <a:pt x="8302" y="9"/>
                </a:cubicBezTo>
                <a:close/>
                <a:moveTo>
                  <a:pt x="13298" y="9"/>
                </a:moveTo>
                <a:cubicBezTo>
                  <a:pt x="13110" y="-4"/>
                  <a:pt x="12915" y="-3"/>
                  <a:pt x="12715" y="13"/>
                </a:cubicBezTo>
                <a:cubicBezTo>
                  <a:pt x="11405" y="118"/>
                  <a:pt x="11105" y="886"/>
                  <a:pt x="11083" y="1970"/>
                </a:cubicBezTo>
                <a:cubicBezTo>
                  <a:pt x="11078" y="2160"/>
                  <a:pt x="11094" y="2306"/>
                  <a:pt x="11110" y="2411"/>
                </a:cubicBezTo>
                <a:cubicBezTo>
                  <a:pt x="11132" y="2523"/>
                  <a:pt x="11247" y="2568"/>
                  <a:pt x="11318" y="2489"/>
                </a:cubicBezTo>
                <a:cubicBezTo>
                  <a:pt x="11864" y="1924"/>
                  <a:pt x="12513" y="1714"/>
                  <a:pt x="13239" y="1871"/>
                </a:cubicBezTo>
                <a:cubicBezTo>
                  <a:pt x="13342" y="1898"/>
                  <a:pt x="13403" y="2022"/>
                  <a:pt x="13365" y="2140"/>
                </a:cubicBezTo>
                <a:cubicBezTo>
                  <a:pt x="13338" y="2232"/>
                  <a:pt x="13256" y="2279"/>
                  <a:pt x="13174" y="2259"/>
                </a:cubicBezTo>
                <a:cubicBezTo>
                  <a:pt x="12410" y="2095"/>
                  <a:pt x="11760" y="2397"/>
                  <a:pt x="11237" y="3159"/>
                </a:cubicBezTo>
                <a:cubicBezTo>
                  <a:pt x="11089" y="3369"/>
                  <a:pt x="11008" y="3647"/>
                  <a:pt x="11008" y="3922"/>
                </a:cubicBezTo>
                <a:lnTo>
                  <a:pt x="11008" y="3929"/>
                </a:lnTo>
                <a:cubicBezTo>
                  <a:pt x="11008" y="4270"/>
                  <a:pt x="11078" y="4592"/>
                  <a:pt x="11187" y="4855"/>
                </a:cubicBezTo>
                <a:cubicBezTo>
                  <a:pt x="11253" y="4999"/>
                  <a:pt x="11341" y="5124"/>
                  <a:pt x="11450" y="5222"/>
                </a:cubicBezTo>
                <a:cubicBezTo>
                  <a:pt x="11482" y="5248"/>
                  <a:pt x="11514" y="5276"/>
                  <a:pt x="11547" y="5302"/>
                </a:cubicBezTo>
                <a:cubicBezTo>
                  <a:pt x="12011" y="5624"/>
                  <a:pt x="12640" y="5577"/>
                  <a:pt x="13054" y="5386"/>
                </a:cubicBezTo>
                <a:cubicBezTo>
                  <a:pt x="13147" y="5347"/>
                  <a:pt x="13256" y="5413"/>
                  <a:pt x="13273" y="5538"/>
                </a:cubicBezTo>
                <a:cubicBezTo>
                  <a:pt x="13289" y="5637"/>
                  <a:pt x="13240" y="5729"/>
                  <a:pt x="13164" y="5762"/>
                </a:cubicBezTo>
                <a:cubicBezTo>
                  <a:pt x="12940" y="5861"/>
                  <a:pt x="12651" y="5932"/>
                  <a:pt x="12345" y="5932"/>
                </a:cubicBezTo>
                <a:cubicBezTo>
                  <a:pt x="12138" y="5932"/>
                  <a:pt x="11925" y="5898"/>
                  <a:pt x="11717" y="5820"/>
                </a:cubicBezTo>
                <a:cubicBezTo>
                  <a:pt x="11559" y="5760"/>
                  <a:pt x="11394" y="5841"/>
                  <a:pt x="11301" y="5998"/>
                </a:cubicBezTo>
                <a:cubicBezTo>
                  <a:pt x="11296" y="6005"/>
                  <a:pt x="11297" y="6010"/>
                  <a:pt x="11291" y="6017"/>
                </a:cubicBezTo>
                <a:cubicBezTo>
                  <a:pt x="11111" y="6312"/>
                  <a:pt x="11001" y="6714"/>
                  <a:pt x="11001" y="7160"/>
                </a:cubicBezTo>
                <a:cubicBezTo>
                  <a:pt x="11001" y="7561"/>
                  <a:pt x="11089" y="7929"/>
                  <a:pt x="11237" y="8211"/>
                </a:cubicBezTo>
                <a:cubicBezTo>
                  <a:pt x="11253" y="8251"/>
                  <a:pt x="11270" y="8297"/>
                  <a:pt x="11286" y="8337"/>
                </a:cubicBezTo>
                <a:cubicBezTo>
                  <a:pt x="11466" y="8140"/>
                  <a:pt x="11684" y="7969"/>
                  <a:pt x="11946" y="7838"/>
                </a:cubicBezTo>
                <a:cubicBezTo>
                  <a:pt x="12672" y="7463"/>
                  <a:pt x="13561" y="7424"/>
                  <a:pt x="14161" y="7739"/>
                </a:cubicBezTo>
                <a:cubicBezTo>
                  <a:pt x="14478" y="7904"/>
                  <a:pt x="14751" y="8146"/>
                  <a:pt x="14975" y="8441"/>
                </a:cubicBezTo>
                <a:cubicBezTo>
                  <a:pt x="15040" y="8527"/>
                  <a:pt x="15155" y="8521"/>
                  <a:pt x="15210" y="8429"/>
                </a:cubicBezTo>
                <a:cubicBezTo>
                  <a:pt x="15696" y="7628"/>
                  <a:pt x="16950" y="6411"/>
                  <a:pt x="18909" y="6668"/>
                </a:cubicBezTo>
                <a:cubicBezTo>
                  <a:pt x="18991" y="6674"/>
                  <a:pt x="19057" y="6748"/>
                  <a:pt x="19062" y="6846"/>
                </a:cubicBezTo>
                <a:cubicBezTo>
                  <a:pt x="19073" y="6971"/>
                  <a:pt x="18980" y="7069"/>
                  <a:pt x="18882" y="7056"/>
                </a:cubicBezTo>
                <a:cubicBezTo>
                  <a:pt x="16737" y="6766"/>
                  <a:pt x="15668" y="8324"/>
                  <a:pt x="15461" y="8731"/>
                </a:cubicBezTo>
                <a:cubicBezTo>
                  <a:pt x="15461" y="8738"/>
                  <a:pt x="15455" y="8744"/>
                  <a:pt x="15444" y="8764"/>
                </a:cubicBezTo>
                <a:cubicBezTo>
                  <a:pt x="15362" y="8908"/>
                  <a:pt x="15352" y="9093"/>
                  <a:pt x="15406" y="9250"/>
                </a:cubicBezTo>
                <a:cubicBezTo>
                  <a:pt x="15461" y="9408"/>
                  <a:pt x="15498" y="9572"/>
                  <a:pt x="15526" y="9743"/>
                </a:cubicBezTo>
                <a:cubicBezTo>
                  <a:pt x="15651" y="10558"/>
                  <a:pt x="15422" y="11365"/>
                  <a:pt x="14871" y="12028"/>
                </a:cubicBezTo>
                <a:cubicBezTo>
                  <a:pt x="14838" y="12068"/>
                  <a:pt x="14800" y="12088"/>
                  <a:pt x="14756" y="12088"/>
                </a:cubicBezTo>
                <a:cubicBezTo>
                  <a:pt x="14718" y="12088"/>
                  <a:pt x="14680" y="12076"/>
                  <a:pt x="14647" y="12043"/>
                </a:cubicBezTo>
                <a:cubicBezTo>
                  <a:pt x="14576" y="11964"/>
                  <a:pt x="14582" y="11826"/>
                  <a:pt x="14647" y="11747"/>
                </a:cubicBezTo>
                <a:cubicBezTo>
                  <a:pt x="15248" y="11018"/>
                  <a:pt x="15286" y="10295"/>
                  <a:pt x="15210" y="9815"/>
                </a:cubicBezTo>
                <a:cubicBezTo>
                  <a:pt x="15095" y="9079"/>
                  <a:pt x="14648" y="8423"/>
                  <a:pt x="14042" y="8101"/>
                </a:cubicBezTo>
                <a:cubicBezTo>
                  <a:pt x="13518" y="7825"/>
                  <a:pt x="12732" y="7864"/>
                  <a:pt x="12082" y="8199"/>
                </a:cubicBezTo>
                <a:cubicBezTo>
                  <a:pt x="11733" y="8383"/>
                  <a:pt x="11465" y="8627"/>
                  <a:pt x="11301" y="8916"/>
                </a:cubicBezTo>
                <a:cubicBezTo>
                  <a:pt x="11285" y="8968"/>
                  <a:pt x="11264" y="9013"/>
                  <a:pt x="11242" y="9059"/>
                </a:cubicBezTo>
                <a:cubicBezTo>
                  <a:pt x="11214" y="9105"/>
                  <a:pt x="11199" y="9151"/>
                  <a:pt x="11177" y="9197"/>
                </a:cubicBezTo>
                <a:cubicBezTo>
                  <a:pt x="11177" y="9204"/>
                  <a:pt x="11177" y="9203"/>
                  <a:pt x="11177" y="9203"/>
                </a:cubicBezTo>
                <a:cubicBezTo>
                  <a:pt x="11171" y="9216"/>
                  <a:pt x="11165" y="9231"/>
                  <a:pt x="11160" y="9244"/>
                </a:cubicBezTo>
                <a:cubicBezTo>
                  <a:pt x="11062" y="9500"/>
                  <a:pt x="11001" y="9795"/>
                  <a:pt x="11001" y="10117"/>
                </a:cubicBezTo>
                <a:cubicBezTo>
                  <a:pt x="11001" y="10564"/>
                  <a:pt x="11117" y="10971"/>
                  <a:pt x="11291" y="11260"/>
                </a:cubicBezTo>
                <a:cubicBezTo>
                  <a:pt x="11346" y="11359"/>
                  <a:pt x="11461" y="11358"/>
                  <a:pt x="11526" y="11273"/>
                </a:cubicBezTo>
                <a:cubicBezTo>
                  <a:pt x="11865" y="10806"/>
                  <a:pt x="12311" y="10472"/>
                  <a:pt x="12879" y="10269"/>
                </a:cubicBezTo>
                <a:cubicBezTo>
                  <a:pt x="12972" y="10236"/>
                  <a:pt x="13065" y="10301"/>
                  <a:pt x="13087" y="10412"/>
                </a:cubicBezTo>
                <a:cubicBezTo>
                  <a:pt x="13109" y="10511"/>
                  <a:pt x="13053" y="10616"/>
                  <a:pt x="12966" y="10649"/>
                </a:cubicBezTo>
                <a:cubicBezTo>
                  <a:pt x="11760" y="11095"/>
                  <a:pt x="11154" y="12161"/>
                  <a:pt x="11083" y="13981"/>
                </a:cubicBezTo>
                <a:cubicBezTo>
                  <a:pt x="11094" y="14020"/>
                  <a:pt x="11111" y="14067"/>
                  <a:pt x="11122" y="14106"/>
                </a:cubicBezTo>
                <a:cubicBezTo>
                  <a:pt x="11308" y="13876"/>
                  <a:pt x="11548" y="13691"/>
                  <a:pt x="11837" y="13560"/>
                </a:cubicBezTo>
                <a:cubicBezTo>
                  <a:pt x="12868" y="13093"/>
                  <a:pt x="14277" y="13376"/>
                  <a:pt x="15133" y="13895"/>
                </a:cubicBezTo>
                <a:cubicBezTo>
                  <a:pt x="15619" y="14190"/>
                  <a:pt x="16007" y="14618"/>
                  <a:pt x="16247" y="14934"/>
                </a:cubicBezTo>
                <a:cubicBezTo>
                  <a:pt x="16329" y="15039"/>
                  <a:pt x="16465" y="15044"/>
                  <a:pt x="16557" y="14946"/>
                </a:cubicBezTo>
                <a:cubicBezTo>
                  <a:pt x="17387" y="14026"/>
                  <a:pt x="18827" y="13738"/>
                  <a:pt x="19728" y="14402"/>
                </a:cubicBezTo>
                <a:cubicBezTo>
                  <a:pt x="19809" y="14461"/>
                  <a:pt x="19832" y="14591"/>
                  <a:pt x="19777" y="14683"/>
                </a:cubicBezTo>
                <a:cubicBezTo>
                  <a:pt x="19728" y="14768"/>
                  <a:pt x="19630" y="14789"/>
                  <a:pt x="19554" y="14736"/>
                </a:cubicBezTo>
                <a:cubicBezTo>
                  <a:pt x="18680" y="14106"/>
                  <a:pt x="17158" y="14527"/>
                  <a:pt x="16530" y="15584"/>
                </a:cubicBezTo>
                <a:lnTo>
                  <a:pt x="16503" y="15630"/>
                </a:lnTo>
                <a:cubicBezTo>
                  <a:pt x="16448" y="15722"/>
                  <a:pt x="16339" y="15715"/>
                  <a:pt x="16290" y="15630"/>
                </a:cubicBezTo>
                <a:lnTo>
                  <a:pt x="16262" y="15584"/>
                </a:lnTo>
                <a:cubicBezTo>
                  <a:pt x="16257" y="15578"/>
                  <a:pt x="15754" y="14722"/>
                  <a:pt x="14985" y="14256"/>
                </a:cubicBezTo>
                <a:cubicBezTo>
                  <a:pt x="14210" y="13783"/>
                  <a:pt x="12884" y="13515"/>
                  <a:pt x="11951" y="13942"/>
                </a:cubicBezTo>
                <a:cubicBezTo>
                  <a:pt x="11520" y="14139"/>
                  <a:pt x="11226" y="14453"/>
                  <a:pt x="11073" y="14886"/>
                </a:cubicBezTo>
                <a:cubicBezTo>
                  <a:pt x="11029" y="15051"/>
                  <a:pt x="11001" y="15228"/>
                  <a:pt x="11001" y="15412"/>
                </a:cubicBezTo>
                <a:cubicBezTo>
                  <a:pt x="11001" y="16305"/>
                  <a:pt x="11591" y="17036"/>
                  <a:pt x="12311" y="17030"/>
                </a:cubicBezTo>
                <a:cubicBezTo>
                  <a:pt x="12949" y="17023"/>
                  <a:pt x="13648" y="16471"/>
                  <a:pt x="13834" y="16280"/>
                </a:cubicBezTo>
                <a:cubicBezTo>
                  <a:pt x="13910" y="16208"/>
                  <a:pt x="14025" y="16228"/>
                  <a:pt x="14079" y="16340"/>
                </a:cubicBezTo>
                <a:cubicBezTo>
                  <a:pt x="14123" y="16425"/>
                  <a:pt x="14097" y="16535"/>
                  <a:pt x="14037" y="16595"/>
                </a:cubicBezTo>
                <a:cubicBezTo>
                  <a:pt x="13939" y="16686"/>
                  <a:pt x="13834" y="16772"/>
                  <a:pt x="13720" y="16851"/>
                </a:cubicBezTo>
                <a:cubicBezTo>
                  <a:pt x="13654" y="16897"/>
                  <a:pt x="13643" y="17002"/>
                  <a:pt x="13692" y="17054"/>
                </a:cubicBezTo>
                <a:cubicBezTo>
                  <a:pt x="14527" y="18046"/>
                  <a:pt x="15701" y="18664"/>
                  <a:pt x="16994" y="18664"/>
                </a:cubicBezTo>
                <a:cubicBezTo>
                  <a:pt x="19537" y="18664"/>
                  <a:pt x="21600" y="16287"/>
                  <a:pt x="21600" y="13351"/>
                </a:cubicBezTo>
                <a:cubicBezTo>
                  <a:pt x="21600" y="12621"/>
                  <a:pt x="21474" y="11930"/>
                  <a:pt x="21245" y="11299"/>
                </a:cubicBezTo>
                <a:cubicBezTo>
                  <a:pt x="20994" y="10616"/>
                  <a:pt x="20487" y="10110"/>
                  <a:pt x="19881" y="9985"/>
                </a:cubicBezTo>
                <a:cubicBezTo>
                  <a:pt x="19854" y="9979"/>
                  <a:pt x="19826" y="9980"/>
                  <a:pt x="19799" y="9973"/>
                </a:cubicBezTo>
                <a:cubicBezTo>
                  <a:pt x="19128" y="9868"/>
                  <a:pt x="18478" y="10202"/>
                  <a:pt x="18145" y="10550"/>
                </a:cubicBezTo>
                <a:cubicBezTo>
                  <a:pt x="18063" y="10635"/>
                  <a:pt x="18031" y="10774"/>
                  <a:pt x="18058" y="10899"/>
                </a:cubicBezTo>
                <a:cubicBezTo>
                  <a:pt x="18080" y="11004"/>
                  <a:pt x="18097" y="11102"/>
                  <a:pt x="18107" y="11207"/>
                </a:cubicBezTo>
                <a:cubicBezTo>
                  <a:pt x="18162" y="11765"/>
                  <a:pt x="18069" y="12239"/>
                  <a:pt x="17845" y="12542"/>
                </a:cubicBezTo>
                <a:cubicBezTo>
                  <a:pt x="17812" y="12588"/>
                  <a:pt x="17769" y="12607"/>
                  <a:pt x="17725" y="12607"/>
                </a:cubicBezTo>
                <a:cubicBezTo>
                  <a:pt x="17676" y="12607"/>
                  <a:pt x="17632" y="12588"/>
                  <a:pt x="17599" y="12542"/>
                </a:cubicBezTo>
                <a:cubicBezTo>
                  <a:pt x="17545" y="12463"/>
                  <a:pt x="17557" y="12351"/>
                  <a:pt x="17611" y="12273"/>
                </a:cubicBezTo>
                <a:cubicBezTo>
                  <a:pt x="17764" y="12056"/>
                  <a:pt x="17824" y="11687"/>
                  <a:pt x="17780" y="11260"/>
                </a:cubicBezTo>
                <a:cubicBezTo>
                  <a:pt x="17715" y="10617"/>
                  <a:pt x="17430" y="10006"/>
                  <a:pt x="17059" y="9704"/>
                </a:cubicBezTo>
                <a:cubicBezTo>
                  <a:pt x="16977" y="9638"/>
                  <a:pt x="16962" y="9492"/>
                  <a:pt x="17038" y="9400"/>
                </a:cubicBezTo>
                <a:cubicBezTo>
                  <a:pt x="17093" y="9328"/>
                  <a:pt x="17184" y="9329"/>
                  <a:pt x="17250" y="9382"/>
                </a:cubicBezTo>
                <a:cubicBezTo>
                  <a:pt x="17452" y="9553"/>
                  <a:pt x="17633" y="9789"/>
                  <a:pt x="17775" y="10072"/>
                </a:cubicBezTo>
                <a:cubicBezTo>
                  <a:pt x="17835" y="10190"/>
                  <a:pt x="17965" y="10222"/>
                  <a:pt x="18058" y="10144"/>
                </a:cubicBezTo>
                <a:cubicBezTo>
                  <a:pt x="18200" y="10019"/>
                  <a:pt x="18369" y="9907"/>
                  <a:pt x="18549" y="9815"/>
                </a:cubicBezTo>
                <a:cubicBezTo>
                  <a:pt x="18844" y="9664"/>
                  <a:pt x="19308" y="9500"/>
                  <a:pt x="19849" y="9585"/>
                </a:cubicBezTo>
                <a:cubicBezTo>
                  <a:pt x="20116" y="9624"/>
                  <a:pt x="20421" y="9729"/>
                  <a:pt x="20732" y="9953"/>
                </a:cubicBezTo>
                <a:cubicBezTo>
                  <a:pt x="20852" y="10038"/>
                  <a:pt x="21005" y="9978"/>
                  <a:pt x="21059" y="9827"/>
                </a:cubicBezTo>
                <a:cubicBezTo>
                  <a:pt x="21114" y="9670"/>
                  <a:pt x="21157" y="9492"/>
                  <a:pt x="21174" y="9302"/>
                </a:cubicBezTo>
                <a:cubicBezTo>
                  <a:pt x="21321" y="8480"/>
                  <a:pt x="21005" y="6917"/>
                  <a:pt x="20268" y="5524"/>
                </a:cubicBezTo>
                <a:cubicBezTo>
                  <a:pt x="19237" y="3724"/>
                  <a:pt x="18097" y="3160"/>
                  <a:pt x="17562" y="3015"/>
                </a:cubicBezTo>
                <a:cubicBezTo>
                  <a:pt x="17425" y="2982"/>
                  <a:pt x="17299" y="3101"/>
                  <a:pt x="17294" y="3272"/>
                </a:cubicBezTo>
                <a:cubicBezTo>
                  <a:pt x="17294" y="3403"/>
                  <a:pt x="17277" y="3534"/>
                  <a:pt x="17250" y="3666"/>
                </a:cubicBezTo>
                <a:cubicBezTo>
                  <a:pt x="17157" y="4139"/>
                  <a:pt x="16928" y="4559"/>
                  <a:pt x="16622" y="4822"/>
                </a:cubicBezTo>
                <a:cubicBezTo>
                  <a:pt x="16529" y="4907"/>
                  <a:pt x="16486" y="5046"/>
                  <a:pt x="16513" y="5177"/>
                </a:cubicBezTo>
                <a:cubicBezTo>
                  <a:pt x="16557" y="5387"/>
                  <a:pt x="16563" y="5590"/>
                  <a:pt x="16525" y="5774"/>
                </a:cubicBezTo>
                <a:cubicBezTo>
                  <a:pt x="16509" y="5866"/>
                  <a:pt x="16443" y="5926"/>
                  <a:pt x="16366" y="5926"/>
                </a:cubicBezTo>
                <a:cubicBezTo>
                  <a:pt x="16344" y="5926"/>
                  <a:pt x="16328" y="5919"/>
                  <a:pt x="16307" y="5912"/>
                </a:cubicBezTo>
                <a:cubicBezTo>
                  <a:pt x="16225" y="5873"/>
                  <a:pt x="16191" y="5768"/>
                  <a:pt x="16208" y="5670"/>
                </a:cubicBezTo>
                <a:cubicBezTo>
                  <a:pt x="16257" y="5387"/>
                  <a:pt x="16169" y="5033"/>
                  <a:pt x="15962" y="4678"/>
                </a:cubicBezTo>
                <a:cubicBezTo>
                  <a:pt x="15651" y="4146"/>
                  <a:pt x="15166" y="3770"/>
                  <a:pt x="14719" y="3711"/>
                </a:cubicBezTo>
                <a:cubicBezTo>
                  <a:pt x="14615" y="3704"/>
                  <a:pt x="14548" y="3587"/>
                  <a:pt x="14576" y="3463"/>
                </a:cubicBezTo>
                <a:cubicBezTo>
                  <a:pt x="14597" y="3371"/>
                  <a:pt x="14675" y="3310"/>
                  <a:pt x="14756" y="3323"/>
                </a:cubicBezTo>
                <a:cubicBezTo>
                  <a:pt x="15291" y="3389"/>
                  <a:pt x="15870" y="3830"/>
                  <a:pt x="16230" y="4448"/>
                </a:cubicBezTo>
                <a:cubicBezTo>
                  <a:pt x="16274" y="4527"/>
                  <a:pt x="16372" y="4546"/>
                  <a:pt x="16438" y="4487"/>
                </a:cubicBezTo>
                <a:cubicBezTo>
                  <a:pt x="16673" y="4283"/>
                  <a:pt x="16853" y="3948"/>
                  <a:pt x="16929" y="3567"/>
                </a:cubicBezTo>
                <a:cubicBezTo>
                  <a:pt x="16995" y="3232"/>
                  <a:pt x="16973" y="2877"/>
                  <a:pt x="16874" y="2528"/>
                </a:cubicBezTo>
                <a:cubicBezTo>
                  <a:pt x="16771" y="2167"/>
                  <a:pt x="16579" y="1852"/>
                  <a:pt x="16344" y="1602"/>
                </a:cubicBezTo>
                <a:cubicBezTo>
                  <a:pt x="15657" y="867"/>
                  <a:pt x="14618" y="101"/>
                  <a:pt x="13298" y="9"/>
                </a:cubicBezTo>
                <a:close/>
                <a:moveTo>
                  <a:pt x="10805" y="16504"/>
                </a:moveTo>
                <a:cubicBezTo>
                  <a:pt x="10505" y="17122"/>
                  <a:pt x="9959" y="17535"/>
                  <a:pt x="9337" y="17535"/>
                </a:cubicBezTo>
                <a:cubicBezTo>
                  <a:pt x="9119" y="17535"/>
                  <a:pt x="8901" y="17481"/>
                  <a:pt x="8704" y="17383"/>
                </a:cubicBezTo>
                <a:cubicBezTo>
                  <a:pt x="8524" y="17298"/>
                  <a:pt x="8317" y="17338"/>
                  <a:pt x="8181" y="17496"/>
                </a:cubicBezTo>
                <a:cubicBezTo>
                  <a:pt x="7247" y="18560"/>
                  <a:pt x="5976" y="19177"/>
                  <a:pt x="4656" y="19177"/>
                </a:cubicBezTo>
                <a:cubicBezTo>
                  <a:pt x="4355" y="19177"/>
                  <a:pt x="4060" y="19144"/>
                  <a:pt x="3771" y="19085"/>
                </a:cubicBezTo>
                <a:cubicBezTo>
                  <a:pt x="4518" y="20590"/>
                  <a:pt x="5883" y="21596"/>
                  <a:pt x="7444" y="21596"/>
                </a:cubicBezTo>
                <a:cubicBezTo>
                  <a:pt x="8644" y="21596"/>
                  <a:pt x="9693" y="20997"/>
                  <a:pt x="10467" y="20031"/>
                </a:cubicBezTo>
                <a:cubicBezTo>
                  <a:pt x="10560" y="19913"/>
                  <a:pt x="10685" y="19855"/>
                  <a:pt x="10810" y="19855"/>
                </a:cubicBezTo>
                <a:cubicBezTo>
                  <a:pt x="10936" y="19855"/>
                  <a:pt x="11062" y="19913"/>
                  <a:pt x="11155" y="20031"/>
                </a:cubicBezTo>
                <a:cubicBezTo>
                  <a:pt x="11930" y="20997"/>
                  <a:pt x="12978" y="21596"/>
                  <a:pt x="14178" y="21596"/>
                </a:cubicBezTo>
                <a:cubicBezTo>
                  <a:pt x="15739" y="21596"/>
                  <a:pt x="17102" y="20590"/>
                  <a:pt x="17850" y="19085"/>
                </a:cubicBezTo>
                <a:cubicBezTo>
                  <a:pt x="17566" y="19144"/>
                  <a:pt x="17272" y="19177"/>
                  <a:pt x="16967" y="19177"/>
                </a:cubicBezTo>
                <a:cubicBezTo>
                  <a:pt x="15630" y="19177"/>
                  <a:pt x="14357" y="18560"/>
                  <a:pt x="13430" y="17496"/>
                </a:cubicBezTo>
                <a:cubicBezTo>
                  <a:pt x="13288" y="17332"/>
                  <a:pt x="13086" y="17291"/>
                  <a:pt x="12906" y="17383"/>
                </a:cubicBezTo>
                <a:cubicBezTo>
                  <a:pt x="12704" y="17481"/>
                  <a:pt x="12492" y="17535"/>
                  <a:pt x="12273" y="17535"/>
                </a:cubicBezTo>
                <a:cubicBezTo>
                  <a:pt x="11651" y="17535"/>
                  <a:pt x="11105" y="17122"/>
                  <a:pt x="10805" y="16504"/>
                </a:cubicBezTo>
                <a:close/>
              </a:path>
            </a:pathLst>
          </a:custGeom>
          <a:blipFill>
            <a:blip r:embed="rId8"/>
          </a:blipFill>
          <a:ln w="12700">
            <a:miter lim="400000"/>
          </a:ln>
          <a:effectLst>
            <a:outerShdw blurRad="38100" dist="25400" dir="5760000" rotWithShape="0">
              <a:srgbClr val="FFFFFF">
                <a:alpha val="30000"/>
              </a:srgbClr>
            </a:outerShdw>
          </a:effectLst>
        </p:spPr>
        <p:txBody>
          <a:bodyPr lIns="25400" tIns="25400" rIns="25400" bIns="25400" anchor="ctr"/>
          <a:lstStyle/>
          <a:p>
            <a:pPr algn="ctr">
              <a:defRPr sz="4200">
                <a:solidFill>
                  <a:srgbClr val="3E3B39"/>
                </a:solidFill>
                <a:effectLst>
                  <a:outerShdw blurRad="25400" dist="12700" dir="4920000" rotWithShape="0">
                    <a:srgbClr val="FFFFFF">
                      <a:alpha val="50000"/>
                    </a:srgbClr>
                  </a:outerShdw>
                </a:effectLst>
              </a:defRPr>
            </a:pPr>
            <a:endParaRPr sz="2100"/>
          </a:p>
        </p:txBody>
      </p:sp>
    </p:spTree>
    <p:extLst>
      <p:ext uri="{BB962C8B-B14F-4D97-AF65-F5344CB8AC3E}">
        <p14:creationId xmlns:p14="http://schemas.microsoft.com/office/powerpoint/2010/main" val="7967927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37977" y="646013"/>
            <a:ext cx="10916047" cy="1139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4458"/>
              </a:lnSpc>
            </a:pPr>
            <a:r>
              <a:rPr lang="en-US" sz="3583" dirty="0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Isu Baru yang Menjadi </a:t>
            </a:r>
            <a:r>
              <a:rPr lang="en-US" sz="3583" dirty="0" err="1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Penyebab</a:t>
            </a:r>
            <a:r>
              <a:rPr lang="en-US" sz="3583" dirty="0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sz="3583" dirty="0" err="1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Radikalisme</a:t>
            </a:r>
            <a:r>
              <a:rPr lang="en-US" sz="3583" dirty="0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sz="3583" dirty="0" err="1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dalam</a:t>
            </a:r>
            <a:r>
              <a:rPr lang="en-US" sz="3583" dirty="0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sz="3583" dirty="0" err="1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Kehidupan</a:t>
            </a:r>
            <a:r>
              <a:rPr lang="en-US" sz="3583" dirty="0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sz="3583" dirty="0" err="1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Keagamaan</a:t>
            </a:r>
            <a:endParaRPr lang="en-US" sz="3583" dirty="0"/>
          </a:p>
        </p:txBody>
      </p:sp>
      <p:sp>
        <p:nvSpPr>
          <p:cNvPr id="3" name="Text 1"/>
          <p:cNvSpPr/>
          <p:nvPr/>
        </p:nvSpPr>
        <p:spPr>
          <a:xfrm>
            <a:off x="1668364" y="2462411"/>
            <a:ext cx="2626023" cy="2848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>
              <a:lnSpc>
                <a:spcPts val="2208"/>
              </a:lnSpc>
            </a:pPr>
            <a:r>
              <a:rPr lang="en-US" sz="1792" dirty="0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Transformasi Informasi</a:t>
            </a:r>
            <a:endParaRPr lang="en-US" sz="1792" dirty="0"/>
          </a:p>
        </p:txBody>
      </p:sp>
      <p:sp>
        <p:nvSpPr>
          <p:cNvPr id="4" name="Text 2"/>
          <p:cNvSpPr/>
          <p:nvPr/>
        </p:nvSpPr>
        <p:spPr>
          <a:xfrm>
            <a:off x="637977" y="2856607"/>
            <a:ext cx="3656409" cy="874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ts val="2292"/>
              </a:lnSpc>
            </a:pPr>
            <a:r>
              <a:rPr lang="en-US" sz="1417" dirty="0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Peralihan dari dunia digital menjadi produksi pengetahuan masyarakat yang kompleks.</a:t>
            </a:r>
            <a:endParaRPr lang="en-US" sz="1417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7734" y="2652614"/>
            <a:ext cx="3056433" cy="3056433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4678015" y="3088332"/>
            <a:ext cx="455712" cy="455712"/>
          </a:xfrm>
          <a:prstGeom prst="roundRect">
            <a:avLst>
              <a:gd name="adj" fmla="val 1670438"/>
            </a:avLst>
          </a:prstGeom>
          <a:solidFill>
            <a:srgbClr val="003180"/>
          </a:solidFill>
          <a:ln w="7620">
            <a:solidFill>
              <a:srgbClr val="194A99"/>
            </a:solidFill>
            <a:prstDash val="solid"/>
          </a:ln>
        </p:spPr>
        <p:txBody>
          <a:bodyPr/>
          <a:p/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3329" y="3188047"/>
            <a:ext cx="204986" cy="25628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7897516" y="2149772"/>
            <a:ext cx="2753519" cy="2848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08"/>
              </a:lnSpc>
            </a:pPr>
            <a:r>
              <a:rPr lang="en-US" sz="1792" dirty="0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Perubahan Cara Pandang</a:t>
            </a:r>
            <a:endParaRPr lang="en-US" sz="1792" dirty="0"/>
          </a:p>
        </p:txBody>
      </p:sp>
      <p:sp>
        <p:nvSpPr>
          <p:cNvPr id="9" name="Text 5"/>
          <p:cNvSpPr/>
          <p:nvPr/>
        </p:nvSpPr>
        <p:spPr>
          <a:xfrm>
            <a:off x="7897515" y="2543969"/>
            <a:ext cx="3656508" cy="874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1417" dirty="0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Kesadaran digital dan buatan memengaruhi persepsi masyarakat terhadap agama.</a:t>
            </a:r>
            <a:endParaRPr lang="en-US" sz="1417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7734" y="2652614"/>
            <a:ext cx="3056433" cy="3056433"/>
          </a:xfrm>
          <a:prstGeom prst="rect">
            <a:avLst/>
          </a:prstGeom>
        </p:spPr>
      </p:pic>
      <p:sp>
        <p:nvSpPr>
          <p:cNvPr id="11" name="Shape 6"/>
          <p:cNvSpPr/>
          <p:nvPr/>
        </p:nvSpPr>
        <p:spPr>
          <a:xfrm>
            <a:off x="6322566" y="2554039"/>
            <a:ext cx="455712" cy="455712"/>
          </a:xfrm>
          <a:prstGeom prst="roundRect">
            <a:avLst>
              <a:gd name="adj" fmla="val 1670438"/>
            </a:avLst>
          </a:prstGeom>
          <a:solidFill>
            <a:srgbClr val="003180"/>
          </a:solidFill>
          <a:ln w="7620">
            <a:solidFill>
              <a:srgbClr val="194A99"/>
            </a:solidFill>
            <a:prstDash val="solid"/>
          </a:ln>
        </p:spPr>
        <p:txBody>
          <a:bodyPr/>
          <a:p/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47880" y="2653754"/>
            <a:ext cx="204986" cy="256282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7988697" y="3692128"/>
            <a:ext cx="2324100" cy="2848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08"/>
              </a:lnSpc>
            </a:pPr>
            <a:r>
              <a:rPr lang="en-US" sz="1792" dirty="0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Etika dan Moral Baru</a:t>
            </a:r>
            <a:endParaRPr lang="en-US" sz="1792" dirty="0"/>
          </a:p>
        </p:txBody>
      </p:sp>
      <p:sp>
        <p:nvSpPr>
          <p:cNvPr id="14" name="Text 8"/>
          <p:cNvSpPr/>
          <p:nvPr/>
        </p:nvSpPr>
        <p:spPr>
          <a:xfrm>
            <a:off x="7988697" y="4086324"/>
            <a:ext cx="3565327" cy="583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1417" dirty="0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Nilai-nilai sosial dan moral mengalami pergeseran yang memicu ketegangan.</a:t>
            </a:r>
            <a:endParaRPr lang="en-US" sz="1417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67734" y="2652614"/>
            <a:ext cx="3056433" cy="3056433"/>
          </a:xfrm>
          <a:prstGeom prst="rect">
            <a:avLst/>
          </a:prstGeom>
        </p:spPr>
      </p:pic>
      <p:sp>
        <p:nvSpPr>
          <p:cNvPr id="16" name="Shape 9"/>
          <p:cNvSpPr/>
          <p:nvPr/>
        </p:nvSpPr>
        <p:spPr>
          <a:xfrm>
            <a:off x="7338962" y="3952925"/>
            <a:ext cx="455712" cy="455712"/>
          </a:xfrm>
          <a:prstGeom prst="roundRect">
            <a:avLst>
              <a:gd name="adj" fmla="val 1670438"/>
            </a:avLst>
          </a:prstGeom>
          <a:solidFill>
            <a:srgbClr val="003180"/>
          </a:solidFill>
          <a:ln w="7620">
            <a:solidFill>
              <a:srgbClr val="194A99"/>
            </a:solidFill>
            <a:prstDash val="solid"/>
          </a:ln>
        </p:spPr>
        <p:txBody>
          <a:bodyPr/>
          <a:p/>
        </p:txBody>
      </p:sp>
      <p:pic>
        <p:nvPicPr>
          <p:cNvPr id="1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64276" y="4052639"/>
            <a:ext cx="204986" cy="256282"/>
          </a:xfrm>
          <a:prstGeom prst="rect">
            <a:avLst/>
          </a:prstGeom>
        </p:spPr>
      </p:pic>
      <p:sp>
        <p:nvSpPr>
          <p:cNvPr id="18" name="Text 10"/>
          <p:cNvSpPr/>
          <p:nvPr/>
        </p:nvSpPr>
        <p:spPr>
          <a:xfrm>
            <a:off x="7897515" y="4942880"/>
            <a:ext cx="2278558" cy="2848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08"/>
              </a:lnSpc>
            </a:pPr>
            <a:r>
              <a:rPr lang="en-US" sz="1792" dirty="0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Tokoh Baru</a:t>
            </a:r>
            <a:endParaRPr lang="en-US" sz="1792" dirty="0"/>
          </a:p>
        </p:txBody>
      </p:sp>
      <p:sp>
        <p:nvSpPr>
          <p:cNvPr id="19" name="Text 11"/>
          <p:cNvSpPr/>
          <p:nvPr/>
        </p:nvSpPr>
        <p:spPr>
          <a:xfrm>
            <a:off x="7897515" y="5337076"/>
            <a:ext cx="3656508" cy="874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292"/>
              </a:lnSpc>
            </a:pPr>
            <a:r>
              <a:rPr lang="en-US" sz="1417" dirty="0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Kemunculan tokoh yang tidak memahami perubahan sosial budaya bisa memicu konflik.</a:t>
            </a:r>
            <a:endParaRPr lang="en-US" sz="1417" dirty="0"/>
          </a:p>
        </p:txBody>
      </p:sp>
      <p:pic>
        <p:nvPicPr>
          <p:cNvPr id="20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67734" y="2652614"/>
            <a:ext cx="3056433" cy="3056433"/>
          </a:xfrm>
          <a:prstGeom prst="rect">
            <a:avLst/>
          </a:prstGeom>
        </p:spPr>
      </p:pic>
      <p:sp>
        <p:nvSpPr>
          <p:cNvPr id="21" name="Shape 12"/>
          <p:cNvSpPr/>
          <p:nvPr/>
        </p:nvSpPr>
        <p:spPr>
          <a:xfrm>
            <a:off x="6322566" y="5351810"/>
            <a:ext cx="455712" cy="455712"/>
          </a:xfrm>
          <a:prstGeom prst="roundRect">
            <a:avLst>
              <a:gd name="adj" fmla="val 1670438"/>
            </a:avLst>
          </a:prstGeom>
          <a:solidFill>
            <a:srgbClr val="003180"/>
          </a:solidFill>
          <a:ln w="7620">
            <a:solidFill>
              <a:srgbClr val="194A99"/>
            </a:solidFill>
            <a:prstDash val="solid"/>
          </a:ln>
        </p:spPr>
        <p:txBody>
          <a:bodyPr/>
          <a:p/>
        </p:txBody>
      </p:sp>
      <p:pic>
        <p:nvPicPr>
          <p:cNvPr id="22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47880" y="5451525"/>
            <a:ext cx="204986" cy="256282"/>
          </a:xfrm>
          <a:prstGeom prst="rect">
            <a:avLst/>
          </a:prstGeom>
        </p:spPr>
      </p:pic>
      <p:sp>
        <p:nvSpPr>
          <p:cNvPr id="23" name="Text 13"/>
          <p:cNvSpPr/>
          <p:nvPr/>
        </p:nvSpPr>
        <p:spPr>
          <a:xfrm>
            <a:off x="2015828" y="4630142"/>
            <a:ext cx="2278558" cy="2848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>
              <a:lnSpc>
                <a:spcPts val="2208"/>
              </a:lnSpc>
            </a:pPr>
            <a:r>
              <a:rPr lang="en-US" sz="1792" dirty="0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Paradox Agama</a:t>
            </a:r>
            <a:endParaRPr lang="en-US" sz="1792" dirty="0"/>
          </a:p>
        </p:txBody>
      </p:sp>
      <p:sp>
        <p:nvSpPr>
          <p:cNvPr id="24" name="Text 14"/>
          <p:cNvSpPr/>
          <p:nvPr/>
        </p:nvSpPr>
        <p:spPr>
          <a:xfrm>
            <a:off x="637977" y="5024338"/>
            <a:ext cx="3656409" cy="874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>
              <a:lnSpc>
                <a:spcPts val="2292"/>
              </a:lnSpc>
            </a:pPr>
            <a:r>
              <a:rPr lang="en-US" sz="1417" dirty="0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Semakin sering agama dibicarakan, tetapi implementasinya semakin ditinggalkan.</a:t>
            </a:r>
            <a:endParaRPr lang="en-US" sz="1417" dirty="0"/>
          </a:p>
        </p:txBody>
      </p:sp>
      <p:pic>
        <p:nvPicPr>
          <p:cNvPr id="25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67734" y="2652614"/>
            <a:ext cx="3056433" cy="3056433"/>
          </a:xfrm>
          <a:prstGeom prst="rect">
            <a:avLst/>
          </a:prstGeom>
        </p:spPr>
      </p:pic>
      <p:sp>
        <p:nvSpPr>
          <p:cNvPr id="26" name="Shape 15"/>
          <p:cNvSpPr/>
          <p:nvPr/>
        </p:nvSpPr>
        <p:spPr>
          <a:xfrm>
            <a:off x="4678015" y="4817517"/>
            <a:ext cx="455712" cy="455712"/>
          </a:xfrm>
          <a:prstGeom prst="roundRect">
            <a:avLst>
              <a:gd name="adj" fmla="val 1670438"/>
            </a:avLst>
          </a:prstGeom>
          <a:solidFill>
            <a:srgbClr val="003180"/>
          </a:solidFill>
          <a:ln w="7620">
            <a:solidFill>
              <a:srgbClr val="194A99"/>
            </a:solidFill>
            <a:prstDash val="solid"/>
          </a:ln>
        </p:spPr>
        <p:txBody>
          <a:bodyPr/>
          <a:p/>
        </p:txBody>
      </p:sp>
      <p:pic>
        <p:nvPicPr>
          <p:cNvPr id="27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03329" y="4917232"/>
            <a:ext cx="204986" cy="25628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7667" y="422572"/>
            <a:ext cx="10442278" cy="48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3750"/>
              </a:lnSpc>
            </a:pPr>
            <a:r>
              <a:rPr lang="en-US" sz="3000" dirty="0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Arah Baru Perkembangan Sosial dan Budaya Masyarakat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37666" y="1238450"/>
            <a:ext cx="1111647" cy="885329"/>
          </a:xfrm>
          <a:prstGeom prst="roundRect">
            <a:avLst>
              <a:gd name="adj" fmla="val 7289"/>
            </a:avLst>
          </a:prstGeom>
          <a:solidFill>
            <a:srgbClr val="003180"/>
          </a:solidFill>
          <a:ln w="7620">
            <a:solidFill>
              <a:srgbClr val="194A99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985441" y="1517452"/>
            <a:ext cx="215999" cy="2700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708"/>
              </a:lnSpc>
            </a:pPr>
            <a:r>
              <a:rPr lang="en-US" sz="1667" dirty="0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1</a:t>
            </a:r>
            <a:endParaRPr lang="en-US" sz="1667" dirty="0"/>
          </a:p>
        </p:txBody>
      </p:sp>
      <p:sp>
        <p:nvSpPr>
          <p:cNvPr id="5" name="Text 3"/>
          <p:cNvSpPr/>
          <p:nvPr/>
        </p:nvSpPr>
        <p:spPr>
          <a:xfrm>
            <a:off x="1802904" y="1363465"/>
            <a:ext cx="2826345" cy="2401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875"/>
              </a:lnSpc>
            </a:pPr>
            <a:r>
              <a:rPr lang="en-US" sz="1500" dirty="0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Produksi Kesadaran Beragama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802904" y="1695748"/>
            <a:ext cx="4723308" cy="2458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917"/>
              </a:lnSpc>
            </a:pPr>
            <a:r>
              <a:rPr lang="en-US" sz="1208" dirty="0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Berevolusi melalui ranah maya yang membentuk identitas baru.</a:t>
            </a:r>
            <a:endParaRPr lang="en-US" sz="1208" dirty="0"/>
          </a:p>
        </p:txBody>
      </p:sp>
      <p:sp>
        <p:nvSpPr>
          <p:cNvPr id="7" name="Shape 5"/>
          <p:cNvSpPr/>
          <p:nvPr/>
        </p:nvSpPr>
        <p:spPr>
          <a:xfrm>
            <a:off x="1726108" y="2087265"/>
            <a:ext cx="9851430" cy="9525"/>
          </a:xfrm>
          <a:prstGeom prst="roundRect">
            <a:avLst>
              <a:gd name="adj" fmla="val 677486"/>
            </a:avLst>
          </a:prstGeom>
          <a:solidFill>
            <a:srgbClr val="194A99"/>
          </a:solidFill>
          <a:ln/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537667" y="2171998"/>
            <a:ext cx="2223294" cy="885329"/>
          </a:xfrm>
          <a:prstGeom prst="roundRect">
            <a:avLst>
              <a:gd name="adj" fmla="val 7289"/>
            </a:avLst>
          </a:prstGeom>
          <a:solidFill>
            <a:srgbClr val="003180"/>
          </a:solidFill>
          <a:ln w="7620">
            <a:solidFill>
              <a:srgbClr val="194A99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1541265" y="2479576"/>
            <a:ext cx="215999" cy="2700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708"/>
              </a:lnSpc>
            </a:pPr>
            <a:r>
              <a:rPr lang="en-US" sz="1667" dirty="0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2</a:t>
            </a:r>
            <a:endParaRPr lang="en-US" sz="1667" dirty="0"/>
          </a:p>
        </p:txBody>
      </p:sp>
      <p:sp>
        <p:nvSpPr>
          <p:cNvPr id="10" name="Text 8"/>
          <p:cNvSpPr/>
          <p:nvPr/>
        </p:nvSpPr>
        <p:spPr>
          <a:xfrm>
            <a:off x="2914551" y="2325589"/>
            <a:ext cx="1920478" cy="2401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875"/>
              </a:lnSpc>
            </a:pPr>
            <a:r>
              <a:rPr lang="en-US" sz="1500" dirty="0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Kehidupan Planetari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2914551" y="2657872"/>
            <a:ext cx="6051550" cy="2458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917"/>
              </a:lnSpc>
            </a:pPr>
            <a:r>
              <a:rPr lang="en-US" sz="1208" dirty="0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Kecenderungan homogenisasi pola pikir global namun tetap ada pergeseran lokal.</a:t>
            </a:r>
            <a:endParaRPr lang="en-US" sz="1208" dirty="0"/>
          </a:p>
        </p:txBody>
      </p:sp>
      <p:sp>
        <p:nvSpPr>
          <p:cNvPr id="12" name="Shape 10"/>
          <p:cNvSpPr/>
          <p:nvPr/>
        </p:nvSpPr>
        <p:spPr>
          <a:xfrm>
            <a:off x="2837756" y="3049389"/>
            <a:ext cx="8739783" cy="9525"/>
          </a:xfrm>
          <a:prstGeom prst="roundRect">
            <a:avLst>
              <a:gd name="adj" fmla="val 677486"/>
            </a:avLst>
          </a:prstGeom>
          <a:solidFill>
            <a:srgbClr val="194A99"/>
          </a:solidFill>
          <a:ln/>
        </p:spPr>
        <p:txBody>
          <a:bodyPr/>
          <a:p/>
        </p:txBody>
      </p:sp>
      <p:sp>
        <p:nvSpPr>
          <p:cNvPr id="13" name="Shape 11"/>
          <p:cNvSpPr/>
          <p:nvPr/>
        </p:nvSpPr>
        <p:spPr>
          <a:xfrm>
            <a:off x="537667" y="3134122"/>
            <a:ext cx="3334941" cy="885329"/>
          </a:xfrm>
          <a:prstGeom prst="roundRect">
            <a:avLst>
              <a:gd name="adj" fmla="val 7289"/>
            </a:avLst>
          </a:prstGeom>
          <a:solidFill>
            <a:srgbClr val="003180"/>
          </a:solidFill>
          <a:ln w="7620">
            <a:solidFill>
              <a:srgbClr val="194A99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/>
          <p:nvPr/>
        </p:nvSpPr>
        <p:spPr>
          <a:xfrm>
            <a:off x="2097088" y="3441700"/>
            <a:ext cx="215999" cy="2700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708"/>
              </a:lnSpc>
            </a:pPr>
            <a:r>
              <a:rPr lang="en-US" sz="1667" dirty="0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3</a:t>
            </a:r>
            <a:endParaRPr lang="en-US" sz="1667" dirty="0"/>
          </a:p>
        </p:txBody>
      </p:sp>
      <p:sp>
        <p:nvSpPr>
          <p:cNvPr id="15" name="Text 13"/>
          <p:cNvSpPr/>
          <p:nvPr/>
        </p:nvSpPr>
        <p:spPr>
          <a:xfrm>
            <a:off x="4026198" y="3287713"/>
            <a:ext cx="2315766" cy="2401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875"/>
              </a:lnSpc>
            </a:pPr>
            <a:r>
              <a:rPr lang="en-US" sz="1500" dirty="0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Perubahan Sosial Budaya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4026198" y="3619996"/>
            <a:ext cx="6985198" cy="2458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917"/>
              </a:lnSpc>
            </a:pPr>
            <a:r>
              <a:rPr lang="en-US" sz="1208" dirty="0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Lintas ruang dan waktu menghasilkan pola masyarakat yang dinamis dan terkadang terpuruk.</a:t>
            </a:r>
            <a:endParaRPr lang="en-US" sz="1208" dirty="0"/>
          </a:p>
        </p:txBody>
      </p:sp>
      <p:sp>
        <p:nvSpPr>
          <p:cNvPr id="17" name="Shape 15"/>
          <p:cNvSpPr/>
          <p:nvPr/>
        </p:nvSpPr>
        <p:spPr>
          <a:xfrm>
            <a:off x="3949403" y="4011513"/>
            <a:ext cx="7628136" cy="9525"/>
          </a:xfrm>
          <a:prstGeom prst="roundRect">
            <a:avLst>
              <a:gd name="adj" fmla="val 677486"/>
            </a:avLst>
          </a:prstGeom>
          <a:solidFill>
            <a:srgbClr val="194A99"/>
          </a:solidFill>
          <a:ln/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537667" y="4096246"/>
            <a:ext cx="4446588" cy="1131193"/>
          </a:xfrm>
          <a:prstGeom prst="roundRect">
            <a:avLst>
              <a:gd name="adj" fmla="val 5705"/>
            </a:avLst>
          </a:prstGeom>
          <a:solidFill>
            <a:srgbClr val="003180"/>
          </a:solidFill>
          <a:ln w="7620">
            <a:solidFill>
              <a:srgbClr val="194A99"/>
            </a:solidFill>
            <a:prstDash val="solid"/>
          </a:ln>
        </p:spPr>
        <p:txBody>
          <a:bodyPr/>
          <a:p/>
        </p:txBody>
      </p:sp>
      <p:sp>
        <p:nvSpPr>
          <p:cNvPr id="19" name="Text 17"/>
          <p:cNvSpPr/>
          <p:nvPr/>
        </p:nvSpPr>
        <p:spPr>
          <a:xfrm>
            <a:off x="2652911" y="4526756"/>
            <a:ext cx="215999" cy="2700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708"/>
              </a:lnSpc>
            </a:pPr>
            <a:r>
              <a:rPr lang="en-US" sz="1667" dirty="0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4</a:t>
            </a:r>
            <a:endParaRPr lang="en-US" sz="1667" dirty="0"/>
          </a:p>
        </p:txBody>
      </p:sp>
      <p:sp>
        <p:nvSpPr>
          <p:cNvPr id="20" name="Text 18"/>
          <p:cNvSpPr/>
          <p:nvPr/>
        </p:nvSpPr>
        <p:spPr>
          <a:xfrm>
            <a:off x="5137844" y="4249837"/>
            <a:ext cx="1920478" cy="2401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875"/>
              </a:lnSpc>
            </a:pPr>
            <a:r>
              <a:rPr lang="en-US" sz="1500" dirty="0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Respons Kebijakan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5137844" y="4582120"/>
            <a:ext cx="6362898" cy="4917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917"/>
              </a:lnSpc>
            </a:pPr>
            <a:r>
              <a:rPr lang="en-US" sz="1208" dirty="0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Pengambil kebijakan hanya merespon tanpa mampu memproduksi inovasi sosial budaya.</a:t>
            </a:r>
            <a:endParaRPr lang="en-US" sz="1208" dirty="0"/>
          </a:p>
        </p:txBody>
      </p:sp>
      <p:sp>
        <p:nvSpPr>
          <p:cNvPr id="22" name="Shape 20"/>
          <p:cNvSpPr/>
          <p:nvPr/>
        </p:nvSpPr>
        <p:spPr>
          <a:xfrm>
            <a:off x="5061050" y="5219502"/>
            <a:ext cx="6516489" cy="9525"/>
          </a:xfrm>
          <a:prstGeom prst="roundRect">
            <a:avLst>
              <a:gd name="adj" fmla="val 677486"/>
            </a:avLst>
          </a:prstGeom>
          <a:solidFill>
            <a:srgbClr val="194A99"/>
          </a:solidFill>
          <a:ln/>
        </p:spPr>
        <p:txBody>
          <a:bodyPr/>
          <a:p/>
        </p:txBody>
      </p:sp>
      <p:sp>
        <p:nvSpPr>
          <p:cNvPr id="23" name="Shape 21"/>
          <p:cNvSpPr/>
          <p:nvPr/>
        </p:nvSpPr>
        <p:spPr>
          <a:xfrm>
            <a:off x="537667" y="5304234"/>
            <a:ext cx="5558333" cy="1131193"/>
          </a:xfrm>
          <a:prstGeom prst="roundRect">
            <a:avLst>
              <a:gd name="adj" fmla="val 5705"/>
            </a:avLst>
          </a:prstGeom>
          <a:solidFill>
            <a:srgbClr val="003180"/>
          </a:solidFill>
          <a:ln w="7620">
            <a:solidFill>
              <a:srgbClr val="194A99"/>
            </a:solidFill>
            <a:prstDash val="solid"/>
          </a:ln>
        </p:spPr>
        <p:txBody>
          <a:bodyPr/>
          <a:p/>
        </p:txBody>
      </p:sp>
      <p:sp>
        <p:nvSpPr>
          <p:cNvPr id="24" name="Text 22"/>
          <p:cNvSpPr/>
          <p:nvPr/>
        </p:nvSpPr>
        <p:spPr>
          <a:xfrm>
            <a:off x="3208834" y="5734744"/>
            <a:ext cx="215999" cy="2700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708"/>
              </a:lnSpc>
            </a:pPr>
            <a:r>
              <a:rPr lang="en-US" sz="1667" dirty="0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5</a:t>
            </a:r>
            <a:endParaRPr lang="en-US" sz="1667" dirty="0"/>
          </a:p>
        </p:txBody>
      </p:sp>
      <p:sp>
        <p:nvSpPr>
          <p:cNvPr id="25" name="Text 23"/>
          <p:cNvSpPr/>
          <p:nvPr/>
        </p:nvSpPr>
        <p:spPr>
          <a:xfrm>
            <a:off x="6249591" y="5457826"/>
            <a:ext cx="1920478" cy="2401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1875"/>
              </a:lnSpc>
            </a:pPr>
            <a:r>
              <a:rPr lang="en-US" sz="1500" dirty="0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Generasi 2000-an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6249591" y="5790109"/>
            <a:ext cx="5251153" cy="4917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917"/>
              </a:lnSpc>
            </a:pPr>
            <a:r>
              <a:rPr lang="en-US" sz="1208" dirty="0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Anak-anak yang lahir pada milenium baru berpotensi menjadi aktor perubahan.</a:t>
            </a:r>
            <a:endParaRPr lang="en-US" sz="120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0947" y="464344"/>
            <a:ext cx="8877399" cy="5276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125"/>
              </a:lnSpc>
            </a:pPr>
            <a:r>
              <a:rPr lang="en-US" sz="3292" dirty="0" err="1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Kesiapsiagaan</a:t>
            </a:r>
            <a:r>
              <a:rPr lang="en-US" sz="3292" dirty="0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sz="3292" dirty="0" err="1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dalam</a:t>
            </a:r>
            <a:r>
              <a:rPr lang="en-US" sz="3292" dirty="0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sz="3292" dirty="0" err="1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Persoalah</a:t>
            </a:r>
            <a:r>
              <a:rPr lang="en-US" sz="3292" dirty="0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sz="3292" dirty="0" err="1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Radikalisme</a:t>
            </a:r>
            <a:r>
              <a:rPr lang="en-US" sz="3292" dirty="0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Agama</a:t>
            </a:r>
            <a:endParaRPr lang="en-US" sz="3292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947" y="1329631"/>
            <a:ext cx="844253" cy="101312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688406" y="1498402"/>
            <a:ext cx="2110681" cy="2637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42"/>
              </a:lnSpc>
            </a:pPr>
            <a:r>
              <a:rPr lang="en-US" sz="1625" dirty="0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Blenderisasi Agama</a:t>
            </a:r>
            <a:endParaRPr lang="en-US" sz="1625" dirty="0"/>
          </a:p>
        </p:txBody>
      </p:sp>
      <p:sp>
        <p:nvSpPr>
          <p:cNvPr id="5" name="Text 2"/>
          <p:cNvSpPr/>
          <p:nvPr/>
        </p:nvSpPr>
        <p:spPr>
          <a:xfrm>
            <a:off x="1688406" y="1863428"/>
            <a:ext cx="9912648" cy="2701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25"/>
              </a:lnSpc>
            </a:pPr>
            <a:r>
              <a:rPr lang="en-US" sz="1292" dirty="0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Proses pencampuran elemen agama dalam budaya baru yang multifaset.</a:t>
            </a:r>
            <a:endParaRPr lang="en-US" sz="1292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947" y="2342754"/>
            <a:ext cx="844253" cy="101312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688406" y="2511524"/>
            <a:ext cx="2299593" cy="2637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42"/>
              </a:lnSpc>
            </a:pPr>
            <a:r>
              <a:rPr lang="en-US" sz="1625" dirty="0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Generasi Baru Pemikir</a:t>
            </a:r>
            <a:endParaRPr lang="en-US" sz="1625" dirty="0"/>
          </a:p>
        </p:txBody>
      </p:sp>
      <p:sp>
        <p:nvSpPr>
          <p:cNvPr id="8" name="Text 4"/>
          <p:cNvSpPr/>
          <p:nvPr/>
        </p:nvSpPr>
        <p:spPr>
          <a:xfrm>
            <a:off x="1688406" y="2876550"/>
            <a:ext cx="9912648" cy="2701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25"/>
              </a:lnSpc>
            </a:pPr>
            <a:r>
              <a:rPr lang="en-US" sz="1292" dirty="0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Kemunculan aktor sosial yang mengarahkan pemikiran umat dengan pendekatan berbeda.</a:t>
            </a:r>
            <a:endParaRPr lang="en-US" sz="1292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947" y="3355876"/>
            <a:ext cx="844253" cy="101312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688406" y="3524647"/>
            <a:ext cx="2868613" cy="2637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42"/>
              </a:lnSpc>
            </a:pPr>
            <a:r>
              <a:rPr lang="en-US" sz="1625" dirty="0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Popularitas sebagai Panutan</a:t>
            </a:r>
            <a:endParaRPr lang="en-US" sz="1625" dirty="0"/>
          </a:p>
        </p:txBody>
      </p:sp>
      <p:sp>
        <p:nvSpPr>
          <p:cNvPr id="11" name="Text 6"/>
          <p:cNvSpPr/>
          <p:nvPr/>
        </p:nvSpPr>
        <p:spPr>
          <a:xfrm>
            <a:off x="1688406" y="3889673"/>
            <a:ext cx="9912648" cy="2701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25"/>
              </a:lnSpc>
            </a:pPr>
            <a:r>
              <a:rPr lang="en-US" sz="1292" dirty="0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Mereka yang memiliki banyak pengikut menjadi pemimpin opini.</a:t>
            </a:r>
            <a:endParaRPr lang="en-US" sz="1292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0947" y="4368999"/>
            <a:ext cx="844253" cy="1013123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688406" y="4537769"/>
            <a:ext cx="2825750" cy="2637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42"/>
              </a:lnSpc>
            </a:pPr>
            <a:r>
              <a:rPr lang="en-US" sz="1625" dirty="0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Konflik Berbasis Kata Kunci</a:t>
            </a:r>
            <a:endParaRPr lang="en-US" sz="1625" dirty="0"/>
          </a:p>
        </p:txBody>
      </p:sp>
      <p:sp>
        <p:nvSpPr>
          <p:cNvPr id="14" name="Text 8"/>
          <p:cNvSpPr/>
          <p:nvPr/>
        </p:nvSpPr>
        <p:spPr>
          <a:xfrm>
            <a:off x="1688406" y="4902795"/>
            <a:ext cx="9912648" cy="2701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25"/>
              </a:lnSpc>
            </a:pPr>
            <a:r>
              <a:rPr lang="en-US" sz="1292" dirty="0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Konflik agama semakin didasarkan pada istilah dan simbol yang disebarkan secara digital.</a:t>
            </a:r>
            <a:endParaRPr lang="en-US" sz="1292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0947" y="5382121"/>
            <a:ext cx="844253" cy="1013123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1688406" y="5550893"/>
            <a:ext cx="2110681" cy="2637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042"/>
              </a:lnSpc>
            </a:pPr>
            <a:r>
              <a:rPr lang="en-US" sz="1625" dirty="0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Peran Humanoid</a:t>
            </a:r>
            <a:endParaRPr lang="en-US" sz="1625" dirty="0"/>
          </a:p>
        </p:txBody>
      </p:sp>
      <p:sp>
        <p:nvSpPr>
          <p:cNvPr id="17" name="Text 10"/>
          <p:cNvSpPr/>
          <p:nvPr/>
        </p:nvSpPr>
        <p:spPr>
          <a:xfrm>
            <a:off x="1688406" y="5915919"/>
            <a:ext cx="9912648" cy="2701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125"/>
              </a:lnSpc>
            </a:pPr>
            <a:r>
              <a:rPr lang="en-US" sz="1292" dirty="0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Peranan teknologi humanoid yang mulai merambah kehidupan keagamaan.</a:t>
            </a:r>
            <a:endParaRPr lang="en-US" sz="129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9832" y="711994"/>
            <a:ext cx="10752336" cy="12854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5041"/>
              </a:lnSpc>
            </a:pPr>
            <a:r>
              <a:rPr lang="en-US" sz="4042" dirty="0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Strategi </a:t>
            </a:r>
            <a:r>
              <a:rPr lang="en-US" sz="4042" dirty="0" err="1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Pengentasan</a:t>
            </a:r>
            <a:r>
              <a:rPr lang="en-US" sz="4042" dirty="0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</a:t>
            </a:r>
            <a:r>
              <a:rPr lang="en-US" sz="4042" dirty="0" err="1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Radikalisme</a:t>
            </a:r>
            <a:r>
              <a:rPr lang="en-US" sz="4042" dirty="0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 dan </a:t>
            </a:r>
            <a:r>
              <a:rPr lang="en-US" sz="4042" dirty="0" err="1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Terorisme</a:t>
            </a:r>
            <a:endParaRPr lang="en-US" sz="4042" dirty="0"/>
          </a:p>
        </p:txBody>
      </p:sp>
      <p:sp>
        <p:nvSpPr>
          <p:cNvPr id="3" name="Shape 1"/>
          <p:cNvSpPr/>
          <p:nvPr/>
        </p:nvSpPr>
        <p:spPr>
          <a:xfrm>
            <a:off x="719831" y="2408832"/>
            <a:ext cx="462757" cy="462757"/>
          </a:xfrm>
          <a:prstGeom prst="roundRect">
            <a:avLst>
              <a:gd name="adj" fmla="val 18669"/>
            </a:avLst>
          </a:prstGeom>
          <a:solidFill>
            <a:srgbClr val="003180"/>
          </a:solidFill>
          <a:ln w="15240">
            <a:solidFill>
              <a:srgbClr val="194A99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796975" y="2447379"/>
            <a:ext cx="308471" cy="3856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417"/>
              </a:lnSpc>
            </a:pPr>
            <a:r>
              <a:rPr lang="en-US" sz="2417" dirty="0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1</a:t>
            </a:r>
            <a:endParaRPr lang="en-US" sz="2417" dirty="0"/>
          </a:p>
        </p:txBody>
      </p:sp>
      <p:sp>
        <p:nvSpPr>
          <p:cNvPr id="5" name="Text 3"/>
          <p:cNvSpPr/>
          <p:nvPr/>
        </p:nvSpPr>
        <p:spPr>
          <a:xfrm>
            <a:off x="1388269" y="2479477"/>
            <a:ext cx="2744292" cy="6425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500"/>
              </a:lnSpc>
            </a:pPr>
            <a:r>
              <a:rPr lang="en-US" sz="2000" dirty="0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Visi Baru Kehidupan Keagamaan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388269" y="3245346"/>
            <a:ext cx="2744292" cy="13160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583"/>
              </a:lnSpc>
            </a:pPr>
            <a:r>
              <a:rPr lang="en-US" sz="1583" dirty="0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Merumuskan paradigma baru yang disesuaikan dengan dinamika sosial budaya modern.</a:t>
            </a:r>
            <a:endParaRPr lang="en-US" sz="1583" dirty="0"/>
          </a:p>
        </p:txBody>
      </p:sp>
      <p:sp>
        <p:nvSpPr>
          <p:cNvPr id="7" name="Shape 5"/>
          <p:cNvSpPr/>
          <p:nvPr/>
        </p:nvSpPr>
        <p:spPr>
          <a:xfrm>
            <a:off x="4389636" y="2408832"/>
            <a:ext cx="462757" cy="462757"/>
          </a:xfrm>
          <a:prstGeom prst="roundRect">
            <a:avLst>
              <a:gd name="adj" fmla="val 18669"/>
            </a:avLst>
          </a:prstGeom>
          <a:solidFill>
            <a:srgbClr val="003180"/>
          </a:solidFill>
          <a:ln w="15240">
            <a:solidFill>
              <a:srgbClr val="194A99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4466779" y="2447379"/>
            <a:ext cx="308471" cy="3856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417"/>
              </a:lnSpc>
            </a:pPr>
            <a:r>
              <a:rPr lang="en-US" sz="2417" dirty="0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2</a:t>
            </a:r>
            <a:endParaRPr lang="en-US" sz="2417" dirty="0"/>
          </a:p>
        </p:txBody>
      </p:sp>
      <p:sp>
        <p:nvSpPr>
          <p:cNvPr id="9" name="Text 7"/>
          <p:cNvSpPr/>
          <p:nvPr/>
        </p:nvSpPr>
        <p:spPr>
          <a:xfrm>
            <a:off x="5058072" y="2479477"/>
            <a:ext cx="2744292" cy="6425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500"/>
              </a:lnSpc>
            </a:pPr>
            <a:r>
              <a:rPr lang="en-US" sz="2000" dirty="0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Rekayasa Sosial dan Pikiran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5058072" y="3245346"/>
            <a:ext cx="2744292" cy="13160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583"/>
              </a:lnSpc>
            </a:pPr>
            <a:r>
              <a:rPr lang="en-US" sz="1583" dirty="0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Menuntun generasi baru melalui program pembelajaran dan adaptasi sosial budaya.</a:t>
            </a:r>
            <a:endParaRPr lang="en-US" sz="1583" dirty="0"/>
          </a:p>
        </p:txBody>
      </p:sp>
      <p:sp>
        <p:nvSpPr>
          <p:cNvPr id="11" name="Shape 9"/>
          <p:cNvSpPr/>
          <p:nvPr/>
        </p:nvSpPr>
        <p:spPr>
          <a:xfrm>
            <a:off x="8059440" y="2408832"/>
            <a:ext cx="462757" cy="462757"/>
          </a:xfrm>
          <a:prstGeom prst="roundRect">
            <a:avLst>
              <a:gd name="adj" fmla="val 18669"/>
            </a:avLst>
          </a:prstGeom>
          <a:solidFill>
            <a:srgbClr val="003180"/>
          </a:solidFill>
          <a:ln w="15240">
            <a:solidFill>
              <a:srgbClr val="194A99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/>
          <p:nvPr/>
        </p:nvSpPr>
        <p:spPr>
          <a:xfrm>
            <a:off x="8136583" y="2447379"/>
            <a:ext cx="308471" cy="3856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417"/>
              </a:lnSpc>
            </a:pPr>
            <a:r>
              <a:rPr lang="en-US" sz="2417" dirty="0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3</a:t>
            </a:r>
            <a:endParaRPr lang="en-US" sz="2417" dirty="0"/>
          </a:p>
        </p:txBody>
      </p:sp>
      <p:sp>
        <p:nvSpPr>
          <p:cNvPr id="13" name="Text 11"/>
          <p:cNvSpPr/>
          <p:nvPr/>
        </p:nvSpPr>
        <p:spPr>
          <a:xfrm>
            <a:off x="8727877" y="2479477"/>
            <a:ext cx="2744292" cy="6425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500"/>
              </a:lnSpc>
            </a:pPr>
            <a:r>
              <a:rPr lang="en-US" sz="2000" dirty="0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Pemaknaan Ulang Konflik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8727877" y="3245346"/>
            <a:ext cx="2744292" cy="9870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583"/>
              </a:lnSpc>
            </a:pPr>
            <a:r>
              <a:rPr lang="en-US" sz="1583" dirty="0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Memandang konflik keagamaan dari perspektif global mind dan one world.</a:t>
            </a:r>
            <a:endParaRPr lang="en-US" sz="1583" dirty="0"/>
          </a:p>
        </p:txBody>
      </p:sp>
      <p:sp>
        <p:nvSpPr>
          <p:cNvPr id="15" name="Shape 13"/>
          <p:cNvSpPr/>
          <p:nvPr/>
        </p:nvSpPr>
        <p:spPr>
          <a:xfrm>
            <a:off x="719831" y="4972744"/>
            <a:ext cx="462757" cy="462757"/>
          </a:xfrm>
          <a:prstGeom prst="roundRect">
            <a:avLst>
              <a:gd name="adj" fmla="val 18669"/>
            </a:avLst>
          </a:prstGeom>
          <a:solidFill>
            <a:srgbClr val="003180"/>
          </a:solidFill>
          <a:ln w="15240">
            <a:solidFill>
              <a:srgbClr val="194A99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/>
          <p:nvPr/>
        </p:nvSpPr>
        <p:spPr>
          <a:xfrm>
            <a:off x="796975" y="5011291"/>
            <a:ext cx="308471" cy="3856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417"/>
              </a:lnSpc>
            </a:pPr>
            <a:r>
              <a:rPr lang="en-US" sz="2417" dirty="0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4</a:t>
            </a:r>
            <a:endParaRPr lang="en-US" sz="2417" dirty="0"/>
          </a:p>
        </p:txBody>
      </p:sp>
      <p:sp>
        <p:nvSpPr>
          <p:cNvPr id="17" name="Text 15"/>
          <p:cNvSpPr/>
          <p:nvPr/>
        </p:nvSpPr>
        <p:spPr>
          <a:xfrm>
            <a:off x="1388270" y="5043388"/>
            <a:ext cx="3527524" cy="3212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500"/>
              </a:lnSpc>
            </a:pPr>
            <a:r>
              <a:rPr lang="en-US" sz="2000" dirty="0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Strategi Pengelolaan Konflik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1388269" y="5487988"/>
            <a:ext cx="4579243" cy="658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583"/>
              </a:lnSpc>
            </a:pPr>
            <a:r>
              <a:rPr lang="en-US" sz="1583" dirty="0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Dasar etika, nilai, dan moralitas baru sebagai fondasi penyelesaian konflik jangka panjang.</a:t>
            </a:r>
            <a:endParaRPr lang="en-US" sz="1583" dirty="0"/>
          </a:p>
        </p:txBody>
      </p:sp>
      <p:sp>
        <p:nvSpPr>
          <p:cNvPr id="19" name="Shape 17"/>
          <p:cNvSpPr/>
          <p:nvPr/>
        </p:nvSpPr>
        <p:spPr>
          <a:xfrm>
            <a:off x="6224587" y="4972744"/>
            <a:ext cx="462757" cy="462757"/>
          </a:xfrm>
          <a:prstGeom prst="roundRect">
            <a:avLst>
              <a:gd name="adj" fmla="val 18669"/>
            </a:avLst>
          </a:prstGeom>
          <a:solidFill>
            <a:srgbClr val="003180"/>
          </a:solidFill>
          <a:ln w="15240">
            <a:solidFill>
              <a:srgbClr val="194A99"/>
            </a:solidFill>
            <a:prstDash val="solid"/>
          </a:ln>
        </p:spPr>
        <p:txBody>
          <a:bodyPr/>
          <a:p/>
        </p:txBody>
      </p:sp>
      <p:sp>
        <p:nvSpPr>
          <p:cNvPr id="20" name="Text 18"/>
          <p:cNvSpPr/>
          <p:nvPr/>
        </p:nvSpPr>
        <p:spPr>
          <a:xfrm>
            <a:off x="6301730" y="5011291"/>
            <a:ext cx="308471" cy="3856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>
              <a:lnSpc>
                <a:spcPts val="2417"/>
              </a:lnSpc>
            </a:pPr>
            <a:r>
              <a:rPr lang="en-US" sz="2417" dirty="0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5</a:t>
            </a:r>
            <a:endParaRPr lang="en-US" sz="2417" dirty="0"/>
          </a:p>
        </p:txBody>
      </p:sp>
      <p:sp>
        <p:nvSpPr>
          <p:cNvPr id="21" name="Text 19"/>
          <p:cNvSpPr/>
          <p:nvPr/>
        </p:nvSpPr>
        <p:spPr>
          <a:xfrm>
            <a:off x="6893024" y="5043388"/>
            <a:ext cx="3391098" cy="3212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500"/>
              </a:lnSpc>
            </a:pPr>
            <a:r>
              <a:rPr lang="en-US" sz="2000" dirty="0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Peran Pengambil Kebijakan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6893024" y="5487988"/>
            <a:ext cx="4579243" cy="658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583"/>
              </a:lnSpc>
            </a:pPr>
            <a:r>
              <a:rPr lang="en-US" sz="1583" dirty="0">
                <a:latin typeface="Merriweather" pitchFamily="34" charset="0"/>
                <a:ea typeface="Merriweather" pitchFamily="34" charset="-122"/>
                <a:cs typeface="Merriweather" pitchFamily="34" charset="-120"/>
              </a:rPr>
              <a:t>Berpikir strategis untuk solusi yang berkelanjutan dan berorientasi masa depan.</a:t>
            </a:r>
            <a:endParaRPr lang="en-US" sz="158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66417-85B5-7A9F-1DDF-5423A8573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</a:t>
            </a:r>
            <a:r>
              <a:rPr lang="en-US" dirty="0" err="1"/>
              <a:t>Pengentasan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25FFB4-57BE-1FE5-4F4B-03C09F9827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Keterlibatan</a:t>
            </a:r>
            <a:r>
              <a:rPr lang="en-US" dirty="0"/>
              <a:t> </a:t>
            </a:r>
            <a:r>
              <a:rPr lang="en-US" dirty="0" err="1"/>
              <a:t>Keluarga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memperhatiakn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tingkah</a:t>
            </a:r>
            <a:r>
              <a:rPr lang="en-US" dirty="0"/>
              <a:t> </a:t>
            </a:r>
            <a:r>
              <a:rPr lang="en-US" dirty="0" err="1"/>
              <a:t>laku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beragama</a:t>
            </a:r>
            <a:r>
              <a:rPr lang="en-US" dirty="0"/>
              <a:t>;</a:t>
            </a:r>
          </a:p>
          <a:p>
            <a:r>
              <a:rPr lang="en-US" dirty="0"/>
              <a:t>Pola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keseimbangan</a:t>
            </a:r>
            <a:r>
              <a:rPr lang="en-US" dirty="0"/>
              <a:t> pada </a:t>
            </a:r>
            <a:r>
              <a:rPr lang="en-US" dirty="0" err="1"/>
              <a:t>Kesadaran</a:t>
            </a:r>
            <a:r>
              <a:rPr lang="en-US" dirty="0"/>
              <a:t> dan Cara </a:t>
            </a:r>
            <a:r>
              <a:rPr lang="en-US" dirty="0" err="1"/>
              <a:t>Berpikir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kehidupan</a:t>
            </a:r>
            <a:r>
              <a:rPr lang="en-US" dirty="0"/>
              <a:t> </a:t>
            </a:r>
            <a:r>
              <a:rPr lang="en-US" dirty="0" err="1"/>
              <a:t>keluarga</a:t>
            </a:r>
            <a:r>
              <a:rPr lang="en-US" dirty="0"/>
              <a:t>;</a:t>
            </a:r>
          </a:p>
          <a:p>
            <a:r>
              <a:rPr lang="en-US" dirty="0" err="1"/>
              <a:t>Kesadaran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Social Media </a:t>
            </a:r>
            <a:r>
              <a:rPr lang="en-US" dirty="0" err="1"/>
              <a:t>Enggagement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menjadikan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proses </a:t>
            </a:r>
            <a:r>
              <a:rPr lang="en-US" dirty="0" err="1"/>
              <a:t>menuju</a:t>
            </a:r>
            <a:r>
              <a:rPr lang="en-US" dirty="0"/>
              <a:t> Takfir.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4449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Thank You"/>
          <p:cNvSpPr txBox="1"/>
          <p:nvPr/>
        </p:nvSpPr>
        <p:spPr>
          <a:xfrm>
            <a:off x="4904677" y="2488074"/>
            <a:ext cx="3106684" cy="7207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8700"/>
            </a:lvl1pPr>
          </a:lstStyle>
          <a:p>
            <a:r>
              <a:rPr lang="en-US" sz="4350" dirty="0" err="1"/>
              <a:t>Terima</a:t>
            </a:r>
            <a:r>
              <a:rPr lang="en-US" sz="4350" dirty="0"/>
              <a:t> Kasih</a:t>
            </a:r>
            <a:endParaRPr sz="43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{AF4AFDBA-023E-A64D-B3FF-E50468A85E09}tf10001072</Template>
  <TotalTime>221</TotalTime>
  <Words>563</Words>
  <Application>Microsoft Macintosh PowerPoint</Application>
  <PresentationFormat>Widescreen</PresentationFormat>
  <Paragraphs>87</Paragraphs>
  <Slides>12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Calibri</vt:lpstr>
      <vt:lpstr>Franklin Gothic Book</vt:lpstr>
      <vt:lpstr>Merriweather</vt:lpstr>
      <vt:lpstr>Crop</vt:lpstr>
      <vt:lpstr>Mengatasi Isu Radikalisme dan Terorisme  </vt:lpstr>
      <vt:lpstr>Apa yang menjadi inti dalam presentasi ini?</vt:lpstr>
      <vt:lpstr>Beberapa istilah penting</vt:lpstr>
      <vt:lpstr>Proses Penempatan Wilayah</vt:lpstr>
      <vt:lpstr>Kemunculan HomeGrown Terorrism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Model Pengentasan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Mengatasi Radikalisme dan Terorisme Melalui Pendekatan Syariah</dc:title>
  <dc:creator>Kamaruzzaman Bustamam Ahmad</dc:creator>
  <cp:lastModifiedBy>Kamaruzzaman Bustamam Ahmad</cp:lastModifiedBy>
  <cp:revision>2</cp:revision>
  <dcterms:created xsi:type="dcterms:W3CDTF">2025-09-28T10:55:07Z</dcterms:created>
  <dcterms:modified xsi:type="dcterms:W3CDTF">2025-09-28T14:36:59Z</dcterms:modified>
</cp:coreProperties>
</file>