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92"/>
  </p:normalViewPr>
  <p:slideViewPr>
    <p:cSldViewPr snapToGrid="0">
      <p:cViewPr varScale="1">
        <p:scale>
          <a:sx n="82" d="100"/>
          <a:sy n="82" d="100"/>
        </p:scale>
        <p:origin x="192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0D8B-312C-6C6E-22ED-E7B464A51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E8A8BA-7F0F-7C56-ADB6-204853BF5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39D62-E991-2243-1B9C-C16367200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840E9-DBDA-A3E3-DD92-473C383A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B250F-CB30-FD61-4685-BC6ABEFC7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72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D70EE-26BB-2EEF-4D15-1497EE17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DA703-C475-61C8-308E-F4CD71B31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05CCE-2990-6C13-5648-FB28397B8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EE46E-AB9B-844F-4AAD-DF564C275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96CEA-FF52-67B9-83A5-EEDC0E4E9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9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32BD-337A-10B8-45E5-B991FEDD1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13AB0-3302-CB45-C50A-0C01210C0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FE78-240A-1E2B-EEA5-FA47E7EF0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14650-7D3A-7BF6-7850-EF56CFF78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72004-312B-0063-D617-243718E1E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7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1229-06F4-2B59-5317-9CBB96CF5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053F7-4195-1CDB-BCF6-BE4A5E987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89A239-9CC3-7A1F-C70E-B6A845E10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1356B-F5E8-A25A-58F6-DC29D621E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520D7-4D99-E972-52DE-CD72B908C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96C31-9759-6EB3-8202-ABBA3829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5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8389F-0540-D7FB-9743-9B17A7433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807F1-48CE-1B00-4636-6E4C8A58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F111D-698B-5471-9A3D-F119FEC690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1C751B-5CD6-6480-2739-644DA3A56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C702F5-4C07-0358-8E33-5760F036F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D84240-A5E5-A7B8-DDAE-C67A9A2F2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B1B36F-9CD3-B979-BA28-01C319034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AA854-F07F-0394-ADF1-23258E3C2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49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FF07-4D29-0159-8372-5FCD39D1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6F6C4B-7C43-0D50-BDD5-096585D43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ABDF7-5D19-4F33-59C6-C36BD0CE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BB761-032C-CF35-C8D9-E7A1A7BB2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1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025A6F-0B47-51C2-2671-02F23B58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0EBBAE-39D1-DDEE-B4D3-E11582244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D27CC-22F4-FF8A-2DCF-A706AC9D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1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8930-B19E-B5AF-5378-4AF57B16D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9C1E9-C118-4058-01C2-3D836D8E6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8AD68-CF49-41EC-2CED-5C005AE56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A6874-AC46-22F6-899A-B42EF7E6F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027E8-09D9-06FF-1EC7-DEF48495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90713-17E0-96A9-0BE4-0750FA7A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5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6A58F-E3B7-502A-7EF0-4A73CFC84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D107AC-D71E-0F03-E119-6621EB1A61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14CB1-52B8-E3DC-8483-1059EB546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7B933-175B-1C93-EBC0-2DE3A3650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CAB4A-DEF4-07AF-86DF-CFE7AFC0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68D94-A794-A2EB-9A45-F314C81F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6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76463-4DC6-8C93-0BBB-784568FA7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93939-4BDD-A446-EFD0-3DD8B88EC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CE7D7-5E5C-C5CA-0F23-970AB4459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53053-7F8A-90EC-7996-9E3F9910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58BC9-C745-E61F-38C9-7683CD8F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0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FC6960-FF67-96E2-6ADC-41359EC884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BF34D-E581-27A2-E642-C3E0529F5B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8C638-2ABF-9102-1F50-F522D826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5C848-B113-F2B3-32EF-7D23A6A7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8BCC1-9B30-CF16-FA7B-A5FE61C8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23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5E42DC-AF7E-0655-E9F9-FFE5D812F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2C48E-E8E4-3210-B479-46FE53D61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91E4F-BEDD-C11E-65E5-539CD73B2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37BA4-950E-AE49-9B11-27E381875C47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0A44C-6BEB-6F02-10D2-82297AD4E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7C985-0D71-4441-5617-216F0D097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C8420-72F1-DD43-9D1E-8CB9B666A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5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33336C-05E1-1C4A-7ED4-387DCE0EF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4A647A-0D9C-5C41-B922-8DE50FE5682E}"/>
              </a:ext>
            </a:extLst>
          </p:cNvPr>
          <p:cNvSpPr txBox="1"/>
          <p:nvPr/>
        </p:nvSpPr>
        <p:spPr>
          <a:xfrm>
            <a:off x="685800" y="1219200"/>
            <a:ext cx="762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ORASI ILMIAH  ·  WISUDA SARJANA (S1) &amp; MAGISTER (S2)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E68275C-6AB9-1B4D-B68F-8C40014A8481}"/>
              </a:ext>
            </a:extLst>
          </p:cNvPr>
          <p:cNvCxnSpPr/>
          <p:nvPr/>
        </p:nvCxnSpPr>
        <p:spPr>
          <a:xfrm>
            <a:off x="685800" y="1574800"/>
            <a:ext cx="762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946219E-5763-9B46-BE70-96AE8C60014D}"/>
              </a:ext>
            </a:extLst>
          </p:cNvPr>
          <p:cNvSpPr txBox="1"/>
          <p:nvPr/>
        </p:nvSpPr>
        <p:spPr>
          <a:xfrm>
            <a:off x="685800" y="1778000"/>
            <a:ext cx="7620000" cy="193899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200" b="1">
                <a:solidFill>
                  <a:srgbClr val="F5EFE2"/>
                </a:solidFill>
                <a:latin typeface="Palatino Linotype"/>
              </a:rPr>
              <a:t>Trajektori Kesadaran:
Dari Mimbar Wisuda ke </a:t>
            </a:r>
            <a:r>
              <a:rPr lang="en-US" sz="4200" b="1">
                <a:solidFill>
                  <a:srgbClr val="D8B25C"/>
                </a:solidFill>
                <a:latin typeface="Palatino Linotype"/>
              </a:rPr>
              <a:t>Panggung Sejarah 2045</a:t>
            </a:r>
            <a:endParaRPr lang="en-US" sz="4200" b="1">
              <a:solidFill>
                <a:srgbClr val="F5EFE2"/>
              </a:solidFill>
              <a:latin typeface="Palatino Linotyp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47416-C3C3-674A-9304-6BA92EAFA0A6}"/>
              </a:ext>
            </a:extLst>
          </p:cNvPr>
          <p:cNvSpPr txBox="1"/>
          <p:nvPr/>
        </p:nvSpPr>
        <p:spPr>
          <a:xfrm>
            <a:off x="685800" y="4038600"/>
            <a:ext cx="6858000" cy="55399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C4BC"/>
                </a:solidFill>
                <a:latin typeface="Segoe UI"/>
                <a:cs typeface="Segoe UI"/>
              </a:rPr>
              <a:t>Arah, tujuan, dan kesiapan alumni INU Aceh menghadapi era AI dan peradaban planet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9F551-BB4F-F344-9BAD-0F6465A624F1}"/>
              </a:ext>
            </a:extLst>
          </p:cNvPr>
          <p:cNvSpPr txBox="1"/>
          <p:nvPr/>
        </p:nvSpPr>
        <p:spPr>
          <a:xfrm>
            <a:off x="685800" y="5029200"/>
            <a:ext cx="71120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Prof. Kamaruzzaman Bustamam Ahmad, Ph.D.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367447-377D-FF47-980D-E1A1AF305FE8}"/>
              </a:ext>
            </a:extLst>
          </p:cNvPr>
          <p:cNvSpPr txBox="1"/>
          <p:nvPr/>
        </p:nvSpPr>
        <p:spPr>
          <a:xfrm>
            <a:off x="685800" y="5384800"/>
            <a:ext cx="711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Guru Besar Antropologi Agama, UIN Ar-Raniry Banda Aceh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C6BE83-38FE-C540-B9AE-E4D2C56BF28F}"/>
              </a:ext>
            </a:extLst>
          </p:cNvPr>
          <p:cNvCxnSpPr/>
          <p:nvPr/>
        </p:nvCxnSpPr>
        <p:spPr>
          <a:xfrm>
            <a:off x="685800" y="59690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2B79979-D3FA-D04F-B233-6DC990F044BE}"/>
              </a:ext>
            </a:extLst>
          </p:cNvPr>
          <p:cNvSpPr txBox="1"/>
          <p:nvPr/>
        </p:nvSpPr>
        <p:spPr>
          <a:xfrm>
            <a:off x="685800" y="6121400"/>
            <a:ext cx="635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>
                <a:solidFill>
                  <a:srgbClr val="D8B25C"/>
                </a:solidFill>
                <a:latin typeface="Segoe UI"/>
                <a:cs typeface="Segoe UI"/>
              </a:rPr>
              <a:t>Gedung Landmark BSI Aceh  ·  Rabu, 30 September 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E3851-CDFB-9146-A685-A8E06CE11E83}"/>
              </a:ext>
            </a:extLst>
          </p:cNvPr>
          <p:cNvSpPr txBox="1"/>
          <p:nvPr/>
        </p:nvSpPr>
        <p:spPr>
          <a:xfrm>
            <a:off x="7696200" y="6121400"/>
            <a:ext cx="381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200">
                <a:solidFill>
                  <a:srgbClr val="B9C4BC"/>
                </a:solidFill>
                <a:latin typeface="Segoe UI"/>
                <a:cs typeface="Segoe UI"/>
              </a:rPr>
              <a:t>Institut Nahdlatul Ulama Aceh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4EDCE0-FDA0-E541-B523-1BE6E0EC672E}"/>
              </a:ext>
            </a:extLst>
          </p:cNvPr>
          <p:cNvSpPr/>
          <p:nvPr/>
        </p:nvSpPr>
        <p:spPr>
          <a:xfrm>
            <a:off x="8242300" y="5194300"/>
            <a:ext cx="279400" cy="2794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72E1254-2E3A-C145-87FF-BCE83CCEBFC4}"/>
              </a:ext>
            </a:extLst>
          </p:cNvPr>
          <p:cNvSpPr/>
          <p:nvPr/>
        </p:nvSpPr>
        <p:spPr>
          <a:xfrm>
            <a:off x="8318500" y="5270500"/>
            <a:ext cx="127000" cy="1270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1092DF-5143-174A-80E2-A5DD7F3A5949}"/>
              </a:ext>
            </a:extLst>
          </p:cNvPr>
          <p:cNvSpPr/>
          <p:nvPr/>
        </p:nvSpPr>
        <p:spPr>
          <a:xfrm>
            <a:off x="8966200" y="4521200"/>
            <a:ext cx="381000" cy="3810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6D435D-A5B3-B344-9889-3F5DA2954E88}"/>
              </a:ext>
            </a:extLst>
          </p:cNvPr>
          <p:cNvSpPr/>
          <p:nvPr/>
        </p:nvSpPr>
        <p:spPr>
          <a:xfrm>
            <a:off x="9080500" y="4635500"/>
            <a:ext cx="177800" cy="1778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4CB0B0E-F160-DA40-8F26-471FE298920F}"/>
              </a:ext>
            </a:extLst>
          </p:cNvPr>
          <p:cNvSpPr/>
          <p:nvPr/>
        </p:nvSpPr>
        <p:spPr>
          <a:xfrm>
            <a:off x="9652000" y="3683000"/>
            <a:ext cx="495300" cy="4953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9ED8912-DD4F-DD4B-AEE7-AD3799F4A8DD}"/>
              </a:ext>
            </a:extLst>
          </p:cNvPr>
          <p:cNvSpPr/>
          <p:nvPr/>
        </p:nvSpPr>
        <p:spPr>
          <a:xfrm>
            <a:off x="9791700" y="3822700"/>
            <a:ext cx="228600" cy="2286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B0041F1-DD46-F74E-9539-E1CBD9850239}"/>
              </a:ext>
            </a:extLst>
          </p:cNvPr>
          <p:cNvSpPr/>
          <p:nvPr/>
        </p:nvSpPr>
        <p:spPr>
          <a:xfrm>
            <a:off x="10198100" y="2654300"/>
            <a:ext cx="660400" cy="6604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F1EDE8-A0B3-114C-87BC-DBDD7E01F6F5}"/>
              </a:ext>
            </a:extLst>
          </p:cNvPr>
          <p:cNvSpPr/>
          <p:nvPr/>
        </p:nvSpPr>
        <p:spPr>
          <a:xfrm>
            <a:off x="10388600" y="2844800"/>
            <a:ext cx="304800" cy="3048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571EAC-C665-F849-B60B-BC927C9C4C0D}"/>
              </a:ext>
            </a:extLst>
          </p:cNvPr>
          <p:cNvSpPr/>
          <p:nvPr/>
        </p:nvSpPr>
        <p:spPr>
          <a:xfrm>
            <a:off x="10541000" y="1422400"/>
            <a:ext cx="939800" cy="9398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5854E32-EC17-2F43-8B7B-CA9E696D67B1}"/>
              </a:ext>
            </a:extLst>
          </p:cNvPr>
          <p:cNvSpPr/>
          <p:nvPr/>
        </p:nvSpPr>
        <p:spPr>
          <a:xfrm>
            <a:off x="10807700" y="1689100"/>
            <a:ext cx="431800" cy="4318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41D2264-92AC-E044-BFBE-5467C868DE3D}"/>
              </a:ext>
            </a:extLst>
          </p:cNvPr>
          <p:cNvSpPr/>
          <p:nvPr/>
        </p:nvSpPr>
        <p:spPr>
          <a:xfrm>
            <a:off x="8483600" y="52070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76ABF49-0F64-EF40-9DE5-A68C4E16E4A9}"/>
              </a:ext>
            </a:extLst>
          </p:cNvPr>
          <p:cNvSpPr/>
          <p:nvPr/>
        </p:nvSpPr>
        <p:spPr>
          <a:xfrm>
            <a:off x="8623300" y="51054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5EE7EA7-1162-6E4A-AC7A-3BE41FBC2778}"/>
              </a:ext>
            </a:extLst>
          </p:cNvPr>
          <p:cNvSpPr/>
          <p:nvPr/>
        </p:nvSpPr>
        <p:spPr>
          <a:xfrm>
            <a:off x="8750300" y="50038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8985343-B9E5-D64E-BF9E-42DF4B5807A4}"/>
              </a:ext>
            </a:extLst>
          </p:cNvPr>
          <p:cNvSpPr/>
          <p:nvPr/>
        </p:nvSpPr>
        <p:spPr>
          <a:xfrm>
            <a:off x="8877300" y="49022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14B1CEF-1035-1748-AE4D-E8404CA6C6FB}"/>
              </a:ext>
            </a:extLst>
          </p:cNvPr>
          <p:cNvSpPr/>
          <p:nvPr/>
        </p:nvSpPr>
        <p:spPr>
          <a:xfrm>
            <a:off x="9017000" y="48006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0FB91E7-CD0F-E747-83EC-8C97713DB746}"/>
              </a:ext>
            </a:extLst>
          </p:cNvPr>
          <p:cNvSpPr/>
          <p:nvPr/>
        </p:nvSpPr>
        <p:spPr>
          <a:xfrm>
            <a:off x="9271000" y="45720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BF5AB4-0E5A-3147-91EF-1CF78B10D669}"/>
              </a:ext>
            </a:extLst>
          </p:cNvPr>
          <p:cNvSpPr/>
          <p:nvPr/>
        </p:nvSpPr>
        <p:spPr>
          <a:xfrm>
            <a:off x="9385300" y="44323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D5E333-1C0C-A944-A1B9-AFA595BA9617}"/>
              </a:ext>
            </a:extLst>
          </p:cNvPr>
          <p:cNvSpPr/>
          <p:nvPr/>
        </p:nvSpPr>
        <p:spPr>
          <a:xfrm>
            <a:off x="9512300" y="43053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59E1491-1774-EC42-9048-348E09B76416}"/>
              </a:ext>
            </a:extLst>
          </p:cNvPr>
          <p:cNvSpPr/>
          <p:nvPr/>
        </p:nvSpPr>
        <p:spPr>
          <a:xfrm>
            <a:off x="9639300" y="41783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66AF9F2-F7ED-AD40-9A25-E505B5FADE08}"/>
              </a:ext>
            </a:extLst>
          </p:cNvPr>
          <p:cNvSpPr/>
          <p:nvPr/>
        </p:nvSpPr>
        <p:spPr>
          <a:xfrm>
            <a:off x="9753600" y="40386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7902F07-6305-0C4B-AAF6-2121C33BCAB9}"/>
              </a:ext>
            </a:extLst>
          </p:cNvPr>
          <p:cNvSpPr/>
          <p:nvPr/>
        </p:nvSpPr>
        <p:spPr>
          <a:xfrm>
            <a:off x="9982200" y="37592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8BDAE59-311E-8B43-BB7D-9D22CBBF0FF0}"/>
              </a:ext>
            </a:extLst>
          </p:cNvPr>
          <p:cNvSpPr/>
          <p:nvPr/>
        </p:nvSpPr>
        <p:spPr>
          <a:xfrm>
            <a:off x="10096500" y="35941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972AF2C-F4A2-234C-9EC2-D135071A7062}"/>
              </a:ext>
            </a:extLst>
          </p:cNvPr>
          <p:cNvSpPr/>
          <p:nvPr/>
        </p:nvSpPr>
        <p:spPr>
          <a:xfrm>
            <a:off x="10198100" y="34417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C0989BA-4DED-EA48-B4C4-591F7C920377}"/>
              </a:ext>
            </a:extLst>
          </p:cNvPr>
          <p:cNvSpPr/>
          <p:nvPr/>
        </p:nvSpPr>
        <p:spPr>
          <a:xfrm>
            <a:off x="10299700" y="32893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C7BD100-D7A6-7944-94C3-B1498DC296AB}"/>
              </a:ext>
            </a:extLst>
          </p:cNvPr>
          <p:cNvSpPr/>
          <p:nvPr/>
        </p:nvSpPr>
        <p:spPr>
          <a:xfrm>
            <a:off x="10414000" y="31242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110BCA8-99C9-B949-96A0-5793556B1C3B}"/>
              </a:ext>
            </a:extLst>
          </p:cNvPr>
          <p:cNvSpPr/>
          <p:nvPr/>
        </p:nvSpPr>
        <p:spPr>
          <a:xfrm>
            <a:off x="10591800" y="27940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A15B375-702E-4E41-9EBC-7884E4A7226A}"/>
              </a:ext>
            </a:extLst>
          </p:cNvPr>
          <p:cNvSpPr/>
          <p:nvPr/>
        </p:nvSpPr>
        <p:spPr>
          <a:xfrm>
            <a:off x="10680700" y="26035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A50195E-1FC3-1543-85B5-F02FAF98E2D0}"/>
              </a:ext>
            </a:extLst>
          </p:cNvPr>
          <p:cNvSpPr/>
          <p:nvPr/>
        </p:nvSpPr>
        <p:spPr>
          <a:xfrm>
            <a:off x="10756900" y="24257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2A98549-8CD5-534C-A49A-9B3E36163473}"/>
              </a:ext>
            </a:extLst>
          </p:cNvPr>
          <p:cNvSpPr/>
          <p:nvPr/>
        </p:nvSpPr>
        <p:spPr>
          <a:xfrm>
            <a:off x="10833100" y="22479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22EA9B4-0BC8-1E4F-9D49-058E0D6D4280}"/>
              </a:ext>
            </a:extLst>
          </p:cNvPr>
          <p:cNvSpPr/>
          <p:nvPr/>
        </p:nvSpPr>
        <p:spPr>
          <a:xfrm>
            <a:off x="10922000" y="2057400"/>
            <a:ext cx="38100" cy="381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A0222468-6607-664B-AE49-EAE633D501E3}"/>
              </a:ext>
            </a:extLst>
          </p:cNvPr>
          <p:cNvSpPr/>
          <p:nvPr/>
        </p:nvSpPr>
        <p:spPr>
          <a:xfrm>
            <a:off x="8229600" y="55626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86BAD8-4A36-BB4C-8A8A-B97ED54F2EA5}"/>
              </a:ext>
            </a:extLst>
          </p:cNvPr>
          <p:cNvSpPr txBox="1"/>
          <p:nvPr/>
        </p:nvSpPr>
        <p:spPr>
          <a:xfrm>
            <a:off x="8331200" y="56007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INSIGHT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5C83B65-269E-D941-8A21-FA1526B5E4F8}"/>
              </a:ext>
            </a:extLst>
          </p:cNvPr>
          <p:cNvSpPr txBox="1"/>
          <p:nvPr/>
        </p:nvSpPr>
        <p:spPr>
          <a:xfrm>
            <a:off x="8331200" y="57912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www.kba13.com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7863525E-1613-2D45-89C8-B60A219F666C}"/>
              </a:ext>
            </a:extLst>
          </p:cNvPr>
          <p:cNvSpPr/>
          <p:nvPr/>
        </p:nvSpPr>
        <p:spPr>
          <a:xfrm>
            <a:off x="9931400" y="55626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AB173F-F4C9-4047-BE20-C6ACB781E82A}"/>
              </a:ext>
            </a:extLst>
          </p:cNvPr>
          <p:cNvSpPr txBox="1"/>
          <p:nvPr/>
        </p:nvSpPr>
        <p:spPr>
          <a:xfrm>
            <a:off x="10033000" y="56007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ACADEMY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4F0B2A0-A8DA-574F-866A-33849AB29A9C}"/>
              </a:ext>
            </a:extLst>
          </p:cNvPr>
          <p:cNvSpPr txBox="1"/>
          <p:nvPr/>
        </p:nvSpPr>
        <p:spPr>
          <a:xfrm>
            <a:off x="10033000" y="57912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kba13academy.com</a:t>
            </a:r>
          </a:p>
        </p:txBody>
      </p:sp>
    </p:spTree>
    <p:extLst>
      <p:ext uri="{BB962C8B-B14F-4D97-AF65-F5344CB8AC3E}">
        <p14:creationId xmlns:p14="http://schemas.microsoft.com/office/powerpoint/2010/main" val="366611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0DE725-40F3-DAA8-B5C9-B592EA6DD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41D5A2C5-8D86-D946-A823-B502CC58292C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PEMBUKA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15ABE5B-7345-9340-AF79-8EAF0270732D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">
            <a:extLst>
              <a:ext uri="{FF2B5EF4-FFF2-40B4-BE49-F238E27FC236}">
                <a16:creationId xmlns:a16="http://schemas.microsoft.com/office/drawing/2014/main" id="{24262453-FBA7-0641-B6B2-2EF52350ED7D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55DF34D3-F508-AE4C-9FC5-35896779B6A3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EB72E4-B329-1E4F-8ECE-D148B232B69E}"/>
              </a:ext>
            </a:extLst>
          </p:cNvPr>
          <p:cNvSpPr txBox="1"/>
          <p:nvPr/>
        </p:nvSpPr>
        <p:spPr>
          <a:xfrm>
            <a:off x="609600" y="1016000"/>
            <a:ext cx="1524000" cy="184665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0">
                <a:solidFill>
                  <a:srgbClr val="D8B25C"/>
                </a:solidFill>
                <a:latin typeface="Palatino Linotype"/>
              </a:rPr>
              <a:t>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E5FF6-29CA-C147-9611-60F318026FEC}"/>
              </a:ext>
            </a:extLst>
          </p:cNvPr>
          <p:cNvSpPr txBox="1"/>
          <p:nvPr/>
        </p:nvSpPr>
        <p:spPr>
          <a:xfrm>
            <a:off x="685800" y="2286000"/>
            <a:ext cx="10820400" cy="166199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600" b="1">
                <a:solidFill>
                  <a:srgbClr val="D8B25C"/>
                </a:solidFill>
                <a:latin typeface="Palatino Linotype"/>
              </a:rPr>
              <a:t>Selamat, para wisudawan.</a:t>
            </a:r>
            <a:r>
              <a:rPr lang="en-US" sz="3600" b="1">
                <a:solidFill>
                  <a:srgbClr val="F5EFE2"/>
                </a:solidFill>
                <a:latin typeface="Palatino Linotype"/>
              </a:rPr>
              <a:t>
Toga ini lahir dari doa orang tua, didikan guru, dan jerih payah Anda.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6BED-4D70-F04B-AE1B-A8C8A84E38D5}"/>
              </a:ext>
            </a:extLst>
          </p:cNvPr>
          <p:cNvCxnSpPr/>
          <p:nvPr/>
        </p:nvCxnSpPr>
        <p:spPr>
          <a:xfrm>
            <a:off x="685800" y="44704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BDF50CD-BF8E-954B-B41A-1FD6A5E8A4D9}"/>
              </a:ext>
            </a:extLst>
          </p:cNvPr>
          <p:cNvSpPr txBox="1"/>
          <p:nvPr/>
        </p:nvSpPr>
        <p:spPr>
          <a:xfrm>
            <a:off x="685800" y="4724400"/>
            <a:ext cx="9144000" cy="61555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>
                <a:solidFill>
                  <a:srgbClr val="B9C4BC"/>
                </a:solidFill>
                <a:latin typeface="Segoe UI"/>
                <a:cs typeface="Segoe UI"/>
              </a:rPr>
              <a:t>Mulai hari ini, pertanyaannya berubah: apa yang akan Anda kerjakan dengan ilmu itu?</a:t>
            </a:r>
          </a:p>
        </p:txBody>
      </p:sp>
    </p:spTree>
    <p:extLst>
      <p:ext uri="{BB962C8B-B14F-4D97-AF65-F5344CB8AC3E}">
        <p14:creationId xmlns:p14="http://schemas.microsoft.com/office/powerpoint/2010/main" val="849958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B077E7-EA8C-17FF-ABFA-2AC8A015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FDB8E5D2-1B68-D848-B5D4-86A7A3969B63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MEDAN PENGABDIAN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9ACD705-B667-1240-83C8-FD0EE7EA74E8}"/>
              </a:ext>
            </a:extLst>
          </p:cNvPr>
          <p:cNvSpPr txBox="1"/>
          <p:nvPr/>
        </p:nvSpPr>
        <p:spPr>
          <a:xfrm>
            <a:off x="685800" y="635000"/>
            <a:ext cx="10820400" cy="86177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Ilmu yang Anda bawa pulang hari ini menunggu di empat medan pengabdian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BD9395B-E87E-7946-95E2-CD54570D5801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05C478B1-C70F-1E46-9C65-2C28F3F9F42F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95CB001B-DF19-BC47-BD0D-942C0C75F4D2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73F2CD-1E48-4A47-B437-3D5EDBB396E9}"/>
              </a:ext>
            </a:extLst>
          </p:cNvPr>
          <p:cNvSpPr txBox="1"/>
          <p:nvPr/>
        </p:nvSpPr>
        <p:spPr>
          <a:xfrm>
            <a:off x="685800" y="1905000"/>
            <a:ext cx="3429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B9C4BC"/>
                </a:solidFill>
                <a:latin typeface="Segoe UI"/>
                <a:cs typeface="Segoe UI"/>
              </a:rPr>
              <a:t>BEKAL DARI ORASI INI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DFF136F-4255-5D4F-9036-5307A400AAB2}"/>
              </a:ext>
            </a:extLst>
          </p:cNvPr>
          <p:cNvSpPr/>
          <p:nvPr/>
        </p:nvSpPr>
        <p:spPr>
          <a:xfrm>
            <a:off x="685800" y="2286000"/>
            <a:ext cx="3429000" cy="9906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9B1339-B989-154C-80FC-054FEE0BD11F}"/>
              </a:ext>
            </a:extLst>
          </p:cNvPr>
          <p:cNvSpPr/>
          <p:nvPr/>
        </p:nvSpPr>
        <p:spPr>
          <a:xfrm>
            <a:off x="965200" y="2705100"/>
            <a:ext cx="152400" cy="152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A2080F-491D-E440-91CD-85AD4689ED8F}"/>
              </a:ext>
            </a:extLst>
          </p:cNvPr>
          <p:cNvSpPr txBox="1"/>
          <p:nvPr/>
        </p:nvSpPr>
        <p:spPr>
          <a:xfrm>
            <a:off x="1295400" y="2463800"/>
            <a:ext cx="2667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Wawasan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482DD6-7CAC-9041-A7BB-4D459FB7E570}"/>
              </a:ext>
            </a:extLst>
          </p:cNvPr>
          <p:cNvSpPr txBox="1"/>
          <p:nvPr/>
        </p:nvSpPr>
        <p:spPr>
          <a:xfrm>
            <a:off x="1295400" y="2844800"/>
            <a:ext cx="2667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Membaca arah zaman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7C4626B-F42A-8A46-A2F3-B9A9B05EDC58}"/>
              </a:ext>
            </a:extLst>
          </p:cNvPr>
          <p:cNvSpPr/>
          <p:nvPr/>
        </p:nvSpPr>
        <p:spPr>
          <a:xfrm>
            <a:off x="685800" y="3454400"/>
            <a:ext cx="3429000" cy="9906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70FAA3-748F-984F-B4BA-8FB776F9004E}"/>
              </a:ext>
            </a:extLst>
          </p:cNvPr>
          <p:cNvSpPr/>
          <p:nvPr/>
        </p:nvSpPr>
        <p:spPr>
          <a:xfrm>
            <a:off x="965200" y="3873500"/>
            <a:ext cx="152400" cy="152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29B02-7D01-7643-B12D-2C8978836D9D}"/>
              </a:ext>
            </a:extLst>
          </p:cNvPr>
          <p:cNvSpPr txBox="1"/>
          <p:nvPr/>
        </p:nvSpPr>
        <p:spPr>
          <a:xfrm>
            <a:off x="1295400" y="3632200"/>
            <a:ext cx="2667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Motivasi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BB4AEC-C928-0F43-A0D7-D1F405641968}"/>
              </a:ext>
            </a:extLst>
          </p:cNvPr>
          <p:cNvSpPr txBox="1"/>
          <p:nvPr/>
        </p:nvSpPr>
        <p:spPr>
          <a:xfrm>
            <a:off x="1295400" y="4013200"/>
            <a:ext cx="2667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Menyalakan tekad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1CCF559-7956-E348-8BCA-CFBD0DE8008F}"/>
              </a:ext>
            </a:extLst>
          </p:cNvPr>
          <p:cNvSpPr/>
          <p:nvPr/>
        </p:nvSpPr>
        <p:spPr>
          <a:xfrm>
            <a:off x="685800" y="4622800"/>
            <a:ext cx="3429000" cy="9906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C1C78BC-C843-664E-8A78-DF6E14D55D55}"/>
              </a:ext>
            </a:extLst>
          </p:cNvPr>
          <p:cNvSpPr/>
          <p:nvPr/>
        </p:nvSpPr>
        <p:spPr>
          <a:xfrm>
            <a:off x="965200" y="5041900"/>
            <a:ext cx="152400" cy="152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984C44-0E4F-7741-BC5A-077D537BFD57}"/>
              </a:ext>
            </a:extLst>
          </p:cNvPr>
          <p:cNvSpPr txBox="1"/>
          <p:nvPr/>
        </p:nvSpPr>
        <p:spPr>
          <a:xfrm>
            <a:off x="1295400" y="4800600"/>
            <a:ext cx="2667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Inspirasi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53387B-31E2-2843-A545-DAEDC522D704}"/>
              </a:ext>
            </a:extLst>
          </p:cNvPr>
          <p:cNvSpPr txBox="1"/>
          <p:nvPr/>
        </p:nvSpPr>
        <p:spPr>
          <a:xfrm>
            <a:off x="1295400" y="5181600"/>
            <a:ext cx="2667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Menemukan panggilan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992FC5-0666-B849-88A8-0C1D73849849}"/>
              </a:ext>
            </a:extLst>
          </p:cNvPr>
          <p:cNvSpPr txBox="1"/>
          <p:nvPr/>
        </p:nvSpPr>
        <p:spPr>
          <a:xfrm>
            <a:off x="4572000" y="1905000"/>
            <a:ext cx="6858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B9C4BC"/>
                </a:solidFill>
                <a:latin typeface="Segoe UI"/>
                <a:cs typeface="Segoe UI"/>
              </a:rPr>
              <a:t>EMPAT MEDAN PENGABDIAN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86596E9-6EE7-4F4A-9F32-CE5FB2371DF5}"/>
              </a:ext>
            </a:extLst>
          </p:cNvPr>
          <p:cNvSpPr/>
          <p:nvPr/>
        </p:nvSpPr>
        <p:spPr>
          <a:xfrm>
            <a:off x="4572000" y="2286000"/>
            <a:ext cx="3352800" cy="15875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1D7473-5A91-E448-B390-202D15C17771}"/>
              </a:ext>
            </a:extLst>
          </p:cNvPr>
          <p:cNvSpPr txBox="1"/>
          <p:nvPr/>
        </p:nvSpPr>
        <p:spPr>
          <a:xfrm>
            <a:off x="4800600" y="2489200"/>
            <a:ext cx="762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Palatino Linotype"/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3AFA2B-C98D-9847-882F-8F52DDDC2097}"/>
              </a:ext>
            </a:extLst>
          </p:cNvPr>
          <p:cNvSpPr txBox="1"/>
          <p:nvPr/>
        </p:nvSpPr>
        <p:spPr>
          <a:xfrm>
            <a:off x="4800600" y="28194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Masyarakat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762FB7-17ED-9841-9EC7-89D5C02C9CE7}"/>
              </a:ext>
            </a:extLst>
          </p:cNvPr>
          <p:cNvSpPr txBox="1"/>
          <p:nvPr/>
        </p:nvSpPr>
        <p:spPr>
          <a:xfrm>
            <a:off x="4800600" y="3251200"/>
            <a:ext cx="29210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Menjadi penggerak di gampong, dayah, dan kota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FACF58D-6472-CF45-9934-E121D923B9C6}"/>
              </a:ext>
            </a:extLst>
          </p:cNvPr>
          <p:cNvSpPr/>
          <p:nvPr/>
        </p:nvSpPr>
        <p:spPr>
          <a:xfrm>
            <a:off x="8077200" y="2286000"/>
            <a:ext cx="3352800" cy="15875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1C271B-C0F0-1E46-B17A-8BB6BE365899}"/>
              </a:ext>
            </a:extLst>
          </p:cNvPr>
          <p:cNvSpPr txBox="1"/>
          <p:nvPr/>
        </p:nvSpPr>
        <p:spPr>
          <a:xfrm>
            <a:off x="8305800" y="2489200"/>
            <a:ext cx="762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Palatino Linotype"/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74F5B0-3590-C549-891D-881CA32116D5}"/>
              </a:ext>
            </a:extLst>
          </p:cNvPr>
          <p:cNvSpPr txBox="1"/>
          <p:nvPr/>
        </p:nvSpPr>
        <p:spPr>
          <a:xfrm>
            <a:off x="8305800" y="28194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Agama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FDEF61-6A3A-A64E-B680-6C693082C127}"/>
              </a:ext>
            </a:extLst>
          </p:cNvPr>
          <p:cNvSpPr txBox="1"/>
          <p:nvPr/>
        </p:nvSpPr>
        <p:spPr>
          <a:xfrm>
            <a:off x="8305800" y="3251200"/>
            <a:ext cx="29210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Menjaga Islam yang berilmu, ramah, dan beradab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9791FD8-EB9A-314F-B2ED-1D1323397EBA}"/>
              </a:ext>
            </a:extLst>
          </p:cNvPr>
          <p:cNvSpPr/>
          <p:nvPr/>
        </p:nvSpPr>
        <p:spPr>
          <a:xfrm>
            <a:off x="4572000" y="4051300"/>
            <a:ext cx="3352800" cy="15875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499334-B0E5-F44A-AB33-080D2A0AC50B}"/>
              </a:ext>
            </a:extLst>
          </p:cNvPr>
          <p:cNvSpPr txBox="1"/>
          <p:nvPr/>
        </p:nvSpPr>
        <p:spPr>
          <a:xfrm>
            <a:off x="4800600" y="4254500"/>
            <a:ext cx="762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Palatino Linotype"/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461C29-86DB-2744-8339-F2382644321F}"/>
              </a:ext>
            </a:extLst>
          </p:cNvPr>
          <p:cNvSpPr txBox="1"/>
          <p:nvPr/>
        </p:nvSpPr>
        <p:spPr>
          <a:xfrm>
            <a:off x="4800600" y="45847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Bangsa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1551A8-F496-A44F-9F38-CEE360C20877}"/>
              </a:ext>
            </a:extLst>
          </p:cNvPr>
          <p:cNvSpPr txBox="1"/>
          <p:nvPr/>
        </p:nvSpPr>
        <p:spPr>
          <a:xfrm>
            <a:off x="4800600" y="5016500"/>
            <a:ext cx="29210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Merawat keindonesiaan dan kebinekaan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C6DE76E-FD10-714A-984F-E6736CE9AAA5}"/>
              </a:ext>
            </a:extLst>
          </p:cNvPr>
          <p:cNvSpPr/>
          <p:nvPr/>
        </p:nvSpPr>
        <p:spPr>
          <a:xfrm>
            <a:off x="8077200" y="4051300"/>
            <a:ext cx="3352800" cy="15875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B24022-1261-F04E-A4EE-B93D8D245765}"/>
              </a:ext>
            </a:extLst>
          </p:cNvPr>
          <p:cNvSpPr txBox="1"/>
          <p:nvPr/>
        </p:nvSpPr>
        <p:spPr>
          <a:xfrm>
            <a:off x="8305800" y="4254500"/>
            <a:ext cx="762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Palatino Linotype"/>
              </a:rPr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EC293C-AEB6-3B47-B847-2DCC09D3AC40}"/>
              </a:ext>
            </a:extLst>
          </p:cNvPr>
          <p:cNvSpPr txBox="1"/>
          <p:nvPr/>
        </p:nvSpPr>
        <p:spPr>
          <a:xfrm>
            <a:off x="8305800" y="45847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Negara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430A08-5C46-0C48-BC67-77ECDFC443A3}"/>
              </a:ext>
            </a:extLst>
          </p:cNvPr>
          <p:cNvSpPr txBox="1"/>
          <p:nvPr/>
        </p:nvSpPr>
        <p:spPr>
          <a:xfrm>
            <a:off x="8305800" y="5016500"/>
            <a:ext cx="29210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Menyiapkan kepemimpinan untuk Indonesia Emas 2045</a:t>
            </a:r>
          </a:p>
        </p:txBody>
      </p:sp>
    </p:spTree>
    <p:extLst>
      <p:ext uri="{BB962C8B-B14F-4D97-AF65-F5344CB8AC3E}">
        <p14:creationId xmlns:p14="http://schemas.microsoft.com/office/powerpoint/2010/main" val="4172057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D442D6-3C0C-425F-D1B7-5E0F77B5A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43B1C3FB-83B6-5046-8011-65AC21DD5EB2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TRAJEKTORI KESADARAN GENERASI 2010–2100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A805317-EA03-F840-B686-DB06263F6B15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Anda berdiri di tahap kedua: generasi yang memimpin peralihan menuju 2045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FC1E2D-4176-4941-8CF1-244AB191E732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E9467CCC-704F-E64C-A632-A3856DD7D96A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6A1FD9CA-D0EE-3640-AC49-6C39ABCA1085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4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9CE81C9-3DEE-5847-AD64-C30A4BB978F0}"/>
              </a:ext>
            </a:extLst>
          </p:cNvPr>
          <p:cNvSpPr/>
          <p:nvPr/>
        </p:nvSpPr>
        <p:spPr>
          <a:xfrm>
            <a:off x="685800" y="1854200"/>
            <a:ext cx="2590800" cy="26162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90ACDD-B105-4049-A144-0EA59517C30E}"/>
              </a:ext>
            </a:extLst>
          </p:cNvPr>
          <p:cNvSpPr txBox="1"/>
          <p:nvPr/>
        </p:nvSpPr>
        <p:spPr>
          <a:xfrm>
            <a:off x="914400" y="2032000"/>
            <a:ext cx="2159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TAHAP 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8B048D-7731-034A-BF19-A39DC73EB95D}"/>
              </a:ext>
            </a:extLst>
          </p:cNvPr>
          <p:cNvSpPr txBox="1"/>
          <p:nvPr/>
        </p:nvSpPr>
        <p:spPr>
          <a:xfrm>
            <a:off x="914400" y="2260600"/>
            <a:ext cx="2159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B9C4BC"/>
                </a:solidFill>
                <a:latin typeface="Segoe UI"/>
                <a:cs typeface="Segoe UI"/>
              </a:rPr>
              <a:t>2010–2025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646A04-9DD0-9F4A-B72A-A5B867EA0540}"/>
              </a:ext>
            </a:extLst>
          </p:cNvPr>
          <p:cNvSpPr txBox="1"/>
          <p:nvPr/>
        </p:nvSpPr>
        <p:spPr>
          <a:xfrm>
            <a:off x="914400" y="2616200"/>
            <a:ext cx="2235200" cy="3231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Kesadaran Digital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76DEEF-D680-3C46-95AD-547C9F35E177}"/>
              </a:ext>
            </a:extLst>
          </p:cNvPr>
          <p:cNvSpPr txBox="1"/>
          <p:nvPr/>
        </p:nvSpPr>
        <p:spPr>
          <a:xfrm>
            <a:off x="914400" y="3352800"/>
            <a:ext cx="21844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Generasi layar lahir. Informasi melimpah, perhatian terpecah.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3E1248A-F354-FB49-A34E-17AA68F4CEA2}"/>
              </a:ext>
            </a:extLst>
          </p:cNvPr>
          <p:cNvSpPr/>
          <p:nvPr/>
        </p:nvSpPr>
        <p:spPr>
          <a:xfrm>
            <a:off x="1892300" y="4889500"/>
            <a:ext cx="177800" cy="177800"/>
          </a:xfrm>
          <a:prstGeom prst="ellipse">
            <a:avLst/>
          </a:prstGeom>
          <a:solidFill>
            <a:srgbClr val="F5EFE2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7EE196C-0ABD-EB47-AE96-59DF42EFD168}"/>
              </a:ext>
            </a:extLst>
          </p:cNvPr>
          <p:cNvSpPr/>
          <p:nvPr/>
        </p:nvSpPr>
        <p:spPr>
          <a:xfrm>
            <a:off x="3429000" y="1854200"/>
            <a:ext cx="2590800" cy="2616200"/>
          </a:xfrm>
          <a:prstGeom prst="roundRect">
            <a:avLst/>
          </a:prstGeom>
          <a:solidFill>
            <a:srgbClr val="FFFFFF">
              <a:alpha val="16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88DE5F-7C57-1840-A4AB-83C70F732083}"/>
              </a:ext>
            </a:extLst>
          </p:cNvPr>
          <p:cNvCxnSpPr/>
          <p:nvPr/>
        </p:nvCxnSpPr>
        <p:spPr>
          <a:xfrm>
            <a:off x="3429000" y="1854200"/>
            <a:ext cx="2590800" cy="0"/>
          </a:xfrm>
          <a:prstGeom prst="straightConnector1">
            <a:avLst/>
          </a:prstGeom>
          <a:ln w="381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2386EC8A-02E2-A441-8B54-FB91F2F23E78}"/>
              </a:ext>
            </a:extLst>
          </p:cNvPr>
          <p:cNvSpPr txBox="1"/>
          <p:nvPr/>
        </p:nvSpPr>
        <p:spPr>
          <a:xfrm>
            <a:off x="3657600" y="2032000"/>
            <a:ext cx="2159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TAHAP II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6F2D8B-CA84-B340-ABB9-CF2E180CAE04}"/>
              </a:ext>
            </a:extLst>
          </p:cNvPr>
          <p:cNvSpPr txBox="1"/>
          <p:nvPr/>
        </p:nvSpPr>
        <p:spPr>
          <a:xfrm>
            <a:off x="3657600" y="2260600"/>
            <a:ext cx="2159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Segoe UI"/>
                <a:cs typeface="Segoe UI"/>
              </a:rPr>
              <a:t>2026–2045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FDFA064-B18C-4A4D-9715-B0F1035A9100}"/>
              </a:ext>
            </a:extLst>
          </p:cNvPr>
          <p:cNvSpPr txBox="1"/>
          <p:nvPr/>
        </p:nvSpPr>
        <p:spPr>
          <a:xfrm>
            <a:off x="3657600" y="2616200"/>
            <a:ext cx="2235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Kesadaran Simultan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A02894-134E-DE46-9514-7B5723C1CE2B}"/>
              </a:ext>
            </a:extLst>
          </p:cNvPr>
          <p:cNvSpPr txBox="1"/>
          <p:nvPr/>
        </p:nvSpPr>
        <p:spPr>
          <a:xfrm>
            <a:off x="3657600" y="3352800"/>
            <a:ext cx="2184400" cy="86177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F5EFE2"/>
                </a:solidFill>
                <a:latin typeface="Segoe UI"/>
                <a:cs typeface="Segoe UI"/>
              </a:rPr>
              <a:t>Hidup di banyak ruang sekaligus: dayah dan kampus global, kitab dan algoritma.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41DF16B-A527-7B45-BA96-B24844E8BD99}"/>
              </a:ext>
            </a:extLst>
          </p:cNvPr>
          <p:cNvSpPr/>
          <p:nvPr/>
        </p:nvSpPr>
        <p:spPr>
          <a:xfrm>
            <a:off x="4584700" y="4838700"/>
            <a:ext cx="279400" cy="279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DFEDAC7B-66FE-AE45-8B42-7C12BE441708}"/>
              </a:ext>
            </a:extLst>
          </p:cNvPr>
          <p:cNvSpPr/>
          <p:nvPr/>
        </p:nvSpPr>
        <p:spPr>
          <a:xfrm>
            <a:off x="6172200" y="1854200"/>
            <a:ext cx="2590800" cy="26162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26B43B-4E18-534D-BF0B-F69F996E5B99}"/>
              </a:ext>
            </a:extLst>
          </p:cNvPr>
          <p:cNvSpPr txBox="1"/>
          <p:nvPr/>
        </p:nvSpPr>
        <p:spPr>
          <a:xfrm>
            <a:off x="6400800" y="2032000"/>
            <a:ext cx="2159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TAHAP III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4F1819-BB0F-F140-9D22-9D652E9B1E0C}"/>
              </a:ext>
            </a:extLst>
          </p:cNvPr>
          <p:cNvSpPr txBox="1"/>
          <p:nvPr/>
        </p:nvSpPr>
        <p:spPr>
          <a:xfrm>
            <a:off x="6400800" y="2260600"/>
            <a:ext cx="2159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B9C4BC"/>
                </a:solidFill>
                <a:latin typeface="Segoe UI"/>
                <a:cs typeface="Segoe UI"/>
              </a:rPr>
              <a:t>2045–2070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1480C6-FFC1-5F4F-93FB-50D0C66DC262}"/>
              </a:ext>
            </a:extLst>
          </p:cNvPr>
          <p:cNvSpPr txBox="1"/>
          <p:nvPr/>
        </p:nvSpPr>
        <p:spPr>
          <a:xfrm>
            <a:off x="6400800" y="2616200"/>
            <a:ext cx="2235200" cy="3231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Kesadaran Planet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437C5F-6648-A946-97FE-D96F485E43C9}"/>
              </a:ext>
            </a:extLst>
          </p:cNvPr>
          <p:cNvSpPr txBox="1"/>
          <p:nvPr/>
        </p:nvSpPr>
        <p:spPr>
          <a:xfrm>
            <a:off x="6400800" y="3352800"/>
            <a:ext cx="21844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Manusia berpikir melampaui bangsa. AI menjadi mitra peradaban.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3BF6552-B991-2C44-AF71-531BFA77B80F}"/>
              </a:ext>
            </a:extLst>
          </p:cNvPr>
          <p:cNvSpPr/>
          <p:nvPr/>
        </p:nvSpPr>
        <p:spPr>
          <a:xfrm>
            <a:off x="7378700" y="4889500"/>
            <a:ext cx="177800" cy="177800"/>
          </a:xfrm>
          <a:prstGeom prst="ellipse">
            <a:avLst/>
          </a:prstGeom>
          <a:solidFill>
            <a:srgbClr val="F5EFE2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637E5FAC-B915-D74C-8115-3F1463171E9E}"/>
              </a:ext>
            </a:extLst>
          </p:cNvPr>
          <p:cNvSpPr/>
          <p:nvPr/>
        </p:nvSpPr>
        <p:spPr>
          <a:xfrm>
            <a:off x="8915400" y="1854200"/>
            <a:ext cx="2590800" cy="26162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C479D1-E101-0747-9C65-DA3760251CE0}"/>
              </a:ext>
            </a:extLst>
          </p:cNvPr>
          <p:cNvSpPr txBox="1"/>
          <p:nvPr/>
        </p:nvSpPr>
        <p:spPr>
          <a:xfrm>
            <a:off x="9144000" y="2032000"/>
            <a:ext cx="2159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TAHAP IV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2A05BDF-8B14-C04E-B182-E6618516294E}"/>
              </a:ext>
            </a:extLst>
          </p:cNvPr>
          <p:cNvSpPr txBox="1"/>
          <p:nvPr/>
        </p:nvSpPr>
        <p:spPr>
          <a:xfrm>
            <a:off x="9144000" y="2260600"/>
            <a:ext cx="2159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B9C4BC"/>
                </a:solidFill>
                <a:latin typeface="Segoe UI"/>
                <a:cs typeface="Segoe UI"/>
              </a:rPr>
              <a:t>2070–2100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0CDF5B-93FF-644A-A919-9DE0B0122481}"/>
              </a:ext>
            </a:extLst>
          </p:cNvPr>
          <p:cNvSpPr txBox="1"/>
          <p:nvPr/>
        </p:nvSpPr>
        <p:spPr>
          <a:xfrm>
            <a:off x="9144000" y="2616200"/>
            <a:ext cx="2235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Kesadaran Peradaban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659FF5-E71B-5540-863B-035BA7685AAC}"/>
              </a:ext>
            </a:extLst>
          </p:cNvPr>
          <p:cNvSpPr txBox="1"/>
          <p:nvPr/>
        </p:nvSpPr>
        <p:spPr>
          <a:xfrm>
            <a:off x="9144000" y="3352800"/>
            <a:ext cx="21844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Materi dan makna menyatu. Ilmu kembali kepada hikmah.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80A7F1B-EA1A-914E-B351-3C2B111B4EB0}"/>
              </a:ext>
            </a:extLst>
          </p:cNvPr>
          <p:cNvSpPr/>
          <p:nvPr/>
        </p:nvSpPr>
        <p:spPr>
          <a:xfrm>
            <a:off x="10121900" y="4889500"/>
            <a:ext cx="177800" cy="177800"/>
          </a:xfrm>
          <a:prstGeom prst="ellipse">
            <a:avLst/>
          </a:prstGeom>
          <a:solidFill>
            <a:srgbClr val="F5EFE2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2DE27C4-087D-164E-97D0-5435421F3996}"/>
              </a:ext>
            </a:extLst>
          </p:cNvPr>
          <p:cNvCxnSpPr/>
          <p:nvPr/>
        </p:nvCxnSpPr>
        <p:spPr>
          <a:xfrm>
            <a:off x="889000" y="4978400"/>
            <a:ext cx="104140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50DC813-DDA4-6B4B-A58B-2EC311F77640}"/>
              </a:ext>
            </a:extLst>
          </p:cNvPr>
          <p:cNvSpPr txBox="1"/>
          <p:nvPr/>
        </p:nvSpPr>
        <p:spPr>
          <a:xfrm>
            <a:off x="2743200" y="4572000"/>
            <a:ext cx="2286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ANDA DI SINI · 2026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CCF9C8D-4122-3A43-AA06-37E19F6E8B18}"/>
              </a:ext>
            </a:extLst>
          </p:cNvPr>
          <p:cNvSpPr txBox="1"/>
          <p:nvPr/>
        </p:nvSpPr>
        <p:spPr>
          <a:xfrm>
            <a:off x="4953000" y="5181600"/>
            <a:ext cx="2286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200" b="1">
                <a:solidFill>
                  <a:srgbClr val="F5EFE2"/>
                </a:solidFill>
                <a:latin typeface="Segoe UI"/>
                <a:cs typeface="Segoe UI"/>
              </a:rPr>
              <a:t>2045 · usia ±42 tahun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35A2936-9EE4-4C4D-9DA8-0491AA2481A2}"/>
              </a:ext>
            </a:extLst>
          </p:cNvPr>
          <p:cNvSpPr txBox="1"/>
          <p:nvPr/>
        </p:nvSpPr>
        <p:spPr>
          <a:xfrm>
            <a:off x="685800" y="5537200"/>
            <a:ext cx="108204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>
                <a:solidFill>
                  <a:srgbClr val="F5EFE2"/>
                </a:solidFill>
                <a:latin typeface="Segoe UI"/>
                <a:cs typeface="Segoe UI"/>
              </a:rPr>
              <a:t>Lahir sekitar 2003, diwisuda 2026, dan berusia ±42 tahun pada 2045: </a:t>
            </a:r>
            <a:r>
              <a:rPr lang="en-US" sz="1700" b="1">
                <a:solidFill>
                  <a:srgbClr val="D8B25C"/>
                </a:solidFill>
                <a:latin typeface="Segoe UI"/>
                <a:cs typeface="Segoe UI"/>
              </a:rPr>
              <a:t>Andalah yang akan membawa bangsa dari tahap II ke tahap III.</a:t>
            </a:r>
            <a:endParaRPr lang="en-US" sz="1700">
              <a:solidFill>
                <a:srgbClr val="F5EFE2"/>
              </a:solidFill>
              <a:latin typeface="Segoe UI"/>
              <a:cs typeface="Segoe UI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EA40797-58E6-AD44-9E63-A060C60A0A2C}"/>
              </a:ext>
            </a:extLst>
          </p:cNvPr>
          <p:cNvSpPr txBox="1"/>
          <p:nvPr/>
        </p:nvSpPr>
        <p:spPr>
          <a:xfrm>
            <a:off x="685800" y="6146800"/>
            <a:ext cx="108204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Diolah dari K. Bustamam-Ahmad, Consciousness Studies: Generation Consciousness 2010–2100 (kba13.com)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3D22B28-BFDA-A84C-BE5B-536D2BCF8238}"/>
              </a:ext>
            </a:extLst>
          </p:cNvPr>
          <p:cNvSpPr/>
          <p:nvPr/>
        </p:nvSpPr>
        <p:spPr>
          <a:xfrm>
            <a:off x="6007100" y="4889500"/>
            <a:ext cx="177800" cy="177800"/>
          </a:xfrm>
          <a:prstGeom prst="ellipse">
            <a:avLst/>
          </a:prstGeom>
          <a:solidFill>
            <a:srgbClr val="F5EFE2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26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DFF82B-F31E-AED2-2EE5-D85891BF9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68FF95-D182-3D4A-819A-10D0BADA365C}"/>
              </a:ext>
            </a:extLst>
          </p:cNvPr>
          <p:cNvSpPr txBox="1"/>
          <p:nvPr/>
        </p:nvSpPr>
        <p:spPr>
          <a:xfrm>
            <a:off x="685800" y="1905000"/>
            <a:ext cx="3810000" cy="20005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300" b="1">
                <a:solidFill>
                  <a:srgbClr val="D8B25C"/>
                </a:solidFill>
                <a:latin typeface="Segoe UI"/>
                <a:cs typeface="Segoe UI"/>
              </a:rPr>
              <a:t>BAGIAN 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72D5C-BFB6-F64E-AAFD-D4DEF9F772E8}"/>
              </a:ext>
            </a:extLst>
          </p:cNvPr>
          <p:cNvSpPr txBox="1"/>
          <p:nvPr/>
        </p:nvSpPr>
        <p:spPr>
          <a:xfrm>
            <a:off x="7620000" y="1143000"/>
            <a:ext cx="3886200" cy="2794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8000" b="1">
                <a:solidFill>
                  <a:srgbClr val="1E5A48"/>
                </a:solidFill>
                <a:latin typeface="Palatino Linotype"/>
              </a:rPr>
              <a:t>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4B861-A0BC-D449-B85E-AEFBB2214F36}"/>
              </a:ext>
            </a:extLst>
          </p:cNvPr>
          <p:cNvSpPr txBox="1"/>
          <p:nvPr/>
        </p:nvSpPr>
        <p:spPr>
          <a:xfrm>
            <a:off x="685800" y="2286000"/>
            <a:ext cx="81280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800" b="1">
                <a:solidFill>
                  <a:srgbClr val="F5EFE2"/>
                </a:solidFill>
                <a:latin typeface="Palatino Linotype"/>
              </a:rPr>
              <a:t>Trajektori Kesadaran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A1A541D-1729-884C-88F3-36052CB3E2BA}"/>
              </a:ext>
            </a:extLst>
          </p:cNvPr>
          <p:cNvCxnSpPr/>
          <p:nvPr/>
        </p:nvCxnSpPr>
        <p:spPr>
          <a:xfrm>
            <a:off x="685800" y="38100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FC5954E-A6E2-9644-A82C-E234226D4362}"/>
              </a:ext>
            </a:extLst>
          </p:cNvPr>
          <p:cNvSpPr txBox="1"/>
          <p:nvPr/>
        </p:nvSpPr>
        <p:spPr>
          <a:xfrm>
            <a:off x="685800" y="4038600"/>
            <a:ext cx="8128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>
                <a:solidFill>
                  <a:srgbClr val="B9C4BC"/>
                </a:solidFill>
                <a:latin typeface="Segoe UI"/>
                <a:cs typeface="Segoe UI"/>
              </a:rPr>
              <a:t>Dari mengenal diri menuju kesadaran peradaban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5F9D26E-58BA-D24A-9308-3EE0A672AD7F}"/>
              </a:ext>
            </a:extLst>
          </p:cNvPr>
          <p:cNvSpPr/>
          <p:nvPr/>
        </p:nvSpPr>
        <p:spPr>
          <a:xfrm>
            <a:off x="1016000" y="55372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379E2C-5273-CD44-8277-26A24FDBE106}"/>
              </a:ext>
            </a:extLst>
          </p:cNvPr>
          <p:cNvSpPr/>
          <p:nvPr/>
        </p:nvSpPr>
        <p:spPr>
          <a:xfrm>
            <a:off x="1168400" y="54991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161ECFD-FE4C-EC41-B110-0EC733A90C51}"/>
              </a:ext>
            </a:extLst>
          </p:cNvPr>
          <p:cNvSpPr/>
          <p:nvPr/>
        </p:nvSpPr>
        <p:spPr>
          <a:xfrm>
            <a:off x="1320800" y="5473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72E91B8-25CE-E542-AAB7-AD4574CCFF41}"/>
              </a:ext>
            </a:extLst>
          </p:cNvPr>
          <p:cNvSpPr/>
          <p:nvPr/>
        </p:nvSpPr>
        <p:spPr>
          <a:xfrm>
            <a:off x="1473200" y="5448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06FD68-244B-9C41-B259-7209825058D8}"/>
              </a:ext>
            </a:extLst>
          </p:cNvPr>
          <p:cNvSpPr/>
          <p:nvPr/>
        </p:nvSpPr>
        <p:spPr>
          <a:xfrm>
            <a:off x="774700" y="5473700"/>
            <a:ext cx="228600" cy="228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82CF3FF-3784-A041-B541-F2688E4594D0}"/>
              </a:ext>
            </a:extLst>
          </p:cNvPr>
          <p:cNvSpPr/>
          <p:nvPr/>
        </p:nvSpPr>
        <p:spPr>
          <a:xfrm>
            <a:off x="1778000" y="53848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1ECC02-0F58-F84E-9F5A-A4F2D227528D}"/>
              </a:ext>
            </a:extLst>
          </p:cNvPr>
          <p:cNvSpPr/>
          <p:nvPr/>
        </p:nvSpPr>
        <p:spPr>
          <a:xfrm>
            <a:off x="1930400" y="5346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7796C26-10C3-FF45-9E24-0807095DA0E4}"/>
              </a:ext>
            </a:extLst>
          </p:cNvPr>
          <p:cNvSpPr/>
          <p:nvPr/>
        </p:nvSpPr>
        <p:spPr>
          <a:xfrm>
            <a:off x="2082800" y="5321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F3921B5-DC1B-AB40-9886-86750D06174C}"/>
              </a:ext>
            </a:extLst>
          </p:cNvPr>
          <p:cNvSpPr/>
          <p:nvPr/>
        </p:nvSpPr>
        <p:spPr>
          <a:xfrm>
            <a:off x="2235200" y="5295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013D0C-1CF6-B846-B27E-C2FD53062446}"/>
              </a:ext>
            </a:extLst>
          </p:cNvPr>
          <p:cNvSpPr/>
          <p:nvPr/>
        </p:nvSpPr>
        <p:spPr>
          <a:xfrm>
            <a:off x="1587500" y="53721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679C930-B139-8440-880E-5360B965EC86}"/>
              </a:ext>
            </a:extLst>
          </p:cNvPr>
          <p:cNvSpPr/>
          <p:nvPr/>
        </p:nvSpPr>
        <p:spPr>
          <a:xfrm>
            <a:off x="2540000" y="52324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F3405EE-E05B-4B43-B024-F4A7E3F65423}"/>
              </a:ext>
            </a:extLst>
          </p:cNvPr>
          <p:cNvSpPr/>
          <p:nvPr/>
        </p:nvSpPr>
        <p:spPr>
          <a:xfrm>
            <a:off x="2692400" y="5194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E76EAD-08B2-D74F-9C1E-FC2E00147D4B}"/>
              </a:ext>
            </a:extLst>
          </p:cNvPr>
          <p:cNvSpPr/>
          <p:nvPr/>
        </p:nvSpPr>
        <p:spPr>
          <a:xfrm>
            <a:off x="2844800" y="5168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8C3170B-00CD-0D43-A186-F9A6C2F21C9B}"/>
              </a:ext>
            </a:extLst>
          </p:cNvPr>
          <p:cNvSpPr/>
          <p:nvPr/>
        </p:nvSpPr>
        <p:spPr>
          <a:xfrm>
            <a:off x="2997200" y="51435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B721ED1-4CA5-9C41-A2C6-B1C450925F94}"/>
              </a:ext>
            </a:extLst>
          </p:cNvPr>
          <p:cNvSpPr/>
          <p:nvPr/>
        </p:nvSpPr>
        <p:spPr>
          <a:xfrm>
            <a:off x="2349500" y="52197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971A3E0-AA69-FD47-AAF7-2B73C84502AA}"/>
              </a:ext>
            </a:extLst>
          </p:cNvPr>
          <p:cNvSpPr/>
          <p:nvPr/>
        </p:nvSpPr>
        <p:spPr>
          <a:xfrm>
            <a:off x="3111500" y="50673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0A74E58-C51A-354E-B55C-3A8FE95A0876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78FF2DF-2B06-B149-8A6F-21336324E2C6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93722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87C925-41EF-DB30-482C-D60B07E57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AF7A63D1-B2A8-794D-85CE-E76041FF02CD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TRAJEKTORI KESADARAN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9D325C6B-CE83-2146-824A-F0C28CCD9C94}"/>
              </a:ext>
            </a:extLst>
          </p:cNvPr>
          <p:cNvSpPr txBox="1"/>
          <p:nvPr/>
        </p:nvSpPr>
        <p:spPr>
          <a:xfrm>
            <a:off x="685800" y="635000"/>
            <a:ext cx="10820400" cy="86177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Kesadaran manusia bergerak dalam lima tahap, dari mengenal diri hingga menyadari peradaban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4F79EE-0E44-3949-9C3C-9149BBB5B134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99D93509-4F89-6B41-8622-D134DEB6A44A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208BF355-8ABE-824D-A35C-28BF6C1E0083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6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8F12BB8-BD81-6F47-9EB1-E99178AE7543}"/>
              </a:ext>
            </a:extLst>
          </p:cNvPr>
          <p:cNvSpPr/>
          <p:nvPr/>
        </p:nvSpPr>
        <p:spPr>
          <a:xfrm>
            <a:off x="1968500" y="40005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6CFE89-28C0-0144-A6CE-6C8CC856B1E9}"/>
              </a:ext>
            </a:extLst>
          </p:cNvPr>
          <p:cNvSpPr/>
          <p:nvPr/>
        </p:nvSpPr>
        <p:spPr>
          <a:xfrm>
            <a:off x="2235200" y="39497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E4CD275-CE91-5441-A106-83C59A64478F}"/>
              </a:ext>
            </a:extLst>
          </p:cNvPr>
          <p:cNvSpPr/>
          <p:nvPr/>
        </p:nvSpPr>
        <p:spPr>
          <a:xfrm>
            <a:off x="2514600" y="39116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5BC3D0-526C-0945-ADA1-EC7E1FA6690D}"/>
              </a:ext>
            </a:extLst>
          </p:cNvPr>
          <p:cNvSpPr/>
          <p:nvPr/>
        </p:nvSpPr>
        <p:spPr>
          <a:xfrm>
            <a:off x="2781300" y="3860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9ECBAB-3C7B-634D-BB44-2C6E1BA40D91}"/>
              </a:ext>
            </a:extLst>
          </p:cNvPr>
          <p:cNvSpPr/>
          <p:nvPr/>
        </p:nvSpPr>
        <p:spPr>
          <a:xfrm>
            <a:off x="3060700" y="38227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BCE4F6-FFD6-DA4B-996A-8C91F458930B}"/>
              </a:ext>
            </a:extLst>
          </p:cNvPr>
          <p:cNvSpPr/>
          <p:nvPr/>
        </p:nvSpPr>
        <p:spPr>
          <a:xfrm>
            <a:off x="3327400" y="37719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ED6187-3363-9F48-806F-271E9B420842}"/>
              </a:ext>
            </a:extLst>
          </p:cNvPr>
          <p:cNvSpPr/>
          <p:nvPr/>
        </p:nvSpPr>
        <p:spPr>
          <a:xfrm>
            <a:off x="3606800" y="3733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45EA660-A8B7-8440-BC4A-27AE7ECCDB5E}"/>
              </a:ext>
            </a:extLst>
          </p:cNvPr>
          <p:cNvSpPr/>
          <p:nvPr/>
        </p:nvSpPr>
        <p:spPr>
          <a:xfrm>
            <a:off x="1524000" y="3873500"/>
            <a:ext cx="381000" cy="3810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D1891E-B56F-C948-AA8C-7956A521FB29}"/>
              </a:ext>
            </a:extLst>
          </p:cNvPr>
          <p:cNvSpPr/>
          <p:nvPr/>
        </p:nvSpPr>
        <p:spPr>
          <a:xfrm>
            <a:off x="1574800" y="3924300"/>
            <a:ext cx="279400" cy="279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1400" b="1">
                <a:solidFill>
                  <a:srgbClr val="062019"/>
                </a:solidFill>
                <a:latin typeface="Palatino Linotype"/>
              </a:rPr>
              <a:t>1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D97CFAA-4B7B-444C-9131-65C08BA2D4BF}"/>
              </a:ext>
            </a:extLst>
          </p:cNvPr>
          <p:cNvSpPr/>
          <p:nvPr/>
        </p:nvSpPr>
        <p:spPr>
          <a:xfrm>
            <a:off x="698500" y="4521200"/>
            <a:ext cx="2032000" cy="1651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1FC241-3DA1-7648-AA4F-9B284F3829A2}"/>
              </a:ext>
            </a:extLst>
          </p:cNvPr>
          <p:cNvSpPr txBox="1"/>
          <p:nvPr/>
        </p:nvSpPr>
        <p:spPr>
          <a:xfrm>
            <a:off x="850900" y="4699000"/>
            <a:ext cx="1727200" cy="2616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Kesadaran Diri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22A284-EFB0-654B-AECA-A10381401ECE}"/>
              </a:ext>
            </a:extLst>
          </p:cNvPr>
          <p:cNvSpPr txBox="1"/>
          <p:nvPr/>
        </p:nvSpPr>
        <p:spPr>
          <a:xfrm>
            <a:off x="850900" y="5334000"/>
            <a:ext cx="172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Mengenal batas dan potensi diri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F136556-DBAC-C749-9B2A-3D16EA2DE39C}"/>
              </a:ext>
            </a:extLst>
          </p:cNvPr>
          <p:cNvSpPr/>
          <p:nvPr/>
        </p:nvSpPr>
        <p:spPr>
          <a:xfrm>
            <a:off x="4152900" y="36322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EF4A9E-FECA-CF43-B36B-1CE38B793923}"/>
              </a:ext>
            </a:extLst>
          </p:cNvPr>
          <p:cNvSpPr/>
          <p:nvPr/>
        </p:nvSpPr>
        <p:spPr>
          <a:xfrm>
            <a:off x="4419600" y="35814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623CF1-67A6-3E40-AFFE-DE5EAB8652F5}"/>
              </a:ext>
            </a:extLst>
          </p:cNvPr>
          <p:cNvSpPr/>
          <p:nvPr/>
        </p:nvSpPr>
        <p:spPr>
          <a:xfrm>
            <a:off x="4699000" y="35306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5D282CC-054A-7E4D-98F3-57460AC055D9}"/>
              </a:ext>
            </a:extLst>
          </p:cNvPr>
          <p:cNvSpPr/>
          <p:nvPr/>
        </p:nvSpPr>
        <p:spPr>
          <a:xfrm>
            <a:off x="4965700" y="3479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ADE046-DD74-F447-A1CE-D2E9115C977D}"/>
              </a:ext>
            </a:extLst>
          </p:cNvPr>
          <p:cNvSpPr/>
          <p:nvPr/>
        </p:nvSpPr>
        <p:spPr>
          <a:xfrm>
            <a:off x="5245100" y="34290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24737EE-2115-A74A-B6BE-7EEDE61734A8}"/>
              </a:ext>
            </a:extLst>
          </p:cNvPr>
          <p:cNvSpPr/>
          <p:nvPr/>
        </p:nvSpPr>
        <p:spPr>
          <a:xfrm>
            <a:off x="5511800" y="33782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EF23468-6CE7-BC43-9971-52B78E738734}"/>
              </a:ext>
            </a:extLst>
          </p:cNvPr>
          <p:cNvSpPr/>
          <p:nvPr/>
        </p:nvSpPr>
        <p:spPr>
          <a:xfrm>
            <a:off x="5791200" y="33274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974AC75-D78C-7A42-8893-E48CDCBACFC5}"/>
              </a:ext>
            </a:extLst>
          </p:cNvPr>
          <p:cNvSpPr/>
          <p:nvPr/>
        </p:nvSpPr>
        <p:spPr>
          <a:xfrm>
            <a:off x="3670300" y="3479800"/>
            <a:ext cx="457200" cy="4572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CF34A98-780B-E145-8B69-709BA41D39CD}"/>
              </a:ext>
            </a:extLst>
          </p:cNvPr>
          <p:cNvSpPr/>
          <p:nvPr/>
        </p:nvSpPr>
        <p:spPr>
          <a:xfrm>
            <a:off x="3733800" y="3543300"/>
            <a:ext cx="317500" cy="3175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1400" b="1">
                <a:solidFill>
                  <a:srgbClr val="062019"/>
                </a:solidFill>
                <a:latin typeface="Palatino Linotype"/>
              </a:rPr>
              <a:t>2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EE25A42-C82F-AC43-8DCF-AAB5B9A7AADB}"/>
              </a:ext>
            </a:extLst>
          </p:cNvPr>
          <p:cNvSpPr/>
          <p:nvPr/>
        </p:nvSpPr>
        <p:spPr>
          <a:xfrm>
            <a:off x="2882900" y="4521200"/>
            <a:ext cx="2032000" cy="1651000"/>
          </a:xfrm>
          <a:prstGeom prst="roundRect">
            <a:avLst/>
          </a:prstGeom>
          <a:solidFill>
            <a:srgbClr val="FFFFFF">
              <a:alpha val="14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AB7BD9-46D0-BD4D-8DC3-448E8AD50F1E}"/>
              </a:ext>
            </a:extLst>
          </p:cNvPr>
          <p:cNvSpPr txBox="1"/>
          <p:nvPr/>
        </p:nvSpPr>
        <p:spPr>
          <a:xfrm>
            <a:off x="3035300" y="4699000"/>
            <a:ext cx="1727200" cy="2616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Kesadaran Ilmu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3A7E89A-014F-0548-8447-3296718F1A45}"/>
              </a:ext>
            </a:extLst>
          </p:cNvPr>
          <p:cNvSpPr txBox="1"/>
          <p:nvPr/>
        </p:nvSpPr>
        <p:spPr>
          <a:xfrm>
            <a:off x="3035300" y="5334000"/>
            <a:ext cx="1727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Ilmu sebagai jalan hidup, bukan sekadar ijazah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D74376E-80B6-A843-B353-90A15292C1A8}"/>
              </a:ext>
            </a:extLst>
          </p:cNvPr>
          <p:cNvSpPr/>
          <p:nvPr/>
        </p:nvSpPr>
        <p:spPr>
          <a:xfrm>
            <a:off x="6337300" y="32131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07DE106-5F8A-3944-BB2A-B10A6F704B68}"/>
              </a:ext>
            </a:extLst>
          </p:cNvPr>
          <p:cNvSpPr/>
          <p:nvPr/>
        </p:nvSpPr>
        <p:spPr>
          <a:xfrm>
            <a:off x="6604000" y="31623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CDB50DF-D8D9-274F-B7C4-7C9DFD1302A8}"/>
              </a:ext>
            </a:extLst>
          </p:cNvPr>
          <p:cNvSpPr/>
          <p:nvPr/>
        </p:nvSpPr>
        <p:spPr>
          <a:xfrm>
            <a:off x="6883400" y="3098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B59A837-CF90-5243-BDC0-28F44507C111}"/>
              </a:ext>
            </a:extLst>
          </p:cNvPr>
          <p:cNvSpPr/>
          <p:nvPr/>
        </p:nvSpPr>
        <p:spPr>
          <a:xfrm>
            <a:off x="7150100" y="30353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4DB3301-8BC0-D04B-BF4E-409AF1791C7B}"/>
              </a:ext>
            </a:extLst>
          </p:cNvPr>
          <p:cNvSpPr/>
          <p:nvPr/>
        </p:nvSpPr>
        <p:spPr>
          <a:xfrm>
            <a:off x="7429500" y="2971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E647A8F-5A78-3D4F-913A-23A976343585}"/>
              </a:ext>
            </a:extLst>
          </p:cNvPr>
          <p:cNvSpPr/>
          <p:nvPr/>
        </p:nvSpPr>
        <p:spPr>
          <a:xfrm>
            <a:off x="7696200" y="29210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0B13F77-CC47-D743-B331-03DD04DF598F}"/>
              </a:ext>
            </a:extLst>
          </p:cNvPr>
          <p:cNvSpPr/>
          <p:nvPr/>
        </p:nvSpPr>
        <p:spPr>
          <a:xfrm>
            <a:off x="7975600" y="28575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A999A44-F6DB-9E47-83D4-56CD1218FD8D}"/>
              </a:ext>
            </a:extLst>
          </p:cNvPr>
          <p:cNvSpPr/>
          <p:nvPr/>
        </p:nvSpPr>
        <p:spPr>
          <a:xfrm>
            <a:off x="5816600" y="3035300"/>
            <a:ext cx="533400" cy="5334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EA732EC-5141-3349-AC77-4E67F1947134}"/>
              </a:ext>
            </a:extLst>
          </p:cNvPr>
          <p:cNvSpPr/>
          <p:nvPr/>
        </p:nvSpPr>
        <p:spPr>
          <a:xfrm>
            <a:off x="5905500" y="3124200"/>
            <a:ext cx="355600" cy="355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1400" b="1">
                <a:solidFill>
                  <a:srgbClr val="062019"/>
                </a:solidFill>
                <a:latin typeface="Palatino Linotype"/>
              </a:rPr>
              <a:t>3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4D8F853-CA2E-244E-A1B3-18513346D070}"/>
              </a:ext>
            </a:extLst>
          </p:cNvPr>
          <p:cNvSpPr/>
          <p:nvPr/>
        </p:nvSpPr>
        <p:spPr>
          <a:xfrm>
            <a:off x="5067300" y="4521200"/>
            <a:ext cx="2032000" cy="1651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55A4BE1-7EB6-3E41-A635-F595781C2EEE}"/>
              </a:ext>
            </a:extLst>
          </p:cNvPr>
          <p:cNvSpPr txBox="1"/>
          <p:nvPr/>
        </p:nvSpPr>
        <p:spPr>
          <a:xfrm>
            <a:off x="5219700" y="4699000"/>
            <a:ext cx="17272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Kesadaran Digital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EE28CC2-99A8-7743-9B3C-19CD2E3B4152}"/>
              </a:ext>
            </a:extLst>
          </p:cNvPr>
          <p:cNvSpPr txBox="1"/>
          <p:nvPr/>
        </p:nvSpPr>
        <p:spPr>
          <a:xfrm>
            <a:off x="5219700" y="5334000"/>
            <a:ext cx="1727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Hidup simultan di dunia nyata dan dunia algoritma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A91BE05-0A1F-FE48-936B-3178D783B4BB}"/>
              </a:ext>
            </a:extLst>
          </p:cNvPr>
          <p:cNvSpPr/>
          <p:nvPr/>
        </p:nvSpPr>
        <p:spPr>
          <a:xfrm>
            <a:off x="8521700" y="27305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161EF58-A4C2-7C41-ACE1-13C86F82AEE8}"/>
              </a:ext>
            </a:extLst>
          </p:cNvPr>
          <p:cNvSpPr/>
          <p:nvPr/>
        </p:nvSpPr>
        <p:spPr>
          <a:xfrm>
            <a:off x="8788400" y="26543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709CCFC-9D38-1B42-A66E-BCA35C75B8FE}"/>
              </a:ext>
            </a:extLst>
          </p:cNvPr>
          <p:cNvSpPr/>
          <p:nvPr/>
        </p:nvSpPr>
        <p:spPr>
          <a:xfrm>
            <a:off x="9067800" y="25908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06FC445-C4C2-1244-83C2-2CD413C837B0}"/>
              </a:ext>
            </a:extLst>
          </p:cNvPr>
          <p:cNvSpPr/>
          <p:nvPr/>
        </p:nvSpPr>
        <p:spPr>
          <a:xfrm>
            <a:off x="9334500" y="25146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C04133C-2ACE-9A43-B334-B8780823C8A8}"/>
              </a:ext>
            </a:extLst>
          </p:cNvPr>
          <p:cNvSpPr/>
          <p:nvPr/>
        </p:nvSpPr>
        <p:spPr>
          <a:xfrm>
            <a:off x="9613900" y="24511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88B275D-F07B-2E45-806D-82BC1809A786}"/>
              </a:ext>
            </a:extLst>
          </p:cNvPr>
          <p:cNvSpPr/>
          <p:nvPr/>
        </p:nvSpPr>
        <p:spPr>
          <a:xfrm>
            <a:off x="9880600" y="23749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DE867D7-2B8C-D24D-AB14-FB4BCB971B88}"/>
              </a:ext>
            </a:extLst>
          </p:cNvPr>
          <p:cNvSpPr/>
          <p:nvPr/>
        </p:nvSpPr>
        <p:spPr>
          <a:xfrm>
            <a:off x="10160000" y="2311400"/>
            <a:ext cx="38100" cy="38100"/>
          </a:xfrm>
          <a:prstGeom prst="ellipse">
            <a:avLst/>
          </a:prstGeom>
          <a:solidFill>
            <a:srgbClr val="D8B25C">
              <a:alpha val="5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A88D32E-DFE7-F04E-A9CA-3496480541FD}"/>
              </a:ext>
            </a:extLst>
          </p:cNvPr>
          <p:cNvSpPr/>
          <p:nvPr/>
        </p:nvSpPr>
        <p:spPr>
          <a:xfrm>
            <a:off x="7962900" y="2514600"/>
            <a:ext cx="609600" cy="6096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AFEEBA5-B939-FF47-9F3A-75B3799D2049}"/>
              </a:ext>
            </a:extLst>
          </p:cNvPr>
          <p:cNvSpPr/>
          <p:nvPr/>
        </p:nvSpPr>
        <p:spPr>
          <a:xfrm>
            <a:off x="8064500" y="2616200"/>
            <a:ext cx="393700" cy="3937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1400" b="1">
                <a:solidFill>
                  <a:srgbClr val="062019"/>
                </a:solidFill>
                <a:latin typeface="Palatino Linotype"/>
              </a:rPr>
              <a:t>4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5E18207B-C867-6E43-898F-E45CCD28032F}"/>
              </a:ext>
            </a:extLst>
          </p:cNvPr>
          <p:cNvSpPr/>
          <p:nvPr/>
        </p:nvSpPr>
        <p:spPr>
          <a:xfrm>
            <a:off x="7251700" y="4521200"/>
            <a:ext cx="2032000" cy="1651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E54656-8D5B-CC42-B378-A3F17801B39C}"/>
              </a:ext>
            </a:extLst>
          </p:cNvPr>
          <p:cNvSpPr txBox="1"/>
          <p:nvPr/>
        </p:nvSpPr>
        <p:spPr>
          <a:xfrm>
            <a:off x="7404100" y="4699000"/>
            <a:ext cx="1727200" cy="2616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Kesadaran Planet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1760DC2-A310-A74A-9A0B-69B9534F2A74}"/>
              </a:ext>
            </a:extLst>
          </p:cNvPr>
          <p:cNvSpPr txBox="1"/>
          <p:nvPr/>
        </p:nvSpPr>
        <p:spPr>
          <a:xfrm>
            <a:off x="7404100" y="5334000"/>
            <a:ext cx="1727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Melihat umat manusia sebagai satu peradaban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54ADFEC-8E66-8C44-9124-83B1E5F44347}"/>
              </a:ext>
            </a:extLst>
          </p:cNvPr>
          <p:cNvSpPr/>
          <p:nvPr/>
        </p:nvSpPr>
        <p:spPr>
          <a:xfrm>
            <a:off x="10109200" y="1917700"/>
            <a:ext cx="685800" cy="6858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A33FB9F-65A1-A149-97E2-4682A9F601EA}"/>
              </a:ext>
            </a:extLst>
          </p:cNvPr>
          <p:cNvSpPr/>
          <p:nvPr/>
        </p:nvSpPr>
        <p:spPr>
          <a:xfrm>
            <a:off x="10236200" y="2044700"/>
            <a:ext cx="431800" cy="4318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1400" b="1">
                <a:solidFill>
                  <a:srgbClr val="062019"/>
                </a:solidFill>
                <a:latin typeface="Palatino Linotype"/>
              </a:rPr>
              <a:t>5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C1D4903A-A1D6-1F44-8ED1-0F5DDE74F70D}"/>
              </a:ext>
            </a:extLst>
          </p:cNvPr>
          <p:cNvSpPr/>
          <p:nvPr/>
        </p:nvSpPr>
        <p:spPr>
          <a:xfrm>
            <a:off x="9436100" y="4521200"/>
            <a:ext cx="2032000" cy="1651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F8F69F-644C-9E4B-98FA-8EBB01DF30ED}"/>
              </a:ext>
            </a:extLst>
          </p:cNvPr>
          <p:cNvSpPr txBox="1"/>
          <p:nvPr/>
        </p:nvSpPr>
        <p:spPr>
          <a:xfrm>
            <a:off x="9588500" y="4699000"/>
            <a:ext cx="17272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Kesadaran Ilahiah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92FCED8-BE3D-1740-A9EA-131F89880024}"/>
              </a:ext>
            </a:extLst>
          </p:cNvPr>
          <p:cNvSpPr txBox="1"/>
          <p:nvPr/>
        </p:nvSpPr>
        <p:spPr>
          <a:xfrm>
            <a:off x="9588500" y="5334000"/>
            <a:ext cx="17272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Materi dan makna menyatu dalam pengabdian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AD9FB37-1193-DB49-AFA4-B0F4EFDA3470}"/>
              </a:ext>
            </a:extLst>
          </p:cNvPr>
          <p:cNvSpPr txBox="1"/>
          <p:nvPr/>
        </p:nvSpPr>
        <p:spPr>
          <a:xfrm>
            <a:off x="3200400" y="2921000"/>
            <a:ext cx="15240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ANDA DI SINI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A4DD22B-F43E-A643-81FE-9BC53FE2A73D}"/>
              </a:ext>
            </a:extLst>
          </p:cNvPr>
          <p:cNvCxnSpPr/>
          <p:nvPr/>
        </p:nvCxnSpPr>
        <p:spPr>
          <a:xfrm>
            <a:off x="3898900" y="3149600"/>
            <a:ext cx="0" cy="30480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6E0935B-6EBF-A943-8DB6-41063A0D356E}"/>
              </a:ext>
            </a:extLst>
          </p:cNvPr>
          <p:cNvSpPr txBox="1"/>
          <p:nvPr/>
        </p:nvSpPr>
        <p:spPr>
          <a:xfrm>
            <a:off x="685800" y="6223000"/>
            <a:ext cx="108204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Disarikan dari kajian KBA13 tentang kesadaran, peradaban digital, dan peradaban planet (kba13.com)</a:t>
            </a:r>
          </a:p>
        </p:txBody>
      </p:sp>
    </p:spTree>
    <p:extLst>
      <p:ext uri="{BB962C8B-B14F-4D97-AF65-F5344CB8AC3E}">
        <p14:creationId xmlns:p14="http://schemas.microsoft.com/office/powerpoint/2010/main" val="243370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EA6E77-8ACF-28A9-346A-7BD80C4A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0B354CFC-C244-F342-AEE2-1DC4867D1961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TAHAP 1 · PENGEMBANGAN DIRI SANTRI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FC748F7-BD90-B644-8E6C-252EAB0589AB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Pengembangan diri santri bertumpu pada tiga kebiasaan yang dilatih setiap hari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5647C20-E1D5-5E4F-9015-03F4EDDA5F0E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C486D49E-6533-5641-9798-4834DF779487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DD7EDEE0-3E75-4E4C-BE89-F6545DBF03B2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7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F77FD1B-DA85-E34B-8659-9C3BE1B95E45}"/>
              </a:ext>
            </a:extLst>
          </p:cNvPr>
          <p:cNvSpPr/>
          <p:nvPr/>
        </p:nvSpPr>
        <p:spPr>
          <a:xfrm>
            <a:off x="685800" y="1854200"/>
            <a:ext cx="3505200" cy="3810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6B9EBD-A250-5C45-9F7D-3A8190084504}"/>
              </a:ext>
            </a:extLst>
          </p:cNvPr>
          <p:cNvSpPr txBox="1"/>
          <p:nvPr/>
        </p:nvSpPr>
        <p:spPr>
          <a:xfrm>
            <a:off x="965200" y="2082800"/>
            <a:ext cx="762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D8B25C"/>
                </a:solidFill>
                <a:latin typeface="Palatino Linotype"/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2683C0-ED94-B749-BB14-74916798C1F6}"/>
              </a:ext>
            </a:extLst>
          </p:cNvPr>
          <p:cNvSpPr txBox="1"/>
          <p:nvPr/>
        </p:nvSpPr>
        <p:spPr>
          <a:xfrm>
            <a:off x="965200" y="24892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Muhasabah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01E463-CE8C-F94A-B6B4-9CC4AC026E69}"/>
              </a:ext>
            </a:extLst>
          </p:cNvPr>
          <p:cNvSpPr txBox="1"/>
          <p:nvPr/>
        </p:nvSpPr>
        <p:spPr>
          <a:xfrm>
            <a:off x="965200" y="2997200"/>
            <a:ext cx="29972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MENGENALI DIRI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4E6EE2C-157B-7D44-8FF1-35281C57A2F0}"/>
              </a:ext>
            </a:extLst>
          </p:cNvPr>
          <p:cNvSpPr txBox="1"/>
          <p:nvPr/>
        </p:nvSpPr>
        <p:spPr>
          <a:xfrm>
            <a:off x="965200" y="3378200"/>
            <a:ext cx="299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Setiap malam, tulis tiga hal: yang berhasil, yang kurang, dan rencana esok.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BF00F48-4477-5040-A25B-AFECA806047F}"/>
              </a:ext>
            </a:extLst>
          </p:cNvPr>
          <p:cNvCxnSpPr/>
          <p:nvPr/>
        </p:nvCxnSpPr>
        <p:spPr>
          <a:xfrm>
            <a:off x="965200" y="4800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3A1D088-2FD7-7D49-B417-818CE103BFC1}"/>
              </a:ext>
            </a:extLst>
          </p:cNvPr>
          <p:cNvSpPr txBox="1"/>
          <p:nvPr/>
        </p:nvSpPr>
        <p:spPr>
          <a:xfrm>
            <a:off x="965200" y="49530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 i="1">
                <a:solidFill>
                  <a:srgbClr val="B9C4BC"/>
                </a:solidFill>
                <a:latin typeface="Segoe UI"/>
                <a:cs typeface="Segoe UI"/>
              </a:rPr>
              <a:t>Hasil: Anda tahu kekuatan dan kelemahan sendiri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EE0CA62-7ECF-D847-A5DC-9AEBC476A4CD}"/>
              </a:ext>
            </a:extLst>
          </p:cNvPr>
          <p:cNvSpPr/>
          <p:nvPr/>
        </p:nvSpPr>
        <p:spPr>
          <a:xfrm>
            <a:off x="4343400" y="1854200"/>
            <a:ext cx="3505200" cy="3810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2A5415-23CA-C044-AAD4-6EA0A151D7A4}"/>
              </a:ext>
            </a:extLst>
          </p:cNvPr>
          <p:cNvSpPr txBox="1"/>
          <p:nvPr/>
        </p:nvSpPr>
        <p:spPr>
          <a:xfrm>
            <a:off x="4622800" y="2082800"/>
            <a:ext cx="762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D8B25C"/>
                </a:solidFill>
                <a:latin typeface="Palatino Linotype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06E141C-643A-6442-A1AF-1E59B1BF4F25}"/>
              </a:ext>
            </a:extLst>
          </p:cNvPr>
          <p:cNvSpPr txBox="1"/>
          <p:nvPr/>
        </p:nvSpPr>
        <p:spPr>
          <a:xfrm>
            <a:off x="4622800" y="24892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Mujahadah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EF069E-56DA-2D48-B77C-B52248E829E7}"/>
              </a:ext>
            </a:extLst>
          </p:cNvPr>
          <p:cNvSpPr txBox="1"/>
          <p:nvPr/>
        </p:nvSpPr>
        <p:spPr>
          <a:xfrm>
            <a:off x="4622800" y="2997200"/>
            <a:ext cx="29972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MELATIH DIRI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066B62-6F14-4F49-AA67-255991B8E925}"/>
              </a:ext>
            </a:extLst>
          </p:cNvPr>
          <p:cNvSpPr txBox="1"/>
          <p:nvPr/>
        </p:nvSpPr>
        <p:spPr>
          <a:xfrm>
            <a:off x="4622800" y="3378200"/>
            <a:ext cx="299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Pilih satu keterampilan, tetapkan target mingguan, dan jaga disiplin seperti menjaga wirid.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AE25BD9-692A-DD40-B497-052617E532F7}"/>
              </a:ext>
            </a:extLst>
          </p:cNvPr>
          <p:cNvCxnSpPr/>
          <p:nvPr/>
        </p:nvCxnSpPr>
        <p:spPr>
          <a:xfrm>
            <a:off x="4622800" y="4800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FB84BAA-735A-9148-804F-745FBEDE966B}"/>
              </a:ext>
            </a:extLst>
          </p:cNvPr>
          <p:cNvSpPr txBox="1"/>
          <p:nvPr/>
        </p:nvSpPr>
        <p:spPr>
          <a:xfrm>
            <a:off x="4622800" y="49530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 i="1">
                <a:solidFill>
                  <a:srgbClr val="B9C4BC"/>
                </a:solidFill>
                <a:latin typeface="Segoe UI"/>
                <a:cs typeface="Segoe UI"/>
              </a:rPr>
              <a:t>Hasil: keterampilan tumbuh sedikit demi sedikit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8C20F7B-734D-F844-8CC2-8FBE4DE4DBDB}"/>
              </a:ext>
            </a:extLst>
          </p:cNvPr>
          <p:cNvSpPr/>
          <p:nvPr/>
        </p:nvSpPr>
        <p:spPr>
          <a:xfrm>
            <a:off x="8001000" y="1854200"/>
            <a:ext cx="3505200" cy="3810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850279-04DE-484C-92D4-D4A460ACC628}"/>
              </a:ext>
            </a:extLst>
          </p:cNvPr>
          <p:cNvSpPr txBox="1"/>
          <p:nvPr/>
        </p:nvSpPr>
        <p:spPr>
          <a:xfrm>
            <a:off x="8280400" y="2082800"/>
            <a:ext cx="762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D8B25C"/>
                </a:solidFill>
                <a:latin typeface="Palatino Linotype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585828-3B9D-AF4D-9844-5CED451C4B57}"/>
              </a:ext>
            </a:extLst>
          </p:cNvPr>
          <p:cNvSpPr txBox="1"/>
          <p:nvPr/>
        </p:nvSpPr>
        <p:spPr>
          <a:xfrm>
            <a:off x="8280400" y="24892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Khidmah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2F22BB-87C7-9249-8847-73F47D330F06}"/>
              </a:ext>
            </a:extLst>
          </p:cNvPr>
          <p:cNvSpPr txBox="1"/>
          <p:nvPr/>
        </p:nvSpPr>
        <p:spPr>
          <a:xfrm>
            <a:off x="8280400" y="2997200"/>
            <a:ext cx="29972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MELAYANI SESAMA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410D7D1-FC19-9B43-9D75-ECEE6D523FEB}"/>
              </a:ext>
            </a:extLst>
          </p:cNvPr>
          <p:cNvSpPr txBox="1"/>
          <p:nvPr/>
        </p:nvSpPr>
        <p:spPr>
          <a:xfrm>
            <a:off x="8280400" y="3378200"/>
            <a:ext cx="299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Ambil satu peran nyata di gampong, dayah, organisasi, atau tempat kerja.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EABD0E2-2162-CE4C-B8FA-8B1BC0C57561}"/>
              </a:ext>
            </a:extLst>
          </p:cNvPr>
          <p:cNvCxnSpPr/>
          <p:nvPr/>
        </p:nvCxnSpPr>
        <p:spPr>
          <a:xfrm>
            <a:off x="8280400" y="4800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1E514E8-44CB-D54B-8893-05E0731CB907}"/>
              </a:ext>
            </a:extLst>
          </p:cNvPr>
          <p:cNvSpPr txBox="1"/>
          <p:nvPr/>
        </p:nvSpPr>
        <p:spPr>
          <a:xfrm>
            <a:off x="8280400" y="4953000"/>
            <a:ext cx="2997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 i="1">
                <a:solidFill>
                  <a:srgbClr val="B9C4BC"/>
                </a:solidFill>
                <a:latin typeface="Segoe UI"/>
                <a:cs typeface="Segoe UI"/>
              </a:rPr>
              <a:t>Hasil: kepercayaan dan kepemimpinan terbentuk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D152F63-D823-5745-B143-DC52E054E7DA}"/>
              </a:ext>
            </a:extLst>
          </p:cNvPr>
          <p:cNvSpPr txBox="1"/>
          <p:nvPr/>
        </p:nvSpPr>
        <p:spPr>
          <a:xfrm>
            <a:off x="685800" y="5867400"/>
            <a:ext cx="108204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Segoe UI"/>
                <a:cs typeface="Segoe UI"/>
              </a:rPr>
              <a:t>Adab santri ditambah keterampilan profesional menjadi daya saing yang tidak dimiliki lulusan lain.</a:t>
            </a:r>
          </a:p>
        </p:txBody>
      </p:sp>
    </p:spTree>
    <p:extLst>
      <p:ext uri="{BB962C8B-B14F-4D97-AF65-F5344CB8AC3E}">
        <p14:creationId xmlns:p14="http://schemas.microsoft.com/office/powerpoint/2010/main" val="21769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C8F425-7F19-A20B-58D1-9B07F633A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FE8E0F-181A-1747-85E2-E14BC59581EA}"/>
              </a:ext>
            </a:extLst>
          </p:cNvPr>
          <p:cNvSpPr txBox="1"/>
          <p:nvPr/>
        </p:nvSpPr>
        <p:spPr>
          <a:xfrm>
            <a:off x="685800" y="1905000"/>
            <a:ext cx="3810000" cy="20005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300" b="1">
                <a:solidFill>
                  <a:srgbClr val="D8B25C"/>
                </a:solidFill>
                <a:latin typeface="Segoe UI"/>
                <a:cs typeface="Segoe UI"/>
              </a:rPr>
              <a:t>BAGIAN 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E1D9B-FC4A-9641-BD11-3D24FAC791D3}"/>
              </a:ext>
            </a:extLst>
          </p:cNvPr>
          <p:cNvSpPr txBox="1"/>
          <p:nvPr/>
        </p:nvSpPr>
        <p:spPr>
          <a:xfrm>
            <a:off x="7620000" y="1143000"/>
            <a:ext cx="3886200" cy="2794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8000" b="1">
                <a:solidFill>
                  <a:srgbClr val="1E5A48"/>
                </a:solidFill>
                <a:latin typeface="Palatino Linotype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37F87-98DD-A641-8481-6A676DE1F392}"/>
              </a:ext>
            </a:extLst>
          </p:cNvPr>
          <p:cNvSpPr txBox="1"/>
          <p:nvPr/>
        </p:nvSpPr>
        <p:spPr>
          <a:xfrm>
            <a:off x="685800" y="2286000"/>
            <a:ext cx="81280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800" b="1">
                <a:solidFill>
                  <a:srgbClr val="F5EFE2"/>
                </a:solidFill>
                <a:latin typeface="Palatino Linotype"/>
              </a:rPr>
              <a:t>Panggung Sejarah 2045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853EB0-292D-C54B-87D5-D80ADA5F35DA}"/>
              </a:ext>
            </a:extLst>
          </p:cNvPr>
          <p:cNvCxnSpPr/>
          <p:nvPr/>
        </p:nvCxnSpPr>
        <p:spPr>
          <a:xfrm>
            <a:off x="685800" y="38100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699D08D-4976-A042-8BF9-9518782F39EF}"/>
              </a:ext>
            </a:extLst>
          </p:cNvPr>
          <p:cNvSpPr txBox="1"/>
          <p:nvPr/>
        </p:nvSpPr>
        <p:spPr>
          <a:xfrm>
            <a:off x="685800" y="4038600"/>
            <a:ext cx="8128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>
                <a:solidFill>
                  <a:srgbClr val="B9C4BC"/>
                </a:solidFill>
                <a:latin typeface="Segoe UI"/>
                <a:cs typeface="Segoe UI"/>
              </a:rPr>
              <a:t>Dunia yang akan Anda pimpin dua dekade lagi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B851AEF-69BE-B546-B989-6436E2A4F789}"/>
              </a:ext>
            </a:extLst>
          </p:cNvPr>
          <p:cNvSpPr/>
          <p:nvPr/>
        </p:nvSpPr>
        <p:spPr>
          <a:xfrm>
            <a:off x="1016000" y="55372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732298-0601-054F-946E-DB66EFA1DB3F}"/>
              </a:ext>
            </a:extLst>
          </p:cNvPr>
          <p:cNvSpPr/>
          <p:nvPr/>
        </p:nvSpPr>
        <p:spPr>
          <a:xfrm>
            <a:off x="1168400" y="54991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E4E2FF8-C1C3-C847-8D78-FACA65BCCF80}"/>
              </a:ext>
            </a:extLst>
          </p:cNvPr>
          <p:cNvSpPr/>
          <p:nvPr/>
        </p:nvSpPr>
        <p:spPr>
          <a:xfrm>
            <a:off x="1320800" y="5473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8B40F8C-5B1D-B944-8B68-070B2FCB3D2B}"/>
              </a:ext>
            </a:extLst>
          </p:cNvPr>
          <p:cNvSpPr/>
          <p:nvPr/>
        </p:nvSpPr>
        <p:spPr>
          <a:xfrm>
            <a:off x="1473200" y="5448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3256BE-1193-AF48-B5C1-586BDCC03F41}"/>
              </a:ext>
            </a:extLst>
          </p:cNvPr>
          <p:cNvSpPr/>
          <p:nvPr/>
        </p:nvSpPr>
        <p:spPr>
          <a:xfrm>
            <a:off x="825500" y="55245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E5EFD25-5A56-4246-9270-165B3C1FA51D}"/>
              </a:ext>
            </a:extLst>
          </p:cNvPr>
          <p:cNvSpPr/>
          <p:nvPr/>
        </p:nvSpPr>
        <p:spPr>
          <a:xfrm>
            <a:off x="1778000" y="53848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9612B2A-C2EA-FF49-8CEB-919A6150B88E}"/>
              </a:ext>
            </a:extLst>
          </p:cNvPr>
          <p:cNvSpPr/>
          <p:nvPr/>
        </p:nvSpPr>
        <p:spPr>
          <a:xfrm>
            <a:off x="1930400" y="5346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6B313DF-DC0D-6447-8141-3A2472A35DAA}"/>
              </a:ext>
            </a:extLst>
          </p:cNvPr>
          <p:cNvSpPr/>
          <p:nvPr/>
        </p:nvSpPr>
        <p:spPr>
          <a:xfrm>
            <a:off x="2082800" y="5321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942A610-23C9-0E41-AD73-5BD70CCFB4D2}"/>
              </a:ext>
            </a:extLst>
          </p:cNvPr>
          <p:cNvSpPr/>
          <p:nvPr/>
        </p:nvSpPr>
        <p:spPr>
          <a:xfrm>
            <a:off x="2235200" y="5295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8F90592-8CAD-284B-BBC7-74A738D84CF3}"/>
              </a:ext>
            </a:extLst>
          </p:cNvPr>
          <p:cNvSpPr/>
          <p:nvPr/>
        </p:nvSpPr>
        <p:spPr>
          <a:xfrm>
            <a:off x="1536700" y="5321300"/>
            <a:ext cx="228600" cy="228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920048-E8CC-7741-95F0-200205D0301A}"/>
              </a:ext>
            </a:extLst>
          </p:cNvPr>
          <p:cNvSpPr/>
          <p:nvPr/>
        </p:nvSpPr>
        <p:spPr>
          <a:xfrm>
            <a:off x="2540000" y="52324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34E83DF-3255-274D-A0EC-D1CA3709129C}"/>
              </a:ext>
            </a:extLst>
          </p:cNvPr>
          <p:cNvSpPr/>
          <p:nvPr/>
        </p:nvSpPr>
        <p:spPr>
          <a:xfrm>
            <a:off x="2692400" y="5194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39FA72D-0D96-5640-B5A5-411EF9DF6E95}"/>
              </a:ext>
            </a:extLst>
          </p:cNvPr>
          <p:cNvSpPr/>
          <p:nvPr/>
        </p:nvSpPr>
        <p:spPr>
          <a:xfrm>
            <a:off x="2844800" y="5168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93A8A17-A904-704E-BF09-1ED9514CC8BF}"/>
              </a:ext>
            </a:extLst>
          </p:cNvPr>
          <p:cNvSpPr/>
          <p:nvPr/>
        </p:nvSpPr>
        <p:spPr>
          <a:xfrm>
            <a:off x="2997200" y="51435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1D8ED3-E759-114E-A4E3-F6B7C0CBFB59}"/>
              </a:ext>
            </a:extLst>
          </p:cNvPr>
          <p:cNvSpPr/>
          <p:nvPr/>
        </p:nvSpPr>
        <p:spPr>
          <a:xfrm>
            <a:off x="2349500" y="52197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CE6D282-DB68-424E-A490-0EB4BBCD2625}"/>
              </a:ext>
            </a:extLst>
          </p:cNvPr>
          <p:cNvSpPr/>
          <p:nvPr/>
        </p:nvSpPr>
        <p:spPr>
          <a:xfrm>
            <a:off x="3111500" y="50673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D0FE3EA-5220-F647-BF21-67F195BB71A9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AD26F16-9C61-E343-B02D-5069FCAB30E6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72254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9989A0-3C0D-BBE9-3638-CF9183715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7F34D98F-B44C-C249-8702-954395D5158A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PANGGUNG SEJARAH 2045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5C280BF-E0CA-F64E-81DB-86DB3F38F23D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Pada 2045 Anda berusia sekitar 42 tahun, usia puncak untuk memimpin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DD2F53D-4D40-F64D-BE99-FD2D09373C94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A1177BE8-207E-C74F-8AD9-20135407A415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024CD36A-864B-D54E-88D8-C9C917CA0FE1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9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E15A6D1-7496-844D-B438-7D7F35266473}"/>
              </a:ext>
            </a:extLst>
          </p:cNvPr>
          <p:cNvCxnSpPr/>
          <p:nvPr/>
        </p:nvCxnSpPr>
        <p:spPr>
          <a:xfrm>
            <a:off x="1041400" y="3683000"/>
            <a:ext cx="101092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69495ACD-0998-294E-B49E-FE36400055AA}"/>
              </a:ext>
            </a:extLst>
          </p:cNvPr>
          <p:cNvSpPr/>
          <p:nvPr/>
        </p:nvSpPr>
        <p:spPr>
          <a:xfrm>
            <a:off x="1612900" y="3568700"/>
            <a:ext cx="228600" cy="2286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4736FE8-9841-8141-9BF9-6E09B424ED40}"/>
              </a:ext>
            </a:extLst>
          </p:cNvPr>
          <p:cNvSpPr/>
          <p:nvPr/>
        </p:nvSpPr>
        <p:spPr>
          <a:xfrm>
            <a:off x="1663700" y="3619500"/>
            <a:ext cx="127000" cy="1270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205F24-C4DE-DD48-A537-0D2064BFD493}"/>
              </a:ext>
            </a:extLst>
          </p:cNvPr>
          <p:cNvSpPr txBox="1"/>
          <p:nvPr/>
        </p:nvSpPr>
        <p:spPr>
          <a:xfrm>
            <a:off x="711200" y="2489200"/>
            <a:ext cx="20320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2800" b="1">
                <a:solidFill>
                  <a:srgbClr val="F5EFE2"/>
                </a:solidFill>
                <a:latin typeface="Palatino Linotype"/>
              </a:rPr>
              <a:t>2026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267CED5-42D1-234C-9407-C9E481CD2BFF}"/>
              </a:ext>
            </a:extLst>
          </p:cNvPr>
          <p:cNvSpPr txBox="1"/>
          <p:nvPr/>
        </p:nvSpPr>
        <p:spPr>
          <a:xfrm>
            <a:off x="711200" y="3048000"/>
            <a:ext cx="203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±23 tahun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11AE76B3-EC90-6941-B84F-E10912B01B7D}"/>
              </a:ext>
            </a:extLst>
          </p:cNvPr>
          <p:cNvSpPr/>
          <p:nvPr/>
        </p:nvSpPr>
        <p:spPr>
          <a:xfrm>
            <a:off x="711200" y="4191000"/>
            <a:ext cx="2032000" cy="1524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D14B174-85DD-C640-9ABA-CBC2DC50B09D}"/>
              </a:ext>
            </a:extLst>
          </p:cNvPr>
          <p:cNvSpPr txBox="1"/>
          <p:nvPr/>
        </p:nvSpPr>
        <p:spPr>
          <a:xfrm>
            <a:off x="863600" y="4394200"/>
            <a:ext cx="17272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Wisuda hari ini: titik berangkat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C7DD487-C110-704E-A078-9EB0C9DF8A86}"/>
              </a:ext>
            </a:extLst>
          </p:cNvPr>
          <p:cNvSpPr/>
          <p:nvPr/>
        </p:nvSpPr>
        <p:spPr>
          <a:xfrm>
            <a:off x="3771900" y="3543300"/>
            <a:ext cx="279400" cy="2794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B689647-7361-6948-8F49-AD1F64CE1FEB}"/>
              </a:ext>
            </a:extLst>
          </p:cNvPr>
          <p:cNvSpPr/>
          <p:nvPr/>
        </p:nvSpPr>
        <p:spPr>
          <a:xfrm>
            <a:off x="3835400" y="3606800"/>
            <a:ext cx="152400" cy="1524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A619D5C-6695-A847-9BDA-F0FE05798AAB}"/>
              </a:ext>
            </a:extLst>
          </p:cNvPr>
          <p:cNvSpPr txBox="1"/>
          <p:nvPr/>
        </p:nvSpPr>
        <p:spPr>
          <a:xfrm>
            <a:off x="2895600" y="2489200"/>
            <a:ext cx="20320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2800" b="1">
                <a:solidFill>
                  <a:srgbClr val="F5EFE2"/>
                </a:solidFill>
                <a:latin typeface="Palatino Linotype"/>
              </a:rPr>
              <a:t>2030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942141-46FA-3746-ADFA-46B7AA5821FF}"/>
              </a:ext>
            </a:extLst>
          </p:cNvPr>
          <p:cNvSpPr txBox="1"/>
          <p:nvPr/>
        </p:nvSpPr>
        <p:spPr>
          <a:xfrm>
            <a:off x="2895600" y="3048000"/>
            <a:ext cx="203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±27 tahun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2EF93AC-2D88-1C42-B19F-2AEB9B153C39}"/>
              </a:ext>
            </a:extLst>
          </p:cNvPr>
          <p:cNvSpPr/>
          <p:nvPr/>
        </p:nvSpPr>
        <p:spPr>
          <a:xfrm>
            <a:off x="2895600" y="4191000"/>
            <a:ext cx="2032000" cy="1524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AE06FCF-9E94-1A48-A81C-888933EAA034}"/>
              </a:ext>
            </a:extLst>
          </p:cNvPr>
          <p:cNvSpPr txBox="1"/>
          <p:nvPr/>
        </p:nvSpPr>
        <p:spPr>
          <a:xfrm>
            <a:off x="3048000" y="4394200"/>
            <a:ext cx="172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Magister selesai, karier mulai berakar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C1E55FF-2560-494F-9C44-ACC0537FC7CE}"/>
              </a:ext>
            </a:extLst>
          </p:cNvPr>
          <p:cNvSpPr/>
          <p:nvPr/>
        </p:nvSpPr>
        <p:spPr>
          <a:xfrm>
            <a:off x="5930900" y="3517900"/>
            <a:ext cx="330200" cy="3302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870A4E4-C7B4-D740-A61C-3B7A322557DD}"/>
              </a:ext>
            </a:extLst>
          </p:cNvPr>
          <p:cNvSpPr/>
          <p:nvPr/>
        </p:nvSpPr>
        <p:spPr>
          <a:xfrm>
            <a:off x="6007100" y="3594100"/>
            <a:ext cx="177800" cy="1778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4AAABF-F33F-7A4B-A09A-356B5D99FF63}"/>
              </a:ext>
            </a:extLst>
          </p:cNvPr>
          <p:cNvSpPr txBox="1"/>
          <p:nvPr/>
        </p:nvSpPr>
        <p:spPr>
          <a:xfrm>
            <a:off x="5080000" y="2489200"/>
            <a:ext cx="20320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2800" b="1">
                <a:solidFill>
                  <a:srgbClr val="F5EFE2"/>
                </a:solidFill>
                <a:latin typeface="Palatino Linotype"/>
              </a:rPr>
              <a:t>2035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6246FCD-27ED-0442-9937-728900B996F1}"/>
              </a:ext>
            </a:extLst>
          </p:cNvPr>
          <p:cNvSpPr txBox="1"/>
          <p:nvPr/>
        </p:nvSpPr>
        <p:spPr>
          <a:xfrm>
            <a:off x="5080000" y="3048000"/>
            <a:ext cx="203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±32 tahun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67CA3113-B6CC-4F40-9E91-636C7D3B1A94}"/>
              </a:ext>
            </a:extLst>
          </p:cNvPr>
          <p:cNvSpPr/>
          <p:nvPr/>
        </p:nvSpPr>
        <p:spPr>
          <a:xfrm>
            <a:off x="5080000" y="4191000"/>
            <a:ext cx="2032000" cy="1524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84F084E-50F6-3141-B4EF-8EC897BD7142}"/>
              </a:ext>
            </a:extLst>
          </p:cNvPr>
          <p:cNvSpPr txBox="1"/>
          <p:nvPr/>
        </p:nvSpPr>
        <p:spPr>
          <a:xfrm>
            <a:off x="5232400" y="4394200"/>
            <a:ext cx="172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Ahli di bidangnya, mulai mengambil keputusan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6381B47-EE5B-4747-88E1-313E11786547}"/>
              </a:ext>
            </a:extLst>
          </p:cNvPr>
          <p:cNvSpPr/>
          <p:nvPr/>
        </p:nvSpPr>
        <p:spPr>
          <a:xfrm>
            <a:off x="8089900" y="3492500"/>
            <a:ext cx="381000" cy="3810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99BC94C-38F6-D547-8D7C-23FFBBFACC54}"/>
              </a:ext>
            </a:extLst>
          </p:cNvPr>
          <p:cNvSpPr/>
          <p:nvPr/>
        </p:nvSpPr>
        <p:spPr>
          <a:xfrm>
            <a:off x="8178800" y="3581400"/>
            <a:ext cx="203200" cy="2032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BAD2BA3-1221-D441-9733-AA067449EDCB}"/>
              </a:ext>
            </a:extLst>
          </p:cNvPr>
          <p:cNvSpPr txBox="1"/>
          <p:nvPr/>
        </p:nvSpPr>
        <p:spPr>
          <a:xfrm>
            <a:off x="7264400" y="2489200"/>
            <a:ext cx="20320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2800" b="1">
                <a:solidFill>
                  <a:srgbClr val="F5EFE2"/>
                </a:solidFill>
                <a:latin typeface="Palatino Linotype"/>
              </a:rPr>
              <a:t>2040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270B62-5789-5240-8A04-35C7A94B80B6}"/>
              </a:ext>
            </a:extLst>
          </p:cNvPr>
          <p:cNvSpPr txBox="1"/>
          <p:nvPr/>
        </p:nvSpPr>
        <p:spPr>
          <a:xfrm>
            <a:off x="7264400" y="3048000"/>
            <a:ext cx="203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±37 tahun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70C8A364-23A6-9642-A67D-64C517D0E020}"/>
              </a:ext>
            </a:extLst>
          </p:cNvPr>
          <p:cNvSpPr/>
          <p:nvPr/>
        </p:nvSpPr>
        <p:spPr>
          <a:xfrm>
            <a:off x="7264400" y="4191000"/>
            <a:ext cx="2032000" cy="1524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2AAA229-7F6F-CF4E-A1D1-57B4C07D122E}"/>
              </a:ext>
            </a:extLst>
          </p:cNvPr>
          <p:cNvSpPr txBox="1"/>
          <p:nvPr/>
        </p:nvSpPr>
        <p:spPr>
          <a:xfrm>
            <a:off x="7416800" y="4394200"/>
            <a:ext cx="172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600">
                <a:solidFill>
                  <a:srgbClr val="F5EFE2"/>
                </a:solidFill>
                <a:latin typeface="Segoe UI"/>
                <a:cs typeface="Segoe UI"/>
              </a:rPr>
              <a:t>Memimpin lembaga, dayah, dan usaha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88DFEE6-5227-3945-9D05-65B2714E8B6A}"/>
              </a:ext>
            </a:extLst>
          </p:cNvPr>
          <p:cNvSpPr/>
          <p:nvPr/>
        </p:nvSpPr>
        <p:spPr>
          <a:xfrm>
            <a:off x="10185400" y="3403600"/>
            <a:ext cx="558800" cy="558800"/>
          </a:xfrm>
          <a:prstGeom prst="ellipse">
            <a:avLst/>
          </a:prstGeom>
          <a:solidFill>
            <a:srgbClr val="D8B25C">
              <a:alpha val="2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7E89F55-DA85-FF42-9C57-940420C3F1FF}"/>
              </a:ext>
            </a:extLst>
          </p:cNvPr>
          <p:cNvSpPr/>
          <p:nvPr/>
        </p:nvSpPr>
        <p:spPr>
          <a:xfrm>
            <a:off x="10312400" y="3530600"/>
            <a:ext cx="304800" cy="3048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32A74D7-D11C-BF4B-95F8-E43B5F807463}"/>
              </a:ext>
            </a:extLst>
          </p:cNvPr>
          <p:cNvSpPr txBox="1"/>
          <p:nvPr/>
        </p:nvSpPr>
        <p:spPr>
          <a:xfrm>
            <a:off x="9448800" y="2489200"/>
            <a:ext cx="2032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3400" b="1">
                <a:solidFill>
                  <a:srgbClr val="D8B25C"/>
                </a:solidFill>
                <a:latin typeface="Palatino Linotype"/>
              </a:rPr>
              <a:t>2045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20AE5C1-AE4A-BB43-94EA-64365AB03739}"/>
              </a:ext>
            </a:extLst>
          </p:cNvPr>
          <p:cNvSpPr txBox="1"/>
          <p:nvPr/>
        </p:nvSpPr>
        <p:spPr>
          <a:xfrm>
            <a:off x="9448800" y="3048000"/>
            <a:ext cx="2032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±42 tahun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F7CF6F44-6912-0445-A941-4A1743EBACB0}"/>
              </a:ext>
            </a:extLst>
          </p:cNvPr>
          <p:cNvSpPr/>
          <p:nvPr/>
        </p:nvSpPr>
        <p:spPr>
          <a:xfrm>
            <a:off x="9448800" y="4191000"/>
            <a:ext cx="2032000" cy="1524000"/>
          </a:xfrm>
          <a:prstGeom prst="roundRect">
            <a:avLst/>
          </a:prstGeom>
          <a:solidFill>
            <a:srgbClr val="FFFFFF">
              <a:alpha val="14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F72167F-EAEF-E24C-AEF5-8678F9A621A4}"/>
              </a:ext>
            </a:extLst>
          </p:cNvPr>
          <p:cNvSpPr txBox="1"/>
          <p:nvPr/>
        </p:nvSpPr>
        <p:spPr>
          <a:xfrm>
            <a:off x="9601200" y="4394200"/>
            <a:ext cx="17272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600" b="1">
                <a:solidFill>
                  <a:srgbClr val="F5EFE2"/>
                </a:solidFill>
                <a:latin typeface="Segoe UI"/>
                <a:cs typeface="Segoe UI"/>
              </a:rPr>
              <a:t>Indonesia 100 tahun: Anda aktor utamanya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EBB0D0F-15C6-094C-9306-872D0B2543D2}"/>
              </a:ext>
            </a:extLst>
          </p:cNvPr>
          <p:cNvSpPr txBox="1"/>
          <p:nvPr/>
        </p:nvSpPr>
        <p:spPr>
          <a:xfrm>
            <a:off x="685800" y="6019800"/>
            <a:ext cx="108204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Asumsi: usia rata-rata wisudawan S1 sekitar 23 tahun pada 2026. Tahun 2045 menandai 100 tahun kemerdekaan Indonesia.</a:t>
            </a:r>
          </a:p>
        </p:txBody>
      </p:sp>
    </p:spTree>
    <p:extLst>
      <p:ext uri="{BB962C8B-B14F-4D97-AF65-F5344CB8AC3E}">
        <p14:creationId xmlns:p14="http://schemas.microsoft.com/office/powerpoint/2010/main" val="1917448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2B3F2C-F703-CC1A-242A-485752BF9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F16C6341-0521-4848-ABDF-AD34D6FEE246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PANGGUNG SEJARAH 2045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97CF7910-63BC-3648-8ED4-5A7ECEF8B10A}"/>
              </a:ext>
            </a:extLst>
          </p:cNvPr>
          <p:cNvSpPr txBox="1"/>
          <p:nvPr/>
        </p:nvSpPr>
        <p:spPr>
          <a:xfrm>
            <a:off x="685800" y="635000"/>
            <a:ext cx="10820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Empat arus besar akan membentuk panggung sejarah 2045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6372B2E-C48D-6041-A0C4-4FCB09A0A18C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C73DB865-C38F-C24B-9D87-22E65BAC9097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301C1DA0-A6A1-CD49-B9EA-739923C82AAD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31899E1-E4C3-F74A-B1CB-860988D842B3}"/>
              </a:ext>
            </a:extLst>
          </p:cNvPr>
          <p:cNvSpPr/>
          <p:nvPr/>
        </p:nvSpPr>
        <p:spPr>
          <a:xfrm>
            <a:off x="685800" y="1854200"/>
            <a:ext cx="5334000" cy="19304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8F7E87-AD87-FE4F-84E4-8AF0FA060A9F}"/>
              </a:ext>
            </a:extLst>
          </p:cNvPr>
          <p:cNvSpPr txBox="1"/>
          <p:nvPr/>
        </p:nvSpPr>
        <p:spPr>
          <a:xfrm>
            <a:off x="990600" y="2108200"/>
            <a:ext cx="889000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600" b="1">
                <a:solidFill>
                  <a:srgbClr val="D8B25C"/>
                </a:solidFill>
                <a:latin typeface="Palatino Linotype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31D241-1553-4E49-B0EC-DBB82A7F5F1D}"/>
              </a:ext>
            </a:extLst>
          </p:cNvPr>
          <p:cNvSpPr txBox="1"/>
          <p:nvPr/>
        </p:nvSpPr>
        <p:spPr>
          <a:xfrm>
            <a:off x="1955800" y="2159000"/>
            <a:ext cx="37592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Kecerdasan buatan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D922C4-A57F-6643-B23D-BC8E68A35B6E}"/>
              </a:ext>
            </a:extLst>
          </p:cNvPr>
          <p:cNvSpPr txBox="1"/>
          <p:nvPr/>
        </p:nvSpPr>
        <p:spPr>
          <a:xfrm>
            <a:off x="1955800" y="2641600"/>
            <a:ext cx="37592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Mesin mengambil alih kerja rutin; manusia dinilai dari penilaian, etika, dan kreativitasnya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FAEBC95-4F39-D84A-86F1-A4C8C7B40A84}"/>
              </a:ext>
            </a:extLst>
          </p:cNvPr>
          <p:cNvSpPr/>
          <p:nvPr/>
        </p:nvSpPr>
        <p:spPr>
          <a:xfrm>
            <a:off x="6172200" y="1854200"/>
            <a:ext cx="5334000" cy="19304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BCF1C0-6369-7D43-BACF-5B951192FD42}"/>
              </a:ext>
            </a:extLst>
          </p:cNvPr>
          <p:cNvSpPr txBox="1"/>
          <p:nvPr/>
        </p:nvSpPr>
        <p:spPr>
          <a:xfrm>
            <a:off x="6477000" y="2108200"/>
            <a:ext cx="889000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600" b="1">
                <a:solidFill>
                  <a:srgbClr val="D8B25C"/>
                </a:solidFill>
                <a:latin typeface="Palatino Linotype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EC6E1-31D6-6B4D-AEB4-A99ECC9EA3AE}"/>
              </a:ext>
            </a:extLst>
          </p:cNvPr>
          <p:cNvSpPr txBox="1"/>
          <p:nvPr/>
        </p:nvSpPr>
        <p:spPr>
          <a:xfrm>
            <a:off x="7442200" y="2159000"/>
            <a:ext cx="37592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Persaingan peradaban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E1F211-F93B-5C4A-8A30-7266B51CF7B7}"/>
              </a:ext>
            </a:extLst>
          </p:cNvPr>
          <p:cNvSpPr txBox="1"/>
          <p:nvPr/>
        </p:nvSpPr>
        <p:spPr>
          <a:xfrm>
            <a:off x="7442200" y="2641600"/>
            <a:ext cx="37592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Dunia multipolar: Amerika, Tiongkok, dan kebangkitan Asia menata ulang tatanan global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A4AFAC9-35DF-7245-80AF-13DCBCEF2DBD}"/>
              </a:ext>
            </a:extLst>
          </p:cNvPr>
          <p:cNvSpPr/>
          <p:nvPr/>
        </p:nvSpPr>
        <p:spPr>
          <a:xfrm>
            <a:off x="685800" y="3962400"/>
            <a:ext cx="5334000" cy="19304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5DD33-998F-5446-BDE6-58476CE8284E}"/>
              </a:ext>
            </a:extLst>
          </p:cNvPr>
          <p:cNvSpPr txBox="1"/>
          <p:nvPr/>
        </p:nvSpPr>
        <p:spPr>
          <a:xfrm>
            <a:off x="990600" y="4216400"/>
            <a:ext cx="889000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600" b="1">
                <a:solidFill>
                  <a:srgbClr val="D8B25C"/>
                </a:solidFill>
                <a:latin typeface="Palatino Linotype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4DB9F8-742A-3245-9F9E-685B5A1EC65C}"/>
              </a:ext>
            </a:extLst>
          </p:cNvPr>
          <p:cNvSpPr txBox="1"/>
          <p:nvPr/>
        </p:nvSpPr>
        <p:spPr>
          <a:xfrm>
            <a:off x="1955800" y="4267200"/>
            <a:ext cx="37592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Peradaban digital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4ED6D4-D45C-2442-A041-EE538F3D462E}"/>
              </a:ext>
            </a:extLst>
          </p:cNvPr>
          <p:cNvSpPr txBox="1"/>
          <p:nvPr/>
        </p:nvSpPr>
        <p:spPr>
          <a:xfrm>
            <a:off x="1955800" y="4749800"/>
            <a:ext cx="3759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Teknologi menjadi “techno-religion”, sumber otoritas dan makna baru bagi manusia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1B84F79-7A0F-A443-8A66-83DCA9BFDC1C}"/>
              </a:ext>
            </a:extLst>
          </p:cNvPr>
          <p:cNvSpPr/>
          <p:nvPr/>
        </p:nvSpPr>
        <p:spPr>
          <a:xfrm>
            <a:off x="6172200" y="3962400"/>
            <a:ext cx="5334000" cy="19304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6A155C-2794-6F4F-8412-C91E4FD3DEBD}"/>
              </a:ext>
            </a:extLst>
          </p:cNvPr>
          <p:cNvSpPr txBox="1"/>
          <p:nvPr/>
        </p:nvSpPr>
        <p:spPr>
          <a:xfrm>
            <a:off x="6477000" y="4216400"/>
            <a:ext cx="889000" cy="558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600" b="1">
                <a:solidFill>
                  <a:srgbClr val="D8B25C"/>
                </a:solidFill>
                <a:latin typeface="Palatino Linotype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0812EF-4695-7F4D-8E88-88EB87D2162E}"/>
              </a:ext>
            </a:extLst>
          </p:cNvPr>
          <p:cNvSpPr txBox="1"/>
          <p:nvPr/>
        </p:nvSpPr>
        <p:spPr>
          <a:xfrm>
            <a:off x="7442200" y="4267200"/>
            <a:ext cx="37592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Peradaban planet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8AD6A5-52DC-DE40-8EF7-54B2A63C4E66}"/>
              </a:ext>
            </a:extLst>
          </p:cNvPr>
          <p:cNvSpPr txBox="1"/>
          <p:nvPr/>
        </p:nvSpPr>
        <p:spPr>
          <a:xfrm>
            <a:off x="7442200" y="4749800"/>
            <a:ext cx="3759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Iklim, pangan, dan migrasi menuntut kesadaran sebagai satu umat manusia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02B320-53FF-834B-B719-9FD3FE99827A}"/>
              </a:ext>
            </a:extLst>
          </p:cNvPr>
          <p:cNvSpPr txBox="1"/>
          <p:nvPr/>
        </p:nvSpPr>
        <p:spPr>
          <a:xfrm>
            <a:off x="685800" y="6121400"/>
            <a:ext cx="108204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Sumber: K. Bustamam-Ahmad, The Future of the World; The Digital Civilization; The Planetary Mind (Amazon, 2025–2026)</a:t>
            </a:r>
          </a:p>
        </p:txBody>
      </p:sp>
    </p:spTree>
    <p:extLst>
      <p:ext uri="{BB962C8B-B14F-4D97-AF65-F5344CB8AC3E}">
        <p14:creationId xmlns:p14="http://schemas.microsoft.com/office/powerpoint/2010/main" val="407948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67AFFD-1A35-5C47-47D8-6F7CA6C78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CD6100-5602-4A44-AC17-45F9E4FFE044}"/>
              </a:ext>
            </a:extLst>
          </p:cNvPr>
          <p:cNvSpPr txBox="1"/>
          <p:nvPr/>
        </p:nvSpPr>
        <p:spPr>
          <a:xfrm>
            <a:off x="685800" y="1905000"/>
            <a:ext cx="3810000" cy="20005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300" b="1">
                <a:solidFill>
                  <a:srgbClr val="D8B25C"/>
                </a:solidFill>
                <a:latin typeface="Segoe UI"/>
                <a:cs typeface="Segoe UI"/>
              </a:rPr>
              <a:t>BAGIAN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62370C-46FF-8848-AF9D-95F2B2C11EFA}"/>
              </a:ext>
            </a:extLst>
          </p:cNvPr>
          <p:cNvSpPr txBox="1"/>
          <p:nvPr/>
        </p:nvSpPr>
        <p:spPr>
          <a:xfrm>
            <a:off x="7620000" y="1143000"/>
            <a:ext cx="3886200" cy="2794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8000" b="1">
                <a:solidFill>
                  <a:srgbClr val="1E5A48"/>
                </a:solidFill>
                <a:latin typeface="Palatino Linotype"/>
              </a:rPr>
              <a:t>03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3316C-0EBC-5645-B1C1-CCE649F54AD2}"/>
              </a:ext>
            </a:extLst>
          </p:cNvPr>
          <p:cNvSpPr txBox="1"/>
          <p:nvPr/>
        </p:nvSpPr>
        <p:spPr>
          <a:xfrm>
            <a:off x="685800" y="2286000"/>
            <a:ext cx="81280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800" b="1">
                <a:solidFill>
                  <a:srgbClr val="F5EFE2"/>
                </a:solidFill>
                <a:latin typeface="Palatino Linotype"/>
              </a:rPr>
              <a:t>Tiga Jalan Keberangkatan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BA8731-3B8A-9345-A7D3-746E0C5C95DB}"/>
              </a:ext>
            </a:extLst>
          </p:cNvPr>
          <p:cNvCxnSpPr/>
          <p:nvPr/>
        </p:nvCxnSpPr>
        <p:spPr>
          <a:xfrm>
            <a:off x="685800" y="38100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74C872-4B78-F446-8D04-A37FF3613417}"/>
              </a:ext>
            </a:extLst>
          </p:cNvPr>
          <p:cNvSpPr txBox="1"/>
          <p:nvPr/>
        </p:nvSpPr>
        <p:spPr>
          <a:xfrm>
            <a:off x="685800" y="4038600"/>
            <a:ext cx="8128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>
                <a:solidFill>
                  <a:srgbClr val="B9C4BC"/>
                </a:solidFill>
                <a:latin typeface="Segoe UI"/>
                <a:cs typeface="Segoe UI"/>
              </a:rPr>
              <a:t>Studi lanjut, pengembangan diri, dan kesiapan AI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F6C5A3-DE72-A544-99E6-A2A5AE8F2A53}"/>
              </a:ext>
            </a:extLst>
          </p:cNvPr>
          <p:cNvSpPr/>
          <p:nvPr/>
        </p:nvSpPr>
        <p:spPr>
          <a:xfrm>
            <a:off x="1016000" y="55372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3807EE2-3CE7-C74D-8D01-D53A2740F00B}"/>
              </a:ext>
            </a:extLst>
          </p:cNvPr>
          <p:cNvSpPr/>
          <p:nvPr/>
        </p:nvSpPr>
        <p:spPr>
          <a:xfrm>
            <a:off x="1168400" y="54991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8C9002-B472-7F45-8087-B928CB7B39EF}"/>
              </a:ext>
            </a:extLst>
          </p:cNvPr>
          <p:cNvSpPr/>
          <p:nvPr/>
        </p:nvSpPr>
        <p:spPr>
          <a:xfrm>
            <a:off x="1320800" y="5473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0BDEF22-1906-3A40-B46B-F56C35DAB8DD}"/>
              </a:ext>
            </a:extLst>
          </p:cNvPr>
          <p:cNvSpPr/>
          <p:nvPr/>
        </p:nvSpPr>
        <p:spPr>
          <a:xfrm>
            <a:off x="1473200" y="5448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56FEB0A-E8FE-F046-8F25-F7FD736D5966}"/>
              </a:ext>
            </a:extLst>
          </p:cNvPr>
          <p:cNvSpPr/>
          <p:nvPr/>
        </p:nvSpPr>
        <p:spPr>
          <a:xfrm>
            <a:off x="825500" y="55245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328AC85-71E0-CD45-81A3-E789D82CB154}"/>
              </a:ext>
            </a:extLst>
          </p:cNvPr>
          <p:cNvSpPr/>
          <p:nvPr/>
        </p:nvSpPr>
        <p:spPr>
          <a:xfrm>
            <a:off x="1778000" y="53848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402EE12-C0B1-7641-96DA-2EA057025C28}"/>
              </a:ext>
            </a:extLst>
          </p:cNvPr>
          <p:cNvSpPr/>
          <p:nvPr/>
        </p:nvSpPr>
        <p:spPr>
          <a:xfrm>
            <a:off x="1930400" y="5346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9ED9A7-13D5-5B41-9690-E7CF504335CF}"/>
              </a:ext>
            </a:extLst>
          </p:cNvPr>
          <p:cNvSpPr/>
          <p:nvPr/>
        </p:nvSpPr>
        <p:spPr>
          <a:xfrm>
            <a:off x="2082800" y="5321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DCA39E4-678F-C542-A6C0-00F7B6E7B8D8}"/>
              </a:ext>
            </a:extLst>
          </p:cNvPr>
          <p:cNvSpPr/>
          <p:nvPr/>
        </p:nvSpPr>
        <p:spPr>
          <a:xfrm>
            <a:off x="2235200" y="5295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A7693A6-4328-4F48-AC82-00DE5F53D1AF}"/>
              </a:ext>
            </a:extLst>
          </p:cNvPr>
          <p:cNvSpPr/>
          <p:nvPr/>
        </p:nvSpPr>
        <p:spPr>
          <a:xfrm>
            <a:off x="1587500" y="53721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FB49739-C899-344B-99FD-F84D81F02A6D}"/>
              </a:ext>
            </a:extLst>
          </p:cNvPr>
          <p:cNvSpPr/>
          <p:nvPr/>
        </p:nvSpPr>
        <p:spPr>
          <a:xfrm>
            <a:off x="2540000" y="52324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8F6E88-4AB8-9144-8A96-2A31A19C0D77}"/>
              </a:ext>
            </a:extLst>
          </p:cNvPr>
          <p:cNvSpPr/>
          <p:nvPr/>
        </p:nvSpPr>
        <p:spPr>
          <a:xfrm>
            <a:off x="2692400" y="5194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56A72EB-1815-024B-84B1-2141EF850927}"/>
              </a:ext>
            </a:extLst>
          </p:cNvPr>
          <p:cNvSpPr/>
          <p:nvPr/>
        </p:nvSpPr>
        <p:spPr>
          <a:xfrm>
            <a:off x="2844800" y="5168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CEFE71-2A1E-D44E-AA69-21859EF7064B}"/>
              </a:ext>
            </a:extLst>
          </p:cNvPr>
          <p:cNvSpPr/>
          <p:nvPr/>
        </p:nvSpPr>
        <p:spPr>
          <a:xfrm>
            <a:off x="2997200" y="51435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4318A3B-0D25-3D49-9DD2-0F564B68AB52}"/>
              </a:ext>
            </a:extLst>
          </p:cNvPr>
          <p:cNvSpPr/>
          <p:nvPr/>
        </p:nvSpPr>
        <p:spPr>
          <a:xfrm>
            <a:off x="2298700" y="5168900"/>
            <a:ext cx="228600" cy="228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458C267-1F7C-784F-B2AE-F84D6F0E218B}"/>
              </a:ext>
            </a:extLst>
          </p:cNvPr>
          <p:cNvSpPr/>
          <p:nvPr/>
        </p:nvSpPr>
        <p:spPr>
          <a:xfrm>
            <a:off x="3111500" y="50673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B2EAB0C-95BD-7549-B3BC-BAC8D060CCD9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43551C6-646E-AF48-AF08-BCD69E214EAA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59007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FC77BB-C242-5BAB-D756-C00B5B39C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914B4CFC-A198-7F41-8E47-95CF2264C28B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TIGA JALAN KEBERANGKATAN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04027835-CEA5-1A4C-AB55-18B2BADA48FB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Setiap alumni memilih satu jalan utama, lalu merawat dua jalan lainnya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BA55D9-DED2-D54F-8D81-B7FAE27985EA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2E40465A-493E-F843-AD5E-50AF66AFDBF1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F630B0C6-D8EA-4A46-B825-D6DBDDB67C24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12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822885E-C4B5-F949-90C5-A0AF5F010BCB}"/>
              </a:ext>
            </a:extLst>
          </p:cNvPr>
          <p:cNvSpPr/>
          <p:nvPr/>
        </p:nvSpPr>
        <p:spPr>
          <a:xfrm>
            <a:off x="685800" y="1854200"/>
            <a:ext cx="3505200" cy="41910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FDE5EBC-41FB-D747-A62C-F9DB7E7D1015}"/>
              </a:ext>
            </a:extLst>
          </p:cNvPr>
          <p:cNvCxnSpPr/>
          <p:nvPr/>
        </p:nvCxnSpPr>
        <p:spPr>
          <a:xfrm>
            <a:off x="685800" y="1854200"/>
            <a:ext cx="3505200" cy="0"/>
          </a:xfrm>
          <a:prstGeom prst="straightConnector1">
            <a:avLst/>
          </a:prstGeom>
          <a:ln w="254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97B878F-4A67-BE42-A0AB-1E1434C8A67F}"/>
              </a:ext>
            </a:extLst>
          </p:cNvPr>
          <p:cNvSpPr txBox="1"/>
          <p:nvPr/>
        </p:nvSpPr>
        <p:spPr>
          <a:xfrm>
            <a:off x="990600" y="2082800"/>
            <a:ext cx="1524000" cy="67710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400" b="1">
                <a:solidFill>
                  <a:srgbClr val="D8B25C"/>
                </a:solidFill>
                <a:latin typeface="Palatino Linotype"/>
              </a:rPr>
              <a:t>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3AFCB5-DCE3-C94B-871C-AB8A49FAA4E7}"/>
              </a:ext>
            </a:extLst>
          </p:cNvPr>
          <p:cNvSpPr txBox="1"/>
          <p:nvPr/>
        </p:nvSpPr>
        <p:spPr>
          <a:xfrm>
            <a:off x="990600" y="2946400"/>
            <a:ext cx="2895600" cy="4001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600" b="1">
                <a:solidFill>
                  <a:srgbClr val="F5EFE2"/>
                </a:solidFill>
                <a:latin typeface="Palatino Linotype"/>
              </a:rPr>
              <a:t>Studi Lanjut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5B61F7-8A6A-7149-B397-587EEC1032CA}"/>
              </a:ext>
            </a:extLst>
          </p:cNvPr>
          <p:cNvSpPr txBox="1"/>
          <p:nvPr/>
        </p:nvSpPr>
        <p:spPr>
          <a:xfrm>
            <a:off x="990600" y="3505200"/>
            <a:ext cx="28956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D8B25C"/>
                </a:solidFill>
                <a:latin typeface="Segoe UI"/>
                <a:cs typeface="Segoe UI"/>
              </a:rPr>
              <a:t>Menjadi ilmuwan dan pendidik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9182E4A-465C-BF42-A508-2CD170337A22}"/>
              </a:ext>
            </a:extLst>
          </p:cNvPr>
          <p:cNvCxnSpPr/>
          <p:nvPr/>
        </p:nvCxnSpPr>
        <p:spPr>
          <a:xfrm>
            <a:off x="990600" y="4394200"/>
            <a:ext cx="28956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6612FCE-3CF4-764E-81F4-F8574F4D3740}"/>
              </a:ext>
            </a:extLst>
          </p:cNvPr>
          <p:cNvSpPr txBox="1"/>
          <p:nvPr/>
        </p:nvSpPr>
        <p:spPr>
          <a:xfrm>
            <a:off x="990600" y="4597400"/>
            <a:ext cx="28956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S2, S3, riset, dan publikasi internasional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561122D9-A5A6-1F46-916E-418A38AD7DBA}"/>
              </a:ext>
            </a:extLst>
          </p:cNvPr>
          <p:cNvSpPr/>
          <p:nvPr/>
        </p:nvSpPr>
        <p:spPr>
          <a:xfrm>
            <a:off x="4343400" y="1854200"/>
            <a:ext cx="3505200" cy="4191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6D5D6F6-18A8-E841-ADB1-AC899097D4E7}"/>
              </a:ext>
            </a:extLst>
          </p:cNvPr>
          <p:cNvCxnSpPr/>
          <p:nvPr/>
        </p:nvCxnSpPr>
        <p:spPr>
          <a:xfrm>
            <a:off x="4343400" y="1854200"/>
            <a:ext cx="3505200" cy="0"/>
          </a:xfrm>
          <a:prstGeom prst="straightConnector1">
            <a:avLst/>
          </a:prstGeom>
          <a:ln w="254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ABD8675-93D2-BA40-9118-0A6F6261C1F2}"/>
              </a:ext>
            </a:extLst>
          </p:cNvPr>
          <p:cNvSpPr txBox="1"/>
          <p:nvPr/>
        </p:nvSpPr>
        <p:spPr>
          <a:xfrm>
            <a:off x="4648200" y="2082800"/>
            <a:ext cx="1524000" cy="67710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400" b="1">
                <a:solidFill>
                  <a:srgbClr val="D8B25C"/>
                </a:solidFill>
                <a:latin typeface="Palatino Linotype"/>
              </a:rPr>
              <a:t>II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A37C636-B937-8547-A928-548CFB469772}"/>
              </a:ext>
            </a:extLst>
          </p:cNvPr>
          <p:cNvSpPr txBox="1"/>
          <p:nvPr/>
        </p:nvSpPr>
        <p:spPr>
          <a:xfrm>
            <a:off x="4648200" y="2946400"/>
            <a:ext cx="2895600" cy="80021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600" b="1">
                <a:solidFill>
                  <a:srgbClr val="F5EFE2"/>
                </a:solidFill>
                <a:latin typeface="Palatino Linotype"/>
              </a:rPr>
              <a:t>Pengembangan Diri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118A96-536C-0343-B7F8-DD94C97ABBBE}"/>
              </a:ext>
            </a:extLst>
          </p:cNvPr>
          <p:cNvSpPr txBox="1"/>
          <p:nvPr/>
        </p:nvSpPr>
        <p:spPr>
          <a:xfrm>
            <a:off x="4648200" y="3505200"/>
            <a:ext cx="28956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D8B25C"/>
                </a:solidFill>
                <a:latin typeface="Segoe UI"/>
                <a:cs typeface="Segoe UI"/>
              </a:rPr>
              <a:t>Menjadi profesional dan wirausaha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2DC656F-C3FA-D549-A5A0-94CE553B661F}"/>
              </a:ext>
            </a:extLst>
          </p:cNvPr>
          <p:cNvCxnSpPr/>
          <p:nvPr/>
        </p:nvCxnSpPr>
        <p:spPr>
          <a:xfrm>
            <a:off x="4648200" y="4394200"/>
            <a:ext cx="28956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F5A49A11-BB95-4746-8DC0-0E1F81DB25D3}"/>
              </a:ext>
            </a:extLst>
          </p:cNvPr>
          <p:cNvSpPr txBox="1"/>
          <p:nvPr/>
        </p:nvSpPr>
        <p:spPr>
          <a:xfrm>
            <a:off x="4648200" y="4597400"/>
            <a:ext cx="28956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Keterampilan nyata yang dibutuhkan pasar dan umat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25976FDB-451C-B84B-86B7-2619CD8DF34F}"/>
              </a:ext>
            </a:extLst>
          </p:cNvPr>
          <p:cNvSpPr/>
          <p:nvPr/>
        </p:nvSpPr>
        <p:spPr>
          <a:xfrm>
            <a:off x="8001000" y="1854200"/>
            <a:ext cx="3505200" cy="4191000"/>
          </a:xfrm>
          <a:prstGeom prst="round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5160F9C-9F51-7E4E-8B20-4C60FD1BDDCF}"/>
              </a:ext>
            </a:extLst>
          </p:cNvPr>
          <p:cNvCxnSpPr/>
          <p:nvPr/>
        </p:nvCxnSpPr>
        <p:spPr>
          <a:xfrm>
            <a:off x="8001000" y="1854200"/>
            <a:ext cx="3505200" cy="0"/>
          </a:xfrm>
          <a:prstGeom prst="straightConnector1">
            <a:avLst/>
          </a:prstGeom>
          <a:ln w="254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D4797B8-4384-764F-B045-965553EA5966}"/>
              </a:ext>
            </a:extLst>
          </p:cNvPr>
          <p:cNvSpPr txBox="1"/>
          <p:nvPr/>
        </p:nvSpPr>
        <p:spPr>
          <a:xfrm>
            <a:off x="8305800" y="2082800"/>
            <a:ext cx="1524000" cy="67710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400" b="1">
                <a:solidFill>
                  <a:srgbClr val="D8B25C"/>
                </a:solidFill>
                <a:latin typeface="Palatino Linotype"/>
              </a:rPr>
              <a:t>III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FE65A3-3E57-5B45-AC0C-145EBF1F1D20}"/>
              </a:ext>
            </a:extLst>
          </p:cNvPr>
          <p:cNvSpPr txBox="1"/>
          <p:nvPr/>
        </p:nvSpPr>
        <p:spPr>
          <a:xfrm>
            <a:off x="8305800" y="2946400"/>
            <a:ext cx="2895600" cy="4001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600" b="1">
                <a:solidFill>
                  <a:srgbClr val="F5EFE2"/>
                </a:solidFill>
                <a:latin typeface="Palatino Linotype"/>
              </a:rPr>
              <a:t>Kesiapan AI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BE363C-7B67-1F49-AE74-E544AC83E685}"/>
              </a:ext>
            </a:extLst>
          </p:cNvPr>
          <p:cNvSpPr txBox="1"/>
          <p:nvPr/>
        </p:nvSpPr>
        <p:spPr>
          <a:xfrm>
            <a:off x="8305800" y="3505200"/>
            <a:ext cx="28956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D8B25C"/>
                </a:solidFill>
                <a:latin typeface="Segoe UI"/>
                <a:cs typeface="Segoe UI"/>
              </a:rPr>
              <a:t>Menjadi pengguna, pencipta, dan penjaga etika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69DE2A9-BA77-9245-BBA6-A18FE068DF2F}"/>
              </a:ext>
            </a:extLst>
          </p:cNvPr>
          <p:cNvCxnSpPr/>
          <p:nvPr/>
        </p:nvCxnSpPr>
        <p:spPr>
          <a:xfrm>
            <a:off x="8305800" y="4394200"/>
            <a:ext cx="28956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8C62590-15CF-734A-ABB7-0B5143351F29}"/>
              </a:ext>
            </a:extLst>
          </p:cNvPr>
          <p:cNvSpPr txBox="1"/>
          <p:nvPr/>
        </p:nvSpPr>
        <p:spPr>
          <a:xfrm>
            <a:off x="8305800" y="4597400"/>
            <a:ext cx="28956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Literasi AI yang dilandasi adab dan akhlak</a:t>
            </a:r>
          </a:p>
        </p:txBody>
      </p:sp>
    </p:spTree>
    <p:extLst>
      <p:ext uri="{BB962C8B-B14F-4D97-AF65-F5344CB8AC3E}">
        <p14:creationId xmlns:p14="http://schemas.microsoft.com/office/powerpoint/2010/main" val="3230780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98B380-A446-E648-B3ED-4A5D75C94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C11BF46E-83D0-3945-A3AA-538D3211A975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JALAN 1 · STUDI LANJUT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4BD99E69-34E6-634A-9428-B8A18C0B402B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Studi lanjut dimulai dari bahasa dan publikasi, bukan dari surat penerimaan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4F89152-7E2F-DD48-A93B-C3BA1CB90404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FF150E95-D6D8-2442-8CD0-DCB99FB378CE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7861F93E-1AD9-8643-AF81-FA10727F04F7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13</a:t>
            </a:r>
          </a:p>
        </p:txBody>
      </p:sp>
      <p:sp>
        <p:nvSpPr>
          <p:cNvPr id="8" name="Regular Pentagon 7">
            <a:extLst>
              <a:ext uri="{FF2B5EF4-FFF2-40B4-BE49-F238E27FC236}">
                <a16:creationId xmlns:a16="http://schemas.microsoft.com/office/drawing/2014/main" id="{C968E95F-B411-5743-AA8E-7D747FB7AA1E}"/>
              </a:ext>
            </a:extLst>
          </p:cNvPr>
          <p:cNvSpPr/>
          <p:nvPr/>
        </p:nvSpPr>
        <p:spPr>
          <a:xfrm>
            <a:off x="685800" y="1905000"/>
            <a:ext cx="2819400" cy="711200"/>
          </a:xfrm>
          <a:prstGeom prst="pentagon">
            <a:avLst/>
          </a:prstGeom>
          <a:solidFill>
            <a:srgbClr val="D8B25C">
              <a:alpha val="2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F5EFE2"/>
                </a:solidFill>
                <a:latin typeface="Palatino Linotype"/>
              </a:rPr>
              <a:t>2026–27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AB5DE80-7095-B141-AB67-4EBF17DFAB1A}"/>
              </a:ext>
            </a:extLst>
          </p:cNvPr>
          <p:cNvSpPr/>
          <p:nvPr/>
        </p:nvSpPr>
        <p:spPr>
          <a:xfrm>
            <a:off x="685800" y="2870200"/>
            <a:ext cx="2590800" cy="2794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7F0205-4464-A84A-80CB-3314C1278531}"/>
              </a:ext>
            </a:extLst>
          </p:cNvPr>
          <p:cNvSpPr txBox="1"/>
          <p:nvPr/>
        </p:nvSpPr>
        <p:spPr>
          <a:xfrm>
            <a:off x="914400" y="3098800"/>
            <a:ext cx="2159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Persiapan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C1FFA-F368-134C-BA35-E3A38B14F0AD}"/>
              </a:ext>
            </a:extLst>
          </p:cNvPr>
          <p:cNvSpPr txBox="1"/>
          <p:nvPr/>
        </p:nvSpPr>
        <p:spPr>
          <a:xfrm>
            <a:off x="914400" y="3937000"/>
            <a:ext cx="21590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Kuasai bahasa Inggris dan Arab, terbitkan artikel pertama</a:t>
            </a:r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5D9D3194-AB35-2345-9E02-666F716C886E}"/>
              </a:ext>
            </a:extLst>
          </p:cNvPr>
          <p:cNvSpPr/>
          <p:nvPr/>
        </p:nvSpPr>
        <p:spPr>
          <a:xfrm>
            <a:off x="3429000" y="1905000"/>
            <a:ext cx="2819400" cy="711200"/>
          </a:xfrm>
          <a:prstGeom prst="chevron">
            <a:avLst/>
          </a:prstGeom>
          <a:solidFill>
            <a:srgbClr val="D8B25C">
              <a:alpha val="4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F5EFE2"/>
                </a:solidFill>
                <a:latin typeface="Palatino Linotype"/>
              </a:rPr>
              <a:t>2027–29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00FC761-8846-F246-BC4D-5DBC7F6E4573}"/>
              </a:ext>
            </a:extLst>
          </p:cNvPr>
          <p:cNvSpPr/>
          <p:nvPr/>
        </p:nvSpPr>
        <p:spPr>
          <a:xfrm>
            <a:off x="3429000" y="2870200"/>
            <a:ext cx="2590800" cy="2794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BD6FBD-73D3-864E-90CF-8483A87E66DA}"/>
              </a:ext>
            </a:extLst>
          </p:cNvPr>
          <p:cNvSpPr txBox="1"/>
          <p:nvPr/>
        </p:nvSpPr>
        <p:spPr>
          <a:xfrm>
            <a:off x="3657600" y="3098800"/>
            <a:ext cx="2159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Magister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079882-6FD7-FF47-B6E4-B3A7EC1E0B92}"/>
              </a:ext>
            </a:extLst>
          </p:cNvPr>
          <p:cNvSpPr txBox="1"/>
          <p:nvPr/>
        </p:nvSpPr>
        <p:spPr>
          <a:xfrm>
            <a:off x="3657600" y="3937000"/>
            <a:ext cx="2159000" cy="115416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Kampus dalam dan luar negeri lewat LPDP, beasiswa Pemerintah Aceh, Timur Tengah, Malaysia, Turki</a:t>
            </a:r>
          </a:p>
        </p:txBody>
      </p:sp>
      <p:sp>
        <p:nvSpPr>
          <p:cNvPr id="16" name="Chevron 15">
            <a:extLst>
              <a:ext uri="{FF2B5EF4-FFF2-40B4-BE49-F238E27FC236}">
                <a16:creationId xmlns:a16="http://schemas.microsoft.com/office/drawing/2014/main" id="{7F306B29-E61C-6F47-B8C8-0D8991799AF0}"/>
              </a:ext>
            </a:extLst>
          </p:cNvPr>
          <p:cNvSpPr/>
          <p:nvPr/>
        </p:nvSpPr>
        <p:spPr>
          <a:xfrm>
            <a:off x="6172200" y="1905000"/>
            <a:ext cx="2819400" cy="711200"/>
          </a:xfrm>
          <a:prstGeom prst="chevron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062019"/>
                </a:solidFill>
                <a:latin typeface="Palatino Linotype"/>
              </a:rPr>
              <a:t>2030–34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33B0D4C-E91B-B842-B7D4-D509C3EBD781}"/>
              </a:ext>
            </a:extLst>
          </p:cNvPr>
          <p:cNvSpPr/>
          <p:nvPr/>
        </p:nvSpPr>
        <p:spPr>
          <a:xfrm>
            <a:off x="6172200" y="2870200"/>
            <a:ext cx="2590800" cy="2794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C67170-7DF4-EA46-B5CE-8EA5BC9CCA1A}"/>
              </a:ext>
            </a:extLst>
          </p:cNvPr>
          <p:cNvSpPr txBox="1"/>
          <p:nvPr/>
        </p:nvSpPr>
        <p:spPr>
          <a:xfrm>
            <a:off x="6400800" y="3098800"/>
            <a:ext cx="2159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Doktoral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6D616B-C321-5949-A975-CB783B6E80B1}"/>
              </a:ext>
            </a:extLst>
          </p:cNvPr>
          <p:cNvSpPr txBox="1"/>
          <p:nvPr/>
        </p:nvSpPr>
        <p:spPr>
          <a:xfrm>
            <a:off x="6400800" y="3937000"/>
            <a:ext cx="21590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Riset yang menjawab persoalan Aceh dan dunia Islam</a:t>
            </a:r>
          </a:p>
        </p:txBody>
      </p:sp>
      <p:sp>
        <p:nvSpPr>
          <p:cNvPr id="20" name="Chevron 19">
            <a:extLst>
              <a:ext uri="{FF2B5EF4-FFF2-40B4-BE49-F238E27FC236}">
                <a16:creationId xmlns:a16="http://schemas.microsoft.com/office/drawing/2014/main" id="{14741949-9635-114D-AE7C-1B645A382FC4}"/>
              </a:ext>
            </a:extLst>
          </p:cNvPr>
          <p:cNvSpPr/>
          <p:nvPr/>
        </p:nvSpPr>
        <p:spPr>
          <a:xfrm>
            <a:off x="8915400" y="1905000"/>
            <a:ext cx="2819400" cy="711200"/>
          </a:xfrm>
          <a:prstGeom prst="chevron">
            <a:avLst/>
          </a:prstGeom>
          <a:solidFill>
            <a:srgbClr val="D8B25C">
              <a:alpha val="8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sz="2000" b="1">
                <a:solidFill>
                  <a:srgbClr val="062019"/>
                </a:solidFill>
                <a:latin typeface="Palatino Linotype"/>
              </a:rPr>
              <a:t>2035+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4CF0546-9502-944B-A9BB-7A2A1B62A422}"/>
              </a:ext>
            </a:extLst>
          </p:cNvPr>
          <p:cNvSpPr/>
          <p:nvPr/>
        </p:nvSpPr>
        <p:spPr>
          <a:xfrm>
            <a:off x="8915400" y="2870200"/>
            <a:ext cx="2590800" cy="27940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55E2D2-C48F-A545-8657-9007DEDDDE28}"/>
              </a:ext>
            </a:extLst>
          </p:cNvPr>
          <p:cNvSpPr txBox="1"/>
          <p:nvPr/>
        </p:nvSpPr>
        <p:spPr>
          <a:xfrm>
            <a:off x="9144000" y="3098800"/>
            <a:ext cx="2159000" cy="67710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Ilmuwan dan pendidik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985CFC-E973-3748-927E-E8CDB48EA0D5}"/>
              </a:ext>
            </a:extLst>
          </p:cNvPr>
          <p:cNvSpPr txBox="1"/>
          <p:nvPr/>
        </p:nvSpPr>
        <p:spPr>
          <a:xfrm>
            <a:off x="9144000" y="3937000"/>
            <a:ext cx="21590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Dosen, peneliti, pemimpin dayah dan kampus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9803D5-3B0F-CD40-A147-E9A01F2BFDF2}"/>
              </a:ext>
            </a:extLst>
          </p:cNvPr>
          <p:cNvSpPr txBox="1"/>
          <p:nvPr/>
        </p:nvSpPr>
        <p:spPr>
          <a:xfrm>
            <a:off x="685800" y="5867400"/>
            <a:ext cx="108204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 b="1">
                <a:solidFill>
                  <a:srgbClr val="D8B25C"/>
                </a:solidFill>
                <a:latin typeface="Segoe UI"/>
                <a:cs typeface="Segoe UI"/>
              </a:rPr>
              <a:t>Mulai minggu ini: satu jam bahasa setiap hari dan satu tulisan ilmiah setiap semester.</a:t>
            </a:r>
          </a:p>
        </p:txBody>
      </p:sp>
    </p:spTree>
    <p:extLst>
      <p:ext uri="{BB962C8B-B14F-4D97-AF65-F5344CB8AC3E}">
        <p14:creationId xmlns:p14="http://schemas.microsoft.com/office/powerpoint/2010/main" val="3995242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391178-BCB3-4C34-5EFD-4A8C84286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D95B31F6-9EA9-E34A-B016-732228E5C4DE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JALAN 2 · PENGEMBANGAN DIRI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F69298A4-1816-8E4C-8845-754DD16C750C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Enam keterampilan membuat alumni INU Aceh mampu bersaing di mana pun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8AA43DE-7DB7-F049-B9C4-697EAFDAA0F1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CFE1FF0E-ACC4-B54F-BD88-6D82F2071E2D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E4D6C96D-8E5F-CA4F-B5AC-59C1D91F87DF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14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B719E02-40E6-B242-82BA-C75FB3C31A37}"/>
              </a:ext>
            </a:extLst>
          </p:cNvPr>
          <p:cNvSpPr/>
          <p:nvPr/>
        </p:nvSpPr>
        <p:spPr>
          <a:xfrm>
            <a:off x="685800" y="1879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FAADC4-F398-4D41-90A0-AE9C431A23AB}"/>
              </a:ext>
            </a:extLst>
          </p:cNvPr>
          <p:cNvSpPr txBox="1"/>
          <p:nvPr/>
        </p:nvSpPr>
        <p:spPr>
          <a:xfrm>
            <a:off x="939800" y="2108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AFD4AE-EBFF-9643-9FDD-073B8CE89AB5}"/>
              </a:ext>
            </a:extLst>
          </p:cNvPr>
          <p:cNvSpPr txBox="1"/>
          <p:nvPr/>
        </p:nvSpPr>
        <p:spPr>
          <a:xfrm>
            <a:off x="939800" y="2540000"/>
            <a:ext cx="29972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Bahasa asing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209749-FE88-EC45-8FA1-FFE602D4EB09}"/>
              </a:ext>
            </a:extLst>
          </p:cNvPr>
          <p:cNvSpPr txBox="1"/>
          <p:nvPr/>
        </p:nvSpPr>
        <p:spPr>
          <a:xfrm>
            <a:off x="939800" y="2997200"/>
            <a:ext cx="2997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Inggris dan Arab membuka kampus, pasar, dan jejaring dunia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7783428-DE69-4E49-BB20-E26EC0CC44A5}"/>
              </a:ext>
            </a:extLst>
          </p:cNvPr>
          <p:cNvSpPr/>
          <p:nvPr/>
        </p:nvSpPr>
        <p:spPr>
          <a:xfrm>
            <a:off x="4343400" y="1879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67FCAE-920F-294B-9AB1-9929A408FD29}"/>
              </a:ext>
            </a:extLst>
          </p:cNvPr>
          <p:cNvSpPr txBox="1"/>
          <p:nvPr/>
        </p:nvSpPr>
        <p:spPr>
          <a:xfrm>
            <a:off x="4597400" y="2108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527375-C64B-2546-90E9-E1A18ECEDF6B}"/>
              </a:ext>
            </a:extLst>
          </p:cNvPr>
          <p:cNvSpPr txBox="1"/>
          <p:nvPr/>
        </p:nvSpPr>
        <p:spPr>
          <a:xfrm>
            <a:off x="4597400" y="2540000"/>
            <a:ext cx="29972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Menulis dan publikasi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79118F-3636-3F41-A090-917670A0D2E9}"/>
              </a:ext>
            </a:extLst>
          </p:cNvPr>
          <p:cNvSpPr txBox="1"/>
          <p:nvPr/>
        </p:nvSpPr>
        <p:spPr>
          <a:xfrm>
            <a:off x="4597400" y="2997200"/>
            <a:ext cx="2997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Gagasan yang tidak ditulis akan hilang bersama pemiliknya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D0727DA-865E-B849-ACFF-F7367DF6892D}"/>
              </a:ext>
            </a:extLst>
          </p:cNvPr>
          <p:cNvSpPr/>
          <p:nvPr/>
        </p:nvSpPr>
        <p:spPr>
          <a:xfrm>
            <a:off x="8001000" y="1879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F2FFB9-A11A-C244-A5FE-6F695322E66D}"/>
              </a:ext>
            </a:extLst>
          </p:cNvPr>
          <p:cNvSpPr txBox="1"/>
          <p:nvPr/>
        </p:nvSpPr>
        <p:spPr>
          <a:xfrm>
            <a:off x="8255000" y="2108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700493-64FE-4042-93E7-08DC67B66375}"/>
              </a:ext>
            </a:extLst>
          </p:cNvPr>
          <p:cNvSpPr txBox="1"/>
          <p:nvPr/>
        </p:nvSpPr>
        <p:spPr>
          <a:xfrm>
            <a:off x="8255000" y="2540000"/>
            <a:ext cx="2997200" cy="61555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Berbicara di depan publik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DC0AFA-F7D4-4F4F-A6C5-10CD7171F926}"/>
              </a:ext>
            </a:extLst>
          </p:cNvPr>
          <p:cNvSpPr txBox="1"/>
          <p:nvPr/>
        </p:nvSpPr>
        <p:spPr>
          <a:xfrm>
            <a:off x="8255000" y="2997200"/>
            <a:ext cx="2997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Dari mimbar masjid hingga forum internasional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795C68C-D12D-1641-AE2E-0B2D8F880E0B}"/>
              </a:ext>
            </a:extLst>
          </p:cNvPr>
          <p:cNvSpPr/>
          <p:nvPr/>
        </p:nvSpPr>
        <p:spPr>
          <a:xfrm>
            <a:off x="685800" y="4038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D80D4C-BB30-7C44-A41C-C99CA41C2F82}"/>
              </a:ext>
            </a:extLst>
          </p:cNvPr>
          <p:cNvSpPr txBox="1"/>
          <p:nvPr/>
        </p:nvSpPr>
        <p:spPr>
          <a:xfrm>
            <a:off x="939800" y="4267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370276-A9B6-CA49-9DBF-3714010F9EE8}"/>
              </a:ext>
            </a:extLst>
          </p:cNvPr>
          <p:cNvSpPr txBox="1"/>
          <p:nvPr/>
        </p:nvSpPr>
        <p:spPr>
          <a:xfrm>
            <a:off x="939800" y="4699000"/>
            <a:ext cx="29972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Literasi data dan digital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12C52B-0EF6-564E-A550-461EEEDA9BE1}"/>
              </a:ext>
            </a:extLst>
          </p:cNvPr>
          <p:cNvSpPr txBox="1"/>
          <p:nvPr/>
        </p:nvSpPr>
        <p:spPr>
          <a:xfrm>
            <a:off x="939800" y="5156200"/>
            <a:ext cx="29972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Membaca angka, memakai perangkat, menjaga keamanan data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AFB78D8-D78A-8F43-A1A6-FCDEDA4849AA}"/>
              </a:ext>
            </a:extLst>
          </p:cNvPr>
          <p:cNvSpPr/>
          <p:nvPr/>
        </p:nvSpPr>
        <p:spPr>
          <a:xfrm>
            <a:off x="4343400" y="4038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16136C-B637-6F40-BC41-B5F65A23F166}"/>
              </a:ext>
            </a:extLst>
          </p:cNvPr>
          <p:cNvSpPr txBox="1"/>
          <p:nvPr/>
        </p:nvSpPr>
        <p:spPr>
          <a:xfrm>
            <a:off x="4597400" y="4267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2AF615-E671-9F4B-87F7-9E9ED8D525EA}"/>
              </a:ext>
            </a:extLst>
          </p:cNvPr>
          <p:cNvSpPr txBox="1"/>
          <p:nvPr/>
        </p:nvSpPr>
        <p:spPr>
          <a:xfrm>
            <a:off x="4597400" y="4699000"/>
            <a:ext cx="29972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Kewirausahaan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C0447F-0614-B945-B2F3-071456AD729E}"/>
              </a:ext>
            </a:extLst>
          </p:cNvPr>
          <p:cNvSpPr txBox="1"/>
          <p:nvPr/>
        </p:nvSpPr>
        <p:spPr>
          <a:xfrm>
            <a:off x="4597400" y="5156200"/>
            <a:ext cx="2997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Menciptakan lapangan kerja, bukan hanya mencarinya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BDA6ACB-646A-144B-BD70-DA3326B7DAED}"/>
              </a:ext>
            </a:extLst>
          </p:cNvPr>
          <p:cNvSpPr/>
          <p:nvPr/>
        </p:nvSpPr>
        <p:spPr>
          <a:xfrm>
            <a:off x="8001000" y="4038600"/>
            <a:ext cx="3505200" cy="19812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275340-3087-D24D-9D37-3434DCA7DC1B}"/>
              </a:ext>
            </a:extLst>
          </p:cNvPr>
          <p:cNvSpPr txBox="1"/>
          <p:nvPr/>
        </p:nvSpPr>
        <p:spPr>
          <a:xfrm>
            <a:off x="8255000" y="4267200"/>
            <a:ext cx="762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06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ECFC12-A3D2-B34E-99BE-E77A606A5E85}"/>
              </a:ext>
            </a:extLst>
          </p:cNvPr>
          <p:cNvSpPr txBox="1"/>
          <p:nvPr/>
        </p:nvSpPr>
        <p:spPr>
          <a:xfrm>
            <a:off x="8255000" y="4699000"/>
            <a:ext cx="2997200" cy="61555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Kepemimpinan dan jejaring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FEB39C-F058-E04D-9747-C4B7FF2BBDF8}"/>
              </a:ext>
            </a:extLst>
          </p:cNvPr>
          <p:cNvSpPr txBox="1"/>
          <p:nvPr/>
        </p:nvSpPr>
        <p:spPr>
          <a:xfrm>
            <a:off x="8255000" y="5156200"/>
            <a:ext cx="29972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Membangun tim, dipercaya, dan menjaga silaturahmi ilmu</a:t>
            </a:r>
          </a:p>
        </p:txBody>
      </p:sp>
    </p:spTree>
    <p:extLst>
      <p:ext uri="{BB962C8B-B14F-4D97-AF65-F5344CB8AC3E}">
        <p14:creationId xmlns:p14="http://schemas.microsoft.com/office/powerpoint/2010/main" val="4274402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822CE0-6751-23A2-B088-D4D61576A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E652E547-E35B-DE4F-BB65-C829602C8493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JALAN 3 · KESIAPAN AI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9F05601F-44B6-2343-A6EA-CB38C8E62AB9}"/>
              </a:ext>
            </a:extLst>
          </p:cNvPr>
          <p:cNvSpPr txBox="1"/>
          <p:nvPr/>
        </p:nvSpPr>
        <p:spPr>
          <a:xfrm>
            <a:off x="685800" y="635000"/>
            <a:ext cx="10820400" cy="9233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Kesiapan AI naik dalam empat tingkat, dari pengguna hingga penjaga etika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EBD59F-37D5-4949-A2B3-3F5BD95DD0B7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D15E594D-20D7-C54A-A531-F90704B3B8B5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8178A13F-4B7D-A043-9D49-61FC76BBC1D4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4B19F8-D0B0-8941-9B4E-EB7D11242036}"/>
              </a:ext>
            </a:extLst>
          </p:cNvPr>
          <p:cNvSpPr/>
          <p:nvPr/>
        </p:nvSpPr>
        <p:spPr>
          <a:xfrm>
            <a:off x="685800" y="1854200"/>
            <a:ext cx="10820400" cy="914400"/>
          </a:xfrm>
          <a:prstGeom prst="rect">
            <a:avLst/>
          </a:prstGeom>
          <a:solidFill>
            <a:srgbClr val="FFFFFF">
              <a:alpha val="15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85648BC-9D83-6D42-8B54-FBC7E18FB726}"/>
              </a:ext>
            </a:extLst>
          </p:cNvPr>
          <p:cNvSpPr/>
          <p:nvPr/>
        </p:nvSpPr>
        <p:spPr>
          <a:xfrm>
            <a:off x="889000" y="2057400"/>
            <a:ext cx="508000" cy="5080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b="1">
                <a:solidFill>
                  <a:srgbClr val="062019"/>
                </a:solidFill>
                <a:latin typeface="Palatino Linotype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E17E27-1601-5847-B5A3-93F3768B66BE}"/>
              </a:ext>
            </a:extLst>
          </p:cNvPr>
          <p:cNvSpPr txBox="1"/>
          <p:nvPr/>
        </p:nvSpPr>
        <p:spPr>
          <a:xfrm>
            <a:off x="1600200" y="21336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D8B25C"/>
                </a:solidFill>
                <a:latin typeface="Palatino Linotype"/>
              </a:rPr>
              <a:t>Penjaga etika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F1DFD9-DBFD-8A42-8579-BB2E00751AB7}"/>
              </a:ext>
            </a:extLst>
          </p:cNvPr>
          <p:cNvSpPr txBox="1"/>
          <p:nvPr/>
        </p:nvSpPr>
        <p:spPr>
          <a:xfrm>
            <a:off x="4622800" y="2159000"/>
            <a:ext cx="65024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Memastikan AI melayani kemaslahatan, bukan sebaliknya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C45111-87C1-F445-9B1A-64B014DD66B5}"/>
              </a:ext>
            </a:extLst>
          </p:cNvPr>
          <p:cNvSpPr/>
          <p:nvPr/>
        </p:nvSpPr>
        <p:spPr>
          <a:xfrm>
            <a:off x="1244600" y="2921000"/>
            <a:ext cx="10261600" cy="914400"/>
          </a:xfrm>
          <a:prstGeom prst="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22DAF5-614C-4E47-90FF-AFF58EB0657A}"/>
              </a:ext>
            </a:extLst>
          </p:cNvPr>
          <p:cNvSpPr/>
          <p:nvPr/>
        </p:nvSpPr>
        <p:spPr>
          <a:xfrm>
            <a:off x="1447800" y="3124200"/>
            <a:ext cx="508000" cy="508000"/>
          </a:xfrm>
          <a:prstGeom prst="ellipse">
            <a:avLst/>
          </a:prstGeom>
          <a:solidFill>
            <a:srgbClr val="D8B25C">
              <a:alpha val="8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b="1">
                <a:solidFill>
                  <a:srgbClr val="062019"/>
                </a:solidFill>
                <a:latin typeface="Palatino Linotype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3869B-51A4-244B-99C7-0731BE5701DD}"/>
              </a:ext>
            </a:extLst>
          </p:cNvPr>
          <p:cNvSpPr txBox="1"/>
          <p:nvPr/>
        </p:nvSpPr>
        <p:spPr>
          <a:xfrm>
            <a:off x="2159000" y="32004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Pencipta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6781D6-C163-4A47-AB71-81D54C8089D3}"/>
              </a:ext>
            </a:extLst>
          </p:cNvPr>
          <p:cNvSpPr txBox="1"/>
          <p:nvPr/>
        </p:nvSpPr>
        <p:spPr>
          <a:xfrm>
            <a:off x="5181600" y="3225800"/>
            <a:ext cx="59436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Membangun konten, produk, dan layanan dengan bantuan AI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C922DA-8306-EE47-9A3B-C140A7FA7904}"/>
              </a:ext>
            </a:extLst>
          </p:cNvPr>
          <p:cNvSpPr/>
          <p:nvPr/>
        </p:nvSpPr>
        <p:spPr>
          <a:xfrm>
            <a:off x="1803400" y="3987800"/>
            <a:ext cx="9702800" cy="914400"/>
          </a:xfrm>
          <a:prstGeom prst="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BF2909E-BE25-024D-8DBE-F3B84EB0E06D}"/>
              </a:ext>
            </a:extLst>
          </p:cNvPr>
          <p:cNvSpPr/>
          <p:nvPr/>
        </p:nvSpPr>
        <p:spPr>
          <a:xfrm>
            <a:off x="2006600" y="4191000"/>
            <a:ext cx="508000" cy="508000"/>
          </a:xfrm>
          <a:prstGeom prst="ellipse">
            <a:avLst/>
          </a:prstGeom>
          <a:solidFill>
            <a:srgbClr val="D8B25C">
              <a:alpha val="8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b="1">
                <a:solidFill>
                  <a:srgbClr val="062019"/>
                </a:solidFill>
                <a:latin typeface="Palatino Linotype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AF5A7-BCCE-9D4D-A484-1C6548619FA2}"/>
              </a:ext>
            </a:extLst>
          </p:cNvPr>
          <p:cNvSpPr txBox="1"/>
          <p:nvPr/>
        </p:nvSpPr>
        <p:spPr>
          <a:xfrm>
            <a:off x="2717800" y="42672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Pengguna kritis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9B78B5-FD2C-DB44-991B-DFB217089635}"/>
              </a:ext>
            </a:extLst>
          </p:cNvPr>
          <p:cNvSpPr txBox="1"/>
          <p:nvPr/>
        </p:nvSpPr>
        <p:spPr>
          <a:xfrm>
            <a:off x="5740400" y="4292600"/>
            <a:ext cx="53848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Memeriksa sumber, membandingkan jawaban, tidak menelan mentah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A3FEC5-5C51-0049-AC1D-93508D45C4D0}"/>
              </a:ext>
            </a:extLst>
          </p:cNvPr>
          <p:cNvSpPr/>
          <p:nvPr/>
        </p:nvSpPr>
        <p:spPr>
          <a:xfrm>
            <a:off x="2362200" y="5054600"/>
            <a:ext cx="9144000" cy="914400"/>
          </a:xfrm>
          <a:prstGeom prst="rect">
            <a:avLst/>
          </a:prstGeom>
          <a:solidFill>
            <a:srgbClr val="FFFFFF">
              <a:alpha val="6000"/>
            </a:srgbClr>
          </a:solidFill>
          <a:ln w="9525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EA0E7E8-0E2D-FB48-A155-78146E3BFD83}"/>
              </a:ext>
            </a:extLst>
          </p:cNvPr>
          <p:cNvSpPr/>
          <p:nvPr/>
        </p:nvSpPr>
        <p:spPr>
          <a:xfrm>
            <a:off x="2565400" y="5257800"/>
            <a:ext cx="508000" cy="508000"/>
          </a:xfrm>
          <a:prstGeom prst="ellipse">
            <a:avLst/>
          </a:prstGeom>
          <a:solidFill>
            <a:srgbClr val="D8B25C">
              <a:alpha val="8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tIns="0" rIns="0" bIns="0" rtlCol="0" anchor="ctr" anchorCtr="0">
            <a:noAutofit/>
          </a:bodyPr>
          <a:lstStyle/>
          <a:p>
            <a:pPr algn="ctr"/>
            <a:r>
              <a:rPr lang="en-US" b="1">
                <a:solidFill>
                  <a:srgbClr val="062019"/>
                </a:solidFill>
                <a:latin typeface="Palatino Linotype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69F918-A334-8246-8320-D20C0B596E0A}"/>
              </a:ext>
            </a:extLst>
          </p:cNvPr>
          <p:cNvSpPr txBox="1"/>
          <p:nvPr/>
        </p:nvSpPr>
        <p:spPr>
          <a:xfrm>
            <a:off x="3276600" y="5334000"/>
            <a:ext cx="2921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Pengguna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3ACD8A-9E05-8940-9286-3B60BB32EA76}"/>
              </a:ext>
            </a:extLst>
          </p:cNvPr>
          <p:cNvSpPr txBox="1"/>
          <p:nvPr/>
        </p:nvSpPr>
        <p:spPr>
          <a:xfrm>
            <a:off x="6299200" y="5359400"/>
            <a:ext cx="48260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600">
                <a:solidFill>
                  <a:srgbClr val="B9C4BC"/>
                </a:solidFill>
                <a:latin typeface="Segoe UI"/>
                <a:cs typeface="Segoe UI"/>
              </a:rPr>
              <a:t>Memakai AI untuk belajar, meneliti, dan bekerja lebih cepat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D87974-6D42-1C40-9B26-85741AC6788B}"/>
              </a:ext>
            </a:extLst>
          </p:cNvPr>
          <p:cNvSpPr txBox="1"/>
          <p:nvPr/>
        </p:nvSpPr>
        <p:spPr>
          <a:xfrm>
            <a:off x="685800" y="6121400"/>
            <a:ext cx="108204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 b="1">
                <a:solidFill>
                  <a:srgbClr val="D8B25C"/>
                </a:solidFill>
                <a:latin typeface="Segoe UI"/>
                <a:cs typeface="Segoe UI"/>
              </a:rPr>
              <a:t>Target alumni INU Aceh: semua mencapai tingkat 2, dan sebanyak mungkin naik ke tingkat 3 dan 4.</a:t>
            </a:r>
          </a:p>
        </p:txBody>
      </p:sp>
    </p:spTree>
    <p:extLst>
      <p:ext uri="{BB962C8B-B14F-4D97-AF65-F5344CB8AC3E}">
        <p14:creationId xmlns:p14="http://schemas.microsoft.com/office/powerpoint/2010/main" val="3506087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1A65CA-F85D-A621-F304-991693397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FC5A0D19-9A7A-3645-8FF9-2D727851EF50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SANTRI DI ERA AI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EDC49A0D-D3CB-884A-927E-F0B83E35DD3D}"/>
              </a:ext>
            </a:extLst>
          </p:cNvPr>
          <p:cNvSpPr txBox="1"/>
          <p:nvPr/>
        </p:nvSpPr>
        <p:spPr>
          <a:xfrm>
            <a:off x="685800" y="635000"/>
            <a:ext cx="10820400" cy="86177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AI bisa menjawab dengan cepat; hanya manusia berkesadaran yang bisa memikul amanah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28EBA5-9A22-EC4C-96C2-A02056F66B25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39943072-A65A-2741-99AA-47999393995C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2D489CFC-5D8E-474E-9EC3-91A9ECFD7E0C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16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D917821-3888-7246-8C94-046052F1BB67}"/>
              </a:ext>
            </a:extLst>
          </p:cNvPr>
          <p:cNvSpPr/>
          <p:nvPr/>
        </p:nvSpPr>
        <p:spPr>
          <a:xfrm>
            <a:off x="685800" y="1905000"/>
            <a:ext cx="5334000" cy="4191000"/>
          </a:xfrm>
          <a:prstGeom prst="roundRect">
            <a:avLst/>
          </a:prstGeom>
          <a:solidFill>
            <a:srgbClr val="FFFFFF">
              <a:alpha val="5000"/>
            </a:srgbClr>
          </a:solidFill>
          <a:ln w="9525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CCD5B-66E8-1E4A-AC8C-C3ABCCB0A84C}"/>
              </a:ext>
            </a:extLst>
          </p:cNvPr>
          <p:cNvSpPr txBox="1"/>
          <p:nvPr/>
        </p:nvSpPr>
        <p:spPr>
          <a:xfrm>
            <a:off x="1041400" y="2184400"/>
            <a:ext cx="4622800" cy="3231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Yang dapat dikerjakan AI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FA9354-0431-A44D-82BD-4D091970F2C4}"/>
              </a:ext>
            </a:extLst>
          </p:cNvPr>
          <p:cNvCxnSpPr/>
          <p:nvPr/>
        </p:nvCxnSpPr>
        <p:spPr>
          <a:xfrm>
            <a:off x="1041400" y="2692400"/>
            <a:ext cx="4622800" cy="0"/>
          </a:xfrm>
          <a:prstGeom prst="straightConnector1">
            <a:avLst/>
          </a:prstGeom>
          <a:ln w="9525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F1C29592-ECBF-CC4C-B12D-1D09AE4CD725}"/>
              </a:ext>
            </a:extLst>
          </p:cNvPr>
          <p:cNvSpPr/>
          <p:nvPr/>
        </p:nvSpPr>
        <p:spPr>
          <a:xfrm>
            <a:off x="1092200" y="3086100"/>
            <a:ext cx="101600" cy="101600"/>
          </a:xfrm>
          <a:prstGeom prst="ellipse">
            <a:avLst/>
          </a:prstGeom>
          <a:solidFill>
            <a:srgbClr val="B9C4B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3BA73B-3964-BC4A-B4BB-A1F53ADF4F11}"/>
              </a:ext>
            </a:extLst>
          </p:cNvPr>
          <p:cNvSpPr txBox="1"/>
          <p:nvPr/>
        </p:nvSpPr>
        <p:spPr>
          <a:xfrm>
            <a:off x="1371600" y="29972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C4BC"/>
                </a:solidFill>
                <a:latin typeface="Segoe UI"/>
                <a:cs typeface="Segoe UI"/>
              </a:rPr>
              <a:t>Menghitung dan merangkum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C06C41E-B1B9-4B4B-B358-0A9815DAD949}"/>
              </a:ext>
            </a:extLst>
          </p:cNvPr>
          <p:cNvSpPr/>
          <p:nvPr/>
        </p:nvSpPr>
        <p:spPr>
          <a:xfrm>
            <a:off x="1092200" y="3822700"/>
            <a:ext cx="101600" cy="101600"/>
          </a:xfrm>
          <a:prstGeom prst="ellipse">
            <a:avLst/>
          </a:prstGeom>
          <a:solidFill>
            <a:srgbClr val="B9C4B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EF893D-C29E-394A-90C0-64EE9AD2DCF3}"/>
              </a:ext>
            </a:extLst>
          </p:cNvPr>
          <p:cNvSpPr txBox="1"/>
          <p:nvPr/>
        </p:nvSpPr>
        <p:spPr>
          <a:xfrm>
            <a:off x="1371600" y="37338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C4BC"/>
                </a:solidFill>
                <a:latin typeface="Segoe UI"/>
                <a:cs typeface="Segoe UI"/>
              </a:rPr>
              <a:t>Menerjemahkan dan menulis draf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AA38F6D-B0E8-D749-B8A7-F79A05E114E2}"/>
              </a:ext>
            </a:extLst>
          </p:cNvPr>
          <p:cNvSpPr/>
          <p:nvPr/>
        </p:nvSpPr>
        <p:spPr>
          <a:xfrm>
            <a:off x="1092200" y="4559300"/>
            <a:ext cx="101600" cy="101600"/>
          </a:xfrm>
          <a:prstGeom prst="ellipse">
            <a:avLst/>
          </a:prstGeom>
          <a:solidFill>
            <a:srgbClr val="B9C4B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806072-BBB3-5646-8062-D1F5BEB30C73}"/>
              </a:ext>
            </a:extLst>
          </p:cNvPr>
          <p:cNvSpPr txBox="1"/>
          <p:nvPr/>
        </p:nvSpPr>
        <p:spPr>
          <a:xfrm>
            <a:off x="1371600" y="44704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C4BC"/>
                </a:solidFill>
                <a:latin typeface="Segoe UI"/>
                <a:cs typeface="Segoe UI"/>
              </a:rPr>
              <a:t>Mengenali pola dalam data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332387E-2E59-3247-A324-AD8527AE736E}"/>
              </a:ext>
            </a:extLst>
          </p:cNvPr>
          <p:cNvSpPr/>
          <p:nvPr/>
        </p:nvSpPr>
        <p:spPr>
          <a:xfrm>
            <a:off x="1092200" y="5295900"/>
            <a:ext cx="101600" cy="101600"/>
          </a:xfrm>
          <a:prstGeom prst="ellipse">
            <a:avLst/>
          </a:prstGeom>
          <a:solidFill>
            <a:srgbClr val="B9C4B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729E28-3274-4742-BAD0-6C30677F5B32}"/>
              </a:ext>
            </a:extLst>
          </p:cNvPr>
          <p:cNvSpPr txBox="1"/>
          <p:nvPr/>
        </p:nvSpPr>
        <p:spPr>
          <a:xfrm>
            <a:off x="1371600" y="5207000"/>
            <a:ext cx="4318000" cy="26161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>
                <a:solidFill>
                  <a:srgbClr val="B9C4BC"/>
                </a:solidFill>
                <a:latin typeface="Segoe UI"/>
                <a:cs typeface="Segoe UI"/>
              </a:rPr>
              <a:t>Menjawab pertanyaan dalam hitungan detik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BDF0283-9737-F145-A0E5-305FFC438FD7}"/>
              </a:ext>
            </a:extLst>
          </p:cNvPr>
          <p:cNvSpPr/>
          <p:nvPr/>
        </p:nvSpPr>
        <p:spPr>
          <a:xfrm>
            <a:off x="6172200" y="1905000"/>
            <a:ext cx="5334000" cy="4191000"/>
          </a:xfrm>
          <a:prstGeom prst="roundRect">
            <a:avLst/>
          </a:prstGeom>
          <a:solidFill>
            <a:srgbClr val="FFFFFF">
              <a:alpha val="12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5BBC60-C790-B24A-8382-E682D87574D4}"/>
              </a:ext>
            </a:extLst>
          </p:cNvPr>
          <p:cNvSpPr txBox="1"/>
          <p:nvPr/>
        </p:nvSpPr>
        <p:spPr>
          <a:xfrm>
            <a:off x="6527800" y="2184400"/>
            <a:ext cx="46228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D8B25C"/>
                </a:solidFill>
                <a:latin typeface="Palatino Linotype"/>
              </a:rPr>
              <a:t>Yang hanya dijaga manusia berkesadaran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78AE97B-21AE-534D-90ED-377CA907689D}"/>
              </a:ext>
            </a:extLst>
          </p:cNvPr>
          <p:cNvCxnSpPr/>
          <p:nvPr/>
        </p:nvCxnSpPr>
        <p:spPr>
          <a:xfrm>
            <a:off x="6527800" y="2692400"/>
            <a:ext cx="4622800" cy="0"/>
          </a:xfrm>
          <a:prstGeom prst="straightConnector1">
            <a:avLst/>
          </a:prstGeom>
          <a:ln w="9525" cap="flat" cmpd="sng" algn="ctr">
            <a:solidFill>
              <a:srgbClr val="D8B25C">
                <a:alpha val="5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2359612C-DCF5-B343-9F3B-8148B74AA406}"/>
              </a:ext>
            </a:extLst>
          </p:cNvPr>
          <p:cNvSpPr/>
          <p:nvPr/>
        </p:nvSpPr>
        <p:spPr>
          <a:xfrm>
            <a:off x="6578600" y="3086100"/>
            <a:ext cx="101600" cy="101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BCC6B4-BC25-1644-8D37-EDCAB9556835}"/>
              </a:ext>
            </a:extLst>
          </p:cNvPr>
          <p:cNvSpPr txBox="1"/>
          <p:nvPr/>
        </p:nvSpPr>
        <p:spPr>
          <a:xfrm>
            <a:off x="6858000" y="29972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b="1">
                <a:solidFill>
                  <a:srgbClr val="F5EFE2"/>
                </a:solidFill>
                <a:latin typeface="Segoe UI"/>
                <a:cs typeface="Segoe UI"/>
              </a:rPr>
              <a:t>Amanah dan tanggung jawab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7BFCE32-1353-F74B-95FB-D2D5321F061B}"/>
              </a:ext>
            </a:extLst>
          </p:cNvPr>
          <p:cNvSpPr/>
          <p:nvPr/>
        </p:nvSpPr>
        <p:spPr>
          <a:xfrm>
            <a:off x="6578600" y="3822700"/>
            <a:ext cx="101600" cy="101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AF57E-637E-9E4C-87D6-D314C38834BF}"/>
              </a:ext>
            </a:extLst>
          </p:cNvPr>
          <p:cNvSpPr txBox="1"/>
          <p:nvPr/>
        </p:nvSpPr>
        <p:spPr>
          <a:xfrm>
            <a:off x="6858000" y="37338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b="1">
                <a:solidFill>
                  <a:srgbClr val="F5EFE2"/>
                </a:solidFill>
                <a:latin typeface="Segoe UI"/>
                <a:cs typeface="Segoe UI"/>
              </a:rPr>
              <a:t>Hikmah dalam mengambil keputusan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115281C-0B90-9040-90D7-336B67BDA324}"/>
              </a:ext>
            </a:extLst>
          </p:cNvPr>
          <p:cNvSpPr/>
          <p:nvPr/>
        </p:nvSpPr>
        <p:spPr>
          <a:xfrm>
            <a:off x="6578600" y="4559300"/>
            <a:ext cx="101600" cy="101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B6FEE1-0210-A94E-A983-30EDFD85D321}"/>
              </a:ext>
            </a:extLst>
          </p:cNvPr>
          <p:cNvSpPr txBox="1"/>
          <p:nvPr/>
        </p:nvSpPr>
        <p:spPr>
          <a:xfrm>
            <a:off x="6858000" y="44704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b="1">
                <a:solidFill>
                  <a:srgbClr val="F5EFE2"/>
                </a:solidFill>
                <a:latin typeface="Segoe UI"/>
                <a:cs typeface="Segoe UI"/>
              </a:rPr>
              <a:t>Adab, empati, dan kasih sayang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6A8D02A-4DA6-174D-97F2-56AD3D543721}"/>
              </a:ext>
            </a:extLst>
          </p:cNvPr>
          <p:cNvSpPr/>
          <p:nvPr/>
        </p:nvSpPr>
        <p:spPr>
          <a:xfrm>
            <a:off x="6578600" y="5295900"/>
            <a:ext cx="101600" cy="101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B0851E-21E5-2443-A423-E18E2C990734}"/>
              </a:ext>
            </a:extLst>
          </p:cNvPr>
          <p:cNvSpPr txBox="1"/>
          <p:nvPr/>
        </p:nvSpPr>
        <p:spPr>
          <a:xfrm>
            <a:off x="6858000" y="5207000"/>
            <a:ext cx="43180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b="1">
                <a:solidFill>
                  <a:srgbClr val="F5EFE2"/>
                </a:solidFill>
                <a:latin typeface="Segoe UI"/>
                <a:cs typeface="Segoe UI"/>
              </a:rPr>
              <a:t>Makna dan tujuan hidup</a:t>
            </a:r>
          </a:p>
        </p:txBody>
      </p:sp>
    </p:spTree>
    <p:extLst>
      <p:ext uri="{BB962C8B-B14F-4D97-AF65-F5344CB8AC3E}">
        <p14:creationId xmlns:p14="http://schemas.microsoft.com/office/powerpoint/2010/main" val="178622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437BA5-536E-B036-8D01-F3E7068A2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186947-110D-D840-8BA2-7BD3EE75DD52}"/>
              </a:ext>
            </a:extLst>
          </p:cNvPr>
          <p:cNvSpPr txBox="1"/>
          <p:nvPr/>
        </p:nvSpPr>
        <p:spPr>
          <a:xfrm>
            <a:off x="685800" y="1905000"/>
            <a:ext cx="3810000" cy="20005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300" b="1">
                <a:solidFill>
                  <a:srgbClr val="D8B25C"/>
                </a:solidFill>
                <a:latin typeface="Segoe UI"/>
                <a:cs typeface="Segoe UI"/>
              </a:rPr>
              <a:t>BAGIAN 04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90DAB-2933-BB42-A993-0DB1778803F7}"/>
              </a:ext>
            </a:extLst>
          </p:cNvPr>
          <p:cNvSpPr txBox="1"/>
          <p:nvPr/>
        </p:nvSpPr>
        <p:spPr>
          <a:xfrm>
            <a:off x="7620000" y="1143000"/>
            <a:ext cx="3886200" cy="2794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8000" b="1">
                <a:solidFill>
                  <a:srgbClr val="1E5A48"/>
                </a:solidFill>
                <a:latin typeface="Palatino Linotype"/>
              </a:rPr>
              <a:t>04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CF2967-1103-4642-8AC9-78D91C02E5C8}"/>
              </a:ext>
            </a:extLst>
          </p:cNvPr>
          <p:cNvSpPr txBox="1"/>
          <p:nvPr/>
        </p:nvSpPr>
        <p:spPr>
          <a:xfrm>
            <a:off x="685800" y="2286000"/>
            <a:ext cx="8128000" cy="73866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800" b="1">
                <a:solidFill>
                  <a:srgbClr val="F5EFE2"/>
                </a:solidFill>
                <a:latin typeface="Palatino Linotype"/>
              </a:rPr>
              <a:t>Menjadi Aktor Sejarah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C4AED89-3880-D84C-B6A2-92F121AF4457}"/>
              </a:ext>
            </a:extLst>
          </p:cNvPr>
          <p:cNvCxnSpPr/>
          <p:nvPr/>
        </p:nvCxnSpPr>
        <p:spPr>
          <a:xfrm>
            <a:off x="685800" y="38100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E0A81AB-45FF-E34B-89D3-659125D9335E}"/>
              </a:ext>
            </a:extLst>
          </p:cNvPr>
          <p:cNvSpPr txBox="1"/>
          <p:nvPr/>
        </p:nvSpPr>
        <p:spPr>
          <a:xfrm>
            <a:off x="685800" y="4038600"/>
            <a:ext cx="8128000" cy="3077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>
                <a:solidFill>
                  <a:srgbClr val="B9C4BC"/>
                </a:solidFill>
                <a:latin typeface="Segoe UI"/>
                <a:cs typeface="Segoe UI"/>
              </a:rPr>
              <a:t>Dari Aceh untuk Indonesia dan dunia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6ACAE6-3A50-3547-956B-50F25C44EBF0}"/>
              </a:ext>
            </a:extLst>
          </p:cNvPr>
          <p:cNvSpPr/>
          <p:nvPr/>
        </p:nvSpPr>
        <p:spPr>
          <a:xfrm>
            <a:off x="1016000" y="55372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CC12AB0-FF09-414C-80E4-3DB824EA8B8C}"/>
              </a:ext>
            </a:extLst>
          </p:cNvPr>
          <p:cNvSpPr/>
          <p:nvPr/>
        </p:nvSpPr>
        <p:spPr>
          <a:xfrm>
            <a:off x="1168400" y="54991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F2839C0-F191-9A45-B141-0ABBA0CAE95C}"/>
              </a:ext>
            </a:extLst>
          </p:cNvPr>
          <p:cNvSpPr/>
          <p:nvPr/>
        </p:nvSpPr>
        <p:spPr>
          <a:xfrm>
            <a:off x="1320800" y="5473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800F66-DC20-AA4E-830B-A490A39475CC}"/>
              </a:ext>
            </a:extLst>
          </p:cNvPr>
          <p:cNvSpPr/>
          <p:nvPr/>
        </p:nvSpPr>
        <p:spPr>
          <a:xfrm>
            <a:off x="1473200" y="5448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EC6216-0478-E241-8529-D666AA31C399}"/>
              </a:ext>
            </a:extLst>
          </p:cNvPr>
          <p:cNvSpPr/>
          <p:nvPr/>
        </p:nvSpPr>
        <p:spPr>
          <a:xfrm>
            <a:off x="825500" y="55245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54E848-44D3-6C43-971C-BFB5BE40148E}"/>
              </a:ext>
            </a:extLst>
          </p:cNvPr>
          <p:cNvSpPr/>
          <p:nvPr/>
        </p:nvSpPr>
        <p:spPr>
          <a:xfrm>
            <a:off x="1778000" y="53848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40940E-D6CB-684F-85DA-CE578A4DF029}"/>
              </a:ext>
            </a:extLst>
          </p:cNvPr>
          <p:cNvSpPr/>
          <p:nvPr/>
        </p:nvSpPr>
        <p:spPr>
          <a:xfrm>
            <a:off x="1930400" y="53467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DC1795-2F87-2B42-A892-5E4D6C701A11}"/>
              </a:ext>
            </a:extLst>
          </p:cNvPr>
          <p:cNvSpPr/>
          <p:nvPr/>
        </p:nvSpPr>
        <p:spPr>
          <a:xfrm>
            <a:off x="2082800" y="5321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E0C7BE-2FAC-4A40-8DD0-4BE0EE23237C}"/>
              </a:ext>
            </a:extLst>
          </p:cNvPr>
          <p:cNvSpPr/>
          <p:nvPr/>
        </p:nvSpPr>
        <p:spPr>
          <a:xfrm>
            <a:off x="2235200" y="5295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19F889F-E4F3-CF47-B8DB-8A6549E4D6C0}"/>
              </a:ext>
            </a:extLst>
          </p:cNvPr>
          <p:cNvSpPr/>
          <p:nvPr/>
        </p:nvSpPr>
        <p:spPr>
          <a:xfrm>
            <a:off x="1587500" y="53721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AAE0806-AB9B-2C47-A23C-16AD92B19724}"/>
              </a:ext>
            </a:extLst>
          </p:cNvPr>
          <p:cNvSpPr/>
          <p:nvPr/>
        </p:nvSpPr>
        <p:spPr>
          <a:xfrm>
            <a:off x="2540000" y="52324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D247ED-4284-1F42-A1A0-909188FD1805}"/>
              </a:ext>
            </a:extLst>
          </p:cNvPr>
          <p:cNvSpPr/>
          <p:nvPr/>
        </p:nvSpPr>
        <p:spPr>
          <a:xfrm>
            <a:off x="2692400" y="51943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CB90B3-9FF8-9948-9C3C-11AA8273DF94}"/>
              </a:ext>
            </a:extLst>
          </p:cNvPr>
          <p:cNvSpPr/>
          <p:nvPr/>
        </p:nvSpPr>
        <p:spPr>
          <a:xfrm>
            <a:off x="2844800" y="51689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2B184E6-8390-2547-9079-27E73D757FDC}"/>
              </a:ext>
            </a:extLst>
          </p:cNvPr>
          <p:cNvSpPr/>
          <p:nvPr/>
        </p:nvSpPr>
        <p:spPr>
          <a:xfrm>
            <a:off x="2997200" y="5143500"/>
            <a:ext cx="25400" cy="254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9FF38A9-1504-8645-97A8-D81DF52AD2F1}"/>
              </a:ext>
            </a:extLst>
          </p:cNvPr>
          <p:cNvSpPr/>
          <p:nvPr/>
        </p:nvSpPr>
        <p:spPr>
          <a:xfrm>
            <a:off x="2349500" y="5219700"/>
            <a:ext cx="127000" cy="127000"/>
          </a:xfrm>
          <a:prstGeom prst="ellipse">
            <a:avLst/>
          </a:prstGeom>
          <a:solidFill>
            <a:srgbClr val="D8B25C">
              <a:alpha val="5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487FCEA-389D-D745-92AF-4A3676F6044F}"/>
              </a:ext>
            </a:extLst>
          </p:cNvPr>
          <p:cNvSpPr/>
          <p:nvPr/>
        </p:nvSpPr>
        <p:spPr>
          <a:xfrm>
            <a:off x="3060700" y="5016500"/>
            <a:ext cx="228600" cy="2286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B25FACF-3E4B-9A47-B78D-CC67E1BD24D1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78067A6-D2D2-2944-A44D-6DF733F54BFE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268455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D87901-409D-7128-8109-10CBAD098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83CEEFCC-600D-1B4E-A112-A8DE8E1EA607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MENJADI AKTOR SEJARAH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E73FBEF-CD29-EC49-BC52-7D383694CBE5}"/>
              </a:ext>
            </a:extLst>
          </p:cNvPr>
          <p:cNvSpPr txBox="1"/>
          <p:nvPr/>
        </p:nvSpPr>
        <p:spPr>
          <a:xfrm>
            <a:off x="685800" y="635000"/>
            <a:ext cx="10820400" cy="86177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800" b="1">
                <a:solidFill>
                  <a:srgbClr val="F5EFE2"/>
                </a:solidFill>
                <a:latin typeface="Palatino Linotype"/>
              </a:rPr>
              <a:t>Generasi Simultaneous Mind menjalani tiga dunia sekaligus tanpa tercerabut dari akarnya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3349E5B-237C-CD41-A4F2-A6522D41215D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0F35A7DF-83A3-5A42-9276-A70EF3152235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32BA3DB9-8F5D-D34D-A582-1F879467A8F9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18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B836D1C4-1759-D54B-8ADF-562AC1509E7E}"/>
              </a:ext>
            </a:extLst>
          </p:cNvPr>
          <p:cNvSpPr/>
          <p:nvPr/>
        </p:nvSpPr>
        <p:spPr>
          <a:xfrm>
            <a:off x="685800" y="1778000"/>
            <a:ext cx="10820400" cy="787400"/>
          </a:xfrm>
          <a:prstGeom prst="roundRect">
            <a:avLst/>
          </a:prstGeom>
          <a:solidFill>
            <a:srgbClr val="FFFFFF">
              <a:alpha val="12000"/>
            </a:srgbClr>
          </a:solidFill>
          <a:ln w="9525" cap="flat" cmpd="sng" algn="ctr">
            <a:solidFill>
              <a:srgbClr val="D8B25C">
                <a:alpha val="8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B970BB0-8B85-B94F-AC30-BBB96A01B2A4}"/>
              </a:ext>
            </a:extLst>
          </p:cNvPr>
          <p:cNvSpPr txBox="1"/>
          <p:nvPr/>
        </p:nvSpPr>
        <p:spPr>
          <a:xfrm>
            <a:off x="939800" y="1930400"/>
            <a:ext cx="10312400" cy="492443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ctr" anchorCtr="0">
            <a:spAutoFit/>
          </a:bodyPr>
          <a:lstStyle/>
          <a:p>
            <a:r>
              <a:rPr lang="en-US" sz="1600" i="1">
                <a:solidFill>
                  <a:srgbClr val="F5EFE2"/>
                </a:solidFill>
                <a:latin typeface="Palatino Linotype"/>
              </a:rPr>
              <a:t>Simultaneous Mind: kesadaran yang mampu hidup dalam banyak ruang, waktu, dan realitas pada saat yang sama, lalu menyatukannya menjadi satu tujuan.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55DB2C81-F763-F642-8B19-D31F27188678}"/>
              </a:ext>
            </a:extLst>
          </p:cNvPr>
          <p:cNvSpPr/>
          <p:nvPr/>
        </p:nvSpPr>
        <p:spPr>
          <a:xfrm>
            <a:off x="685800" y="2743200"/>
            <a:ext cx="3505200" cy="32258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A2D75A0-79FC-964F-B05C-31ADF3D96ABE}"/>
              </a:ext>
            </a:extLst>
          </p:cNvPr>
          <p:cNvSpPr txBox="1"/>
          <p:nvPr/>
        </p:nvSpPr>
        <p:spPr>
          <a:xfrm>
            <a:off x="965200" y="2921000"/>
            <a:ext cx="29464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RUANG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7A20CC3-E62F-D645-98F4-DF191BF95948}"/>
              </a:ext>
            </a:extLst>
          </p:cNvPr>
          <p:cNvSpPr txBox="1"/>
          <p:nvPr/>
        </p:nvSpPr>
        <p:spPr>
          <a:xfrm>
            <a:off x="965200" y="3175000"/>
            <a:ext cx="2946400" cy="3231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Aceh + Dunia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CBF8080-B5E2-274B-91F2-DA51450DA04A}"/>
              </a:ext>
            </a:extLst>
          </p:cNvPr>
          <p:cNvSpPr txBox="1"/>
          <p:nvPr/>
        </p:nvSpPr>
        <p:spPr>
          <a:xfrm>
            <a:off x="965200" y="3657600"/>
            <a:ext cx="29464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F5EFE2"/>
                </a:solidFill>
                <a:latin typeface="Segoe UI"/>
                <a:cs typeface="Segoe UI"/>
              </a:rPr>
              <a:t>Berakar di gampong dan dayah, berjejaring dengan kampus dan pasar global.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9969E2C-0E36-C94A-8F83-5DEC770A8073}"/>
              </a:ext>
            </a:extLst>
          </p:cNvPr>
          <p:cNvCxnSpPr/>
          <p:nvPr/>
        </p:nvCxnSpPr>
        <p:spPr>
          <a:xfrm>
            <a:off x="965200" y="4546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F1AD292A-323D-F64F-9CF6-C5C2AA27FDCD}"/>
              </a:ext>
            </a:extLst>
          </p:cNvPr>
          <p:cNvSpPr txBox="1"/>
          <p:nvPr/>
        </p:nvSpPr>
        <p:spPr>
          <a:xfrm>
            <a:off x="965200" y="4673600"/>
            <a:ext cx="29464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CONTOH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0C32639-715C-214B-A4CD-F3CAF13A7819}"/>
              </a:ext>
            </a:extLst>
          </p:cNvPr>
          <p:cNvSpPr txBox="1"/>
          <p:nvPr/>
        </p:nvSpPr>
        <p:spPr>
          <a:xfrm>
            <a:off x="965200" y="4902200"/>
            <a:ext cx="29464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 i="1">
                <a:solidFill>
                  <a:srgbClr val="B9C4BC"/>
                </a:solidFill>
                <a:latin typeface="Segoe UI"/>
                <a:cs typeface="Segoe UI"/>
              </a:rPr>
              <a:t>Mengajar di dayah sambil mengikuti kuliah daring universitas luar negeri.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4A469C5D-5726-9B4C-8BF8-F59E7A699016}"/>
              </a:ext>
            </a:extLst>
          </p:cNvPr>
          <p:cNvSpPr/>
          <p:nvPr/>
        </p:nvSpPr>
        <p:spPr>
          <a:xfrm>
            <a:off x="4343400" y="2743200"/>
            <a:ext cx="3505200" cy="32258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86AEC23-45E2-8A48-AF10-FCDEAD0DA1E0}"/>
              </a:ext>
            </a:extLst>
          </p:cNvPr>
          <p:cNvSpPr txBox="1"/>
          <p:nvPr/>
        </p:nvSpPr>
        <p:spPr>
          <a:xfrm>
            <a:off x="4622800" y="2921000"/>
            <a:ext cx="29464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WAKTU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6918711-AEF2-1646-8C84-4352EDD0CF61}"/>
              </a:ext>
            </a:extLst>
          </p:cNvPr>
          <p:cNvSpPr txBox="1"/>
          <p:nvPr/>
        </p:nvSpPr>
        <p:spPr>
          <a:xfrm>
            <a:off x="4622800" y="3175000"/>
            <a:ext cx="2946400" cy="3231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Tradisi + Modernitas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8616176-CBA3-6946-B9E4-8EF1F350A3EA}"/>
              </a:ext>
            </a:extLst>
          </p:cNvPr>
          <p:cNvSpPr txBox="1"/>
          <p:nvPr/>
        </p:nvSpPr>
        <p:spPr>
          <a:xfrm>
            <a:off x="4622800" y="3657600"/>
            <a:ext cx="2946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F5EFE2"/>
                </a:solidFill>
                <a:latin typeface="Segoe UI"/>
                <a:cs typeface="Segoe UI"/>
              </a:rPr>
              <a:t>Menjaga kitab kuning sambil membaca riset dan data terbaru.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BE5FF4C-7744-224D-B469-70AAA45E1FB3}"/>
              </a:ext>
            </a:extLst>
          </p:cNvPr>
          <p:cNvCxnSpPr/>
          <p:nvPr/>
        </p:nvCxnSpPr>
        <p:spPr>
          <a:xfrm>
            <a:off x="4622800" y="4546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540687C-360D-8C47-BADE-CF166CCF548B}"/>
              </a:ext>
            </a:extLst>
          </p:cNvPr>
          <p:cNvSpPr txBox="1"/>
          <p:nvPr/>
        </p:nvSpPr>
        <p:spPr>
          <a:xfrm>
            <a:off x="4622800" y="4673600"/>
            <a:ext cx="29464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CONTOH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9D55ED1-7559-0E4C-B9C2-F176AB25B525}"/>
              </a:ext>
            </a:extLst>
          </p:cNvPr>
          <p:cNvSpPr txBox="1"/>
          <p:nvPr/>
        </p:nvSpPr>
        <p:spPr>
          <a:xfrm>
            <a:off x="4622800" y="4902200"/>
            <a:ext cx="2946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 i="1">
                <a:solidFill>
                  <a:srgbClr val="B9C4BC"/>
                </a:solidFill>
                <a:latin typeface="Segoe UI"/>
                <a:cs typeface="Segoe UI"/>
              </a:rPr>
              <a:t>Menulis kajian fikih zakat untuk layanan keuangan syariah digital.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54EAA12A-736F-3B40-B6ED-844798DEA7DE}"/>
              </a:ext>
            </a:extLst>
          </p:cNvPr>
          <p:cNvSpPr/>
          <p:nvPr/>
        </p:nvSpPr>
        <p:spPr>
          <a:xfrm>
            <a:off x="8001000" y="2743200"/>
            <a:ext cx="3505200" cy="3225800"/>
          </a:xfrm>
          <a:prstGeom prst="roundRect">
            <a:avLst/>
          </a:prstGeom>
          <a:solidFill>
            <a:srgbClr val="FFFFFF">
              <a:alpha val="7000"/>
            </a:srgbClr>
          </a:solidFill>
          <a:ln w="9525" cap="flat" cmpd="sng" algn="ctr">
            <a:solidFill>
              <a:srgbClr val="D8B25C">
                <a:alpha val="45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A39214C-FE69-E24B-8EDB-93A48DEE19BE}"/>
              </a:ext>
            </a:extLst>
          </p:cNvPr>
          <p:cNvSpPr txBox="1"/>
          <p:nvPr/>
        </p:nvSpPr>
        <p:spPr>
          <a:xfrm>
            <a:off x="8280400" y="2921000"/>
            <a:ext cx="29464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REALITAS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7ACCBC7-B7B0-9A4B-BA96-993525DE3CC1}"/>
              </a:ext>
            </a:extLst>
          </p:cNvPr>
          <p:cNvSpPr txBox="1"/>
          <p:nvPr/>
        </p:nvSpPr>
        <p:spPr>
          <a:xfrm>
            <a:off x="8280400" y="3175000"/>
            <a:ext cx="2946400" cy="64633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100" b="1">
                <a:solidFill>
                  <a:srgbClr val="F5EFE2"/>
                </a:solidFill>
                <a:latin typeface="Palatino Linotype"/>
              </a:rPr>
              <a:t>Spiritualitas + Teknologi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9375BE3-35EC-F24F-AE7C-7A5EB93CC197}"/>
              </a:ext>
            </a:extLst>
          </p:cNvPr>
          <p:cNvSpPr txBox="1"/>
          <p:nvPr/>
        </p:nvSpPr>
        <p:spPr>
          <a:xfrm>
            <a:off x="8280400" y="3657600"/>
            <a:ext cx="2946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F5EFE2"/>
                </a:solidFill>
                <a:latin typeface="Segoe UI"/>
                <a:cs typeface="Segoe UI"/>
              </a:rPr>
              <a:t>Zikir dan algoritma berada dalam satu kesadaran yang utuh.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A551EFE-3FCE-1E4C-BCD1-1D6013BAF7EA}"/>
              </a:ext>
            </a:extLst>
          </p:cNvPr>
          <p:cNvCxnSpPr/>
          <p:nvPr/>
        </p:nvCxnSpPr>
        <p:spPr>
          <a:xfrm>
            <a:off x="8280400" y="4546600"/>
            <a:ext cx="2946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62856A85-8C74-634B-AEE0-F7461C21E114}"/>
              </a:ext>
            </a:extLst>
          </p:cNvPr>
          <p:cNvSpPr txBox="1"/>
          <p:nvPr/>
        </p:nvSpPr>
        <p:spPr>
          <a:xfrm>
            <a:off x="8280400" y="4673600"/>
            <a:ext cx="29464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CONTOH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58357A-16EF-764A-A76F-2069944B90D1}"/>
              </a:ext>
            </a:extLst>
          </p:cNvPr>
          <p:cNvSpPr txBox="1"/>
          <p:nvPr/>
        </p:nvSpPr>
        <p:spPr>
          <a:xfrm>
            <a:off x="8280400" y="4902200"/>
            <a:ext cx="2946400" cy="6924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 i="1">
                <a:solidFill>
                  <a:srgbClr val="B9C4BC"/>
                </a:solidFill>
                <a:latin typeface="Segoe UI"/>
                <a:cs typeface="Segoe UI"/>
              </a:rPr>
              <a:t>Membuat konten dakwah digital yang santun, akurat, dan berbasis sumber.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E8BA611-430D-D542-8DAC-9A46721EC954}"/>
              </a:ext>
            </a:extLst>
          </p:cNvPr>
          <p:cNvSpPr txBox="1"/>
          <p:nvPr/>
        </p:nvSpPr>
        <p:spPr>
          <a:xfrm>
            <a:off x="685800" y="6121400"/>
            <a:ext cx="108204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Sumber: K. Bustamam-Ahmad, Generasi Simultaneous Mind (KBA13 Insight)</a:t>
            </a:r>
          </a:p>
        </p:txBody>
      </p:sp>
    </p:spTree>
    <p:extLst>
      <p:ext uri="{BB962C8B-B14F-4D97-AF65-F5344CB8AC3E}">
        <p14:creationId xmlns:p14="http://schemas.microsoft.com/office/powerpoint/2010/main" val="3698991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320C43-54E3-23C9-3511-387CD7F7B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05B51729-5C7E-0C43-AB2F-23F5CA3B960B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LANGKAH BERIKUTNYA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D545DDC-D9DD-274E-8C51-29B4E4ADEC73}"/>
              </a:ext>
            </a:extLst>
          </p:cNvPr>
          <p:cNvSpPr txBox="1"/>
          <p:nvPr/>
        </p:nvSpPr>
        <p:spPr>
          <a:xfrm>
            <a:off x="685800" y="635000"/>
            <a:ext cx="10820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Lima Komitmen Alumni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7419EEA-2F0B-EB46-B12E-AB9A26093A0F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88A2379F-07ED-404B-8D26-169E12590F0E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52C3E214-DCFE-B642-9652-010AAD1E15B0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19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60FB74D-AB14-F44B-9163-24ED97B89548}"/>
              </a:ext>
            </a:extLst>
          </p:cNvPr>
          <p:cNvCxnSpPr/>
          <p:nvPr/>
        </p:nvCxnSpPr>
        <p:spPr>
          <a:xfrm>
            <a:off x="685800" y="2616200"/>
            <a:ext cx="74422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72268C0-E3B4-7E4B-BA92-6CA3F7DAB4B4}"/>
              </a:ext>
            </a:extLst>
          </p:cNvPr>
          <p:cNvSpPr txBox="1"/>
          <p:nvPr/>
        </p:nvSpPr>
        <p:spPr>
          <a:xfrm>
            <a:off x="685800" y="1955800"/>
            <a:ext cx="889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400" b="1">
                <a:solidFill>
                  <a:srgbClr val="D8B25C"/>
                </a:solidFill>
                <a:latin typeface="Palatino Linotype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718E04-DE8E-FB42-AE8D-C301A5E9B884}"/>
              </a:ext>
            </a:extLst>
          </p:cNvPr>
          <p:cNvSpPr txBox="1"/>
          <p:nvPr/>
        </p:nvSpPr>
        <p:spPr>
          <a:xfrm>
            <a:off x="1651000" y="1955800"/>
            <a:ext cx="6350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Tulis visi 2045 Anda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D43B3C-9BE4-6F44-AEC2-E4C4BD5A2BA0}"/>
              </a:ext>
            </a:extLst>
          </p:cNvPr>
          <p:cNvSpPr txBox="1"/>
          <p:nvPr/>
        </p:nvSpPr>
        <p:spPr>
          <a:xfrm>
            <a:off x="1651000" y="2311400"/>
            <a:ext cx="6350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satu halaman, dimulai hari ini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281B2A-3C25-5B4A-B02A-51DC53EB58A9}"/>
              </a:ext>
            </a:extLst>
          </p:cNvPr>
          <p:cNvCxnSpPr/>
          <p:nvPr/>
        </p:nvCxnSpPr>
        <p:spPr>
          <a:xfrm>
            <a:off x="685800" y="3479800"/>
            <a:ext cx="74422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28502CD-A0B9-4148-A800-699BDD0ED07C}"/>
              </a:ext>
            </a:extLst>
          </p:cNvPr>
          <p:cNvSpPr txBox="1"/>
          <p:nvPr/>
        </p:nvSpPr>
        <p:spPr>
          <a:xfrm>
            <a:off x="685800" y="2819400"/>
            <a:ext cx="889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400" b="1">
                <a:solidFill>
                  <a:srgbClr val="D8B25C"/>
                </a:solidFill>
                <a:latin typeface="Palatino Linotype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B29865-D8B8-C34F-80BA-9D8758143621}"/>
              </a:ext>
            </a:extLst>
          </p:cNvPr>
          <p:cNvSpPr txBox="1"/>
          <p:nvPr/>
        </p:nvSpPr>
        <p:spPr>
          <a:xfrm>
            <a:off x="1651000" y="2819400"/>
            <a:ext cx="6350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Tetapkan satu jalan utama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4A157F-05E6-7F48-B578-676E70D1CC39}"/>
              </a:ext>
            </a:extLst>
          </p:cNvPr>
          <p:cNvSpPr txBox="1"/>
          <p:nvPr/>
        </p:nvSpPr>
        <p:spPr>
          <a:xfrm>
            <a:off x="1651000" y="3175000"/>
            <a:ext cx="6350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studi lanjut, profesi, atau wirausaha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182C8D-03B4-344D-A994-DEEF28375585}"/>
              </a:ext>
            </a:extLst>
          </p:cNvPr>
          <p:cNvCxnSpPr/>
          <p:nvPr/>
        </p:nvCxnSpPr>
        <p:spPr>
          <a:xfrm>
            <a:off x="685800" y="4343400"/>
            <a:ext cx="74422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1138569-CAA0-2347-A3C3-F4D84977352A}"/>
              </a:ext>
            </a:extLst>
          </p:cNvPr>
          <p:cNvSpPr txBox="1"/>
          <p:nvPr/>
        </p:nvSpPr>
        <p:spPr>
          <a:xfrm>
            <a:off x="685800" y="3683000"/>
            <a:ext cx="889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400" b="1">
                <a:solidFill>
                  <a:srgbClr val="D8B25C"/>
                </a:solidFill>
                <a:latin typeface="Palatino Linotype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43081E-7D52-8141-9321-EFC19EE06420}"/>
              </a:ext>
            </a:extLst>
          </p:cNvPr>
          <p:cNvSpPr txBox="1"/>
          <p:nvPr/>
        </p:nvSpPr>
        <p:spPr>
          <a:xfrm>
            <a:off x="1651000" y="3683000"/>
            <a:ext cx="6350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Kuasai satu keterampilan baru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85E0D2-9CF7-AB45-9C7E-EEBC88EFEE0B}"/>
              </a:ext>
            </a:extLst>
          </p:cNvPr>
          <p:cNvSpPr txBox="1"/>
          <p:nvPr/>
        </p:nvSpPr>
        <p:spPr>
          <a:xfrm>
            <a:off x="1651000" y="4038600"/>
            <a:ext cx="6350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setiap tahun, sampai 2045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E99FEB6-84CC-E44F-AD7F-D745AFB5E462}"/>
              </a:ext>
            </a:extLst>
          </p:cNvPr>
          <p:cNvCxnSpPr/>
          <p:nvPr/>
        </p:nvCxnSpPr>
        <p:spPr>
          <a:xfrm>
            <a:off x="685800" y="5207000"/>
            <a:ext cx="74422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3AF959B-40CE-9047-818E-11AC37591A4D}"/>
              </a:ext>
            </a:extLst>
          </p:cNvPr>
          <p:cNvSpPr txBox="1"/>
          <p:nvPr/>
        </p:nvSpPr>
        <p:spPr>
          <a:xfrm>
            <a:off x="685800" y="4546600"/>
            <a:ext cx="889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400" b="1">
                <a:solidFill>
                  <a:srgbClr val="D8B25C"/>
                </a:solidFill>
                <a:latin typeface="Palatino Linotype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48FC6A-F5A2-154E-9A24-DD2CE22AF9C4}"/>
              </a:ext>
            </a:extLst>
          </p:cNvPr>
          <p:cNvSpPr txBox="1"/>
          <p:nvPr/>
        </p:nvSpPr>
        <p:spPr>
          <a:xfrm>
            <a:off x="1651000" y="4546600"/>
            <a:ext cx="6350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Kuasai AI dengan adab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E7878F-379E-D544-94E1-933DEE7EF614}"/>
              </a:ext>
            </a:extLst>
          </p:cNvPr>
          <p:cNvSpPr txBox="1"/>
          <p:nvPr/>
        </p:nvSpPr>
        <p:spPr>
          <a:xfrm>
            <a:off x="1651000" y="4902200"/>
            <a:ext cx="6350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sebagai alat, bukan tuhan baru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C546E5A-79E2-BC4E-BD87-266610B8C8C5}"/>
              </a:ext>
            </a:extLst>
          </p:cNvPr>
          <p:cNvCxnSpPr/>
          <p:nvPr/>
        </p:nvCxnSpPr>
        <p:spPr>
          <a:xfrm>
            <a:off x="685800" y="6070600"/>
            <a:ext cx="74422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3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FA57937-D400-1844-A09F-73DB7EB548C3}"/>
              </a:ext>
            </a:extLst>
          </p:cNvPr>
          <p:cNvSpPr txBox="1"/>
          <p:nvPr/>
        </p:nvSpPr>
        <p:spPr>
          <a:xfrm>
            <a:off x="685800" y="5410200"/>
            <a:ext cx="889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400" b="1">
                <a:solidFill>
                  <a:srgbClr val="D8B25C"/>
                </a:solidFill>
                <a:latin typeface="Palatino Linotype"/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14672A-FD2A-C14D-ACE8-FAC382CE2BA0}"/>
              </a:ext>
            </a:extLst>
          </p:cNvPr>
          <p:cNvSpPr txBox="1"/>
          <p:nvPr/>
        </p:nvSpPr>
        <p:spPr>
          <a:xfrm>
            <a:off x="1651000" y="5410200"/>
            <a:ext cx="63500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b="1">
                <a:solidFill>
                  <a:srgbClr val="F5EFE2"/>
                </a:solidFill>
                <a:latin typeface="Palatino Linotype"/>
              </a:rPr>
              <a:t>Kembali mengabdi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620375-8CA8-A44D-9D3A-EBE2EBE1D1FE}"/>
              </a:ext>
            </a:extLst>
          </p:cNvPr>
          <p:cNvSpPr txBox="1"/>
          <p:nvPr/>
        </p:nvSpPr>
        <p:spPr>
          <a:xfrm>
            <a:off x="1651000" y="5765800"/>
            <a:ext cx="6350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B9C4BC"/>
                </a:solidFill>
                <a:latin typeface="Segoe UI"/>
                <a:cs typeface="Segoe UI"/>
              </a:rPr>
              <a:t>untuk masyarakat, agama, bangsa, dan negara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A5C05E0-3A11-2548-A491-E79907F11635}"/>
              </a:ext>
            </a:extLst>
          </p:cNvPr>
          <p:cNvSpPr/>
          <p:nvPr/>
        </p:nvSpPr>
        <p:spPr>
          <a:xfrm>
            <a:off x="8585200" y="1854200"/>
            <a:ext cx="2921000" cy="4191000"/>
          </a:xfrm>
          <a:prstGeom prst="roundRect">
            <a:avLst/>
          </a:prstGeom>
          <a:solidFill>
            <a:srgbClr val="FFFFFF">
              <a:alpha val="12000"/>
            </a:srgbClr>
          </a:solidFill>
          <a:ln w="9525" cap="flat" cmpd="sng" algn="ctr">
            <a:solidFill>
              <a:srgbClr val="D8B25C">
                <a:alpha val="9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57DC33-AE38-C747-BA25-9EAAB2C830E7}"/>
              </a:ext>
            </a:extLst>
          </p:cNvPr>
          <p:cNvSpPr txBox="1"/>
          <p:nvPr/>
        </p:nvSpPr>
        <p:spPr>
          <a:xfrm>
            <a:off x="8585200" y="2489200"/>
            <a:ext cx="2921000" cy="1016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6400" b="1">
                <a:solidFill>
                  <a:srgbClr val="D8B25C"/>
                </a:solidFill>
                <a:latin typeface="Palatino Linotype"/>
              </a:rPr>
              <a:t>2045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00BDAF-B846-0348-B224-2BCE4E9B35F9}"/>
              </a:ext>
            </a:extLst>
          </p:cNvPr>
          <p:cNvSpPr txBox="1"/>
          <p:nvPr/>
        </p:nvSpPr>
        <p:spPr>
          <a:xfrm>
            <a:off x="8839200" y="3810000"/>
            <a:ext cx="2413000" cy="83099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i="1">
                <a:solidFill>
                  <a:srgbClr val="F5EFE2"/>
                </a:solidFill>
                <a:latin typeface="Palatino Linotype"/>
              </a:rPr>
              <a:t>Tahun ketika Anda tidak lagi menonton sejarah, tetapi menulisnya.</a:t>
            </a:r>
          </a:p>
        </p:txBody>
      </p:sp>
    </p:spTree>
    <p:extLst>
      <p:ext uri="{BB962C8B-B14F-4D97-AF65-F5344CB8AC3E}">
        <p14:creationId xmlns:p14="http://schemas.microsoft.com/office/powerpoint/2010/main" val="2169139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3D8E2C-5C99-D3E8-F6B4-303A1249E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Kicker">
            <a:extLst>
              <a:ext uri="{FF2B5EF4-FFF2-40B4-BE49-F238E27FC236}">
                <a16:creationId xmlns:a16="http://schemas.microsoft.com/office/drawing/2014/main" id="{DD3E2028-33CA-4546-B544-1973FB37CC50}"/>
              </a:ext>
            </a:extLst>
          </p:cNvPr>
          <p:cNvSpPr txBox="1"/>
          <p:nvPr/>
        </p:nvSpPr>
        <p:spPr>
          <a:xfrm>
            <a:off x="685800" y="381000"/>
            <a:ext cx="8890000" cy="18466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200" b="1">
                <a:solidFill>
                  <a:srgbClr val="D8B25C"/>
                </a:solidFill>
                <a:latin typeface="Segoe UI"/>
                <a:cs typeface="Segoe UI"/>
              </a:rPr>
              <a:t>UNTUK DIRENUNGKAN LEBIH JAUH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300A6F5-664D-9E4E-A6CE-301A469CF160}"/>
              </a:ext>
            </a:extLst>
          </p:cNvPr>
          <p:cNvSpPr txBox="1"/>
          <p:nvPr/>
        </p:nvSpPr>
        <p:spPr>
          <a:xfrm>
            <a:off x="685800" y="635000"/>
            <a:ext cx="10820400" cy="46166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3000" b="1">
                <a:solidFill>
                  <a:srgbClr val="F5EFE2"/>
                </a:solidFill>
                <a:latin typeface="Palatino Linotype"/>
              </a:rPr>
              <a:t>Bacaan Lanjutan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286BEA-A354-A447-A375-0D3992AFDC99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">
            <a:extLst>
              <a:ext uri="{FF2B5EF4-FFF2-40B4-BE49-F238E27FC236}">
                <a16:creationId xmlns:a16="http://schemas.microsoft.com/office/drawing/2014/main" id="{B34E47DB-1BA5-7942-9AE9-FE69AFBC2BA4}"/>
              </a:ext>
            </a:extLst>
          </p:cNvPr>
          <p:cNvSpPr txBox="1"/>
          <p:nvPr/>
        </p:nvSpPr>
        <p:spPr>
          <a:xfrm>
            <a:off x="685800" y="6515100"/>
            <a:ext cx="762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000">
                <a:solidFill>
                  <a:srgbClr val="B9C4BC"/>
                </a:solidFill>
                <a:latin typeface="Segoe UI"/>
                <a:cs typeface="Segoe UI"/>
              </a:rPr>
              <a:t>ORASI ILMIAH  ·  WISUDA INSTITUT NAHDLATUL ULAMA ACEH 2026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7DE0DA30-C5F2-454B-AC67-EF520B8C8508}"/>
              </a:ext>
            </a:extLst>
          </p:cNvPr>
          <p:cNvSpPr txBox="1"/>
          <p:nvPr/>
        </p:nvSpPr>
        <p:spPr>
          <a:xfrm>
            <a:off x="10236200" y="6515100"/>
            <a:ext cx="12700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r"/>
            <a:r>
              <a:rPr lang="en-US" sz="1000">
                <a:solidFill>
                  <a:srgbClr val="D8B25C"/>
                </a:solidFill>
                <a:latin typeface="Segoe UI"/>
                <a:cs typeface="Segoe UI"/>
              </a:rPr>
              <a:t>20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B0323D5-9DE7-254A-A16D-3B491FF0D5C9}"/>
              </a:ext>
            </a:extLst>
          </p:cNvPr>
          <p:cNvSpPr/>
          <p:nvPr/>
        </p:nvSpPr>
        <p:spPr>
          <a:xfrm>
            <a:off x="685800" y="1803400"/>
            <a:ext cx="1981200" cy="2895600"/>
          </a:xfrm>
          <a:prstGeom prst="rect">
            <a:avLst/>
          </a:prstGeom>
          <a:solidFill>
            <a:srgbClr val="0B3A2D"/>
          </a:solidFill>
          <a:ln w="9525" cap="flat" cmpd="sng" algn="ctr">
            <a:solidFill>
              <a:srgbClr val="D8B25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4D90A8-0C16-A947-BF3B-86E891DEF725}"/>
              </a:ext>
            </a:extLst>
          </p:cNvPr>
          <p:cNvSpPr/>
          <p:nvPr/>
        </p:nvSpPr>
        <p:spPr>
          <a:xfrm>
            <a:off x="685800" y="1803400"/>
            <a:ext cx="127000" cy="2895600"/>
          </a:xfrm>
          <a:prstGeom prst="rect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52D2874-5CED-3C40-946D-3C255F732A08}"/>
              </a:ext>
            </a:extLst>
          </p:cNvPr>
          <p:cNvSpPr txBox="1"/>
          <p:nvPr/>
        </p:nvSpPr>
        <p:spPr>
          <a:xfrm>
            <a:off x="914400" y="1955800"/>
            <a:ext cx="1651000" cy="12311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D8B25C"/>
                </a:solidFill>
                <a:latin typeface="Segoe UI"/>
                <a:cs typeface="Segoe UI"/>
              </a:rPr>
              <a:t>CIVILIZATION &amp; FUTURE STUDIES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27BE9AE-F0D2-4348-B7C3-28D65D0E6705}"/>
              </a:ext>
            </a:extLst>
          </p:cNvPr>
          <p:cNvCxnSpPr/>
          <p:nvPr/>
        </p:nvCxnSpPr>
        <p:spPr>
          <a:xfrm>
            <a:off x="914400" y="2413000"/>
            <a:ext cx="5334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125CAFB-AE21-0945-ADD8-4A48ADAD99E9}"/>
              </a:ext>
            </a:extLst>
          </p:cNvPr>
          <p:cNvSpPr txBox="1"/>
          <p:nvPr/>
        </p:nvSpPr>
        <p:spPr>
          <a:xfrm>
            <a:off x="914400" y="2514600"/>
            <a:ext cx="1651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The History of Humans in 2050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D5148E-475C-7C4F-B27A-862DDCFAD2D4}"/>
              </a:ext>
            </a:extLst>
          </p:cNvPr>
          <p:cNvSpPr txBox="1"/>
          <p:nvPr/>
        </p:nvSpPr>
        <p:spPr>
          <a:xfrm>
            <a:off x="914400" y="42926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B9C4BC"/>
                </a:solidFill>
                <a:latin typeface="Segoe UI"/>
                <a:cs typeface="Segoe UI"/>
              </a:rPr>
              <a:t>KAMARUZZAMAN BUSTAMAM-AHMAD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14E2D7-038A-054B-9C9A-95BFB90BECB0}"/>
              </a:ext>
            </a:extLst>
          </p:cNvPr>
          <p:cNvSpPr txBox="1"/>
          <p:nvPr/>
        </p:nvSpPr>
        <p:spPr>
          <a:xfrm>
            <a:off x="685800" y="4826000"/>
            <a:ext cx="1981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Kesadaran, AI, dan masa depan peradaban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3B422C6-662A-7F4B-9C5B-61FF808AA10C}"/>
              </a:ext>
            </a:extLst>
          </p:cNvPr>
          <p:cNvSpPr/>
          <p:nvPr/>
        </p:nvSpPr>
        <p:spPr>
          <a:xfrm>
            <a:off x="2895600" y="1803400"/>
            <a:ext cx="1981200" cy="2895600"/>
          </a:xfrm>
          <a:prstGeom prst="rect">
            <a:avLst/>
          </a:prstGeom>
          <a:solidFill>
            <a:srgbClr val="12261F"/>
          </a:solidFill>
          <a:ln w="9525" cap="flat" cmpd="sng" algn="ctr">
            <a:solidFill>
              <a:srgbClr val="D8B25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C45445-8BA5-B64B-B956-039B3AE52890}"/>
              </a:ext>
            </a:extLst>
          </p:cNvPr>
          <p:cNvSpPr/>
          <p:nvPr/>
        </p:nvSpPr>
        <p:spPr>
          <a:xfrm>
            <a:off x="2895600" y="1803400"/>
            <a:ext cx="127000" cy="2895600"/>
          </a:xfrm>
          <a:prstGeom prst="rect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0DB974-A34A-4645-AFC4-CF81C79103A1}"/>
              </a:ext>
            </a:extLst>
          </p:cNvPr>
          <p:cNvSpPr txBox="1"/>
          <p:nvPr/>
        </p:nvSpPr>
        <p:spPr>
          <a:xfrm>
            <a:off x="3124200" y="19558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D8B25C"/>
                </a:solidFill>
                <a:latin typeface="Segoe UI"/>
                <a:cs typeface="Segoe UI"/>
              </a:rPr>
              <a:t>CIVILIZATION &amp; FUTURE STUDIES · 1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1C3EF02-D4E1-0D49-91F2-156E96E298B6}"/>
              </a:ext>
            </a:extLst>
          </p:cNvPr>
          <p:cNvCxnSpPr/>
          <p:nvPr/>
        </p:nvCxnSpPr>
        <p:spPr>
          <a:xfrm>
            <a:off x="3124200" y="2413000"/>
            <a:ext cx="5334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E439746-E49D-554E-9B9C-497D96B38352}"/>
              </a:ext>
            </a:extLst>
          </p:cNvPr>
          <p:cNvSpPr txBox="1"/>
          <p:nvPr/>
        </p:nvSpPr>
        <p:spPr>
          <a:xfrm>
            <a:off x="3124200" y="2514600"/>
            <a:ext cx="1651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The Planetary Mind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CB5A7F-AD73-9942-BDCE-DD00FD53A57A}"/>
              </a:ext>
            </a:extLst>
          </p:cNvPr>
          <p:cNvSpPr txBox="1"/>
          <p:nvPr/>
        </p:nvSpPr>
        <p:spPr>
          <a:xfrm>
            <a:off x="3124200" y="42926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B9C4BC"/>
                </a:solidFill>
                <a:latin typeface="Segoe UI"/>
                <a:cs typeface="Segoe UI"/>
              </a:rPr>
              <a:t>KAMARUZZAMAN BUSTAMAM-AHMAD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22F257-D67E-664F-9A80-FEBB2E444C3F}"/>
              </a:ext>
            </a:extLst>
          </p:cNvPr>
          <p:cNvSpPr txBox="1"/>
          <p:nvPr/>
        </p:nvSpPr>
        <p:spPr>
          <a:xfrm>
            <a:off x="2895600" y="4826000"/>
            <a:ext cx="1981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Lahirnya kesadaran planet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A536B4D-16D2-AF40-89CB-D11B47B846DD}"/>
              </a:ext>
            </a:extLst>
          </p:cNvPr>
          <p:cNvSpPr/>
          <p:nvPr/>
        </p:nvSpPr>
        <p:spPr>
          <a:xfrm>
            <a:off x="5105400" y="1803400"/>
            <a:ext cx="1981200" cy="2895600"/>
          </a:xfrm>
          <a:prstGeom prst="rect">
            <a:avLst/>
          </a:prstGeom>
          <a:solidFill>
            <a:srgbClr val="1C2A24"/>
          </a:solidFill>
          <a:ln w="9525" cap="flat" cmpd="sng" algn="ctr">
            <a:solidFill>
              <a:srgbClr val="D8B25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EA8BF6-DC37-C842-B2A4-DB87410A378F}"/>
              </a:ext>
            </a:extLst>
          </p:cNvPr>
          <p:cNvSpPr/>
          <p:nvPr/>
        </p:nvSpPr>
        <p:spPr>
          <a:xfrm>
            <a:off x="5105400" y="1803400"/>
            <a:ext cx="127000" cy="2895600"/>
          </a:xfrm>
          <a:prstGeom prst="rect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DAFB9F-E751-1547-B35F-543EE6F15020}"/>
              </a:ext>
            </a:extLst>
          </p:cNvPr>
          <p:cNvSpPr txBox="1"/>
          <p:nvPr/>
        </p:nvSpPr>
        <p:spPr>
          <a:xfrm>
            <a:off x="5334000" y="19558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D8B25C"/>
                </a:solidFill>
                <a:latin typeface="Segoe UI"/>
                <a:cs typeface="Segoe UI"/>
              </a:rPr>
              <a:t>CIVILIZATION &amp; FUTURE STUDIES · 2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A0FAA4B-F8F3-C645-B687-A97CE120526E}"/>
              </a:ext>
            </a:extLst>
          </p:cNvPr>
          <p:cNvCxnSpPr/>
          <p:nvPr/>
        </p:nvCxnSpPr>
        <p:spPr>
          <a:xfrm>
            <a:off x="5334000" y="2413000"/>
            <a:ext cx="5334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6146C4E-4B99-DD48-B0E2-F92AC96680C1}"/>
              </a:ext>
            </a:extLst>
          </p:cNvPr>
          <p:cNvSpPr txBox="1"/>
          <p:nvPr/>
        </p:nvSpPr>
        <p:spPr>
          <a:xfrm>
            <a:off x="5334000" y="2514600"/>
            <a:ext cx="1651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The Digital Civilization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ADB9D82-F9C2-8343-80B7-8C03C9B334D5}"/>
              </a:ext>
            </a:extLst>
          </p:cNvPr>
          <p:cNvSpPr txBox="1"/>
          <p:nvPr/>
        </p:nvSpPr>
        <p:spPr>
          <a:xfrm>
            <a:off x="5334000" y="42926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B9C4BC"/>
                </a:solidFill>
                <a:latin typeface="Segoe UI"/>
                <a:cs typeface="Segoe UI"/>
              </a:rPr>
              <a:t>KAMARUZZAMAN BUSTAMAM-AHMAD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9BAEEF1-2353-E64E-AD28-DC0C8CEAA524}"/>
              </a:ext>
            </a:extLst>
          </p:cNvPr>
          <p:cNvSpPr txBox="1"/>
          <p:nvPr/>
        </p:nvSpPr>
        <p:spPr>
          <a:xfrm>
            <a:off x="5105400" y="4826000"/>
            <a:ext cx="1981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Techno-religion dan krisis keaslian diri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983931F-0554-4744-94C8-EC32799CDCAA}"/>
              </a:ext>
            </a:extLst>
          </p:cNvPr>
          <p:cNvSpPr/>
          <p:nvPr/>
        </p:nvSpPr>
        <p:spPr>
          <a:xfrm>
            <a:off x="7315200" y="1803400"/>
            <a:ext cx="1981200" cy="2895600"/>
          </a:xfrm>
          <a:prstGeom prst="rect">
            <a:avLst/>
          </a:prstGeom>
          <a:solidFill>
            <a:srgbClr val="0F2E2A"/>
          </a:solidFill>
          <a:ln w="9525" cap="flat" cmpd="sng" algn="ctr">
            <a:solidFill>
              <a:srgbClr val="D8B25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E6C2F39-9B6B-3D42-80DA-70D70FF3F1A8}"/>
              </a:ext>
            </a:extLst>
          </p:cNvPr>
          <p:cNvSpPr/>
          <p:nvPr/>
        </p:nvSpPr>
        <p:spPr>
          <a:xfrm>
            <a:off x="7315200" y="1803400"/>
            <a:ext cx="127000" cy="2895600"/>
          </a:xfrm>
          <a:prstGeom prst="rect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6719CB-0B45-C245-B2CC-61ABE9681F5D}"/>
              </a:ext>
            </a:extLst>
          </p:cNvPr>
          <p:cNvSpPr txBox="1"/>
          <p:nvPr/>
        </p:nvSpPr>
        <p:spPr>
          <a:xfrm>
            <a:off x="7543800" y="19558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D8B25C"/>
                </a:solidFill>
                <a:latin typeface="Segoe UI"/>
                <a:cs typeface="Segoe UI"/>
              </a:rPr>
              <a:t>GEOPOLITICS &amp; STRATEGIC INTELLIGENCE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94C438D-3BAD-F844-9256-3ED7F335AE35}"/>
              </a:ext>
            </a:extLst>
          </p:cNvPr>
          <p:cNvCxnSpPr/>
          <p:nvPr/>
        </p:nvCxnSpPr>
        <p:spPr>
          <a:xfrm>
            <a:off x="7543800" y="2413000"/>
            <a:ext cx="5334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8B8163A-D70F-DD4E-ADA6-5A5F94A53C34}"/>
              </a:ext>
            </a:extLst>
          </p:cNvPr>
          <p:cNvSpPr txBox="1"/>
          <p:nvPr/>
        </p:nvSpPr>
        <p:spPr>
          <a:xfrm>
            <a:off x="7543800" y="2514600"/>
            <a:ext cx="1651000" cy="52322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The Future of the World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BF929D1-2A67-E74F-92F3-5742EE9E33FD}"/>
              </a:ext>
            </a:extLst>
          </p:cNvPr>
          <p:cNvSpPr txBox="1"/>
          <p:nvPr/>
        </p:nvSpPr>
        <p:spPr>
          <a:xfrm>
            <a:off x="7543800" y="42926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B9C4BC"/>
                </a:solidFill>
                <a:latin typeface="Segoe UI"/>
                <a:cs typeface="Segoe UI"/>
              </a:rPr>
              <a:t>KAMARUZZAMAN BUSTAMAM-AHMAD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28EFA75-0E8B-4B41-B245-47D2FEB77965}"/>
              </a:ext>
            </a:extLst>
          </p:cNvPr>
          <p:cNvSpPr txBox="1"/>
          <p:nvPr/>
        </p:nvSpPr>
        <p:spPr>
          <a:xfrm>
            <a:off x="7315200" y="4826000"/>
            <a:ext cx="1981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Persaingan peradaban dan tatanan dunia baru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64567C-CE40-D84D-8A39-9687F07FF8BB}"/>
              </a:ext>
            </a:extLst>
          </p:cNvPr>
          <p:cNvSpPr/>
          <p:nvPr/>
        </p:nvSpPr>
        <p:spPr>
          <a:xfrm>
            <a:off x="9525000" y="1803400"/>
            <a:ext cx="1981200" cy="2895600"/>
          </a:xfrm>
          <a:prstGeom prst="rect">
            <a:avLst/>
          </a:prstGeom>
          <a:solidFill>
            <a:srgbClr val="2A2414"/>
          </a:solidFill>
          <a:ln w="9525" cap="flat" cmpd="sng" algn="ctr">
            <a:solidFill>
              <a:srgbClr val="D8B25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410330C-2971-F241-A0BB-CB9A9FB3A4FB}"/>
              </a:ext>
            </a:extLst>
          </p:cNvPr>
          <p:cNvSpPr/>
          <p:nvPr/>
        </p:nvSpPr>
        <p:spPr>
          <a:xfrm>
            <a:off x="9525000" y="1803400"/>
            <a:ext cx="127000" cy="2895600"/>
          </a:xfrm>
          <a:prstGeom prst="rect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07864F8-F8E6-154E-AF7F-AE592ED83A2F}"/>
              </a:ext>
            </a:extLst>
          </p:cNvPr>
          <p:cNvSpPr txBox="1"/>
          <p:nvPr/>
        </p:nvSpPr>
        <p:spPr>
          <a:xfrm>
            <a:off x="9753600" y="1955800"/>
            <a:ext cx="1651000" cy="12311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D8B25C"/>
                </a:solidFill>
                <a:latin typeface="Segoe UI"/>
                <a:cs typeface="Segoe UI"/>
              </a:rPr>
              <a:t>KBA13 INSIGHT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D00778D-1D80-B74D-BA07-447068917BEC}"/>
              </a:ext>
            </a:extLst>
          </p:cNvPr>
          <p:cNvCxnSpPr/>
          <p:nvPr/>
        </p:nvCxnSpPr>
        <p:spPr>
          <a:xfrm>
            <a:off x="9753600" y="2413000"/>
            <a:ext cx="533400" cy="0"/>
          </a:xfrm>
          <a:prstGeom prst="straightConnector1">
            <a:avLst/>
          </a:prstGeom>
          <a:ln w="1270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D331447-FBB8-114E-9D6A-AAE877F378CF}"/>
              </a:ext>
            </a:extLst>
          </p:cNvPr>
          <p:cNvSpPr txBox="1"/>
          <p:nvPr/>
        </p:nvSpPr>
        <p:spPr>
          <a:xfrm>
            <a:off x="9753600" y="2514600"/>
            <a:ext cx="1651000" cy="78483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700" b="1">
                <a:solidFill>
                  <a:srgbClr val="F5EFE2"/>
                </a:solidFill>
                <a:latin typeface="Palatino Linotype"/>
              </a:rPr>
              <a:t>Generasi Simultaneous Mind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71D1FC2-1D24-7A48-B2C9-57F971C06514}"/>
              </a:ext>
            </a:extLst>
          </p:cNvPr>
          <p:cNvSpPr txBox="1"/>
          <p:nvPr/>
        </p:nvSpPr>
        <p:spPr>
          <a:xfrm>
            <a:off x="9753600" y="4292600"/>
            <a:ext cx="1651000" cy="24622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800" b="1">
                <a:solidFill>
                  <a:srgbClr val="B9C4BC"/>
                </a:solidFill>
                <a:latin typeface="Segoe UI"/>
                <a:cs typeface="Segoe UI"/>
              </a:rPr>
              <a:t>KAMARUZZAMAN BUSTAMAM-AHMAD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8C6953D-AA13-BB44-9E3A-00E3E132EA1F}"/>
              </a:ext>
            </a:extLst>
          </p:cNvPr>
          <p:cNvSpPr txBox="1"/>
          <p:nvPr/>
        </p:nvSpPr>
        <p:spPr>
          <a:xfrm>
            <a:off x="9525000" y="4826000"/>
            <a:ext cx="1981200" cy="43088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Generasi yang hidup di banyak dunia sekaligus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37CB1C1-5B4A-C345-9744-E17865033F4E}"/>
              </a:ext>
            </a:extLst>
          </p:cNvPr>
          <p:cNvSpPr txBox="1"/>
          <p:nvPr/>
        </p:nvSpPr>
        <p:spPr>
          <a:xfrm>
            <a:off x="685800" y="5613400"/>
            <a:ext cx="7112000" cy="230832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500">
                <a:solidFill>
                  <a:srgbClr val="F5EFE2"/>
                </a:solidFill>
                <a:latin typeface="Segoe UI"/>
                <a:cs typeface="Segoe UI"/>
              </a:rPr>
              <a:t>Tersedia di Amazon, Apple Books, dan Google Books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26A30031-4379-CA4E-9B6C-D0669BD184A5}"/>
              </a:ext>
            </a:extLst>
          </p:cNvPr>
          <p:cNvSpPr/>
          <p:nvPr/>
        </p:nvSpPr>
        <p:spPr>
          <a:xfrm>
            <a:off x="8229600" y="55372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FFBFD27-EA5C-E743-B193-E1138E9E8BA2}"/>
              </a:ext>
            </a:extLst>
          </p:cNvPr>
          <p:cNvSpPr txBox="1"/>
          <p:nvPr/>
        </p:nvSpPr>
        <p:spPr>
          <a:xfrm>
            <a:off x="8331200" y="55753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INSIGHT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D550F1-5777-7443-9612-0AD704238BE9}"/>
              </a:ext>
            </a:extLst>
          </p:cNvPr>
          <p:cNvSpPr txBox="1"/>
          <p:nvPr/>
        </p:nvSpPr>
        <p:spPr>
          <a:xfrm>
            <a:off x="8331200" y="57658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www.kba13.com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CA02651B-5168-EF4F-9E7E-3BB583594320}"/>
              </a:ext>
            </a:extLst>
          </p:cNvPr>
          <p:cNvSpPr/>
          <p:nvPr/>
        </p:nvSpPr>
        <p:spPr>
          <a:xfrm>
            <a:off x="9931400" y="55372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8AFEC85-176A-764B-8F43-4CF5CD31754E}"/>
              </a:ext>
            </a:extLst>
          </p:cNvPr>
          <p:cNvSpPr txBox="1"/>
          <p:nvPr/>
        </p:nvSpPr>
        <p:spPr>
          <a:xfrm>
            <a:off x="10033000" y="55753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ACADEMY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6485629-1109-E84E-8D45-1C077BE7B8B1}"/>
              </a:ext>
            </a:extLst>
          </p:cNvPr>
          <p:cNvSpPr txBox="1"/>
          <p:nvPr/>
        </p:nvSpPr>
        <p:spPr>
          <a:xfrm>
            <a:off x="10033000" y="57658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kba13academy.com</a:t>
            </a:r>
          </a:p>
        </p:txBody>
      </p:sp>
    </p:spTree>
    <p:extLst>
      <p:ext uri="{BB962C8B-B14F-4D97-AF65-F5344CB8AC3E}">
        <p14:creationId xmlns:p14="http://schemas.microsoft.com/office/powerpoint/2010/main" val="4056456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15A62B-04FC-C433-FF10-3BDFA6A4E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EC703F-8705-8144-8942-CE698E4CF11D}"/>
              </a:ext>
            </a:extLst>
          </p:cNvPr>
          <p:cNvSpPr txBox="1"/>
          <p:nvPr/>
        </p:nvSpPr>
        <p:spPr>
          <a:xfrm>
            <a:off x="685800" y="1778000"/>
            <a:ext cx="10820400" cy="1231106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4000" b="1">
                <a:solidFill>
                  <a:srgbClr val="F5EFE2"/>
                </a:solidFill>
                <a:latin typeface="Palatino Linotype"/>
              </a:rPr>
              <a:t>Panggung sejarah 2045 sudah menunggu.
Selamat berangkat, </a:t>
            </a:r>
            <a:r>
              <a:rPr lang="en-US" sz="4000" b="1">
                <a:solidFill>
                  <a:srgbClr val="D8B25C"/>
                </a:solidFill>
                <a:latin typeface="Palatino Linotype"/>
              </a:rPr>
              <a:t>para aktornya.</a:t>
            </a:r>
            <a:endParaRPr lang="en-US" sz="4000" b="1">
              <a:solidFill>
                <a:srgbClr val="F5EFE2"/>
              </a:solidFill>
              <a:latin typeface="Palatino Linotype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98C481C-D275-D344-8553-9E6E2FAFFD9A}"/>
              </a:ext>
            </a:extLst>
          </p:cNvPr>
          <p:cNvCxnSpPr/>
          <p:nvPr/>
        </p:nvCxnSpPr>
        <p:spPr>
          <a:xfrm>
            <a:off x="685800" y="3733800"/>
            <a:ext cx="1016000" cy="0"/>
          </a:xfrm>
          <a:prstGeom prst="straightConnector1">
            <a:avLst/>
          </a:prstGeom>
          <a:ln w="19050" cap="flat" cmpd="sng" algn="ctr">
            <a:solidFill>
              <a:srgbClr val="D8B25C">
                <a:alpha val="10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6BED9A2-5676-B14A-A776-F44EC49A3185}"/>
              </a:ext>
            </a:extLst>
          </p:cNvPr>
          <p:cNvSpPr txBox="1"/>
          <p:nvPr/>
        </p:nvSpPr>
        <p:spPr>
          <a:xfrm>
            <a:off x="685800" y="3987800"/>
            <a:ext cx="10820400" cy="33855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200" i="1">
                <a:solidFill>
                  <a:srgbClr val="D8B25C"/>
                </a:solidFill>
                <a:latin typeface="Palatino Linotype"/>
              </a:rPr>
              <a:t>Wallahul Muwaffiq ila Aqwamith Thariq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026D15-781C-0A4E-8769-4BBCDB2CEA0F}"/>
              </a:ext>
            </a:extLst>
          </p:cNvPr>
          <p:cNvSpPr txBox="1"/>
          <p:nvPr/>
        </p:nvSpPr>
        <p:spPr>
          <a:xfrm>
            <a:off x="685800" y="4445000"/>
            <a:ext cx="10820400" cy="27699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>
                <a:solidFill>
                  <a:srgbClr val="B9C4BC"/>
                </a:solidFill>
                <a:latin typeface="Segoe UI"/>
                <a:cs typeface="Segoe UI"/>
              </a:rPr>
              <a:t>Wassalamu’alaikum warahmatullahi wabarakatuh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BFD375-0F69-AB41-892E-E5A24719B50D}"/>
              </a:ext>
            </a:extLst>
          </p:cNvPr>
          <p:cNvSpPr txBox="1"/>
          <p:nvPr/>
        </p:nvSpPr>
        <p:spPr>
          <a:xfrm>
            <a:off x="685800" y="5334000"/>
            <a:ext cx="7366000" cy="3048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2000" b="1">
                <a:solidFill>
                  <a:srgbClr val="F5EFE2"/>
                </a:solidFill>
                <a:latin typeface="Palatino Linotype"/>
              </a:rPr>
              <a:t>Prof. Kamaruzzaman Bustamam Ahmad, Ph.D.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6B2CD-8B5D-E24C-A40C-5F841C9E7E4B}"/>
              </a:ext>
            </a:extLst>
          </p:cNvPr>
          <p:cNvSpPr txBox="1"/>
          <p:nvPr/>
        </p:nvSpPr>
        <p:spPr>
          <a:xfrm>
            <a:off x="685800" y="5689600"/>
            <a:ext cx="7366000" cy="215444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r>
              <a:rPr lang="en-US" sz="1400">
                <a:solidFill>
                  <a:srgbClr val="B9C4BC"/>
                </a:solidFill>
                <a:latin typeface="Segoe UI"/>
                <a:cs typeface="Segoe UI"/>
              </a:rPr>
              <a:t>Guru Besar Antropologi Agama, UIN Ar-Raniry Banda Aceh  ·  kba13.com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15EEA3B-8913-054D-8AD8-7945E2F090C3}"/>
              </a:ext>
            </a:extLst>
          </p:cNvPr>
          <p:cNvCxnSpPr/>
          <p:nvPr/>
        </p:nvCxnSpPr>
        <p:spPr>
          <a:xfrm>
            <a:off x="685800" y="6426200"/>
            <a:ext cx="10820400" cy="0"/>
          </a:xfrm>
          <a:prstGeom prst="straightConnector1">
            <a:avLst/>
          </a:prstGeom>
          <a:ln w="6350" cap="flat" cmpd="sng" algn="ctr">
            <a:solidFill>
              <a:srgbClr val="D8B25C">
                <a:alpha val="40000"/>
              </a:srgbClr>
            </a:solidFill>
            <a:prstDash val="solid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04B4DBCD-B944-FF41-BA6A-CC5B657F9D2B}"/>
              </a:ext>
            </a:extLst>
          </p:cNvPr>
          <p:cNvSpPr/>
          <p:nvPr/>
        </p:nvSpPr>
        <p:spPr>
          <a:xfrm>
            <a:off x="9283700" y="14097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DFFBC2C-B149-D445-A054-0EBD826A6369}"/>
              </a:ext>
            </a:extLst>
          </p:cNvPr>
          <p:cNvSpPr/>
          <p:nvPr/>
        </p:nvSpPr>
        <p:spPr>
          <a:xfrm>
            <a:off x="9436100" y="13589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8B6F428-5371-DC43-9150-DCC98BEB9D22}"/>
              </a:ext>
            </a:extLst>
          </p:cNvPr>
          <p:cNvSpPr/>
          <p:nvPr/>
        </p:nvSpPr>
        <p:spPr>
          <a:xfrm>
            <a:off x="9588500" y="12954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32BECFD-98C1-BC44-A34C-77136C56D200}"/>
              </a:ext>
            </a:extLst>
          </p:cNvPr>
          <p:cNvSpPr/>
          <p:nvPr/>
        </p:nvSpPr>
        <p:spPr>
          <a:xfrm>
            <a:off x="9753600" y="12319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D6248E-5738-0142-866D-561033E83199}"/>
              </a:ext>
            </a:extLst>
          </p:cNvPr>
          <p:cNvSpPr/>
          <p:nvPr/>
        </p:nvSpPr>
        <p:spPr>
          <a:xfrm>
            <a:off x="10045700" y="11049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E5CB476-B637-2746-878D-27828A3AE6C1}"/>
              </a:ext>
            </a:extLst>
          </p:cNvPr>
          <p:cNvSpPr/>
          <p:nvPr/>
        </p:nvSpPr>
        <p:spPr>
          <a:xfrm>
            <a:off x="10198100" y="10287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E95F7B-5392-4942-B4A9-6B20959A6F10}"/>
              </a:ext>
            </a:extLst>
          </p:cNvPr>
          <p:cNvSpPr/>
          <p:nvPr/>
        </p:nvSpPr>
        <p:spPr>
          <a:xfrm>
            <a:off x="10337800" y="9525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C128C99-EF08-5744-9AC6-C02391D36608}"/>
              </a:ext>
            </a:extLst>
          </p:cNvPr>
          <p:cNvSpPr/>
          <p:nvPr/>
        </p:nvSpPr>
        <p:spPr>
          <a:xfrm>
            <a:off x="10477500" y="8890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874312-B169-5245-A52F-1B38B0AF4EEB}"/>
              </a:ext>
            </a:extLst>
          </p:cNvPr>
          <p:cNvSpPr/>
          <p:nvPr/>
        </p:nvSpPr>
        <p:spPr>
          <a:xfrm>
            <a:off x="10731500" y="7366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B0E36F5-4443-2940-B72D-9B6AE6495316}"/>
              </a:ext>
            </a:extLst>
          </p:cNvPr>
          <p:cNvSpPr/>
          <p:nvPr/>
        </p:nvSpPr>
        <p:spPr>
          <a:xfrm>
            <a:off x="10845800" y="6604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CB47600-56FF-6B4C-881C-20C62CF3268C}"/>
              </a:ext>
            </a:extLst>
          </p:cNvPr>
          <p:cNvSpPr/>
          <p:nvPr/>
        </p:nvSpPr>
        <p:spPr>
          <a:xfrm>
            <a:off x="10960100" y="5842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D737E6B-BB09-CA46-9958-7EEF0EC31ECC}"/>
              </a:ext>
            </a:extLst>
          </p:cNvPr>
          <p:cNvSpPr/>
          <p:nvPr/>
        </p:nvSpPr>
        <p:spPr>
          <a:xfrm>
            <a:off x="11061700" y="508000"/>
            <a:ext cx="25400" cy="25400"/>
          </a:xfrm>
          <a:prstGeom prst="ellipse">
            <a:avLst/>
          </a:prstGeom>
          <a:solidFill>
            <a:srgbClr val="D8B25C">
              <a:alpha val="6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15080E9-D0FE-F74B-B272-8EE991985E28}"/>
              </a:ext>
            </a:extLst>
          </p:cNvPr>
          <p:cNvSpPr/>
          <p:nvPr/>
        </p:nvSpPr>
        <p:spPr>
          <a:xfrm>
            <a:off x="9029700" y="1384300"/>
            <a:ext cx="215900" cy="2159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4250A00-58DB-5F45-A778-643C98093125}"/>
              </a:ext>
            </a:extLst>
          </p:cNvPr>
          <p:cNvSpPr/>
          <p:nvPr/>
        </p:nvSpPr>
        <p:spPr>
          <a:xfrm>
            <a:off x="9093200" y="1447800"/>
            <a:ext cx="101600" cy="1016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62C7AB7-B81F-BC47-AE8F-869E47C4792F}"/>
              </a:ext>
            </a:extLst>
          </p:cNvPr>
          <p:cNvSpPr/>
          <p:nvPr/>
        </p:nvSpPr>
        <p:spPr>
          <a:xfrm>
            <a:off x="9766300" y="1028700"/>
            <a:ext cx="304800" cy="3048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432A69D-9087-1A46-AEF2-815E7328DABC}"/>
              </a:ext>
            </a:extLst>
          </p:cNvPr>
          <p:cNvSpPr/>
          <p:nvPr/>
        </p:nvSpPr>
        <p:spPr>
          <a:xfrm>
            <a:off x="9855200" y="1117600"/>
            <a:ext cx="139700" cy="1397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A490355-446F-F84E-A29D-D7CE2B6A3B41}"/>
              </a:ext>
            </a:extLst>
          </p:cNvPr>
          <p:cNvSpPr/>
          <p:nvPr/>
        </p:nvSpPr>
        <p:spPr>
          <a:xfrm>
            <a:off x="10439400" y="635000"/>
            <a:ext cx="381000" cy="3810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44EBE1A-D37D-EE4C-B1DE-F0C357FB0BFD}"/>
              </a:ext>
            </a:extLst>
          </p:cNvPr>
          <p:cNvSpPr/>
          <p:nvPr/>
        </p:nvSpPr>
        <p:spPr>
          <a:xfrm>
            <a:off x="10553700" y="749300"/>
            <a:ext cx="177800" cy="177800"/>
          </a:xfrm>
          <a:prstGeom prst="ellipse">
            <a:avLst/>
          </a:prstGeom>
          <a:solidFill>
            <a:srgbClr val="D8B25C">
              <a:alpha val="6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C38DBE4-C861-9B44-9FFB-096693955458}"/>
              </a:ext>
            </a:extLst>
          </p:cNvPr>
          <p:cNvSpPr/>
          <p:nvPr/>
        </p:nvSpPr>
        <p:spPr>
          <a:xfrm>
            <a:off x="10922000" y="177800"/>
            <a:ext cx="558800" cy="558800"/>
          </a:xfrm>
          <a:prstGeom prst="ellipse">
            <a:avLst/>
          </a:prstGeom>
          <a:solidFill>
            <a:srgbClr val="D8B25C">
              <a:alpha val="15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91DA9FE-3198-7A43-815D-96F2CA6229D5}"/>
              </a:ext>
            </a:extLst>
          </p:cNvPr>
          <p:cNvSpPr/>
          <p:nvPr/>
        </p:nvSpPr>
        <p:spPr>
          <a:xfrm>
            <a:off x="11074400" y="330200"/>
            <a:ext cx="254000" cy="254000"/>
          </a:xfrm>
          <a:prstGeom prst="ellipse">
            <a:avLst/>
          </a:prstGeom>
          <a:solidFill>
            <a:srgbClr val="D8B25C">
              <a:alpha val="100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021E374E-4BE8-3B4D-8FDA-0D37EDBC7A34}"/>
              </a:ext>
            </a:extLst>
          </p:cNvPr>
          <p:cNvSpPr/>
          <p:nvPr/>
        </p:nvSpPr>
        <p:spPr>
          <a:xfrm>
            <a:off x="8229600" y="55880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2F1E35-A057-7048-9704-F3E36DE4E57E}"/>
              </a:ext>
            </a:extLst>
          </p:cNvPr>
          <p:cNvSpPr txBox="1"/>
          <p:nvPr/>
        </p:nvSpPr>
        <p:spPr>
          <a:xfrm>
            <a:off x="8331200" y="56261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INSIGHT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D16DB83-403B-794C-A397-CA68D306837E}"/>
              </a:ext>
            </a:extLst>
          </p:cNvPr>
          <p:cNvSpPr txBox="1"/>
          <p:nvPr/>
        </p:nvSpPr>
        <p:spPr>
          <a:xfrm>
            <a:off x="8331200" y="58166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www.kba13.com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621E5EA3-B227-2042-9BF5-54281E89607C}"/>
              </a:ext>
            </a:extLst>
          </p:cNvPr>
          <p:cNvSpPr/>
          <p:nvPr/>
        </p:nvSpPr>
        <p:spPr>
          <a:xfrm>
            <a:off x="9931400" y="5588000"/>
            <a:ext cx="1574800" cy="457200"/>
          </a:xfrm>
          <a:prstGeom prst="roundRect">
            <a:avLst/>
          </a:prstGeom>
          <a:solidFill>
            <a:srgbClr val="FFFFFF">
              <a:alpha val="10000"/>
            </a:srgbClr>
          </a:solidFill>
          <a:ln w="9525" cap="flat" cmpd="sng" algn="ctr">
            <a:solidFill>
              <a:srgbClr val="D8B25C">
                <a:alpha val="7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51F304-9D08-3146-B59A-9BFA4E08D909}"/>
              </a:ext>
            </a:extLst>
          </p:cNvPr>
          <p:cNvSpPr txBox="1"/>
          <p:nvPr/>
        </p:nvSpPr>
        <p:spPr>
          <a:xfrm>
            <a:off x="10033000" y="5626100"/>
            <a:ext cx="1371600" cy="169277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100" b="1">
                <a:solidFill>
                  <a:srgbClr val="D8B25C"/>
                </a:solidFill>
                <a:latin typeface="Segoe UI"/>
                <a:cs typeface="Segoe UI"/>
              </a:rPr>
              <a:t>KBA13 ACADEMY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6B0274C-C14D-424D-AAD9-DFFF2D559FED}"/>
              </a:ext>
            </a:extLst>
          </p:cNvPr>
          <p:cNvSpPr txBox="1"/>
          <p:nvPr/>
        </p:nvSpPr>
        <p:spPr>
          <a:xfrm>
            <a:off x="10033000" y="58166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lIns="0" tIns="0" rIns="0" bIns="0" rtlCol="0" anchor="t" anchorCtr="0">
            <a:spAutoFit/>
          </a:bodyPr>
          <a:lstStyle/>
          <a:p>
            <a:pPr algn="ctr"/>
            <a:r>
              <a:rPr lang="en-US" sz="1000">
                <a:solidFill>
                  <a:srgbClr val="F5EFE2"/>
                </a:solidFill>
                <a:latin typeface="Segoe UI"/>
                <a:cs typeface="Segoe UI"/>
              </a:rPr>
              <a:t>kba13academy.com</a:t>
            </a:r>
          </a:p>
        </p:txBody>
      </p:sp>
    </p:spTree>
    <p:extLst>
      <p:ext uri="{BB962C8B-B14F-4D97-AF65-F5344CB8AC3E}">
        <p14:creationId xmlns:p14="http://schemas.microsoft.com/office/powerpoint/2010/main" val="1768687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1D983C-1AF4-1F48-9755-0D07E6382ECB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67374e22-3264-438b-a5ac-45a0bb951805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1673</Words>
  <Application>Microsoft Macintosh PowerPoint</Application>
  <PresentationFormat>Widescreen</PresentationFormat>
  <Paragraphs>329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Palatino Linotype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Kamaruzzaman Bustamam Ahmad</dc:creator>
  <cp:lastModifiedBy>Kamaruzzaman Bustamam Ahmad</cp:lastModifiedBy>
  <cp:revision>4</cp:revision>
  <dcterms:created xsi:type="dcterms:W3CDTF">2026-09-29T21:58:18Z</dcterms:created>
  <dcterms:modified xsi:type="dcterms:W3CDTF">2026-10-01T00:08:58Z</dcterms:modified>
</cp:coreProperties>
</file>