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1" r:id="rId6"/>
    <p:sldId id="26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87846"/>
  </p:normalViewPr>
  <p:slideViewPr>
    <p:cSldViewPr snapToGrid="0">
      <p:cViewPr varScale="1">
        <p:scale>
          <a:sx n="98" d="100"/>
          <a:sy n="98" d="100"/>
        </p:scale>
        <p:origin x="101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6/18/26</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6/18/26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6/18/26</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6/18/26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6/18/26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6/18/26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6/18/26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6/18/26</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6/18/26</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6/18/26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6/18/26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6/18/26</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962D4-2CC0-9FA0-2DB9-9CC91537DB20}"/>
              </a:ext>
            </a:extLst>
          </p:cNvPr>
          <p:cNvSpPr>
            <a:spLocks noGrp="1"/>
          </p:cNvSpPr>
          <p:nvPr>
            <p:ph type="ctrTitle"/>
          </p:nvPr>
        </p:nvSpPr>
        <p:spPr/>
        <p:txBody>
          <a:bodyPr/>
          <a:lstStyle/>
          <a:p>
            <a:r>
              <a:rPr lang="en-US" sz="6000" dirty="0" err="1"/>
              <a:t>Memahami</a:t>
            </a:r>
            <a:r>
              <a:rPr lang="en-US" sz="6000" dirty="0"/>
              <a:t> </a:t>
            </a:r>
            <a:r>
              <a:rPr lang="en-US" sz="6000" dirty="0" err="1"/>
              <a:t>paradigma</a:t>
            </a:r>
            <a:r>
              <a:rPr lang="en-US" sz="6000" dirty="0"/>
              <a:t> </a:t>
            </a:r>
            <a:r>
              <a:rPr lang="en-US" sz="6000" dirty="0" err="1"/>
              <a:t>keilmuan</a:t>
            </a:r>
            <a:r>
              <a:rPr lang="en-US" sz="6000" dirty="0"/>
              <a:t> di </a:t>
            </a:r>
            <a:r>
              <a:rPr lang="en-US" sz="6000" dirty="0" err="1"/>
              <a:t>ptki</a:t>
            </a:r>
            <a:endParaRPr lang="en-US" sz="6000" dirty="0"/>
          </a:p>
        </p:txBody>
      </p:sp>
      <p:sp>
        <p:nvSpPr>
          <p:cNvPr id="3" name="Subtitle 2">
            <a:extLst>
              <a:ext uri="{FF2B5EF4-FFF2-40B4-BE49-F238E27FC236}">
                <a16:creationId xmlns:a16="http://schemas.microsoft.com/office/drawing/2014/main" id="{D1C141CD-4271-E2A7-97B1-28E16076B47A}"/>
              </a:ext>
            </a:extLst>
          </p:cNvPr>
          <p:cNvSpPr>
            <a:spLocks noGrp="1"/>
          </p:cNvSpPr>
          <p:nvPr>
            <p:ph type="subTitle" idx="1"/>
          </p:nvPr>
        </p:nvSpPr>
        <p:spPr/>
        <p:txBody>
          <a:bodyPr/>
          <a:lstStyle/>
          <a:p>
            <a:r>
              <a:rPr lang="en-US" dirty="0" err="1"/>
              <a:t>Kamaruzzaman</a:t>
            </a:r>
            <a:r>
              <a:rPr lang="en-US" dirty="0"/>
              <a:t> </a:t>
            </a:r>
            <a:r>
              <a:rPr lang="en-US" dirty="0" err="1"/>
              <a:t>bustamam</a:t>
            </a:r>
            <a:r>
              <a:rPr lang="en-US" dirty="0"/>
              <a:t> </a:t>
            </a:r>
            <a:r>
              <a:rPr lang="en-US" dirty="0" err="1"/>
              <a:t>ahmad</a:t>
            </a:r>
            <a:endParaRPr lang="en-US" dirty="0"/>
          </a:p>
          <a:p>
            <a:endParaRPr lang="en-US" dirty="0"/>
          </a:p>
        </p:txBody>
      </p:sp>
    </p:spTree>
    <p:extLst>
      <p:ext uri="{BB962C8B-B14F-4D97-AF65-F5344CB8AC3E}">
        <p14:creationId xmlns:p14="http://schemas.microsoft.com/office/powerpoint/2010/main" val="125154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EC481-578F-3B7D-045A-C4EAD706DAD7}"/>
              </a:ext>
            </a:extLst>
          </p:cNvPr>
          <p:cNvSpPr>
            <a:spLocks noGrp="1"/>
          </p:cNvSpPr>
          <p:nvPr>
            <p:ph type="title"/>
          </p:nvPr>
        </p:nvSpPr>
        <p:spPr/>
        <p:txBody>
          <a:bodyPr/>
          <a:lstStyle/>
          <a:p>
            <a:r>
              <a:rPr lang="en-US" dirty="0"/>
              <a:t>Dari mana </a:t>
            </a:r>
            <a:r>
              <a:rPr lang="en-US" dirty="0" err="1"/>
              <a:t>kita</a:t>
            </a:r>
            <a:r>
              <a:rPr lang="en-US" dirty="0"/>
              <a:t> </a:t>
            </a:r>
            <a:r>
              <a:rPr lang="en-US" dirty="0" err="1"/>
              <a:t>mulai</a:t>
            </a:r>
            <a:r>
              <a:rPr lang="en-US" dirty="0"/>
              <a:t>?</a:t>
            </a:r>
          </a:p>
        </p:txBody>
      </p:sp>
      <p:graphicFrame>
        <p:nvGraphicFramePr>
          <p:cNvPr id="4" name="Content Placeholder 3">
            <a:extLst>
              <a:ext uri="{FF2B5EF4-FFF2-40B4-BE49-F238E27FC236}">
                <a16:creationId xmlns:a16="http://schemas.microsoft.com/office/drawing/2014/main" id="{FDDE1CEE-38DC-6344-78D8-0FE3EC9C4C2B}"/>
              </a:ext>
            </a:extLst>
          </p:cNvPr>
          <p:cNvGraphicFramePr>
            <a:graphicFrameLocks noGrp="1"/>
          </p:cNvGraphicFramePr>
          <p:nvPr>
            <p:ph idx="1"/>
            <p:extLst>
              <p:ext uri="{D42A27DB-BD31-4B8C-83A1-F6EECF244321}">
                <p14:modId xmlns:p14="http://schemas.microsoft.com/office/powerpoint/2010/main" val="3825922602"/>
              </p:ext>
            </p:extLst>
          </p:nvPr>
        </p:nvGraphicFramePr>
        <p:xfrm>
          <a:off x="681925" y="1534332"/>
          <a:ext cx="10988298" cy="5236069"/>
        </p:xfrm>
        <a:graphic>
          <a:graphicData uri="http://schemas.openxmlformats.org/drawingml/2006/table">
            <a:tbl>
              <a:tblPr firstRow="1" bandRow="1">
                <a:tableStyleId>{5C22544A-7EE6-4342-B048-85BDC9FD1C3A}</a:tableStyleId>
              </a:tblPr>
              <a:tblGrid>
                <a:gridCol w="1831383">
                  <a:extLst>
                    <a:ext uri="{9D8B030D-6E8A-4147-A177-3AD203B41FA5}">
                      <a16:colId xmlns:a16="http://schemas.microsoft.com/office/drawing/2014/main" val="885288369"/>
                    </a:ext>
                  </a:extLst>
                </a:gridCol>
                <a:gridCol w="1831383">
                  <a:extLst>
                    <a:ext uri="{9D8B030D-6E8A-4147-A177-3AD203B41FA5}">
                      <a16:colId xmlns:a16="http://schemas.microsoft.com/office/drawing/2014/main" val="638503706"/>
                    </a:ext>
                  </a:extLst>
                </a:gridCol>
                <a:gridCol w="1831383">
                  <a:extLst>
                    <a:ext uri="{9D8B030D-6E8A-4147-A177-3AD203B41FA5}">
                      <a16:colId xmlns:a16="http://schemas.microsoft.com/office/drawing/2014/main" val="2107037312"/>
                    </a:ext>
                  </a:extLst>
                </a:gridCol>
                <a:gridCol w="1831383">
                  <a:extLst>
                    <a:ext uri="{9D8B030D-6E8A-4147-A177-3AD203B41FA5}">
                      <a16:colId xmlns:a16="http://schemas.microsoft.com/office/drawing/2014/main" val="4277038164"/>
                    </a:ext>
                  </a:extLst>
                </a:gridCol>
                <a:gridCol w="1831383">
                  <a:extLst>
                    <a:ext uri="{9D8B030D-6E8A-4147-A177-3AD203B41FA5}">
                      <a16:colId xmlns:a16="http://schemas.microsoft.com/office/drawing/2014/main" val="3445443449"/>
                    </a:ext>
                  </a:extLst>
                </a:gridCol>
                <a:gridCol w="1831383">
                  <a:extLst>
                    <a:ext uri="{9D8B030D-6E8A-4147-A177-3AD203B41FA5}">
                      <a16:colId xmlns:a16="http://schemas.microsoft.com/office/drawing/2014/main" val="466597004"/>
                    </a:ext>
                  </a:extLst>
                </a:gridCol>
              </a:tblGrid>
              <a:tr h="1053885">
                <a:tc>
                  <a:txBody>
                    <a:bodyPr/>
                    <a:lstStyle/>
                    <a:p>
                      <a:r>
                        <a:rPr lang="en-US" dirty="0" err="1"/>
                        <a:t>Sumber</a:t>
                      </a:r>
                      <a:r>
                        <a:rPr lang="en-US" dirty="0"/>
                        <a:t> </a:t>
                      </a:r>
                      <a:r>
                        <a:rPr lang="en-US" dirty="0" err="1"/>
                        <a:t>Pengetahuan</a:t>
                      </a:r>
                      <a:r>
                        <a:rPr lang="en-US" dirty="0"/>
                        <a:t> </a:t>
                      </a:r>
                    </a:p>
                  </a:txBody>
                  <a:tcPr/>
                </a:tc>
                <a:tc>
                  <a:txBody>
                    <a:bodyPr/>
                    <a:lstStyle/>
                    <a:p>
                      <a:r>
                        <a:rPr lang="en-US" dirty="0" err="1"/>
                        <a:t>Metode</a:t>
                      </a:r>
                      <a:r>
                        <a:rPr lang="en-US" dirty="0"/>
                        <a:t> </a:t>
                      </a:r>
                      <a:r>
                        <a:rPr lang="en-US" dirty="0" err="1"/>
                        <a:t>Memahami</a:t>
                      </a:r>
                      <a:endParaRPr lang="en-US" dirty="0"/>
                    </a:p>
                  </a:txBody>
                  <a:tcPr/>
                </a:tc>
                <a:tc>
                  <a:txBody>
                    <a:bodyPr/>
                    <a:lstStyle/>
                    <a:p>
                      <a:r>
                        <a:rPr lang="en-US" dirty="0" err="1"/>
                        <a:t>Produk</a:t>
                      </a:r>
                      <a:r>
                        <a:rPr lang="en-US" dirty="0"/>
                        <a:t> </a:t>
                      </a:r>
                      <a:r>
                        <a:rPr lang="en-US" dirty="0" err="1"/>
                        <a:t>Pengetahuan</a:t>
                      </a:r>
                      <a:r>
                        <a:rPr lang="en-US" dirty="0"/>
                        <a:t> </a:t>
                      </a:r>
                    </a:p>
                  </a:txBody>
                  <a:tcPr/>
                </a:tc>
                <a:tc>
                  <a:txBody>
                    <a:bodyPr/>
                    <a:lstStyle/>
                    <a:p>
                      <a:r>
                        <a:rPr lang="en-US" dirty="0" err="1"/>
                        <a:t>Kebermanfaatan</a:t>
                      </a:r>
                      <a:r>
                        <a:rPr lang="en-US" dirty="0"/>
                        <a:t> </a:t>
                      </a:r>
                    </a:p>
                  </a:txBody>
                  <a:tcPr/>
                </a:tc>
                <a:tc>
                  <a:txBody>
                    <a:bodyPr/>
                    <a:lstStyle/>
                    <a:p>
                      <a:r>
                        <a:rPr lang="en-US" dirty="0" err="1"/>
                        <a:t>Bentuk</a:t>
                      </a:r>
                      <a:r>
                        <a:rPr lang="en-US" dirty="0"/>
                        <a:t> Masyarakat</a:t>
                      </a:r>
                    </a:p>
                  </a:txBody>
                  <a:tcPr/>
                </a:tc>
                <a:tc>
                  <a:txBody>
                    <a:bodyPr/>
                    <a:lstStyle/>
                    <a:p>
                      <a:r>
                        <a:rPr lang="en-US" dirty="0"/>
                        <a:t>Level </a:t>
                      </a:r>
                      <a:r>
                        <a:rPr lang="en-US" dirty="0" err="1"/>
                        <a:t>Pengetahuan</a:t>
                      </a:r>
                      <a:r>
                        <a:rPr lang="en-US" dirty="0"/>
                        <a:t> </a:t>
                      </a:r>
                    </a:p>
                  </a:txBody>
                  <a:tcPr/>
                </a:tc>
                <a:extLst>
                  <a:ext uri="{0D108BD9-81ED-4DB2-BD59-A6C34878D82A}">
                    <a16:rowId xmlns:a16="http://schemas.microsoft.com/office/drawing/2014/main" val="1511774484"/>
                  </a:ext>
                </a:extLst>
              </a:tr>
              <a:tr h="1045546">
                <a:tc>
                  <a:txBody>
                    <a:bodyPr/>
                    <a:lstStyle/>
                    <a:p>
                      <a:r>
                        <a:rPr lang="en-US" dirty="0" err="1"/>
                        <a:t>Intuisi</a:t>
                      </a:r>
                      <a:endParaRPr lang="en-US" dirty="0"/>
                    </a:p>
                  </a:txBody>
                  <a:tcPr/>
                </a:tc>
                <a:tc>
                  <a:txBody>
                    <a:bodyPr/>
                    <a:lstStyle/>
                    <a:p>
                      <a:r>
                        <a:rPr lang="en-US" dirty="0" err="1"/>
                        <a:t>Bagaimana</a:t>
                      </a:r>
                      <a:r>
                        <a:rPr lang="en-US" dirty="0"/>
                        <a:t>?</a:t>
                      </a:r>
                    </a:p>
                  </a:txBody>
                  <a:tcPr/>
                </a:tc>
                <a:tc>
                  <a:txBody>
                    <a:bodyPr/>
                    <a:lstStyle/>
                    <a:p>
                      <a:r>
                        <a:rPr lang="en-US" dirty="0" err="1"/>
                        <a:t>Tipe</a:t>
                      </a:r>
                      <a:r>
                        <a:rPr lang="en-US" dirty="0"/>
                        <a:t> </a:t>
                      </a:r>
                      <a:r>
                        <a:rPr lang="en-US" dirty="0" err="1"/>
                        <a:t>pengetahuan</a:t>
                      </a:r>
                      <a:r>
                        <a:rPr lang="en-US" dirty="0"/>
                        <a:t>?</a:t>
                      </a:r>
                    </a:p>
                  </a:txBody>
                  <a:tcPr/>
                </a:tc>
                <a:tc>
                  <a:txBody>
                    <a:bodyPr/>
                    <a:lstStyle/>
                    <a:p>
                      <a:r>
                        <a:rPr lang="en-US" dirty="0" err="1"/>
                        <a:t>Bentuk</a:t>
                      </a:r>
                      <a:r>
                        <a:rPr lang="en-US" dirty="0"/>
                        <a:t> </a:t>
                      </a:r>
                      <a:r>
                        <a:rPr lang="en-US" dirty="0" err="1"/>
                        <a:t>Manusia</a:t>
                      </a:r>
                      <a:endParaRPr lang="en-US" dirty="0"/>
                    </a:p>
                  </a:txBody>
                  <a:tcPr/>
                </a:tc>
                <a:tc>
                  <a:txBody>
                    <a:bodyPr/>
                    <a:lstStyle/>
                    <a:p>
                      <a:r>
                        <a:rPr lang="en-US" dirty="0" err="1"/>
                        <a:t>Tradisional</a:t>
                      </a:r>
                      <a:r>
                        <a:rPr lang="en-US" dirty="0"/>
                        <a:t>?</a:t>
                      </a:r>
                    </a:p>
                  </a:txBody>
                  <a:tcPr/>
                </a:tc>
                <a:tc>
                  <a:txBody>
                    <a:bodyPr/>
                    <a:lstStyle/>
                    <a:p>
                      <a:r>
                        <a:rPr lang="en-US" dirty="0" err="1"/>
                        <a:t>Naratif</a:t>
                      </a:r>
                      <a:endParaRPr lang="en-US" dirty="0"/>
                    </a:p>
                  </a:txBody>
                  <a:tcPr/>
                </a:tc>
                <a:extLst>
                  <a:ext uri="{0D108BD9-81ED-4DB2-BD59-A6C34878D82A}">
                    <a16:rowId xmlns:a16="http://schemas.microsoft.com/office/drawing/2014/main" val="3176333301"/>
                  </a:ext>
                </a:extLst>
              </a:tr>
              <a:tr h="1045546">
                <a:tc>
                  <a:txBody>
                    <a:bodyPr/>
                    <a:lstStyle/>
                    <a:p>
                      <a:r>
                        <a:rPr lang="en-US" dirty="0" err="1"/>
                        <a:t>Alam</a:t>
                      </a:r>
                      <a:endParaRPr lang="en-US" dirty="0"/>
                    </a:p>
                  </a:txBody>
                  <a:tcPr/>
                </a:tc>
                <a:tc>
                  <a:txBody>
                    <a:bodyPr/>
                    <a:lstStyle/>
                    <a:p>
                      <a:r>
                        <a:rPr lang="en-US" dirty="0" err="1"/>
                        <a:t>Bagaimana</a:t>
                      </a:r>
                      <a:r>
                        <a:rPr lang="en-US" dirty="0"/>
                        <a:t>?</a:t>
                      </a:r>
                    </a:p>
                  </a:txBody>
                  <a:tcPr/>
                </a:tc>
                <a:tc>
                  <a:txBody>
                    <a:bodyPr/>
                    <a:lstStyle/>
                    <a:p>
                      <a:r>
                        <a:rPr lang="en-US" dirty="0" err="1"/>
                        <a:t>Tipe</a:t>
                      </a:r>
                      <a:r>
                        <a:rPr lang="en-US" dirty="0"/>
                        <a:t> </a:t>
                      </a:r>
                      <a:r>
                        <a:rPr lang="en-US" dirty="0" err="1"/>
                        <a:t>pengetahuan</a:t>
                      </a:r>
                      <a:r>
                        <a:rPr lang="en-US" dirty="0"/>
                        <a:t> ?</a:t>
                      </a:r>
                    </a:p>
                  </a:txBody>
                  <a:tcPr/>
                </a:tc>
                <a:tc>
                  <a:txBody>
                    <a:bodyPr/>
                    <a:lstStyle/>
                    <a:p>
                      <a:r>
                        <a:rPr lang="en-US" dirty="0" err="1"/>
                        <a:t>Bentuk</a:t>
                      </a:r>
                      <a:r>
                        <a:rPr lang="en-US" dirty="0"/>
                        <a:t> </a:t>
                      </a:r>
                      <a:r>
                        <a:rPr lang="en-US" dirty="0" err="1"/>
                        <a:t>Manusia</a:t>
                      </a:r>
                      <a:endParaRPr lang="en-US" dirty="0"/>
                    </a:p>
                  </a:txBody>
                  <a:tcPr/>
                </a:tc>
                <a:tc>
                  <a:txBody>
                    <a:bodyPr/>
                    <a:lstStyle/>
                    <a:p>
                      <a:r>
                        <a:rPr lang="en-US" dirty="0"/>
                        <a:t>Modern</a:t>
                      </a:r>
                    </a:p>
                  </a:txBody>
                  <a:tcPr/>
                </a:tc>
                <a:tc>
                  <a:txBody>
                    <a:bodyPr/>
                    <a:lstStyle/>
                    <a:p>
                      <a:r>
                        <a:rPr lang="en-US" dirty="0" err="1"/>
                        <a:t>Teoritis</a:t>
                      </a:r>
                      <a:endParaRPr lang="en-US" dirty="0"/>
                    </a:p>
                  </a:txBody>
                  <a:tcPr/>
                </a:tc>
                <a:extLst>
                  <a:ext uri="{0D108BD9-81ED-4DB2-BD59-A6C34878D82A}">
                    <a16:rowId xmlns:a16="http://schemas.microsoft.com/office/drawing/2014/main" val="1475700951"/>
                  </a:ext>
                </a:extLst>
              </a:tr>
              <a:tr h="1045546">
                <a:tc>
                  <a:txBody>
                    <a:bodyPr/>
                    <a:lstStyle/>
                    <a:p>
                      <a:r>
                        <a:rPr lang="en-US" dirty="0"/>
                        <a:t>Bahasa/</a:t>
                      </a:r>
                      <a:r>
                        <a:rPr lang="en-US" dirty="0" err="1"/>
                        <a:t>Matematika</a:t>
                      </a:r>
                      <a:endParaRPr lang="en-US" dirty="0"/>
                    </a:p>
                  </a:txBody>
                  <a:tcPr/>
                </a:tc>
                <a:tc>
                  <a:txBody>
                    <a:bodyPr/>
                    <a:lstStyle/>
                    <a:p>
                      <a:r>
                        <a:rPr lang="en-US" dirty="0" err="1"/>
                        <a:t>Bagaimana</a:t>
                      </a:r>
                      <a:r>
                        <a:rPr lang="en-US" dirty="0"/>
                        <a:t>?</a:t>
                      </a:r>
                    </a:p>
                  </a:txBody>
                  <a:tcPr/>
                </a:tc>
                <a:tc>
                  <a:txBody>
                    <a:bodyPr/>
                    <a:lstStyle/>
                    <a:p>
                      <a:r>
                        <a:rPr lang="en-US" dirty="0" err="1"/>
                        <a:t>Tipe</a:t>
                      </a:r>
                      <a:r>
                        <a:rPr lang="en-US" dirty="0"/>
                        <a:t> </a:t>
                      </a:r>
                      <a:r>
                        <a:rPr lang="en-US" dirty="0" err="1"/>
                        <a:t>Pengetahuan</a:t>
                      </a:r>
                      <a:r>
                        <a:rPr lang="en-US" dirty="0"/>
                        <a:t> </a:t>
                      </a:r>
                    </a:p>
                  </a:txBody>
                  <a:tcPr/>
                </a:tc>
                <a:tc>
                  <a:txBody>
                    <a:bodyPr/>
                    <a:lstStyle/>
                    <a:p>
                      <a:r>
                        <a:rPr lang="en-US" dirty="0" err="1"/>
                        <a:t>Bentuk</a:t>
                      </a:r>
                      <a:r>
                        <a:rPr lang="en-US" dirty="0"/>
                        <a:t> </a:t>
                      </a:r>
                      <a:r>
                        <a:rPr lang="en-US" dirty="0" err="1"/>
                        <a:t>Manusia</a:t>
                      </a:r>
                      <a:endParaRPr lang="en-US" dirty="0"/>
                    </a:p>
                  </a:txBody>
                  <a:tcPr/>
                </a:tc>
                <a:tc>
                  <a:txBody>
                    <a:bodyPr/>
                    <a:lstStyle/>
                    <a:p>
                      <a:r>
                        <a:rPr lang="en-US" dirty="0"/>
                        <a:t>Post-Modern</a:t>
                      </a:r>
                    </a:p>
                  </a:txBody>
                  <a:tcPr/>
                </a:tc>
                <a:tc>
                  <a:txBody>
                    <a:bodyPr/>
                    <a:lstStyle/>
                    <a:p>
                      <a:r>
                        <a:rPr lang="en-US" dirty="0" err="1"/>
                        <a:t>Diskursif</a:t>
                      </a:r>
                      <a:endParaRPr lang="en-US" dirty="0"/>
                    </a:p>
                  </a:txBody>
                  <a:tcPr/>
                </a:tc>
                <a:extLst>
                  <a:ext uri="{0D108BD9-81ED-4DB2-BD59-A6C34878D82A}">
                    <a16:rowId xmlns:a16="http://schemas.microsoft.com/office/drawing/2014/main" val="936327992"/>
                  </a:ext>
                </a:extLst>
              </a:tr>
              <a:tr h="1045546">
                <a:tc>
                  <a:txBody>
                    <a:bodyPr/>
                    <a:lstStyle/>
                    <a:p>
                      <a:r>
                        <a:rPr lang="en-US" dirty="0"/>
                        <a:t>AI</a:t>
                      </a:r>
                    </a:p>
                  </a:txBody>
                  <a:tcPr/>
                </a:tc>
                <a:tc>
                  <a:txBody>
                    <a:bodyPr/>
                    <a:lstStyle/>
                    <a:p>
                      <a:r>
                        <a:rPr lang="en-US" dirty="0" err="1"/>
                        <a:t>Bagaimana</a:t>
                      </a:r>
                      <a:r>
                        <a:rPr lang="en-US" dirty="0"/>
                        <a:t>?</a:t>
                      </a:r>
                    </a:p>
                  </a:txBody>
                  <a:tcPr/>
                </a:tc>
                <a:tc>
                  <a:txBody>
                    <a:bodyPr/>
                    <a:lstStyle/>
                    <a:p>
                      <a:r>
                        <a:rPr lang="en-US" dirty="0" err="1"/>
                        <a:t>Tipe</a:t>
                      </a:r>
                      <a:r>
                        <a:rPr lang="en-US" dirty="0"/>
                        <a:t> </a:t>
                      </a:r>
                      <a:r>
                        <a:rPr lang="en-US" dirty="0" err="1"/>
                        <a:t>Pengetahun</a:t>
                      </a:r>
                      <a:r>
                        <a:rPr lang="en-US" dirty="0"/>
                        <a:t> </a:t>
                      </a:r>
                    </a:p>
                  </a:txBody>
                  <a:tcPr/>
                </a:tc>
                <a:tc>
                  <a:txBody>
                    <a:bodyPr/>
                    <a:lstStyle/>
                    <a:p>
                      <a:r>
                        <a:rPr lang="en-US" dirty="0" err="1"/>
                        <a:t>Bentuk</a:t>
                      </a:r>
                      <a:r>
                        <a:rPr lang="en-US" dirty="0"/>
                        <a:t> </a:t>
                      </a:r>
                      <a:r>
                        <a:rPr lang="en-US" dirty="0" err="1"/>
                        <a:t>Manusia</a:t>
                      </a:r>
                      <a:endParaRPr lang="en-US" dirty="0"/>
                    </a:p>
                  </a:txBody>
                  <a:tcPr/>
                </a:tc>
                <a:tc>
                  <a:txBody>
                    <a:bodyPr/>
                    <a:lstStyle/>
                    <a:p>
                      <a:r>
                        <a:rPr lang="en-US" dirty="0"/>
                        <a:t>Planetary</a:t>
                      </a:r>
                    </a:p>
                  </a:txBody>
                  <a:tcPr/>
                </a:tc>
                <a:tc>
                  <a:txBody>
                    <a:bodyPr/>
                    <a:lstStyle/>
                    <a:p>
                      <a:r>
                        <a:rPr lang="en-US" dirty="0" err="1"/>
                        <a:t>Prediktif</a:t>
                      </a:r>
                      <a:endParaRPr lang="en-US" dirty="0"/>
                    </a:p>
                  </a:txBody>
                  <a:tcPr/>
                </a:tc>
                <a:extLst>
                  <a:ext uri="{0D108BD9-81ED-4DB2-BD59-A6C34878D82A}">
                    <a16:rowId xmlns:a16="http://schemas.microsoft.com/office/drawing/2014/main" val="2131523910"/>
                  </a:ext>
                </a:extLst>
              </a:tr>
            </a:tbl>
          </a:graphicData>
        </a:graphic>
      </p:graphicFrame>
    </p:spTree>
    <p:extLst>
      <p:ext uri="{BB962C8B-B14F-4D97-AF65-F5344CB8AC3E}">
        <p14:creationId xmlns:p14="http://schemas.microsoft.com/office/powerpoint/2010/main" val="1106727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0C336-0191-38A7-E61C-1FDBA086E8D6}"/>
              </a:ext>
            </a:extLst>
          </p:cNvPr>
          <p:cNvSpPr>
            <a:spLocks noGrp="1"/>
          </p:cNvSpPr>
          <p:nvPr>
            <p:ph type="title"/>
          </p:nvPr>
        </p:nvSpPr>
        <p:spPr/>
        <p:txBody>
          <a:bodyPr/>
          <a:lstStyle/>
          <a:p>
            <a:r>
              <a:rPr lang="en-US" dirty="0" err="1"/>
              <a:t>Evolusi</a:t>
            </a:r>
            <a:r>
              <a:rPr lang="en-US" dirty="0"/>
              <a:t> </a:t>
            </a:r>
            <a:r>
              <a:rPr lang="en-US" dirty="0" err="1"/>
              <a:t>studi</a:t>
            </a:r>
            <a:r>
              <a:rPr lang="en-US" dirty="0"/>
              <a:t> </a:t>
            </a:r>
            <a:r>
              <a:rPr lang="en-US" dirty="0" err="1"/>
              <a:t>islam</a:t>
            </a:r>
            <a:r>
              <a:rPr lang="en-US" dirty="0"/>
              <a:t> di </a:t>
            </a:r>
            <a:r>
              <a:rPr lang="en-US" dirty="0" err="1"/>
              <a:t>indonesia</a:t>
            </a:r>
            <a:endParaRPr lang="en-US" dirty="0"/>
          </a:p>
        </p:txBody>
      </p:sp>
      <p:graphicFrame>
        <p:nvGraphicFramePr>
          <p:cNvPr id="5" name="Content Placeholder 4">
            <a:extLst>
              <a:ext uri="{FF2B5EF4-FFF2-40B4-BE49-F238E27FC236}">
                <a16:creationId xmlns:a16="http://schemas.microsoft.com/office/drawing/2014/main" id="{E903C7C2-EC66-06E4-1C42-2EE4EE0FC0AE}"/>
              </a:ext>
            </a:extLst>
          </p:cNvPr>
          <p:cNvGraphicFramePr>
            <a:graphicFrameLocks noGrp="1"/>
          </p:cNvGraphicFramePr>
          <p:nvPr>
            <p:ph sz="half" idx="1"/>
            <p:extLst>
              <p:ext uri="{D42A27DB-BD31-4B8C-83A1-F6EECF244321}">
                <p14:modId xmlns:p14="http://schemas.microsoft.com/office/powerpoint/2010/main" val="1504924880"/>
              </p:ext>
            </p:extLst>
          </p:nvPr>
        </p:nvGraphicFramePr>
        <p:xfrm>
          <a:off x="936062" y="1534027"/>
          <a:ext cx="10004260" cy="5238549"/>
        </p:xfrm>
        <a:graphic>
          <a:graphicData uri="http://schemas.openxmlformats.org/drawingml/2006/table">
            <a:tbl>
              <a:tblPr firstRow="1" bandRow="1">
                <a:tableStyleId>{5C22544A-7EE6-4342-B048-85BDC9FD1C3A}</a:tableStyleId>
              </a:tblPr>
              <a:tblGrid>
                <a:gridCol w="2000852">
                  <a:extLst>
                    <a:ext uri="{9D8B030D-6E8A-4147-A177-3AD203B41FA5}">
                      <a16:colId xmlns:a16="http://schemas.microsoft.com/office/drawing/2014/main" val="37689965"/>
                    </a:ext>
                  </a:extLst>
                </a:gridCol>
                <a:gridCol w="2000852">
                  <a:extLst>
                    <a:ext uri="{9D8B030D-6E8A-4147-A177-3AD203B41FA5}">
                      <a16:colId xmlns:a16="http://schemas.microsoft.com/office/drawing/2014/main" val="2489730367"/>
                    </a:ext>
                  </a:extLst>
                </a:gridCol>
                <a:gridCol w="2000852">
                  <a:extLst>
                    <a:ext uri="{9D8B030D-6E8A-4147-A177-3AD203B41FA5}">
                      <a16:colId xmlns:a16="http://schemas.microsoft.com/office/drawing/2014/main" val="2859956489"/>
                    </a:ext>
                  </a:extLst>
                </a:gridCol>
                <a:gridCol w="2000852">
                  <a:extLst>
                    <a:ext uri="{9D8B030D-6E8A-4147-A177-3AD203B41FA5}">
                      <a16:colId xmlns:a16="http://schemas.microsoft.com/office/drawing/2014/main" val="1060600154"/>
                    </a:ext>
                  </a:extLst>
                </a:gridCol>
                <a:gridCol w="2000852">
                  <a:extLst>
                    <a:ext uri="{9D8B030D-6E8A-4147-A177-3AD203B41FA5}">
                      <a16:colId xmlns:a16="http://schemas.microsoft.com/office/drawing/2014/main" val="2300541154"/>
                    </a:ext>
                  </a:extLst>
                </a:gridCol>
              </a:tblGrid>
              <a:tr h="757989">
                <a:tc>
                  <a:txBody>
                    <a:bodyPr/>
                    <a:lstStyle/>
                    <a:p>
                      <a:r>
                        <a:rPr lang="en-US" dirty="0" err="1"/>
                        <a:t>Fase</a:t>
                      </a:r>
                      <a:r>
                        <a:rPr lang="en-US" dirty="0"/>
                        <a:t> </a:t>
                      </a:r>
                      <a:r>
                        <a:rPr lang="en-US" dirty="0" err="1"/>
                        <a:t>Pertama</a:t>
                      </a:r>
                      <a:endParaRPr lang="en-US" dirty="0"/>
                    </a:p>
                  </a:txBody>
                  <a:tcPr/>
                </a:tc>
                <a:tc>
                  <a:txBody>
                    <a:bodyPr/>
                    <a:lstStyle/>
                    <a:p>
                      <a:r>
                        <a:rPr lang="en-US" dirty="0" err="1"/>
                        <a:t>Fase</a:t>
                      </a:r>
                      <a:r>
                        <a:rPr lang="en-US" dirty="0"/>
                        <a:t> </a:t>
                      </a:r>
                      <a:r>
                        <a:rPr lang="en-US" dirty="0" err="1"/>
                        <a:t>Kedua</a:t>
                      </a:r>
                      <a:endParaRPr lang="en-US" dirty="0"/>
                    </a:p>
                  </a:txBody>
                  <a:tcPr/>
                </a:tc>
                <a:tc>
                  <a:txBody>
                    <a:bodyPr/>
                    <a:lstStyle/>
                    <a:p>
                      <a:r>
                        <a:rPr lang="en-US" dirty="0" err="1"/>
                        <a:t>Fase</a:t>
                      </a:r>
                      <a:r>
                        <a:rPr lang="en-US" dirty="0"/>
                        <a:t> </a:t>
                      </a:r>
                      <a:r>
                        <a:rPr lang="en-US" dirty="0" err="1"/>
                        <a:t>Ketiga</a:t>
                      </a:r>
                      <a:endParaRPr lang="en-US" dirty="0"/>
                    </a:p>
                  </a:txBody>
                  <a:tcPr/>
                </a:tc>
                <a:tc>
                  <a:txBody>
                    <a:bodyPr/>
                    <a:lstStyle/>
                    <a:p>
                      <a:r>
                        <a:rPr lang="en-US" dirty="0" err="1"/>
                        <a:t>Fase</a:t>
                      </a:r>
                      <a:r>
                        <a:rPr lang="en-US" dirty="0"/>
                        <a:t> </a:t>
                      </a:r>
                      <a:r>
                        <a:rPr lang="en-US" dirty="0" err="1"/>
                        <a:t>Keempat</a:t>
                      </a:r>
                      <a:endParaRPr lang="en-US" dirty="0"/>
                    </a:p>
                  </a:txBody>
                  <a:tcPr/>
                </a:tc>
                <a:tc>
                  <a:txBody>
                    <a:bodyPr/>
                    <a:lstStyle/>
                    <a:p>
                      <a:r>
                        <a:rPr lang="en-US" dirty="0" err="1"/>
                        <a:t>Fase</a:t>
                      </a:r>
                      <a:r>
                        <a:rPr lang="en-US" dirty="0"/>
                        <a:t> </a:t>
                      </a:r>
                      <a:r>
                        <a:rPr lang="en-US" dirty="0" err="1"/>
                        <a:t>Kelima</a:t>
                      </a:r>
                      <a:endParaRPr lang="en-US" dirty="0"/>
                    </a:p>
                  </a:txBody>
                  <a:tcPr/>
                </a:tc>
                <a:extLst>
                  <a:ext uri="{0D108BD9-81ED-4DB2-BD59-A6C34878D82A}">
                    <a16:rowId xmlns:a16="http://schemas.microsoft.com/office/drawing/2014/main" val="2912756857"/>
                  </a:ext>
                </a:extLst>
              </a:tr>
              <a:tr h="757989">
                <a:tc>
                  <a:txBody>
                    <a:bodyPr/>
                    <a:lstStyle/>
                    <a:p>
                      <a:r>
                        <a:rPr lang="en-US" dirty="0" err="1"/>
                        <a:t>Mengingat</a:t>
                      </a:r>
                      <a:r>
                        <a:rPr lang="en-US" dirty="0"/>
                        <a:t>/</a:t>
                      </a:r>
                      <a:r>
                        <a:rPr lang="en-US" dirty="0" err="1"/>
                        <a:t>menghapal</a:t>
                      </a:r>
                      <a:r>
                        <a:rPr lang="en-US" dirty="0"/>
                        <a:t>/</a:t>
                      </a:r>
                      <a:r>
                        <a:rPr lang="en-US" dirty="0" err="1"/>
                        <a:t>mempraktikkan</a:t>
                      </a:r>
                      <a:endParaRPr lang="en-US" dirty="0"/>
                    </a:p>
                  </a:txBody>
                  <a:tcPr/>
                </a:tc>
                <a:tc>
                  <a:txBody>
                    <a:bodyPr/>
                    <a:lstStyle/>
                    <a:p>
                      <a:r>
                        <a:rPr lang="en-US" dirty="0" err="1"/>
                        <a:t>Bersalaman</a:t>
                      </a:r>
                      <a:r>
                        <a:rPr lang="en-US" dirty="0"/>
                        <a:t> </a:t>
                      </a:r>
                      <a:r>
                        <a:rPr lang="en-US" dirty="0" err="1"/>
                        <a:t>dengan</a:t>
                      </a:r>
                      <a:r>
                        <a:rPr lang="en-US" dirty="0"/>
                        <a:t> </a:t>
                      </a:r>
                      <a:r>
                        <a:rPr lang="en-US" dirty="0" err="1"/>
                        <a:t>Ilmu</a:t>
                      </a:r>
                      <a:r>
                        <a:rPr lang="en-US" dirty="0"/>
                        <a:t> </a:t>
                      </a:r>
                      <a:r>
                        <a:rPr lang="en-US" dirty="0" err="1"/>
                        <a:t>Sosial</a:t>
                      </a:r>
                      <a:r>
                        <a:rPr lang="en-US" dirty="0"/>
                        <a:t> </a:t>
                      </a:r>
                    </a:p>
                  </a:txBody>
                  <a:tcPr/>
                </a:tc>
                <a:tc>
                  <a:txBody>
                    <a:bodyPr/>
                    <a:lstStyle/>
                    <a:p>
                      <a:r>
                        <a:rPr lang="en-US" dirty="0" err="1"/>
                        <a:t>Dominasi</a:t>
                      </a:r>
                      <a:r>
                        <a:rPr lang="en-US" dirty="0"/>
                        <a:t> </a:t>
                      </a:r>
                      <a:r>
                        <a:rPr lang="en-US" dirty="0" err="1"/>
                        <a:t>Ilmu</a:t>
                      </a:r>
                      <a:r>
                        <a:rPr lang="en-US" dirty="0"/>
                        <a:t> </a:t>
                      </a:r>
                      <a:r>
                        <a:rPr lang="en-US" dirty="0" err="1"/>
                        <a:t>Sosial</a:t>
                      </a:r>
                      <a:r>
                        <a:rPr lang="en-US" dirty="0"/>
                        <a:t> dan </a:t>
                      </a:r>
                      <a:r>
                        <a:rPr lang="en-US" dirty="0" err="1"/>
                        <a:t>Humaniora</a:t>
                      </a:r>
                      <a:endParaRPr lang="en-US" dirty="0"/>
                    </a:p>
                  </a:txBody>
                  <a:tcPr/>
                </a:tc>
                <a:tc>
                  <a:txBody>
                    <a:bodyPr/>
                    <a:lstStyle/>
                    <a:p>
                      <a:r>
                        <a:rPr lang="en-US" dirty="0" err="1"/>
                        <a:t>Mulai</a:t>
                      </a:r>
                      <a:r>
                        <a:rPr lang="en-US" dirty="0"/>
                        <a:t> </a:t>
                      </a:r>
                      <a:r>
                        <a:rPr lang="en-US" dirty="0" err="1"/>
                        <a:t>Bicara</a:t>
                      </a:r>
                      <a:r>
                        <a:rPr lang="en-US" dirty="0"/>
                        <a:t> </a:t>
                      </a:r>
                      <a:r>
                        <a:rPr lang="en-US" dirty="0" err="1"/>
                        <a:t>Paradigma</a:t>
                      </a:r>
                      <a:r>
                        <a:rPr lang="en-US" dirty="0"/>
                        <a:t> </a:t>
                      </a:r>
                      <a:r>
                        <a:rPr lang="en-US" dirty="0" err="1"/>
                        <a:t>Keilmuan</a:t>
                      </a:r>
                      <a:r>
                        <a:rPr lang="en-US" dirty="0"/>
                        <a:t> </a:t>
                      </a:r>
                    </a:p>
                  </a:txBody>
                  <a:tcPr/>
                </a:tc>
                <a:tc>
                  <a:txBody>
                    <a:bodyPr/>
                    <a:lstStyle/>
                    <a:p>
                      <a:r>
                        <a:rPr lang="en-US" dirty="0"/>
                        <a:t>AI Based </a:t>
                      </a:r>
                      <a:r>
                        <a:rPr lang="en-US" dirty="0" err="1"/>
                        <a:t>Knowledged</a:t>
                      </a:r>
                      <a:endParaRPr lang="en-US" dirty="0"/>
                    </a:p>
                  </a:txBody>
                  <a:tcPr/>
                </a:tc>
                <a:extLst>
                  <a:ext uri="{0D108BD9-81ED-4DB2-BD59-A6C34878D82A}">
                    <a16:rowId xmlns:a16="http://schemas.microsoft.com/office/drawing/2014/main" val="2310813639"/>
                  </a:ext>
                </a:extLst>
              </a:tr>
              <a:tr h="757989">
                <a:tc>
                  <a:txBody>
                    <a:bodyPr/>
                    <a:lstStyle/>
                    <a:p>
                      <a:r>
                        <a:rPr lang="en-US" dirty="0" err="1"/>
                        <a:t>Normatif</a:t>
                      </a:r>
                      <a:endParaRPr lang="en-US" dirty="0"/>
                    </a:p>
                  </a:txBody>
                  <a:tcPr/>
                </a:tc>
                <a:tc>
                  <a:txBody>
                    <a:bodyPr/>
                    <a:lstStyle/>
                    <a:p>
                      <a:r>
                        <a:rPr lang="en-US" dirty="0" err="1"/>
                        <a:t>Mempertanyakan</a:t>
                      </a:r>
                      <a:r>
                        <a:rPr lang="en-US" dirty="0"/>
                        <a:t>/</a:t>
                      </a:r>
                      <a:r>
                        <a:rPr lang="en-US" dirty="0" err="1"/>
                        <a:t>Mengkritisi</a:t>
                      </a:r>
                      <a:endParaRPr lang="en-US" dirty="0"/>
                    </a:p>
                  </a:txBody>
                  <a:tcPr/>
                </a:tc>
                <a:tc>
                  <a:txBody>
                    <a:bodyPr/>
                    <a:lstStyle/>
                    <a:p>
                      <a:r>
                        <a:rPr lang="en-US" dirty="0" err="1"/>
                        <a:t>Dekonstruksi</a:t>
                      </a:r>
                      <a:r>
                        <a:rPr lang="en-US" dirty="0"/>
                        <a:t> </a:t>
                      </a:r>
                      <a:r>
                        <a:rPr lang="en-US" dirty="0" err="1"/>
                        <a:t>terhadap</a:t>
                      </a:r>
                      <a:r>
                        <a:rPr lang="en-US" dirty="0"/>
                        <a:t> </a:t>
                      </a:r>
                      <a:r>
                        <a:rPr lang="en-US" dirty="0" err="1"/>
                        <a:t>Tradisi</a:t>
                      </a:r>
                      <a:r>
                        <a:rPr lang="en-US" dirty="0"/>
                        <a:t>/</a:t>
                      </a:r>
                      <a:r>
                        <a:rPr lang="en-US" dirty="0" err="1"/>
                        <a:t>Budaya</a:t>
                      </a:r>
                      <a:endParaRPr lang="en-US" dirty="0"/>
                    </a:p>
                  </a:txBody>
                  <a:tcPr/>
                </a:tc>
                <a:tc>
                  <a:txBody>
                    <a:bodyPr/>
                    <a:lstStyle/>
                    <a:p>
                      <a:r>
                        <a:rPr lang="en-US" dirty="0" err="1"/>
                        <a:t>Saling</a:t>
                      </a:r>
                      <a:r>
                        <a:rPr lang="en-US" dirty="0"/>
                        <a:t> </a:t>
                      </a:r>
                      <a:r>
                        <a:rPr lang="en-US" dirty="0" err="1"/>
                        <a:t>pinjam</a:t>
                      </a:r>
                      <a:r>
                        <a:rPr lang="en-US" dirty="0"/>
                        <a:t> </a:t>
                      </a:r>
                      <a:r>
                        <a:rPr lang="en-US" dirty="0" err="1"/>
                        <a:t>teori</a:t>
                      </a:r>
                      <a:endParaRPr lang="en-US" dirty="0"/>
                    </a:p>
                  </a:txBody>
                  <a:tcPr/>
                </a:tc>
                <a:tc>
                  <a:txBody>
                    <a:bodyPr/>
                    <a:lstStyle/>
                    <a:p>
                      <a:r>
                        <a:rPr lang="en-US" dirty="0" err="1"/>
                        <a:t>Apa</a:t>
                      </a:r>
                      <a:r>
                        <a:rPr lang="en-US" dirty="0"/>
                        <a:t> yang </a:t>
                      </a:r>
                      <a:r>
                        <a:rPr lang="en-US" dirty="0" err="1"/>
                        <a:t>diberikan</a:t>
                      </a:r>
                      <a:r>
                        <a:rPr lang="en-US" dirty="0"/>
                        <a:t> oleh AI Tools</a:t>
                      </a:r>
                    </a:p>
                  </a:txBody>
                  <a:tcPr/>
                </a:tc>
                <a:extLst>
                  <a:ext uri="{0D108BD9-81ED-4DB2-BD59-A6C34878D82A}">
                    <a16:rowId xmlns:a16="http://schemas.microsoft.com/office/drawing/2014/main" val="2540685243"/>
                  </a:ext>
                </a:extLst>
              </a:tr>
              <a:tr h="757989">
                <a:tc>
                  <a:txBody>
                    <a:bodyPr/>
                    <a:lstStyle/>
                    <a:p>
                      <a:r>
                        <a:rPr lang="en-US" dirty="0" err="1"/>
                        <a:t>Dosen</a:t>
                      </a:r>
                      <a:r>
                        <a:rPr lang="en-US" dirty="0"/>
                        <a:t> </a:t>
                      </a:r>
                      <a:r>
                        <a:rPr lang="en-US" dirty="0" err="1"/>
                        <a:t>sebagai</a:t>
                      </a:r>
                      <a:r>
                        <a:rPr lang="en-US" dirty="0"/>
                        <a:t> Pusat</a:t>
                      </a:r>
                    </a:p>
                  </a:txBody>
                  <a:tcPr/>
                </a:tc>
                <a:tc>
                  <a:txBody>
                    <a:bodyPr/>
                    <a:lstStyle/>
                    <a:p>
                      <a:r>
                        <a:rPr lang="en-US" dirty="0" err="1"/>
                        <a:t>Dosen</a:t>
                      </a:r>
                      <a:r>
                        <a:rPr lang="en-US" dirty="0"/>
                        <a:t> </a:t>
                      </a:r>
                      <a:r>
                        <a:rPr lang="en-US" dirty="0" err="1"/>
                        <a:t>mulai</a:t>
                      </a:r>
                      <a:r>
                        <a:rPr lang="en-US" dirty="0"/>
                        <a:t> </a:t>
                      </a:r>
                      <a:r>
                        <a:rPr lang="en-US" dirty="0" err="1"/>
                        <a:t>hapal</a:t>
                      </a:r>
                      <a:r>
                        <a:rPr lang="en-US" dirty="0"/>
                        <a:t> </a:t>
                      </a:r>
                      <a:r>
                        <a:rPr lang="en-US" dirty="0" err="1"/>
                        <a:t>teori-teori</a:t>
                      </a:r>
                      <a:r>
                        <a:rPr lang="en-US" dirty="0"/>
                        <a:t> </a:t>
                      </a:r>
                      <a:r>
                        <a:rPr lang="en-US" dirty="0" err="1"/>
                        <a:t>Ilmu</a:t>
                      </a:r>
                      <a:r>
                        <a:rPr lang="en-US" dirty="0"/>
                        <a:t> </a:t>
                      </a:r>
                      <a:r>
                        <a:rPr lang="en-US" dirty="0" err="1"/>
                        <a:t>Sosial</a:t>
                      </a:r>
                      <a:endParaRPr lang="en-US" dirty="0"/>
                    </a:p>
                  </a:txBody>
                  <a:tcPr/>
                </a:tc>
                <a:tc>
                  <a:txBody>
                    <a:bodyPr/>
                    <a:lstStyle/>
                    <a:p>
                      <a:r>
                        <a:rPr lang="en-US" dirty="0" err="1"/>
                        <a:t>Teori</a:t>
                      </a:r>
                      <a:r>
                        <a:rPr lang="en-US" dirty="0"/>
                        <a:t> Barat </a:t>
                      </a:r>
                      <a:r>
                        <a:rPr lang="en-US" dirty="0" err="1"/>
                        <a:t>digunakan</a:t>
                      </a:r>
                      <a:r>
                        <a:rPr lang="en-US" dirty="0"/>
                        <a:t> </a:t>
                      </a:r>
                      <a:r>
                        <a:rPr lang="en-US" dirty="0" err="1"/>
                        <a:t>secara</a:t>
                      </a:r>
                      <a:r>
                        <a:rPr lang="en-US" dirty="0"/>
                        <a:t> massif, </a:t>
                      </a:r>
                      <a:r>
                        <a:rPr lang="en-US" dirty="0" err="1"/>
                        <a:t>tetapi</a:t>
                      </a:r>
                      <a:r>
                        <a:rPr lang="en-US" dirty="0"/>
                        <a:t> miskin </a:t>
                      </a:r>
                      <a:r>
                        <a:rPr lang="en-US" dirty="0" err="1"/>
                        <a:t>pengetahuan</a:t>
                      </a:r>
                      <a:r>
                        <a:rPr lang="en-US" dirty="0"/>
                        <a:t> </a:t>
                      </a:r>
                      <a:r>
                        <a:rPr lang="en-US" dirty="0" err="1"/>
                        <a:t>geneologi</a:t>
                      </a:r>
                      <a:endParaRPr lang="en-US" dirty="0"/>
                    </a:p>
                  </a:txBody>
                  <a:tcPr/>
                </a:tc>
                <a:tc>
                  <a:txBody>
                    <a:bodyPr/>
                    <a:lstStyle/>
                    <a:p>
                      <a:r>
                        <a:rPr lang="en-US" dirty="0" err="1"/>
                        <a:t>Diislamkan</a:t>
                      </a:r>
                      <a:r>
                        <a:rPr lang="en-US" dirty="0"/>
                        <a:t>?</a:t>
                      </a:r>
                    </a:p>
                    <a:p>
                      <a:r>
                        <a:rPr lang="en-US" dirty="0" err="1"/>
                        <a:t>Dintegrasikan</a:t>
                      </a:r>
                      <a:r>
                        <a:rPr lang="en-US" dirty="0"/>
                        <a:t>?</a:t>
                      </a:r>
                    </a:p>
                    <a:p>
                      <a:r>
                        <a:rPr lang="en-US" dirty="0" err="1"/>
                        <a:t>Diinterkoneksikan</a:t>
                      </a:r>
                      <a:endParaRPr lang="en-US" dirty="0"/>
                    </a:p>
                  </a:txBody>
                  <a:tcPr/>
                </a:tc>
                <a:tc>
                  <a:txBody>
                    <a:bodyPr/>
                    <a:lstStyle/>
                    <a:p>
                      <a:r>
                        <a:rPr lang="en-US" dirty="0" err="1"/>
                        <a:t>Tidak</a:t>
                      </a:r>
                      <a:r>
                        <a:rPr lang="en-US" dirty="0"/>
                        <a:t> </a:t>
                      </a:r>
                      <a:r>
                        <a:rPr lang="en-US" dirty="0" err="1"/>
                        <a:t>mendalami</a:t>
                      </a:r>
                      <a:r>
                        <a:rPr lang="en-US" dirty="0"/>
                        <a:t> </a:t>
                      </a:r>
                      <a:r>
                        <a:rPr lang="en-US" dirty="0" err="1"/>
                        <a:t>secara</a:t>
                      </a:r>
                      <a:r>
                        <a:rPr lang="en-US" dirty="0"/>
                        <a:t> </a:t>
                      </a:r>
                      <a:r>
                        <a:rPr lang="en-US" dirty="0" err="1"/>
                        <a:t>mendalam</a:t>
                      </a:r>
                      <a:r>
                        <a:rPr lang="en-US" dirty="0"/>
                        <a:t> </a:t>
                      </a:r>
                      <a:r>
                        <a:rPr lang="en-US" dirty="0" err="1"/>
                        <a:t>teori-teori</a:t>
                      </a:r>
                      <a:r>
                        <a:rPr lang="en-US" dirty="0"/>
                        <a:t> </a:t>
                      </a:r>
                      <a:r>
                        <a:rPr lang="en-US" dirty="0" err="1"/>
                        <a:t>keilmuan</a:t>
                      </a:r>
                      <a:endParaRPr lang="en-US" dirty="0"/>
                    </a:p>
                  </a:txBody>
                  <a:tcPr/>
                </a:tc>
                <a:extLst>
                  <a:ext uri="{0D108BD9-81ED-4DB2-BD59-A6C34878D82A}">
                    <a16:rowId xmlns:a16="http://schemas.microsoft.com/office/drawing/2014/main" val="3189147682"/>
                  </a:ext>
                </a:extLst>
              </a:tr>
              <a:tr h="757989">
                <a:tc>
                  <a:txBody>
                    <a:bodyPr/>
                    <a:lstStyle/>
                    <a:p>
                      <a:r>
                        <a:rPr lang="en-US" dirty="0" err="1"/>
                        <a:t>Menulis</a:t>
                      </a:r>
                      <a:r>
                        <a:rPr lang="en-US" dirty="0"/>
                        <a:t> </a:t>
                      </a:r>
                      <a:r>
                        <a:rPr lang="en-US" dirty="0" err="1"/>
                        <a:t>untuk</a:t>
                      </a:r>
                      <a:r>
                        <a:rPr lang="en-US" dirty="0"/>
                        <a:t> </a:t>
                      </a:r>
                      <a:r>
                        <a:rPr lang="en-US" dirty="0" err="1"/>
                        <a:t>mengumpulkan</a:t>
                      </a:r>
                      <a:r>
                        <a:rPr lang="en-US" dirty="0"/>
                        <a:t> </a:t>
                      </a:r>
                    </a:p>
                  </a:txBody>
                  <a:tcPr/>
                </a:tc>
                <a:tc>
                  <a:txBody>
                    <a:bodyPr/>
                    <a:lstStyle/>
                    <a:p>
                      <a:r>
                        <a:rPr lang="en-US" dirty="0" err="1"/>
                        <a:t>Mulai</a:t>
                      </a:r>
                      <a:r>
                        <a:rPr lang="en-US" dirty="0"/>
                        <a:t> </a:t>
                      </a:r>
                      <a:r>
                        <a:rPr lang="en-US" dirty="0" err="1"/>
                        <a:t>menjelaskan</a:t>
                      </a:r>
                      <a:r>
                        <a:rPr lang="en-US" dirty="0"/>
                        <a:t> Islam </a:t>
                      </a:r>
                      <a:r>
                        <a:rPr lang="en-US" dirty="0" err="1"/>
                        <a:t>dari</a:t>
                      </a:r>
                      <a:r>
                        <a:rPr lang="en-US" dirty="0"/>
                        <a:t> </a:t>
                      </a:r>
                      <a:r>
                        <a:rPr lang="en-US" dirty="0" err="1"/>
                        <a:t>aspek</a:t>
                      </a:r>
                      <a:r>
                        <a:rPr lang="en-US" dirty="0"/>
                        <a:t> </a:t>
                      </a:r>
                      <a:r>
                        <a:rPr lang="en-US" dirty="0" err="1"/>
                        <a:t>sosial</a:t>
                      </a:r>
                      <a:r>
                        <a:rPr lang="en-US" dirty="0"/>
                        <a:t> dan </a:t>
                      </a:r>
                      <a:r>
                        <a:rPr lang="en-US" dirty="0" err="1"/>
                        <a:t>humaniora</a:t>
                      </a:r>
                      <a:endParaRPr lang="en-US" dirty="0"/>
                    </a:p>
                  </a:txBody>
                  <a:tcPr/>
                </a:tc>
                <a:tc>
                  <a:txBody>
                    <a:bodyPr/>
                    <a:lstStyle/>
                    <a:p>
                      <a:r>
                        <a:rPr lang="en-US" dirty="0" err="1"/>
                        <a:t>Studi</a:t>
                      </a:r>
                      <a:r>
                        <a:rPr lang="en-US" dirty="0"/>
                        <a:t> Islam </a:t>
                      </a:r>
                      <a:r>
                        <a:rPr lang="en-US" dirty="0" err="1"/>
                        <a:t>Ditinjau</a:t>
                      </a:r>
                      <a:r>
                        <a:rPr lang="en-US" dirty="0"/>
                        <a:t> </a:t>
                      </a:r>
                      <a:r>
                        <a:rPr lang="en-US" dirty="0" err="1"/>
                        <a:t>secara</a:t>
                      </a:r>
                      <a:r>
                        <a:rPr lang="en-US" dirty="0"/>
                        <a:t> </a:t>
                      </a:r>
                      <a:r>
                        <a:rPr lang="en-US" dirty="0" err="1"/>
                        <a:t>kritis</a:t>
                      </a:r>
                      <a:endParaRPr lang="en-US" dirty="0"/>
                    </a:p>
                  </a:txBody>
                  <a:tcPr/>
                </a:tc>
                <a:tc>
                  <a:txBody>
                    <a:bodyPr/>
                    <a:lstStyle/>
                    <a:p>
                      <a:r>
                        <a:rPr lang="en-US" dirty="0"/>
                        <a:t>Kajian Islam yang sangat </a:t>
                      </a:r>
                      <a:r>
                        <a:rPr lang="en-US" dirty="0" err="1"/>
                        <a:t>terbuka</a:t>
                      </a:r>
                      <a:endParaRPr lang="en-US" dirty="0"/>
                    </a:p>
                  </a:txBody>
                  <a:tcPr/>
                </a:tc>
                <a:tc>
                  <a:txBody>
                    <a:bodyPr/>
                    <a:lstStyle/>
                    <a:p>
                      <a:r>
                        <a:rPr lang="en-US" dirty="0"/>
                        <a:t>AI Based Production of Knowledge</a:t>
                      </a:r>
                    </a:p>
                  </a:txBody>
                  <a:tcPr/>
                </a:tc>
                <a:extLst>
                  <a:ext uri="{0D108BD9-81ED-4DB2-BD59-A6C34878D82A}">
                    <a16:rowId xmlns:a16="http://schemas.microsoft.com/office/drawing/2014/main" val="2853645900"/>
                  </a:ext>
                </a:extLst>
              </a:tr>
            </a:tbl>
          </a:graphicData>
        </a:graphic>
      </p:graphicFrame>
    </p:spTree>
    <p:extLst>
      <p:ext uri="{BB962C8B-B14F-4D97-AF65-F5344CB8AC3E}">
        <p14:creationId xmlns:p14="http://schemas.microsoft.com/office/powerpoint/2010/main" val="3197537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9" name="Table 1"/>
          <p:cNvGraphicFramePr/>
          <p:nvPr>
            <p:extLst>
              <p:ext uri="{D42A27DB-BD31-4B8C-83A1-F6EECF244321}">
                <p14:modId xmlns:p14="http://schemas.microsoft.com/office/powerpoint/2010/main" val="2705849982"/>
              </p:ext>
            </p:extLst>
          </p:nvPr>
        </p:nvGraphicFramePr>
        <p:xfrm>
          <a:off x="470263" y="430291"/>
          <a:ext cx="11584710" cy="7212850"/>
        </p:xfrm>
        <a:graphic>
          <a:graphicData uri="http://schemas.openxmlformats.org/drawingml/2006/table">
            <a:tbl>
              <a:tblPr/>
              <a:tblGrid>
                <a:gridCol w="1436616">
                  <a:extLst>
                    <a:ext uri="{9D8B030D-6E8A-4147-A177-3AD203B41FA5}">
                      <a16:colId xmlns:a16="http://schemas.microsoft.com/office/drawing/2014/main" val="20000"/>
                    </a:ext>
                  </a:extLst>
                </a:gridCol>
                <a:gridCol w="2436214">
                  <a:extLst>
                    <a:ext uri="{9D8B030D-6E8A-4147-A177-3AD203B41FA5}">
                      <a16:colId xmlns:a16="http://schemas.microsoft.com/office/drawing/2014/main" val="20001"/>
                    </a:ext>
                  </a:extLst>
                </a:gridCol>
                <a:gridCol w="2058132">
                  <a:extLst>
                    <a:ext uri="{9D8B030D-6E8A-4147-A177-3AD203B41FA5}">
                      <a16:colId xmlns:a16="http://schemas.microsoft.com/office/drawing/2014/main" val="20002"/>
                    </a:ext>
                  </a:extLst>
                </a:gridCol>
                <a:gridCol w="2531258">
                  <a:extLst>
                    <a:ext uri="{9D8B030D-6E8A-4147-A177-3AD203B41FA5}">
                      <a16:colId xmlns:a16="http://schemas.microsoft.com/office/drawing/2014/main" val="20003"/>
                    </a:ext>
                  </a:extLst>
                </a:gridCol>
                <a:gridCol w="3122490">
                  <a:extLst>
                    <a:ext uri="{9D8B030D-6E8A-4147-A177-3AD203B41FA5}">
                      <a16:colId xmlns:a16="http://schemas.microsoft.com/office/drawing/2014/main" val="20004"/>
                    </a:ext>
                  </a:extLst>
                </a:gridCol>
              </a:tblGrid>
              <a:tr h="502170">
                <a:tc>
                  <a:txBody>
                    <a:bodyPr/>
                    <a:lstStyle/>
                    <a:p>
                      <a:pPr defTabSz="457200">
                        <a:defRPr sz="1800">
                          <a:solidFill>
                            <a:srgbClr val="000000"/>
                          </a:solidFill>
                        </a:defRPr>
                      </a:pPr>
                      <a:r>
                        <a:rPr sz="2500" b="1">
                          <a:solidFill>
                            <a:schemeClr val="tx1"/>
                          </a:solidFill>
                          <a:latin typeface="Helvetica Neue"/>
                          <a:ea typeface="Helvetica Neue"/>
                          <a:cs typeface="Helvetica Neue"/>
                          <a:sym typeface="Helvetica Neue"/>
                        </a:rPr>
                        <a:t>Aspek</a:t>
                      </a:r>
                    </a:p>
                  </a:txBody>
                  <a:tcPr marL="6350" marR="6350" marT="6350" marB="6350" anchor="ctr" horzOverflow="overflow">
                    <a:lnL w="12700">
                      <a:solidFill>
                        <a:srgbClr val="E3E5E8"/>
                      </a:solidFill>
                      <a:miter lim="400000"/>
                    </a:lnL>
                    <a:lnT w="12700">
                      <a:solidFill>
                        <a:srgbClr val="E3E5E8"/>
                      </a:solidFill>
                      <a:miter lim="400000"/>
                    </a:lnT>
                  </a:tcPr>
                </a:tc>
                <a:tc>
                  <a:txBody>
                    <a:bodyPr/>
                    <a:lstStyle/>
                    <a:p>
                      <a:pPr defTabSz="457200">
                        <a:defRPr sz="1800">
                          <a:solidFill>
                            <a:srgbClr val="000000"/>
                          </a:solidFill>
                        </a:defRPr>
                      </a:pPr>
                      <a:r>
                        <a:rPr sz="2300" b="1" dirty="0" err="1">
                          <a:solidFill>
                            <a:schemeClr val="tx1"/>
                          </a:solidFill>
                          <a:latin typeface="Helvetica Neue"/>
                          <a:ea typeface="Helvetica Neue"/>
                          <a:cs typeface="Helvetica Neue"/>
                          <a:sym typeface="Helvetica Neue"/>
                        </a:rPr>
                        <a:t>Islamisasi</a:t>
                      </a:r>
                      <a:r>
                        <a:rPr sz="2300" b="1" dirty="0">
                          <a:solidFill>
                            <a:schemeClr val="tx1"/>
                          </a:solidFill>
                          <a:latin typeface="Helvetica Neue"/>
                          <a:ea typeface="Helvetica Neue"/>
                          <a:cs typeface="Helvetica Neue"/>
                          <a:sym typeface="Helvetica Neue"/>
                        </a:rPr>
                        <a:t> </a:t>
                      </a:r>
                      <a:r>
                        <a:rPr sz="2300" b="1" dirty="0" err="1">
                          <a:solidFill>
                            <a:schemeClr val="tx1"/>
                          </a:solidFill>
                          <a:latin typeface="Helvetica Neue"/>
                          <a:ea typeface="Helvetica Neue"/>
                          <a:cs typeface="Helvetica Neue"/>
                          <a:sym typeface="Helvetica Neue"/>
                        </a:rPr>
                        <a:t>Ilmu</a:t>
                      </a:r>
                      <a:endParaRPr sz="2300" b="1" dirty="0">
                        <a:solidFill>
                          <a:schemeClr val="tx1"/>
                        </a:solidFill>
                        <a:latin typeface="Helvetica Neue"/>
                        <a:ea typeface="Helvetica Neue"/>
                        <a:cs typeface="Helvetica Neue"/>
                        <a:sym typeface="Helvetica Neue"/>
                      </a:endParaRPr>
                    </a:p>
                  </a:txBody>
                  <a:tcPr marL="6350" marR="6350" marT="6350" marB="6350" anchor="ctr" horzOverflow="overflow">
                    <a:lnT w="12700">
                      <a:solidFill>
                        <a:srgbClr val="E3E5E8"/>
                      </a:solidFill>
                      <a:miter lim="400000"/>
                    </a:lnT>
                  </a:tcPr>
                </a:tc>
                <a:tc>
                  <a:txBody>
                    <a:bodyPr/>
                    <a:lstStyle/>
                    <a:p>
                      <a:pPr defTabSz="457200">
                        <a:defRPr sz="1800">
                          <a:solidFill>
                            <a:srgbClr val="000000"/>
                          </a:solidFill>
                        </a:defRPr>
                      </a:pPr>
                      <a:r>
                        <a:rPr sz="2300" b="1">
                          <a:solidFill>
                            <a:schemeClr val="tx1"/>
                          </a:solidFill>
                          <a:latin typeface="Helvetica Neue"/>
                          <a:ea typeface="Helvetica Neue"/>
                          <a:cs typeface="Helvetica Neue"/>
                          <a:sym typeface="Helvetica Neue"/>
                        </a:rPr>
                        <a:t>Integrasi Ilmu</a:t>
                      </a:r>
                    </a:p>
                  </a:txBody>
                  <a:tcPr marL="6350" marR="6350" marT="6350" marB="6350" anchor="ctr" horzOverflow="overflow">
                    <a:lnT w="12700">
                      <a:solidFill>
                        <a:srgbClr val="E3E5E8"/>
                      </a:solidFill>
                      <a:miter lim="400000"/>
                    </a:lnT>
                  </a:tcPr>
                </a:tc>
                <a:tc>
                  <a:txBody>
                    <a:bodyPr/>
                    <a:lstStyle/>
                    <a:p>
                      <a:pPr defTabSz="457200">
                        <a:defRPr sz="1800">
                          <a:solidFill>
                            <a:srgbClr val="000000"/>
                          </a:solidFill>
                        </a:defRPr>
                      </a:pPr>
                      <a:r>
                        <a:rPr sz="2300" b="1">
                          <a:solidFill>
                            <a:schemeClr val="tx1"/>
                          </a:solidFill>
                          <a:latin typeface="Helvetica Neue"/>
                          <a:ea typeface="Helvetica Neue"/>
                          <a:cs typeface="Helvetica Neue"/>
                          <a:sym typeface="Helvetica Neue"/>
                        </a:rPr>
                        <a:t>Interkoneksi Ilmu</a:t>
                      </a:r>
                    </a:p>
                  </a:txBody>
                  <a:tcPr marL="6350" marR="6350" marT="6350" marB="6350" anchor="ctr" horzOverflow="overflow">
                    <a:lnT w="12700">
                      <a:solidFill>
                        <a:srgbClr val="E3E5E8"/>
                      </a:solidFill>
                      <a:miter lim="400000"/>
                    </a:lnT>
                  </a:tcPr>
                </a:tc>
                <a:tc>
                  <a:txBody>
                    <a:bodyPr/>
                    <a:lstStyle/>
                    <a:p>
                      <a:pPr defTabSz="457200">
                        <a:defRPr sz="1800">
                          <a:solidFill>
                            <a:srgbClr val="000000"/>
                          </a:solidFill>
                        </a:defRPr>
                      </a:pPr>
                      <a:r>
                        <a:rPr sz="2300" b="1">
                          <a:solidFill>
                            <a:schemeClr val="tx1"/>
                          </a:solidFill>
                          <a:latin typeface="Helvetica Neue"/>
                          <a:ea typeface="Helvetica Neue"/>
                          <a:cs typeface="Helvetica Neue"/>
                          <a:sym typeface="Helvetica Neue"/>
                        </a:rPr>
                        <a:t>Frikatifisasi Ilmu</a:t>
                      </a:r>
                    </a:p>
                  </a:txBody>
                  <a:tcPr marL="6350" marR="6350" marT="6350" marB="6350" anchor="ctr" horzOverflow="overflow">
                    <a:lnR w="12700">
                      <a:solidFill>
                        <a:srgbClr val="E3E5E8"/>
                      </a:solidFill>
                      <a:miter lim="400000"/>
                    </a:lnR>
                    <a:lnT w="12700">
                      <a:solidFill>
                        <a:srgbClr val="E3E5E8"/>
                      </a:solidFill>
                      <a:miter lim="400000"/>
                    </a:lnT>
                  </a:tcPr>
                </a:tc>
                <a:extLst>
                  <a:ext uri="{0D108BD9-81ED-4DB2-BD59-A6C34878D82A}">
                    <a16:rowId xmlns:a16="http://schemas.microsoft.com/office/drawing/2014/main" val="10000"/>
                  </a:ext>
                </a:extLst>
              </a:tr>
              <a:tr h="528852">
                <a:tc>
                  <a:txBody>
                    <a:bodyPr/>
                    <a:lstStyle/>
                    <a:p>
                      <a:pPr algn="l" defTabSz="457200">
                        <a:defRPr sz="1800">
                          <a:solidFill>
                            <a:srgbClr val="000000"/>
                          </a:solidFill>
                        </a:defRPr>
                      </a:pPr>
                      <a:r>
                        <a:rPr sz="1700" b="1" dirty="0" err="1">
                          <a:solidFill>
                            <a:schemeClr val="tx1"/>
                          </a:solidFill>
                          <a:latin typeface="Helvetica Neue"/>
                          <a:ea typeface="Helvetica Neue"/>
                          <a:cs typeface="Helvetica Neue"/>
                          <a:sym typeface="Helvetica Neue"/>
                        </a:rPr>
                        <a:t>Tokoh</a:t>
                      </a:r>
                      <a:r>
                        <a:rPr sz="1700" b="1" dirty="0">
                          <a:solidFill>
                            <a:schemeClr val="tx1"/>
                          </a:solidFill>
                          <a:latin typeface="Helvetica Neue"/>
                          <a:ea typeface="Helvetica Neue"/>
                          <a:cs typeface="Helvetica Neue"/>
                          <a:sym typeface="Helvetica Neue"/>
                        </a:rPr>
                        <a:t> </a:t>
                      </a:r>
                      <a:r>
                        <a:rPr sz="1700" b="1" dirty="0" err="1">
                          <a:solidFill>
                            <a:schemeClr val="tx1"/>
                          </a:solidFill>
                          <a:latin typeface="Helvetica Neue"/>
                          <a:ea typeface="Helvetica Neue"/>
                          <a:cs typeface="Helvetica Neue"/>
                          <a:sym typeface="Helvetica Neue"/>
                        </a:rPr>
                        <a:t>Kunci</a:t>
                      </a:r>
                      <a:endParaRPr sz="1700" b="1" dirty="0">
                        <a:solidFill>
                          <a:schemeClr val="tx1"/>
                        </a:solidFill>
                        <a:latin typeface="Helvetica Neue"/>
                        <a:ea typeface="Helvetica Neue"/>
                        <a:cs typeface="Helvetica Neue"/>
                        <a:sym typeface="Helvetica Neue"/>
                      </a:endParaRP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Syed Muhammad Naquib al-Attas, Ismail Raji al-Faruqi, M. Kamal Hassan</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Azyumardi Azra</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M. Amin Abdullah</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KBA</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1"/>
                  </a:ext>
                </a:extLst>
              </a:tr>
              <a:tr h="502170">
                <a:tc>
                  <a:txBody>
                    <a:bodyPr/>
                    <a:lstStyle/>
                    <a:p>
                      <a:pPr algn="l" defTabSz="457200">
                        <a:defRPr sz="1800">
                          <a:solidFill>
                            <a:srgbClr val="000000"/>
                          </a:solidFill>
                        </a:defRPr>
                      </a:pPr>
                      <a:r>
                        <a:rPr sz="1700" b="1">
                          <a:solidFill>
                            <a:schemeClr val="tx1"/>
                          </a:solidFill>
                          <a:latin typeface="Helvetica Neue"/>
                          <a:ea typeface="Helvetica Neue"/>
                          <a:cs typeface="Helvetica Neue"/>
                          <a:sym typeface="Helvetica Neue"/>
                        </a:rPr>
                        <a:t>Lembaga/Institusi</a:t>
                      </a: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IIUM, ISTAC (Malaysia)</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UIN Syarif Hidayatullah Jakarta</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UIN Sunan Kalijaga Yogyakarta</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UIN Ar-Raniry Banda Aceh</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2"/>
                  </a:ext>
                </a:extLst>
              </a:tr>
              <a:tr h="701448">
                <a:tc>
                  <a:txBody>
                    <a:bodyPr/>
                    <a:lstStyle/>
                    <a:p>
                      <a:pPr algn="l" defTabSz="457200">
                        <a:defRPr sz="1800">
                          <a:solidFill>
                            <a:srgbClr val="000000"/>
                          </a:solidFill>
                        </a:defRPr>
                      </a:pPr>
                      <a:r>
                        <a:rPr sz="1700" b="1">
                          <a:solidFill>
                            <a:schemeClr val="tx1"/>
                          </a:solidFill>
                          <a:latin typeface="Helvetica Neue"/>
                          <a:ea typeface="Helvetica Neue"/>
                          <a:cs typeface="Helvetica Neue"/>
                          <a:sym typeface="Helvetica Neue"/>
                        </a:rPr>
                        <a:t>Sumber Epistemologi</a:t>
                      </a: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dirty="0">
                          <a:solidFill>
                            <a:schemeClr val="tx1"/>
                          </a:solidFill>
                          <a:latin typeface="Helvetica Neue"/>
                          <a:ea typeface="Helvetica Neue"/>
                          <a:cs typeface="Helvetica Neue"/>
                          <a:sym typeface="Helvetica Neue"/>
                        </a:rPr>
                        <a:t>Wahyu (al-Qur’an, Sunnah) </a:t>
                      </a:r>
                      <a:r>
                        <a:rPr sz="1300" dirty="0" err="1">
                          <a:solidFill>
                            <a:schemeClr val="tx1"/>
                          </a:solidFill>
                          <a:latin typeface="Helvetica Neue"/>
                          <a:ea typeface="Helvetica Neue"/>
                          <a:cs typeface="Helvetica Neue"/>
                          <a:sym typeface="Helvetica Neue"/>
                        </a:rPr>
                        <a:t>sebagai</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pusat</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pengetahuan</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dengan</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kritik</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terhadap</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sains</a:t>
                      </a:r>
                      <a:r>
                        <a:rPr sz="1300" dirty="0">
                          <a:solidFill>
                            <a:schemeClr val="tx1"/>
                          </a:solidFill>
                          <a:latin typeface="Helvetica Neue"/>
                          <a:ea typeface="Helvetica Neue"/>
                          <a:cs typeface="Helvetica Neue"/>
                          <a:sym typeface="Helvetica Neue"/>
                        </a:rPr>
                        <a:t> modern </a:t>
                      </a:r>
                      <a:r>
                        <a:rPr sz="1300" dirty="0" err="1">
                          <a:solidFill>
                            <a:schemeClr val="tx1"/>
                          </a:solidFill>
                          <a:latin typeface="Helvetica Neue"/>
                          <a:ea typeface="Helvetica Neue"/>
                          <a:cs typeface="Helvetica Neue"/>
                          <a:sym typeface="Helvetica Neue"/>
                        </a:rPr>
                        <a:t>sekuler</a:t>
                      </a:r>
                      <a:endParaRPr sz="1300" dirty="0">
                        <a:solidFill>
                          <a:schemeClr val="tx1"/>
                        </a:solidFill>
                        <a:latin typeface="Helvetica Neue"/>
                        <a:ea typeface="Helvetica Neue"/>
                        <a:cs typeface="Helvetica Neue"/>
                        <a:sym typeface="Helvetica Neue"/>
                      </a:endParaRP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Ayat Qauliyyah (wahyu) dan Ayat Kauniyyah (alam), semua ilmu berasal dari Tuhan</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Teoantroposentris: integrasi agama, sosial, dan alam melalui pendekatan multikultural dan etika tauhidik</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Ilmu sebagai pancaran ruhani, zikir, dan energi batin. Sumbernya bukan hanya teks tapi resonansi spiritual dan kesadaran kosmik</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3"/>
                  </a:ext>
                </a:extLst>
              </a:tr>
              <a:tr h="528852">
                <a:tc>
                  <a:txBody>
                    <a:bodyPr/>
                    <a:lstStyle/>
                    <a:p>
                      <a:pPr algn="l" defTabSz="457200">
                        <a:defRPr sz="1800">
                          <a:solidFill>
                            <a:srgbClr val="000000"/>
                          </a:solidFill>
                        </a:defRPr>
                      </a:pPr>
                      <a:r>
                        <a:rPr sz="1700" b="1" dirty="0" err="1">
                          <a:solidFill>
                            <a:schemeClr val="tx1"/>
                          </a:solidFill>
                          <a:latin typeface="Helvetica Neue"/>
                          <a:ea typeface="Helvetica Neue"/>
                          <a:cs typeface="Helvetica Neue"/>
                          <a:sym typeface="Helvetica Neue"/>
                        </a:rPr>
                        <a:t>Tujuan</a:t>
                      </a:r>
                      <a:r>
                        <a:rPr sz="1700" b="1" dirty="0">
                          <a:solidFill>
                            <a:schemeClr val="tx1"/>
                          </a:solidFill>
                          <a:latin typeface="Helvetica Neue"/>
                          <a:ea typeface="Helvetica Neue"/>
                          <a:cs typeface="Helvetica Neue"/>
                          <a:sym typeface="Helvetica Neue"/>
                        </a:rPr>
                        <a:t> </a:t>
                      </a:r>
                      <a:r>
                        <a:rPr sz="1700" b="1" dirty="0" err="1">
                          <a:solidFill>
                            <a:schemeClr val="tx1"/>
                          </a:solidFill>
                          <a:latin typeface="Helvetica Neue"/>
                          <a:ea typeface="Helvetica Neue"/>
                          <a:cs typeface="Helvetica Neue"/>
                          <a:sym typeface="Helvetica Neue"/>
                        </a:rPr>
                        <a:t>Keilmuan</a:t>
                      </a:r>
                      <a:endParaRPr sz="1700" b="1" dirty="0">
                        <a:solidFill>
                          <a:schemeClr val="tx1"/>
                        </a:solidFill>
                        <a:latin typeface="Helvetica Neue"/>
                        <a:ea typeface="Helvetica Neue"/>
                        <a:cs typeface="Helvetica Neue"/>
                        <a:sym typeface="Helvetica Neue"/>
                      </a:endParaRP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Membangun disiplin ilmu Islami yang bebas dari pengaruh Barat</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Menyatukan sains kealaman dan keislaman secara epistemologis</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Membangun jaring-jaring keilmuan antar-disiplin dan lintas budaya</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Menghidupkan kesadaran ruhani, menyinari jiwa, dan mengembalikan ilmu sebagai “hembusan kosmik”</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4"/>
                  </a:ext>
                </a:extLst>
              </a:tr>
              <a:tr h="701448">
                <a:tc>
                  <a:txBody>
                    <a:bodyPr/>
                    <a:lstStyle/>
                    <a:p>
                      <a:pPr algn="l" defTabSz="457200">
                        <a:defRPr sz="1800">
                          <a:solidFill>
                            <a:srgbClr val="000000"/>
                          </a:solidFill>
                        </a:defRPr>
                      </a:pPr>
                      <a:r>
                        <a:rPr sz="1700" b="1">
                          <a:solidFill>
                            <a:schemeClr val="tx1"/>
                          </a:solidFill>
                          <a:latin typeface="Helvetica Neue"/>
                          <a:ea typeface="Helvetica Neue"/>
                          <a:cs typeface="Helvetica Neue"/>
                          <a:sym typeface="Helvetica Neue"/>
                        </a:rPr>
                        <a:t>Model Representasi</a:t>
                      </a: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Pohon Ilmu: akar dari aqidah, syariah, akhlak</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Reintegrasi dua sumber ilmu (wahyu dan alam)</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Jaring laba-laba: saling jejaring antar ilmu sosial, alam, agama</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Obor/sua (Aceh): ilmu sebagai cahaya yang bisa ditiup untuk menyala atau padam; analogi dengan malaikat Jibril dan Israfil</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5"/>
                  </a:ext>
                </a:extLst>
              </a:tr>
              <a:tr h="502170">
                <a:tc>
                  <a:txBody>
                    <a:bodyPr/>
                    <a:lstStyle/>
                    <a:p>
                      <a:pPr algn="l" defTabSz="457200">
                        <a:defRPr sz="1800">
                          <a:solidFill>
                            <a:srgbClr val="000000"/>
                          </a:solidFill>
                        </a:defRPr>
                      </a:pPr>
                      <a:r>
                        <a:rPr sz="1700" b="1">
                          <a:solidFill>
                            <a:schemeClr val="tx1"/>
                          </a:solidFill>
                          <a:latin typeface="Helvetica Neue"/>
                          <a:ea typeface="Helvetica Neue"/>
                          <a:cs typeface="Helvetica Neue"/>
                          <a:sym typeface="Helvetica Neue"/>
                        </a:rPr>
                        <a:t>Peran Pengajar</a:t>
                      </a: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Pemelihara nilai-nilai Islam, penyalur ilmu-ilmu wahyu</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Penghubung dua sumber ilmu</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Mediator integratif</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Mursyid ruhani, yang meniupkan ilmu bukan menyampaikan informasi</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6"/>
                  </a:ext>
                </a:extLst>
              </a:tr>
              <a:tr h="528852">
                <a:tc>
                  <a:txBody>
                    <a:bodyPr/>
                    <a:lstStyle/>
                    <a:p>
                      <a:pPr algn="l" defTabSz="457200">
                        <a:defRPr sz="1800">
                          <a:solidFill>
                            <a:srgbClr val="000000"/>
                          </a:solidFill>
                        </a:defRPr>
                      </a:pPr>
                      <a:r>
                        <a:rPr sz="1700" b="1">
                          <a:solidFill>
                            <a:schemeClr val="tx1"/>
                          </a:solidFill>
                          <a:latin typeface="Helvetica Neue"/>
                          <a:ea typeface="Helvetica Neue"/>
                          <a:cs typeface="Helvetica Neue"/>
                          <a:sym typeface="Helvetica Neue"/>
                        </a:rPr>
                        <a:t>Evaluasi Ilmu</a:t>
                      </a: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Kesesuaian dengan prinsip-prinsip Islam dan akhlak</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Keseimbangan antara ilmu wahyu dan empiris</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Relevansi sosial, multikulturalisme, dan etika religius</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Resonansi batin, getaran ruhani, tajalli, dan perubahan kesadaran spiritual</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7"/>
                  </a:ext>
                </a:extLst>
              </a:tr>
              <a:tr h="701448">
                <a:tc>
                  <a:txBody>
                    <a:bodyPr/>
                    <a:lstStyle/>
                    <a:p>
                      <a:pPr algn="l" defTabSz="457200">
                        <a:defRPr sz="1800">
                          <a:solidFill>
                            <a:srgbClr val="000000"/>
                          </a:solidFill>
                        </a:defRPr>
                      </a:pPr>
                      <a:r>
                        <a:rPr sz="1700" b="1">
                          <a:solidFill>
                            <a:schemeClr val="tx1"/>
                          </a:solidFill>
                          <a:latin typeface="Helvetica Neue"/>
                          <a:ea typeface="Helvetica Neue"/>
                          <a:cs typeface="Helvetica Neue"/>
                          <a:sym typeface="Helvetica Neue"/>
                        </a:rPr>
                        <a:t>Kritik Utama</a:t>
                      </a: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Terjebak pada normatifitas, sulit dioperasionalisasikan dalam sains kontemporer</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Cenderung pragmatis, menekankan operasionalisasi daripada kedalaman spiritual</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Kurang tajam dalam membedah relasi kuasa epistemik dan simbolik</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Menolak reduksi ilmu jadi instrumen teknokratik; membangun makna dari batin, keheningan, dan ruh sebagai inti epistemologi</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8"/>
                  </a:ext>
                </a:extLst>
              </a:tr>
              <a:tr h="528852">
                <a:tc>
                  <a:txBody>
                    <a:bodyPr/>
                    <a:lstStyle/>
                    <a:p>
                      <a:pPr algn="l" defTabSz="457200">
                        <a:defRPr sz="1800">
                          <a:solidFill>
                            <a:srgbClr val="000000"/>
                          </a:solidFill>
                        </a:defRPr>
                      </a:pPr>
                      <a:r>
                        <a:rPr sz="1700" b="1">
                          <a:solidFill>
                            <a:schemeClr val="tx1"/>
                          </a:solidFill>
                          <a:latin typeface="Helvetica Neue"/>
                          <a:ea typeface="Helvetica Neue"/>
                          <a:cs typeface="Helvetica Neue"/>
                          <a:sym typeface="Helvetica Neue"/>
                        </a:rPr>
                        <a:t>Metafora Sentral</a:t>
                      </a:r>
                    </a:p>
                  </a:txBody>
                  <a:tcPr marL="6350" marR="6350" marT="6350" marB="6350" anchor="ctr" horzOverflow="overflow">
                    <a:lnL w="12700">
                      <a:solidFill>
                        <a:srgbClr val="E3E5E8"/>
                      </a:solidFill>
                      <a:miter lim="400000"/>
                    </a:lnL>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Ilmu sebagai sistem nilai ilahiah</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Ilmu sebagai jalan dua arah wahyu dan alam</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Ilmu sebagai jaringan-jaringan keterhubungan</a:t>
                      </a:r>
                    </a:p>
                  </a:txBody>
                  <a:tcPr marL="6350" marR="6350" marT="6350" marB="6350" anchor="ctr" horzOverflow="overflow"/>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Ilmu sebagai getaran ruhani – zikir, suara frikatif, cahaya yang menyinari jiwa atau ditiup padam</a:t>
                      </a:r>
                    </a:p>
                  </a:txBody>
                  <a:tcPr marL="6350" marR="6350" marT="6350" marB="6350" anchor="ctr" horzOverflow="overflow">
                    <a:lnR w="12700">
                      <a:solidFill>
                        <a:srgbClr val="E3E5E8"/>
                      </a:solidFill>
                      <a:miter lim="400000"/>
                    </a:lnR>
                  </a:tcPr>
                </a:tc>
                <a:extLst>
                  <a:ext uri="{0D108BD9-81ED-4DB2-BD59-A6C34878D82A}">
                    <a16:rowId xmlns:a16="http://schemas.microsoft.com/office/drawing/2014/main" val="10009"/>
                  </a:ext>
                </a:extLst>
              </a:tr>
              <a:tr h="701448">
                <a:tc>
                  <a:txBody>
                    <a:bodyPr/>
                    <a:lstStyle/>
                    <a:p>
                      <a:pPr algn="l" defTabSz="457200">
                        <a:defRPr sz="1800">
                          <a:solidFill>
                            <a:srgbClr val="000000"/>
                          </a:solidFill>
                        </a:defRPr>
                      </a:pPr>
                      <a:r>
                        <a:rPr sz="1700" b="1">
                          <a:solidFill>
                            <a:schemeClr val="tx1"/>
                          </a:solidFill>
                          <a:latin typeface="Helvetica Neue"/>
                          <a:ea typeface="Helvetica Neue"/>
                          <a:cs typeface="Helvetica Neue"/>
                          <a:sym typeface="Helvetica Neue"/>
                        </a:rPr>
                        <a:t>Orientasi Pendidikan</a:t>
                      </a:r>
                    </a:p>
                  </a:txBody>
                  <a:tcPr marL="6350" marR="6350" marT="6350" marB="6350" anchor="ctr" horzOverflow="overflow">
                    <a:lnL w="12700">
                      <a:solidFill>
                        <a:srgbClr val="E3E5E8"/>
                      </a:solidFill>
                      <a:miter lim="400000"/>
                    </a:lnL>
                    <a:lnB w="12700">
                      <a:solidFill>
                        <a:srgbClr val="E3E5E8"/>
                      </a:solidFill>
                      <a:miter lim="400000"/>
                    </a:lnB>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Pendidikan Islam sebagai sistem Islamisasi total</a:t>
                      </a:r>
                    </a:p>
                  </a:txBody>
                  <a:tcPr marL="6350" marR="6350" marT="6350" marB="6350" anchor="ctr" horzOverflow="overflow">
                    <a:lnB w="12700">
                      <a:solidFill>
                        <a:srgbClr val="E3E5E8"/>
                      </a:solidFill>
                      <a:miter lim="400000"/>
                    </a:lnB>
                  </a:tcPr>
                </a:tc>
                <a:tc>
                  <a:txBody>
                    <a:bodyPr/>
                    <a:lstStyle/>
                    <a:p>
                      <a:pPr algn="l" defTabSz="457200">
                        <a:defRPr sz="1800">
                          <a:solidFill>
                            <a:srgbClr val="000000"/>
                          </a:solidFill>
                        </a:defRPr>
                      </a:pPr>
                      <a:r>
                        <a:rPr sz="1300" dirty="0">
                          <a:solidFill>
                            <a:schemeClr val="tx1"/>
                          </a:solidFill>
                          <a:latin typeface="Helvetica Neue"/>
                          <a:ea typeface="Helvetica Neue"/>
                          <a:cs typeface="Helvetica Neue"/>
                          <a:sym typeface="Helvetica Neue"/>
                        </a:rPr>
                        <a:t>Pendidikan Islam </a:t>
                      </a:r>
                      <a:r>
                        <a:rPr sz="1300" dirty="0" err="1">
                          <a:solidFill>
                            <a:schemeClr val="tx1"/>
                          </a:solidFill>
                          <a:latin typeface="Helvetica Neue"/>
                          <a:ea typeface="Helvetica Neue"/>
                          <a:cs typeface="Helvetica Neue"/>
                          <a:sym typeface="Helvetica Neue"/>
                        </a:rPr>
                        <a:t>terintegrasi</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dengan</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sains</a:t>
                      </a:r>
                      <a:r>
                        <a:rPr sz="1300" dirty="0">
                          <a:solidFill>
                            <a:schemeClr val="tx1"/>
                          </a:solidFill>
                          <a:latin typeface="Helvetica Neue"/>
                          <a:ea typeface="Helvetica Neue"/>
                          <a:cs typeface="Helvetica Neue"/>
                          <a:sym typeface="Helvetica Neue"/>
                        </a:rPr>
                        <a:t> modern</a:t>
                      </a:r>
                    </a:p>
                  </a:txBody>
                  <a:tcPr marL="6350" marR="6350" marT="6350" marB="6350" anchor="ctr" horzOverflow="overflow">
                    <a:lnB w="12700">
                      <a:solidFill>
                        <a:srgbClr val="E3E5E8"/>
                      </a:solidFill>
                      <a:miter lim="400000"/>
                    </a:lnB>
                  </a:tcPr>
                </a:tc>
                <a:tc>
                  <a:txBody>
                    <a:bodyPr/>
                    <a:lstStyle/>
                    <a:p>
                      <a:pPr algn="l" defTabSz="457200">
                        <a:defRPr sz="1800">
                          <a:solidFill>
                            <a:srgbClr val="000000"/>
                          </a:solidFill>
                        </a:defRPr>
                      </a:pPr>
                      <a:r>
                        <a:rPr sz="1300">
                          <a:solidFill>
                            <a:schemeClr val="tx1"/>
                          </a:solidFill>
                          <a:latin typeface="Helvetica Neue"/>
                          <a:ea typeface="Helvetica Neue"/>
                          <a:cs typeface="Helvetica Neue"/>
                          <a:sym typeface="Helvetica Neue"/>
                        </a:rPr>
                        <a:t>Pendidikan multikultural dan lintas disiplin</a:t>
                      </a:r>
                    </a:p>
                  </a:txBody>
                  <a:tcPr marL="6350" marR="6350" marT="6350" marB="6350" anchor="ctr" horzOverflow="overflow">
                    <a:lnB w="12700">
                      <a:solidFill>
                        <a:srgbClr val="E3E5E8"/>
                      </a:solidFill>
                      <a:miter lim="400000"/>
                    </a:lnB>
                  </a:tcPr>
                </a:tc>
                <a:tc>
                  <a:txBody>
                    <a:bodyPr/>
                    <a:lstStyle/>
                    <a:p>
                      <a:pPr algn="l" defTabSz="457200">
                        <a:defRPr sz="1800">
                          <a:solidFill>
                            <a:srgbClr val="000000"/>
                          </a:solidFill>
                        </a:defRPr>
                      </a:pPr>
                      <a:r>
                        <a:rPr sz="1300" dirty="0">
                          <a:solidFill>
                            <a:schemeClr val="tx1"/>
                          </a:solidFill>
                          <a:latin typeface="Helvetica Neue"/>
                          <a:ea typeface="Helvetica Neue"/>
                          <a:cs typeface="Helvetica Neue"/>
                          <a:sym typeface="Helvetica Neue"/>
                        </a:rPr>
                        <a:t>Pendidikan </a:t>
                      </a:r>
                      <a:r>
                        <a:rPr sz="1300" dirty="0" err="1">
                          <a:solidFill>
                            <a:schemeClr val="tx1"/>
                          </a:solidFill>
                          <a:latin typeface="Helvetica Neue"/>
                          <a:ea typeface="Helvetica Neue"/>
                          <a:cs typeface="Helvetica Neue"/>
                          <a:sym typeface="Helvetica Neue"/>
                        </a:rPr>
                        <a:t>sebagai</a:t>
                      </a:r>
                      <a:r>
                        <a:rPr sz="1300" dirty="0">
                          <a:solidFill>
                            <a:schemeClr val="tx1"/>
                          </a:solidFill>
                          <a:latin typeface="Helvetica Neue"/>
                          <a:ea typeface="Helvetica Neue"/>
                          <a:cs typeface="Helvetica Neue"/>
                          <a:sym typeface="Helvetica Neue"/>
                        </a:rPr>
                        <a:t> maqam, </a:t>
                      </a:r>
                      <a:r>
                        <a:rPr sz="1300" dirty="0" err="1">
                          <a:solidFill>
                            <a:schemeClr val="tx1"/>
                          </a:solidFill>
                          <a:latin typeface="Helvetica Neue"/>
                          <a:ea typeface="Helvetica Neue"/>
                          <a:cs typeface="Helvetica Neue"/>
                          <a:sym typeface="Helvetica Neue"/>
                        </a:rPr>
                        <a:t>ruang</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zikir</a:t>
                      </a:r>
                      <a:r>
                        <a:rPr sz="1300" dirty="0">
                          <a:solidFill>
                            <a:schemeClr val="tx1"/>
                          </a:solidFill>
                          <a:latin typeface="Helvetica Neue"/>
                          <a:ea typeface="Helvetica Neue"/>
                          <a:cs typeface="Helvetica Neue"/>
                          <a:sym typeface="Helvetica Neue"/>
                        </a:rPr>
                        <a:t>, dan proses </a:t>
                      </a:r>
                      <a:r>
                        <a:rPr sz="1300" dirty="0" err="1">
                          <a:solidFill>
                            <a:schemeClr val="tx1"/>
                          </a:solidFill>
                          <a:latin typeface="Helvetica Neue"/>
                          <a:ea typeface="Helvetica Neue"/>
                          <a:cs typeface="Helvetica Neue"/>
                          <a:sym typeface="Helvetica Neue"/>
                        </a:rPr>
                        <a:t>tajalli</a:t>
                      </a:r>
                      <a:r>
                        <a:rPr sz="1300" dirty="0">
                          <a:solidFill>
                            <a:schemeClr val="tx1"/>
                          </a:solidFill>
                          <a:latin typeface="Helvetica Neue"/>
                          <a:ea typeface="Helvetica Neue"/>
                          <a:cs typeface="Helvetica Neue"/>
                          <a:sym typeface="Helvetica Neue"/>
                        </a:rPr>
                        <a:t> – </a:t>
                      </a:r>
                      <a:r>
                        <a:rPr sz="1300" dirty="0" err="1">
                          <a:solidFill>
                            <a:schemeClr val="tx1"/>
                          </a:solidFill>
                          <a:latin typeface="Helvetica Neue"/>
                          <a:ea typeface="Helvetica Neue"/>
                          <a:cs typeface="Helvetica Neue"/>
                          <a:sym typeface="Helvetica Neue"/>
                        </a:rPr>
                        <a:t>bukan</a:t>
                      </a:r>
                      <a:r>
                        <a:rPr sz="1300" dirty="0">
                          <a:solidFill>
                            <a:schemeClr val="tx1"/>
                          </a:solidFill>
                          <a:latin typeface="Helvetica Neue"/>
                          <a:ea typeface="Helvetica Neue"/>
                          <a:cs typeface="Helvetica Neue"/>
                          <a:sym typeface="Helvetica Neue"/>
                        </a:rPr>
                        <a:t> transfer </a:t>
                      </a:r>
                      <a:r>
                        <a:rPr sz="1300" dirty="0" err="1">
                          <a:solidFill>
                            <a:schemeClr val="tx1"/>
                          </a:solidFill>
                          <a:latin typeface="Helvetica Neue"/>
                          <a:ea typeface="Helvetica Neue"/>
                          <a:cs typeface="Helvetica Neue"/>
                          <a:sym typeface="Helvetica Neue"/>
                        </a:rPr>
                        <a:t>ilmu</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tapi</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penyinaran</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jiwa</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melalui</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resonansi</a:t>
                      </a:r>
                      <a:r>
                        <a:rPr sz="1300" dirty="0">
                          <a:solidFill>
                            <a:schemeClr val="tx1"/>
                          </a:solidFill>
                          <a:latin typeface="Helvetica Neue"/>
                          <a:ea typeface="Helvetica Neue"/>
                          <a:cs typeface="Helvetica Neue"/>
                          <a:sym typeface="Helvetica Neue"/>
                        </a:rPr>
                        <a:t> </a:t>
                      </a:r>
                      <a:r>
                        <a:rPr sz="1300" dirty="0" err="1">
                          <a:solidFill>
                            <a:schemeClr val="tx1"/>
                          </a:solidFill>
                          <a:latin typeface="Helvetica Neue"/>
                          <a:ea typeface="Helvetica Neue"/>
                          <a:cs typeface="Helvetica Neue"/>
                          <a:sym typeface="Helvetica Neue"/>
                        </a:rPr>
                        <a:t>ruhani</a:t>
                      </a:r>
                      <a:endParaRPr sz="1300" dirty="0">
                        <a:solidFill>
                          <a:schemeClr val="tx1"/>
                        </a:solidFill>
                        <a:latin typeface="Helvetica Neue"/>
                        <a:ea typeface="Helvetica Neue"/>
                        <a:cs typeface="Helvetica Neue"/>
                        <a:sym typeface="Helvetica Neue"/>
                      </a:endParaRPr>
                    </a:p>
                  </a:txBody>
                  <a:tcPr marL="6350" marR="6350" marT="6350" marB="6350" anchor="ctr" horzOverflow="overflow">
                    <a:lnR w="12700">
                      <a:solidFill>
                        <a:srgbClr val="E3E5E8"/>
                      </a:solidFill>
                      <a:miter lim="400000"/>
                    </a:lnR>
                    <a:lnB w="12700">
                      <a:solidFill>
                        <a:srgbClr val="E3E5E8"/>
                      </a:solidFill>
                      <a:miter lim="400000"/>
                    </a:lnB>
                  </a:tcPr>
                </a:tc>
                <a:extLst>
                  <a:ext uri="{0D108BD9-81ED-4DB2-BD59-A6C34878D82A}">
                    <a16:rowId xmlns:a16="http://schemas.microsoft.com/office/drawing/2014/main" val="10010"/>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1" name="Table 1"/>
          <p:cNvGraphicFramePr/>
          <p:nvPr>
            <p:extLst>
              <p:ext uri="{D42A27DB-BD31-4B8C-83A1-F6EECF244321}">
                <p14:modId xmlns:p14="http://schemas.microsoft.com/office/powerpoint/2010/main" val="2946407427"/>
              </p:ext>
            </p:extLst>
          </p:nvPr>
        </p:nvGraphicFramePr>
        <p:xfrm>
          <a:off x="429958" y="395656"/>
          <a:ext cx="11456687" cy="6326480"/>
        </p:xfrm>
        <a:graphic>
          <a:graphicData uri="http://schemas.openxmlformats.org/drawingml/2006/table">
            <a:tbl>
              <a:tblPr/>
              <a:tblGrid>
                <a:gridCol w="1027255">
                  <a:extLst>
                    <a:ext uri="{9D8B030D-6E8A-4147-A177-3AD203B41FA5}">
                      <a16:colId xmlns:a16="http://schemas.microsoft.com/office/drawing/2014/main" val="20000"/>
                    </a:ext>
                  </a:extLst>
                </a:gridCol>
                <a:gridCol w="2524249">
                  <a:extLst>
                    <a:ext uri="{9D8B030D-6E8A-4147-A177-3AD203B41FA5}">
                      <a16:colId xmlns:a16="http://schemas.microsoft.com/office/drawing/2014/main" val="20001"/>
                    </a:ext>
                  </a:extLst>
                </a:gridCol>
                <a:gridCol w="2550512">
                  <a:extLst>
                    <a:ext uri="{9D8B030D-6E8A-4147-A177-3AD203B41FA5}">
                      <a16:colId xmlns:a16="http://schemas.microsoft.com/office/drawing/2014/main" val="20002"/>
                    </a:ext>
                  </a:extLst>
                </a:gridCol>
                <a:gridCol w="2543371">
                  <a:extLst>
                    <a:ext uri="{9D8B030D-6E8A-4147-A177-3AD203B41FA5}">
                      <a16:colId xmlns:a16="http://schemas.microsoft.com/office/drawing/2014/main" val="20003"/>
                    </a:ext>
                  </a:extLst>
                </a:gridCol>
                <a:gridCol w="2811300">
                  <a:extLst>
                    <a:ext uri="{9D8B030D-6E8A-4147-A177-3AD203B41FA5}">
                      <a16:colId xmlns:a16="http://schemas.microsoft.com/office/drawing/2014/main" val="20004"/>
                    </a:ext>
                  </a:extLst>
                </a:gridCol>
              </a:tblGrid>
              <a:tr h="632648">
                <a:tc>
                  <a:txBody>
                    <a:bodyPr/>
                    <a:lstStyle/>
                    <a:p>
                      <a:pPr defTabSz="457200">
                        <a:defRPr sz="1800">
                          <a:solidFill>
                            <a:srgbClr val="000000"/>
                          </a:solidFill>
                        </a:defRPr>
                      </a:pPr>
                      <a:r>
                        <a:rPr sz="1300" b="1">
                          <a:solidFill>
                            <a:schemeClr val="tx1"/>
                          </a:solidFill>
                          <a:latin typeface="Calibri"/>
                          <a:ea typeface="Calibri"/>
                          <a:cs typeface="Calibri"/>
                          <a:sym typeface="Calibri"/>
                        </a:rPr>
                        <a:t>Aspek Filsafat Ilmu</a:t>
                      </a:r>
                    </a:p>
                  </a:txBody>
                  <a:tcPr marL="6350" marR="6350" marT="6350" marB="6350" anchor="ctr" horzOverflow="overflow"/>
                </a:tc>
                <a:tc>
                  <a:txBody>
                    <a:bodyPr/>
                    <a:lstStyle/>
                    <a:p>
                      <a:pPr defTabSz="457200">
                        <a:defRPr sz="1800">
                          <a:solidFill>
                            <a:srgbClr val="000000"/>
                          </a:solidFill>
                        </a:defRPr>
                      </a:pPr>
                      <a:r>
                        <a:rPr sz="2600" b="1">
                          <a:solidFill>
                            <a:schemeClr val="tx1"/>
                          </a:solidFill>
                          <a:latin typeface="Calibri"/>
                          <a:ea typeface="Calibri"/>
                          <a:cs typeface="Calibri"/>
                          <a:sym typeface="Calibri"/>
                        </a:rPr>
                        <a:t>Islamisasi Ilmu</a:t>
                      </a:r>
                    </a:p>
                  </a:txBody>
                  <a:tcPr marL="6350" marR="6350" marT="6350" marB="6350" anchor="ctr" horzOverflow="overflow"/>
                </a:tc>
                <a:tc>
                  <a:txBody>
                    <a:bodyPr/>
                    <a:lstStyle/>
                    <a:p>
                      <a:pPr defTabSz="457200">
                        <a:defRPr sz="1800">
                          <a:solidFill>
                            <a:srgbClr val="000000"/>
                          </a:solidFill>
                        </a:defRPr>
                      </a:pPr>
                      <a:r>
                        <a:rPr sz="2600" b="1">
                          <a:solidFill>
                            <a:schemeClr val="tx1"/>
                          </a:solidFill>
                          <a:latin typeface="Calibri"/>
                          <a:ea typeface="Calibri"/>
                          <a:cs typeface="Calibri"/>
                          <a:sym typeface="Calibri"/>
                        </a:rPr>
                        <a:t>Integrasi Ilmu</a:t>
                      </a:r>
                    </a:p>
                  </a:txBody>
                  <a:tcPr marL="6350" marR="6350" marT="6350" marB="6350" anchor="ctr" horzOverflow="overflow"/>
                </a:tc>
                <a:tc>
                  <a:txBody>
                    <a:bodyPr/>
                    <a:lstStyle/>
                    <a:p>
                      <a:pPr defTabSz="457200">
                        <a:defRPr sz="1800">
                          <a:solidFill>
                            <a:srgbClr val="000000"/>
                          </a:solidFill>
                        </a:defRPr>
                      </a:pPr>
                      <a:r>
                        <a:rPr sz="2600" b="1">
                          <a:solidFill>
                            <a:schemeClr val="tx1"/>
                          </a:solidFill>
                          <a:latin typeface="Calibri"/>
                          <a:ea typeface="Calibri"/>
                          <a:cs typeface="Calibri"/>
                          <a:sym typeface="Calibri"/>
                        </a:rPr>
                        <a:t>Interkoneksi Ilmu</a:t>
                      </a:r>
                    </a:p>
                  </a:txBody>
                  <a:tcPr marL="6350" marR="6350" marT="6350" marB="6350" anchor="ctr" horzOverflow="overflow"/>
                </a:tc>
                <a:tc>
                  <a:txBody>
                    <a:bodyPr/>
                    <a:lstStyle/>
                    <a:p>
                      <a:pPr defTabSz="457200">
                        <a:defRPr sz="1800">
                          <a:solidFill>
                            <a:srgbClr val="000000"/>
                          </a:solidFill>
                        </a:defRPr>
                      </a:pPr>
                      <a:r>
                        <a:rPr sz="2600" b="1">
                          <a:solidFill>
                            <a:schemeClr val="tx1"/>
                          </a:solidFill>
                          <a:latin typeface="Calibri"/>
                          <a:ea typeface="Calibri"/>
                          <a:cs typeface="Calibri"/>
                          <a:sym typeface="Calibri"/>
                        </a:rPr>
                        <a:t>Frikatifisasi Ilmu</a:t>
                      </a:r>
                    </a:p>
                  </a:txBody>
                  <a:tcPr marL="6350" marR="6350" marT="6350" marB="6350" anchor="ctr" horzOverflow="overflow"/>
                </a:tc>
                <a:extLst>
                  <a:ext uri="{0D108BD9-81ED-4DB2-BD59-A6C34878D82A}">
                    <a16:rowId xmlns:a16="http://schemas.microsoft.com/office/drawing/2014/main" val="10000"/>
                  </a:ext>
                </a:extLst>
              </a:tr>
              <a:tr h="632648">
                <a:tc>
                  <a:txBody>
                    <a:bodyPr/>
                    <a:lstStyle/>
                    <a:p>
                      <a:pPr algn="l" defTabSz="457200">
                        <a:defRPr sz="1800">
                          <a:solidFill>
                            <a:srgbClr val="000000"/>
                          </a:solidFill>
                        </a:defRPr>
                      </a:pPr>
                      <a:r>
                        <a:rPr sz="1400" b="1" dirty="0" err="1">
                          <a:solidFill>
                            <a:schemeClr val="tx1"/>
                          </a:solidFill>
                          <a:latin typeface="Calibri"/>
                          <a:ea typeface="Calibri"/>
                          <a:cs typeface="Calibri"/>
                          <a:sym typeface="Calibri"/>
                        </a:rPr>
                        <a:t>Ontologi</a:t>
                      </a:r>
                      <a:endParaRPr sz="1400" b="1" dirty="0">
                        <a:solidFill>
                          <a:schemeClr val="tx1"/>
                        </a:solidFill>
                        <a:latin typeface="Calibri"/>
                        <a:ea typeface="Calibri"/>
                        <a:cs typeface="Calibri"/>
                        <a:sym typeface="Calibri"/>
                      </a:endParaRP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Realitas adalah ciptaan Allah; tauhid sebagai fondasi utama segala eksistensi.</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Realitas terbagi atas ayat qauliyyah (wahyu) dan ayat kauniyyah (alam).</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Realitas bersifat multikultural, kompleks, dan inter-relasional; berpusat pada manusia dan Tuhan.</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Realitas adalah emanasi cahaya Ilahi; ilmu adalah pancaran ruhani dan resonansi batin.</a:t>
                      </a:r>
                    </a:p>
                  </a:txBody>
                  <a:tcPr marL="6350" marR="6350" marT="6350" marB="6350" anchor="ctr" horzOverflow="overflow"/>
                </a:tc>
                <a:extLst>
                  <a:ext uri="{0D108BD9-81ED-4DB2-BD59-A6C34878D82A}">
                    <a16:rowId xmlns:a16="http://schemas.microsoft.com/office/drawing/2014/main" val="10001"/>
                  </a:ext>
                </a:extLst>
              </a:tr>
              <a:tr h="632648">
                <a:tc>
                  <a:txBody>
                    <a:bodyPr/>
                    <a:lstStyle/>
                    <a:p>
                      <a:pPr algn="l" defTabSz="457200">
                        <a:defRPr sz="1800">
                          <a:solidFill>
                            <a:srgbClr val="000000"/>
                          </a:solidFill>
                        </a:defRPr>
                      </a:pPr>
                      <a:r>
                        <a:rPr sz="1400" b="1">
                          <a:solidFill>
                            <a:schemeClr val="tx1"/>
                          </a:solidFill>
                          <a:latin typeface="Calibri"/>
                          <a:ea typeface="Calibri"/>
                          <a:cs typeface="Calibri"/>
                          <a:sym typeface="Calibri"/>
                        </a:rPr>
                        <a:t>Epistemologi</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diperoleh melalui wahyu dan akal yang dibimbing adab Islam.</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bersumber dari Allah, diperoleh melalui kombinasi nash dan rasionalitas empiris.</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diperoleh melalui jejaring ilmu agama, sosial, dan alam secara hermeneutik dan kontekstual.</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diperoleh melalui keheningan, intuisi, zikir, dan pancaran ruhani (getaran batin spiritual).</a:t>
                      </a:r>
                    </a:p>
                  </a:txBody>
                  <a:tcPr marL="6350" marR="6350" marT="6350" marB="6350" anchor="ctr" horzOverflow="overflow"/>
                </a:tc>
                <a:extLst>
                  <a:ext uri="{0D108BD9-81ED-4DB2-BD59-A6C34878D82A}">
                    <a16:rowId xmlns:a16="http://schemas.microsoft.com/office/drawing/2014/main" val="10002"/>
                  </a:ext>
                </a:extLst>
              </a:tr>
              <a:tr h="632648">
                <a:tc>
                  <a:txBody>
                    <a:bodyPr/>
                    <a:lstStyle/>
                    <a:p>
                      <a:pPr algn="l" defTabSz="457200">
                        <a:defRPr sz="1800">
                          <a:solidFill>
                            <a:srgbClr val="000000"/>
                          </a:solidFill>
                        </a:defRPr>
                      </a:pPr>
                      <a:r>
                        <a:rPr sz="1400" b="1">
                          <a:solidFill>
                            <a:schemeClr val="tx1"/>
                          </a:solidFill>
                          <a:latin typeface="Calibri"/>
                          <a:ea typeface="Calibri"/>
                          <a:cs typeface="Calibri"/>
                          <a:sym typeface="Calibri"/>
                        </a:rPr>
                        <a:t>Aksiologi</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digunakan untuk membentuk manusia Islami dan mewujudkan tatanan masyarakat Qur’ani.</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dipakai untuk membangun keseimbangan antara iman dan modernitas, demi kemajuan umat.</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diarahkan pada harmoni sosial, keberagaman, dan kemanusiaan berbasis nilai tauhidik.</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bertujuan membangkitkan kesadaran kosmik, menyalakan ruh, dan mendekatkan jiwa kepada Tuhan.</a:t>
                      </a:r>
                    </a:p>
                  </a:txBody>
                  <a:tcPr marL="6350" marR="6350" marT="6350" marB="6350" anchor="ctr" horzOverflow="overflow"/>
                </a:tc>
                <a:extLst>
                  <a:ext uri="{0D108BD9-81ED-4DB2-BD59-A6C34878D82A}">
                    <a16:rowId xmlns:a16="http://schemas.microsoft.com/office/drawing/2014/main" val="10003"/>
                  </a:ext>
                </a:extLst>
              </a:tr>
              <a:tr h="632648">
                <a:tc>
                  <a:txBody>
                    <a:bodyPr/>
                    <a:lstStyle/>
                    <a:p>
                      <a:pPr algn="l" defTabSz="457200">
                        <a:defRPr sz="1800">
                          <a:solidFill>
                            <a:srgbClr val="000000"/>
                          </a:solidFill>
                        </a:defRPr>
                      </a:pPr>
                      <a:r>
                        <a:rPr sz="1400" b="1">
                          <a:solidFill>
                            <a:schemeClr val="tx1"/>
                          </a:solidFill>
                          <a:latin typeface="Calibri"/>
                          <a:ea typeface="Calibri"/>
                          <a:cs typeface="Calibri"/>
                          <a:sym typeface="Calibri"/>
                        </a:rPr>
                        <a:t>Asumsi tentang Ilmu</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modern harus diislamkan agar bebas dari bias sekuler dan Barat.</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Semua ilmu berasal dari Allah, tinggal diintegrasikan secara epistemik.</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bersifat jejaring; saling terhubung secara lintas disiplin dan nilai.</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tidak netral, ia hidup dan menghidupkan atau memadamkan; bisa membimbing atau menyesatkan.</a:t>
                      </a:r>
                    </a:p>
                  </a:txBody>
                  <a:tcPr marL="6350" marR="6350" marT="6350" marB="6350" anchor="ctr" horzOverflow="overflow"/>
                </a:tc>
                <a:extLst>
                  <a:ext uri="{0D108BD9-81ED-4DB2-BD59-A6C34878D82A}">
                    <a16:rowId xmlns:a16="http://schemas.microsoft.com/office/drawing/2014/main" val="10004"/>
                  </a:ext>
                </a:extLst>
              </a:tr>
              <a:tr h="632648">
                <a:tc>
                  <a:txBody>
                    <a:bodyPr/>
                    <a:lstStyle/>
                    <a:p>
                      <a:pPr algn="l" defTabSz="457200">
                        <a:defRPr sz="1800">
                          <a:solidFill>
                            <a:srgbClr val="000000"/>
                          </a:solidFill>
                        </a:defRPr>
                      </a:pPr>
                      <a:r>
                        <a:rPr sz="1400" b="1">
                          <a:solidFill>
                            <a:schemeClr val="tx1"/>
                          </a:solidFill>
                          <a:latin typeface="Calibri"/>
                          <a:ea typeface="Calibri"/>
                          <a:cs typeface="Calibri"/>
                          <a:sym typeface="Calibri"/>
                        </a:rPr>
                        <a:t>Hubungan Ilmu–Agama</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Agama sebagai sumber dan pengarah utama seluruh disiplin ilmu.</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dan agama bersatu secara sumber dan orientasi, tidak saling bertentangan.</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Agama menjadi jantung etis dan moral dalam dialog antar ilmu.</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Ilmu dan agama menyatu dalam ruang zikir dan getaran spiritual; ilmu sebagai jalur tajalli Ilahi.</a:t>
                      </a:r>
                    </a:p>
                  </a:txBody>
                  <a:tcPr marL="6350" marR="6350" marT="6350" marB="6350" anchor="ctr" horzOverflow="overflow"/>
                </a:tc>
                <a:extLst>
                  <a:ext uri="{0D108BD9-81ED-4DB2-BD59-A6C34878D82A}">
                    <a16:rowId xmlns:a16="http://schemas.microsoft.com/office/drawing/2014/main" val="10005"/>
                  </a:ext>
                </a:extLst>
              </a:tr>
              <a:tr h="632648">
                <a:tc>
                  <a:txBody>
                    <a:bodyPr/>
                    <a:lstStyle/>
                    <a:p>
                      <a:pPr algn="l" defTabSz="457200">
                        <a:defRPr sz="1800">
                          <a:solidFill>
                            <a:srgbClr val="000000"/>
                          </a:solidFill>
                        </a:defRPr>
                      </a:pPr>
                      <a:r>
                        <a:rPr sz="1400" b="1">
                          <a:solidFill>
                            <a:schemeClr val="tx1"/>
                          </a:solidFill>
                          <a:latin typeface="Calibri"/>
                          <a:ea typeface="Calibri"/>
                          <a:cs typeface="Calibri"/>
                          <a:sym typeface="Calibri"/>
                        </a:rPr>
                        <a:t>Sumber Otoritas Ilmu</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Al-Qur’an, Hadis, Ulama klasik, nilai-nilai Islam universal.</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Wahyu, alam, dan akal sehat dalam kerangka normatif Islam.</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Pengalaman kultural, dialog antar ilmu, nilai-nilai transenden dan lokal.</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Ruhani ulama, maqam spiritual, dan pengalaman batiniah sebagai sumber otoritas getaran ilmu.</a:t>
                      </a:r>
                    </a:p>
                  </a:txBody>
                  <a:tcPr marL="6350" marR="6350" marT="6350" marB="6350" anchor="ctr" horzOverflow="overflow"/>
                </a:tc>
                <a:extLst>
                  <a:ext uri="{0D108BD9-81ED-4DB2-BD59-A6C34878D82A}">
                    <a16:rowId xmlns:a16="http://schemas.microsoft.com/office/drawing/2014/main" val="10006"/>
                  </a:ext>
                </a:extLst>
              </a:tr>
              <a:tr h="632648">
                <a:tc>
                  <a:txBody>
                    <a:bodyPr/>
                    <a:lstStyle/>
                    <a:p>
                      <a:pPr algn="l" defTabSz="457200">
                        <a:defRPr sz="1800">
                          <a:solidFill>
                            <a:srgbClr val="000000"/>
                          </a:solidFill>
                        </a:defRPr>
                      </a:pPr>
                      <a:r>
                        <a:rPr sz="1400" b="1">
                          <a:solidFill>
                            <a:schemeClr val="tx1"/>
                          </a:solidFill>
                          <a:latin typeface="Calibri"/>
                          <a:ea typeface="Calibri"/>
                          <a:cs typeface="Calibri"/>
                          <a:sym typeface="Calibri"/>
                        </a:rPr>
                        <a:t>Metode Keilmuan</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Islamisasi disiplin ilmu, kritik ideologi Barat, rekonstruksi dari tauhid.</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Integratif: tafsir nash, penelitian ilmiah, dan sintesis pengetahuan.</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Hermeneutik, refleksi kritis, pendekatan kontekstual dan transdisipliner.</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Perenungan batin, intuisi spiritual, sufistik-kontemplatif, dialog dalam diam dan makna dalam getaran.</a:t>
                      </a:r>
                    </a:p>
                  </a:txBody>
                  <a:tcPr marL="6350" marR="6350" marT="6350" marB="6350" anchor="ctr" horzOverflow="overflow"/>
                </a:tc>
                <a:extLst>
                  <a:ext uri="{0D108BD9-81ED-4DB2-BD59-A6C34878D82A}">
                    <a16:rowId xmlns:a16="http://schemas.microsoft.com/office/drawing/2014/main" val="10007"/>
                  </a:ext>
                </a:extLst>
              </a:tr>
              <a:tr h="632648">
                <a:tc>
                  <a:txBody>
                    <a:bodyPr/>
                    <a:lstStyle/>
                    <a:p>
                      <a:pPr algn="l" defTabSz="457200">
                        <a:defRPr sz="1800">
                          <a:solidFill>
                            <a:srgbClr val="000000"/>
                          </a:solidFill>
                        </a:defRPr>
                      </a:pPr>
                      <a:r>
                        <a:rPr sz="1400" b="1">
                          <a:solidFill>
                            <a:schemeClr val="tx1"/>
                          </a:solidFill>
                          <a:latin typeface="Calibri"/>
                          <a:ea typeface="Calibri"/>
                          <a:cs typeface="Calibri"/>
                          <a:sym typeface="Calibri"/>
                        </a:rPr>
                        <a:t>Simbol Metaforis</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Pohon Ilmu (akar: aqidah-syariah-akhlak)</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Dua sumber ilmu: wahyu &amp; alam; harmonisasi ayat qawliyyah &amp; kawniyyah.</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Jaring laba-laba: jejaring pengetahuan dalam realitas multikultural dan kompleks.</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Obor (sua) dan Hembusan: ilmu sebagai cahaya yang menyala/terpadam oleh niat, ruh, atau kehendak batin.</a:t>
                      </a:r>
                    </a:p>
                  </a:txBody>
                  <a:tcPr marL="6350" marR="6350" marT="6350" marB="6350" anchor="ctr" horzOverflow="overflow"/>
                </a:tc>
                <a:extLst>
                  <a:ext uri="{0D108BD9-81ED-4DB2-BD59-A6C34878D82A}">
                    <a16:rowId xmlns:a16="http://schemas.microsoft.com/office/drawing/2014/main" val="10008"/>
                  </a:ext>
                </a:extLst>
              </a:tr>
              <a:tr h="632648">
                <a:tc>
                  <a:txBody>
                    <a:bodyPr/>
                    <a:lstStyle/>
                    <a:p>
                      <a:pPr algn="l" defTabSz="457200">
                        <a:defRPr sz="1800">
                          <a:solidFill>
                            <a:srgbClr val="000000"/>
                          </a:solidFill>
                        </a:defRPr>
                      </a:pPr>
                      <a:r>
                        <a:rPr sz="1400" b="1">
                          <a:solidFill>
                            <a:schemeClr val="tx1"/>
                          </a:solidFill>
                          <a:latin typeface="Calibri"/>
                          <a:ea typeface="Calibri"/>
                          <a:cs typeface="Calibri"/>
                          <a:sym typeface="Calibri"/>
                        </a:rPr>
                        <a:t>Kelemahan Kritis</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Cenderung normatif, sulit aplikatif dalam sains empiris murni.</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Kurang tajam dalam kritik terhadap ideologi pengetahuan modern.</a:t>
                      </a:r>
                    </a:p>
                  </a:txBody>
                  <a:tcPr marL="6350" marR="6350" marT="6350" marB="6350" anchor="ctr" horzOverflow="overflow"/>
                </a:tc>
                <a:tc>
                  <a:txBody>
                    <a:bodyPr/>
                    <a:lstStyle/>
                    <a:p>
                      <a:pPr algn="l" defTabSz="457200">
                        <a:defRPr sz="1800">
                          <a:solidFill>
                            <a:srgbClr val="000000"/>
                          </a:solidFill>
                        </a:defRPr>
                      </a:pPr>
                      <a:r>
                        <a:rPr sz="1200">
                          <a:solidFill>
                            <a:schemeClr val="tx1"/>
                          </a:solidFill>
                          <a:latin typeface="Calibri"/>
                          <a:ea typeface="Calibri"/>
                          <a:cs typeface="Calibri"/>
                          <a:sym typeface="Calibri"/>
                        </a:rPr>
                        <a:t>Gagasan luas, tapi operasionalisasi sering kabur.</a:t>
                      </a:r>
                    </a:p>
                  </a:txBody>
                  <a:tcPr marL="6350" marR="6350" marT="6350" marB="6350" anchor="ctr" horzOverflow="overflow"/>
                </a:tc>
                <a:tc>
                  <a:txBody>
                    <a:bodyPr/>
                    <a:lstStyle/>
                    <a:p>
                      <a:pPr algn="l" defTabSz="457200">
                        <a:defRPr sz="1800">
                          <a:solidFill>
                            <a:srgbClr val="000000"/>
                          </a:solidFill>
                        </a:defRPr>
                      </a:pPr>
                      <a:r>
                        <a:rPr sz="1200" dirty="0">
                          <a:solidFill>
                            <a:schemeClr val="tx1"/>
                          </a:solidFill>
                          <a:latin typeface="Calibri"/>
                          <a:ea typeface="Calibri"/>
                          <a:cs typeface="Calibri"/>
                          <a:sym typeface="Calibri"/>
                        </a:rPr>
                        <a:t>Masih </a:t>
                      </a:r>
                      <a:r>
                        <a:rPr sz="1200" dirty="0" err="1">
                          <a:solidFill>
                            <a:schemeClr val="tx1"/>
                          </a:solidFill>
                          <a:latin typeface="Calibri"/>
                          <a:ea typeface="Calibri"/>
                          <a:cs typeface="Calibri"/>
                          <a:sym typeface="Calibri"/>
                        </a:rPr>
                        <a:t>baru</a:t>
                      </a:r>
                      <a:r>
                        <a:rPr sz="1200" dirty="0">
                          <a:solidFill>
                            <a:schemeClr val="tx1"/>
                          </a:solidFill>
                          <a:latin typeface="Calibri"/>
                          <a:ea typeface="Calibri"/>
                          <a:cs typeface="Calibri"/>
                          <a:sym typeface="Calibri"/>
                        </a:rPr>
                        <a:t> dan </a:t>
                      </a:r>
                      <a:r>
                        <a:rPr sz="1200" dirty="0" err="1">
                          <a:solidFill>
                            <a:schemeClr val="tx1"/>
                          </a:solidFill>
                          <a:latin typeface="Calibri"/>
                          <a:ea typeface="Calibri"/>
                          <a:cs typeface="Calibri"/>
                          <a:sym typeface="Calibri"/>
                        </a:rPr>
                        <a:t>simbolik</a:t>
                      </a:r>
                      <a:r>
                        <a:rPr sz="1200" dirty="0">
                          <a:solidFill>
                            <a:schemeClr val="tx1"/>
                          </a:solidFill>
                          <a:latin typeface="Calibri"/>
                          <a:ea typeface="Calibri"/>
                          <a:cs typeface="Calibri"/>
                          <a:sym typeface="Calibri"/>
                        </a:rPr>
                        <a:t>, </a:t>
                      </a:r>
                      <a:r>
                        <a:rPr sz="1200" dirty="0" err="1">
                          <a:solidFill>
                            <a:schemeClr val="tx1"/>
                          </a:solidFill>
                          <a:latin typeface="Calibri"/>
                          <a:ea typeface="Calibri"/>
                          <a:cs typeface="Calibri"/>
                          <a:sym typeface="Calibri"/>
                        </a:rPr>
                        <a:t>butuh</a:t>
                      </a:r>
                      <a:r>
                        <a:rPr sz="1200" dirty="0">
                          <a:solidFill>
                            <a:schemeClr val="tx1"/>
                          </a:solidFill>
                          <a:latin typeface="Calibri"/>
                          <a:ea typeface="Calibri"/>
                          <a:cs typeface="Calibri"/>
                          <a:sym typeface="Calibri"/>
                        </a:rPr>
                        <a:t> </a:t>
                      </a:r>
                      <a:r>
                        <a:rPr sz="1200" dirty="0" err="1">
                          <a:solidFill>
                            <a:schemeClr val="tx1"/>
                          </a:solidFill>
                          <a:latin typeface="Calibri"/>
                          <a:ea typeface="Calibri"/>
                          <a:cs typeface="Calibri"/>
                          <a:sym typeface="Calibri"/>
                        </a:rPr>
                        <a:t>eksplorasi</a:t>
                      </a:r>
                      <a:r>
                        <a:rPr sz="1200" dirty="0">
                          <a:solidFill>
                            <a:schemeClr val="tx1"/>
                          </a:solidFill>
                          <a:latin typeface="Calibri"/>
                          <a:ea typeface="Calibri"/>
                          <a:cs typeface="Calibri"/>
                          <a:sym typeface="Calibri"/>
                        </a:rPr>
                        <a:t> </a:t>
                      </a:r>
                      <a:r>
                        <a:rPr sz="1200" dirty="0" err="1">
                          <a:solidFill>
                            <a:schemeClr val="tx1"/>
                          </a:solidFill>
                          <a:latin typeface="Calibri"/>
                          <a:ea typeface="Calibri"/>
                          <a:cs typeface="Calibri"/>
                          <a:sym typeface="Calibri"/>
                        </a:rPr>
                        <a:t>metodologis</a:t>
                      </a:r>
                      <a:r>
                        <a:rPr sz="1200" dirty="0">
                          <a:solidFill>
                            <a:schemeClr val="tx1"/>
                          </a:solidFill>
                          <a:latin typeface="Calibri"/>
                          <a:ea typeface="Calibri"/>
                          <a:cs typeface="Calibri"/>
                          <a:sym typeface="Calibri"/>
                        </a:rPr>
                        <a:t> dan </a:t>
                      </a:r>
                      <a:r>
                        <a:rPr sz="1200" dirty="0" err="1">
                          <a:solidFill>
                            <a:schemeClr val="tx1"/>
                          </a:solidFill>
                          <a:latin typeface="Calibri"/>
                          <a:ea typeface="Calibri"/>
                          <a:cs typeface="Calibri"/>
                          <a:sym typeface="Calibri"/>
                        </a:rPr>
                        <a:t>kelembagaan</a:t>
                      </a:r>
                      <a:r>
                        <a:rPr sz="1200" dirty="0">
                          <a:solidFill>
                            <a:schemeClr val="tx1"/>
                          </a:solidFill>
                          <a:latin typeface="Calibri"/>
                          <a:ea typeface="Calibri"/>
                          <a:cs typeface="Calibri"/>
                          <a:sym typeface="Calibri"/>
                        </a:rPr>
                        <a:t> </a:t>
                      </a:r>
                      <a:r>
                        <a:rPr sz="1200" dirty="0" err="1">
                          <a:solidFill>
                            <a:schemeClr val="tx1"/>
                          </a:solidFill>
                          <a:latin typeface="Calibri"/>
                          <a:ea typeface="Calibri"/>
                          <a:cs typeface="Calibri"/>
                          <a:sym typeface="Calibri"/>
                        </a:rPr>
                        <a:t>untuk</a:t>
                      </a:r>
                      <a:r>
                        <a:rPr sz="1200" dirty="0">
                          <a:solidFill>
                            <a:schemeClr val="tx1"/>
                          </a:solidFill>
                          <a:latin typeface="Calibri"/>
                          <a:ea typeface="Calibri"/>
                          <a:cs typeface="Calibri"/>
                          <a:sym typeface="Calibri"/>
                        </a:rPr>
                        <a:t> </a:t>
                      </a:r>
                      <a:r>
                        <a:rPr sz="1200" dirty="0" err="1">
                          <a:solidFill>
                            <a:schemeClr val="tx1"/>
                          </a:solidFill>
                          <a:latin typeface="Calibri"/>
                          <a:ea typeface="Calibri"/>
                          <a:cs typeface="Calibri"/>
                          <a:sym typeface="Calibri"/>
                        </a:rPr>
                        <a:t>pembuktian</a:t>
                      </a:r>
                      <a:r>
                        <a:rPr sz="1200" dirty="0">
                          <a:solidFill>
                            <a:schemeClr val="tx1"/>
                          </a:solidFill>
                          <a:latin typeface="Calibri"/>
                          <a:ea typeface="Calibri"/>
                          <a:cs typeface="Calibri"/>
                          <a:sym typeface="Calibri"/>
                        </a:rPr>
                        <a:t> </a:t>
                      </a:r>
                      <a:r>
                        <a:rPr sz="1200" dirty="0" err="1">
                          <a:solidFill>
                            <a:schemeClr val="tx1"/>
                          </a:solidFill>
                          <a:latin typeface="Calibri"/>
                          <a:ea typeface="Calibri"/>
                          <a:cs typeface="Calibri"/>
                          <a:sym typeface="Calibri"/>
                        </a:rPr>
                        <a:t>praktis</a:t>
                      </a:r>
                      <a:r>
                        <a:rPr sz="1200" dirty="0">
                          <a:solidFill>
                            <a:schemeClr val="tx1"/>
                          </a:solidFill>
                          <a:latin typeface="Calibri"/>
                          <a:ea typeface="Calibri"/>
                          <a:cs typeface="Calibri"/>
                          <a:sym typeface="Calibri"/>
                        </a:rPr>
                        <a:t>.</a:t>
                      </a:r>
                    </a:p>
                  </a:txBody>
                  <a:tcPr marL="6350" marR="6350" marT="6350" marB="6350" anchor="ctr" horzOverflow="overflow"/>
                </a:tc>
                <a:extLst>
                  <a:ext uri="{0D108BD9-81ED-4DB2-BD59-A6C34878D82A}">
                    <a16:rowId xmlns:a16="http://schemas.microsoft.com/office/drawing/2014/main" val="10009"/>
                  </a:ext>
                </a:extLst>
              </a:tr>
            </a:tbl>
          </a:graphicData>
        </a:graphic>
      </p:graphicFrame>
      <p:sp>
        <p:nvSpPr>
          <p:cNvPr id="262" name="KERANGKA FILOSOFIS PARADIGMA ILMU"/>
          <p:cNvSpPr txBox="1"/>
          <p:nvPr/>
        </p:nvSpPr>
        <p:spPr>
          <a:xfrm>
            <a:off x="429958" y="269982"/>
            <a:ext cx="1934825" cy="251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28600">
              <a:spcBef>
                <a:spcPts val="700"/>
              </a:spcBef>
              <a:defRPr sz="1400" b="1">
                <a:solidFill>
                  <a:srgbClr val="000000"/>
                </a:solidFill>
                <a:latin typeface="Times Roman"/>
                <a:ea typeface="Times Roman"/>
                <a:cs typeface="Times Roman"/>
                <a:sym typeface="Times Roman"/>
              </a:defRPr>
            </a:pPr>
            <a:r>
              <a:rPr sz="700"/>
              <a:t>KERANGKA FILOSOFIS PARADIGMA ILMU</a:t>
            </a:r>
          </a:p>
          <a:p>
            <a:pPr defTabSz="228600">
              <a:defRPr sz="1200">
                <a:solidFill>
                  <a:srgbClr val="000000"/>
                </a:solidFill>
                <a:latin typeface="Times Roman"/>
                <a:ea typeface="Times Roman"/>
                <a:cs typeface="Times Roman"/>
                <a:sym typeface="Times Roman"/>
              </a:defRPr>
            </a:pPr>
            <a:endParaRPr sz="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Paradigma Islamisasi Ilmu menekankan rekonstruksi total sains dalam kerangka Islam.…"/>
          <p:cNvGrpSpPr/>
          <p:nvPr/>
        </p:nvGrpSpPr>
        <p:grpSpPr>
          <a:xfrm>
            <a:off x="15947" y="1086014"/>
            <a:ext cx="11991068" cy="5515361"/>
            <a:chOff x="0" y="0"/>
            <a:chExt cx="23982134" cy="11030719"/>
          </a:xfrm>
        </p:grpSpPr>
        <p:sp>
          <p:nvSpPr>
            <p:cNvPr id="265" name="Paradigma Islamisasi Ilmu menekankan rekonstruksi total sains dalam kerangka Islam.…"/>
            <p:cNvSpPr txBox="1"/>
            <p:nvPr/>
          </p:nvSpPr>
          <p:spPr>
            <a:xfrm>
              <a:off x="38100" y="77974"/>
              <a:ext cx="23905934" cy="10874769"/>
            </a:xfrm>
            <a:prstGeom prst="rect">
              <a:avLst/>
            </a:prstGeom>
            <a:solidFill>
              <a:srgbClr val="FFFFFF"/>
            </a:solid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spAutoFit/>
            </a:bodyPr>
            <a:lstStyle/>
            <a:p>
              <a:pPr marL="296333" indent="-296333" defTabSz="228600">
                <a:buSzPct val="100000"/>
                <a:buAutoNum type="arabicPeriod"/>
                <a:defRPr sz="4400">
                  <a:gradFill flip="none" rotWithShape="1">
                    <a:gsLst>
                      <a:gs pos="0">
                        <a:schemeClr val="accent6"/>
                      </a:gs>
                      <a:gs pos="100000">
                        <a:srgbClr val="000000"/>
                      </a:gs>
                    </a:gsLst>
                    <a:lin ang="5400000" scaled="0"/>
                  </a:gradFill>
                  <a:latin typeface="Graphik Medium"/>
                  <a:ea typeface="Graphik Medium"/>
                  <a:cs typeface="Graphik Medium"/>
                  <a:sym typeface="Graphik Medium"/>
                </a:defRPr>
              </a:pPr>
              <a:r>
                <a:rPr sz="2200"/>
                <a:t>Paradigma </a:t>
              </a:r>
              <a:r>
                <a:rPr sz="2200" b="1">
                  <a:latin typeface="Graphik"/>
                  <a:ea typeface="Graphik"/>
                  <a:cs typeface="Graphik"/>
                  <a:sym typeface="Graphik"/>
                </a:rPr>
                <a:t>Islamisasi Ilmu</a:t>
              </a:r>
              <a:r>
                <a:rPr sz="2200"/>
                <a:t> menekankan rekonstruksi total sains dalam kerangka Islam.</a:t>
              </a:r>
            </a:p>
            <a:p>
              <a:pPr marL="296333" indent="-296333" defTabSz="228600">
                <a:buSzPct val="100000"/>
                <a:buAutoNum type="arabicPeriod"/>
                <a:defRPr sz="4400">
                  <a:gradFill flip="none" rotWithShape="1">
                    <a:gsLst>
                      <a:gs pos="0">
                        <a:schemeClr val="accent6"/>
                      </a:gs>
                      <a:gs pos="100000">
                        <a:srgbClr val="000000"/>
                      </a:gs>
                    </a:gsLst>
                    <a:lin ang="5400000" scaled="0"/>
                  </a:gradFill>
                  <a:latin typeface="Graphik Medium"/>
                  <a:ea typeface="Graphik Medium"/>
                  <a:cs typeface="Graphik Medium"/>
                  <a:sym typeface="Graphik Medium"/>
                </a:defRPr>
              </a:pPr>
              <a:r>
                <a:rPr sz="2200"/>
                <a:t>Paradigma </a:t>
              </a:r>
              <a:r>
                <a:rPr sz="2200" b="1">
                  <a:latin typeface="Graphik"/>
                  <a:ea typeface="Graphik"/>
                  <a:cs typeface="Graphik"/>
                  <a:sym typeface="Graphik"/>
                </a:rPr>
                <a:t>Integrasi Ilmu</a:t>
              </a:r>
              <a:r>
                <a:rPr sz="2200"/>
                <a:t> bertumpu pada kesamaan sumber ilmu dari Tuhan, tetapi tetap membuka diri pada teori Barat.</a:t>
              </a:r>
            </a:p>
            <a:p>
              <a:pPr marL="296333" indent="-296333" defTabSz="228600">
                <a:buSzPct val="100000"/>
                <a:buAutoNum type="arabicPeriod"/>
                <a:defRPr sz="4400">
                  <a:gradFill flip="none" rotWithShape="1">
                    <a:gsLst>
                      <a:gs pos="0">
                        <a:schemeClr val="accent6"/>
                      </a:gs>
                      <a:gs pos="100000">
                        <a:srgbClr val="000000"/>
                      </a:gs>
                    </a:gsLst>
                    <a:lin ang="5400000" scaled="0"/>
                  </a:gradFill>
                  <a:latin typeface="Graphik Medium"/>
                  <a:ea typeface="Graphik Medium"/>
                  <a:cs typeface="Graphik Medium"/>
                  <a:sym typeface="Graphik Medium"/>
                </a:defRPr>
              </a:pPr>
              <a:r>
                <a:rPr sz="2200"/>
                <a:t>Paradigma </a:t>
              </a:r>
              <a:r>
                <a:rPr sz="2200" b="1">
                  <a:latin typeface="Graphik"/>
                  <a:ea typeface="Graphik"/>
                  <a:cs typeface="Graphik"/>
                  <a:sym typeface="Graphik"/>
                </a:rPr>
                <a:t>Interkoneksi</a:t>
              </a:r>
              <a:r>
                <a:rPr sz="2200"/>
                <a:t> bersifat multikultural, transdisipliner, dan menjadikan agama sebagai kerangka etika integratif.</a:t>
              </a:r>
            </a:p>
            <a:p>
              <a:pPr marL="296333" indent="-296333" defTabSz="228600">
                <a:buSzPct val="100000"/>
                <a:buAutoNum type="arabicPeriod"/>
                <a:defRPr sz="4400">
                  <a:gradFill flip="none" rotWithShape="1">
                    <a:gsLst>
                      <a:gs pos="0">
                        <a:schemeClr val="accent6"/>
                      </a:gs>
                      <a:gs pos="100000">
                        <a:srgbClr val="000000"/>
                      </a:gs>
                    </a:gsLst>
                    <a:lin ang="5400000" scaled="0"/>
                  </a:gradFill>
                  <a:latin typeface="Graphik Medium"/>
                  <a:ea typeface="Graphik Medium"/>
                  <a:cs typeface="Graphik Medium"/>
                  <a:sym typeface="Graphik Medium"/>
                </a:defRPr>
              </a:pPr>
              <a:r>
                <a:rPr sz="2200"/>
                <a:t>Paradigma </a:t>
              </a:r>
              <a:r>
                <a:rPr sz="2200" b="1">
                  <a:latin typeface="Graphik"/>
                  <a:ea typeface="Graphik"/>
                  <a:cs typeface="Graphik"/>
                  <a:sym typeface="Graphik"/>
                </a:rPr>
                <a:t>Frikatifisasi Ilmu</a:t>
              </a:r>
              <a:r>
                <a:rPr sz="2200"/>
                <a:t> menawarkan terobosan radikal: ilmu bukan hanya teks atau teori, tetapi pancaran ruhani yang menghidupkan, dan bisa menjadi cahaya atau kehancuran tergantung hembusan epistemiknya</a:t>
              </a:r>
            </a:p>
            <a:p>
              <a:pPr marL="379677" indent="-379677" defTabSz="228600">
                <a:spcBef>
                  <a:spcPts val="600"/>
                </a:spcBef>
                <a:buSzPct val="100000"/>
                <a:buAutoNum type="arabicPeriod"/>
                <a:defRPr sz="4400">
                  <a:gradFill flip="none" rotWithShape="1">
                    <a:gsLst>
                      <a:gs pos="0">
                        <a:schemeClr val="accent6"/>
                      </a:gs>
                      <a:gs pos="100000">
                        <a:srgbClr val="000000"/>
                      </a:gs>
                    </a:gsLst>
                    <a:lin ang="5400000" scaled="0"/>
                  </a:gradFill>
                  <a:latin typeface="Arial"/>
                  <a:ea typeface="Arial"/>
                  <a:cs typeface="Arial"/>
                  <a:sym typeface="Arial"/>
                </a:defRPr>
              </a:pPr>
              <a:r>
                <a:rPr sz="2200"/>
                <a:t>Paradigma</a:t>
              </a:r>
              <a:r>
                <a:rPr sz="2200" b="1"/>
                <a:t> Islamisasi Ilmu </a:t>
              </a:r>
              <a:r>
                <a:rPr sz="2200"/>
                <a:t>membangun basis keilmuan dari kerangka adab dan tauhid klasik.</a:t>
              </a:r>
            </a:p>
            <a:p>
              <a:pPr marL="379677" indent="-379677" defTabSz="228600">
                <a:spcBef>
                  <a:spcPts val="600"/>
                </a:spcBef>
                <a:buSzPct val="100000"/>
                <a:buAutoNum type="arabicPeriod"/>
                <a:defRPr sz="4400">
                  <a:gradFill flip="none" rotWithShape="1">
                    <a:gsLst>
                      <a:gs pos="0">
                        <a:schemeClr val="accent6"/>
                      </a:gs>
                      <a:gs pos="100000">
                        <a:srgbClr val="000000"/>
                      </a:gs>
                    </a:gsLst>
                    <a:lin ang="5400000" scaled="0"/>
                  </a:gradFill>
                  <a:latin typeface="Arial"/>
                  <a:ea typeface="Arial"/>
                  <a:cs typeface="Arial"/>
                  <a:sym typeface="Arial"/>
                </a:defRPr>
              </a:pPr>
              <a:r>
                <a:rPr sz="2200"/>
                <a:t>Paradigma </a:t>
              </a:r>
              <a:r>
                <a:rPr sz="2200" b="1"/>
                <a:t>Integrasi Ilmu</a:t>
              </a:r>
              <a:r>
                <a:rPr sz="2200"/>
                <a:t> lebih terbuka terhadap sintesis epistemik wahyu dan sains.</a:t>
              </a:r>
            </a:p>
            <a:p>
              <a:pPr marL="379677" indent="-379677" defTabSz="228600">
                <a:spcBef>
                  <a:spcPts val="600"/>
                </a:spcBef>
                <a:buSzPct val="100000"/>
                <a:buAutoNum type="arabicPeriod"/>
                <a:defRPr sz="4400">
                  <a:gradFill flip="none" rotWithShape="1">
                    <a:gsLst>
                      <a:gs pos="0">
                        <a:schemeClr val="accent6"/>
                      </a:gs>
                      <a:gs pos="100000">
                        <a:srgbClr val="000000"/>
                      </a:gs>
                    </a:gsLst>
                    <a:lin ang="5400000" scaled="0"/>
                  </a:gradFill>
                  <a:latin typeface="Arial"/>
                  <a:ea typeface="Arial"/>
                  <a:cs typeface="Arial"/>
                  <a:sym typeface="Arial"/>
                </a:defRPr>
              </a:pPr>
              <a:r>
                <a:rPr sz="2200"/>
                <a:t>Paradigma </a:t>
              </a:r>
              <a:r>
                <a:rPr sz="2200" b="1"/>
                <a:t>Interkoneksi Ilmu</a:t>
              </a:r>
              <a:r>
                <a:rPr sz="2200"/>
                <a:t> menekankan transdisiplin dan kemanusiaan sebagai pusat makna.</a:t>
              </a:r>
            </a:p>
            <a:p>
              <a:pPr marL="379677" indent="-379677" defTabSz="228600">
                <a:spcBef>
                  <a:spcPts val="600"/>
                </a:spcBef>
                <a:buSzPct val="100000"/>
                <a:buAutoNum type="arabicPeriod"/>
                <a:defRPr sz="4400">
                  <a:gradFill flip="none" rotWithShape="1">
                    <a:gsLst>
                      <a:gs pos="0">
                        <a:schemeClr val="accent6"/>
                      </a:gs>
                      <a:gs pos="100000">
                        <a:srgbClr val="000000"/>
                      </a:gs>
                    </a:gsLst>
                    <a:lin ang="5400000" scaled="0"/>
                  </a:gradFill>
                  <a:latin typeface="Arial"/>
                  <a:ea typeface="Arial"/>
                  <a:cs typeface="Arial"/>
                  <a:sym typeface="Arial"/>
                </a:defRPr>
              </a:pPr>
              <a:r>
                <a:rPr sz="2200"/>
                <a:t>Paradigma </a:t>
              </a:r>
              <a:r>
                <a:rPr sz="2200" b="1"/>
                <a:t>Frikatifisasi Ilmu</a:t>
              </a:r>
              <a:r>
                <a:rPr sz="2200"/>
                <a:t> menyodorkan lompatan spiritual ke arah kosmologi ruhani—ilmu sebagai getaran yang menyinari batin manusia</a:t>
              </a:r>
            </a:p>
          </p:txBody>
        </p:sp>
        <p:pic>
          <p:nvPicPr>
            <p:cNvPr id="264" name="Paradigma Islamisasi Ilmu menekankan rekonstruksi total sains dalam kerangka Islam.… Paradigma Islamisasi Ilmu menekankan rekonstruksi total sains dalam kerangka Islam.Paradigma Integrasi Ilmu bertumpu pada kesamaan sumber ilmu dari Tuhan, tetapi tetap m" descr="Paradigma Islamisasi Ilmu menekankan rekonstruksi total sains dalam kerangka Islam.… Paradigma Islamisasi Ilmu menekankan rekonstruksi total sains dalam kerangka Islam.Paradigma Integrasi Ilmu bertumpu pada kesamaan sumber ilmu dari Tuhan, tetapi tetap membuka diri pada teori Barat.Paradigma Interkoneksi bersifat multikultural, transdisipliner, dan menjadikan agama sebagai kerangka etika integratif.Paradigma Frikatifisasi Ilmu menawarkan terobosan radikal: ilmu bukan hanya teks atau teori, tetapi pancaran ruhani yang menghidupkan, dan bisa menjadi cahaya atau kehancuran tergantung hembusan epistemiknyaParadigma Islamisasi Ilmu membangun basis keilmuan dari kerangka adab dan tauhid klasik.Paradigma Integrasi Ilmu lebih terbuka terhadap sintesis epistemik wahyu dan sains.Paradigma Interkoneksi Ilmu menekankan transdisiplin dan kemanusiaan sebagai pusat makna.Paradigma Frikatifisasi Ilmu menyodorkan lompatan spiritual ke arah kosmologi ruhani—ilmu sebagai getaran yang menyinari batin manusia"/>
            <p:cNvPicPr>
              <a:picLocks/>
            </p:cNvPicPr>
            <p:nvPr/>
          </p:nvPicPr>
          <p:blipFill>
            <a:blip r:embed="rId2"/>
            <a:stretch>
              <a:fillRect/>
            </a:stretch>
          </p:blipFill>
          <p:spPr>
            <a:xfrm>
              <a:off x="0" y="0"/>
              <a:ext cx="23982134" cy="11030719"/>
            </a:xfrm>
            <a:prstGeom prst="rect">
              <a:avLst/>
            </a:prstGeom>
            <a:effectLst/>
          </p:spPr>
        </p:pic>
      </p:grpSp>
      <p:sp>
        <p:nvSpPr>
          <p:cNvPr id="267" name="Kesimpulan"/>
          <p:cNvSpPr txBox="1"/>
          <p:nvPr/>
        </p:nvSpPr>
        <p:spPr>
          <a:xfrm>
            <a:off x="4653352" y="124862"/>
            <a:ext cx="2716257" cy="612988"/>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ctr" defTabSz="457200">
              <a:spcBef>
                <a:spcPts val="0"/>
              </a:spcBef>
              <a:defRPr sz="7300" b="1">
                <a:gradFill flip="none" rotWithShape="1">
                  <a:gsLst>
                    <a:gs pos="0">
                      <a:srgbClr val="FFFFFF"/>
                    </a:gs>
                    <a:gs pos="100000">
                      <a:srgbClr val="000000"/>
                    </a:gs>
                  </a:gsLst>
                  <a:lin ang="5400000" scaled="0"/>
                </a:gradFill>
              </a:defRPr>
            </a:lvl1pPr>
          </a:lstStyle>
          <a:p>
            <a:r>
              <a:rPr sz="3650"/>
              <a:t>Kesimpulan </a:t>
            </a:r>
          </a:p>
        </p:txBody>
      </p:sp>
    </p:spTree>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889E159-2624-1947-BF03-39B9729CEA90}">
  <we:reference id="wa200007130" version="1.0.0.1" store="en-US" storeType="OMEX"/>
  <we:alternateReferences>
    <we:reference id="wa200007130" version="1.0.0.1"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{E43F8D1F-867F-7046-AA2A-EA37CBE5152A}tf10001069</Template>
  <TotalTime>53</TotalTime>
  <Words>1202</Words>
  <Application>Microsoft Macintosh PowerPoint</Application>
  <PresentationFormat>Widescreen</PresentationFormat>
  <Paragraphs>176</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Gill Sans MT</vt:lpstr>
      <vt:lpstr>Graphik</vt:lpstr>
      <vt:lpstr>Helvetica Neue</vt:lpstr>
      <vt:lpstr>Impact</vt:lpstr>
      <vt:lpstr>Badge</vt:lpstr>
      <vt:lpstr>Memahami paradigma keilmuan di ptki</vt:lpstr>
      <vt:lpstr>Dari mana kita mulai?</vt:lpstr>
      <vt:lpstr>Evolusi studi islam di indonesia</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Memahami paradigma keilmuan di ptki</dc:title>
  <dc:creator>Kamaruzzaman Bustamam Ahmad</dc:creator>
  <cp:lastModifiedBy>Kamaruzzaman Bustamam Ahmad</cp:lastModifiedBy>
  <cp:revision>1</cp:revision>
  <dcterms:created xsi:type="dcterms:W3CDTF">2026-06-18T09:48:30Z</dcterms:created>
  <dcterms:modified xsi:type="dcterms:W3CDTF">2026-06-18T10:41:55Z</dcterms:modified>
</cp:coreProperties>
</file>