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5" r:id="rId3"/>
    <p:sldId id="258" r:id="rId4"/>
    <p:sldId id="259" r:id="rId5"/>
    <p:sldId id="263" r:id="rId6"/>
    <p:sldId id="260" r:id="rId7"/>
    <p:sldId id="266" r:id="rId8"/>
    <p:sldId id="261" r:id="rId9"/>
    <p:sldId id="262" r:id="rId10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92"/>
  </p:normalViewPr>
  <p:slideViewPr>
    <p:cSldViewPr snapToGrid="0" snapToObjects="1">
      <p:cViewPr varScale="1">
        <p:scale>
          <a:sx n="106" d="100"/>
          <a:sy n="106" d="100"/>
        </p:scale>
        <p:origin x="792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6/18/26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6/18/26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6/18/26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6/18/26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231F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201168" y="0"/>
            <a:ext cx="11990527" cy="1051560"/>
          </a:xfrm>
          <a:prstGeom prst="rect">
            <a:avLst/>
          </a:prstGeom>
          <a:solidFill>
            <a:srgbClr val="CA97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2960" y="1874519"/>
            <a:ext cx="1069848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4200" b="1">
                <a:latin typeface="Aptos Display"/>
              </a:rPr>
              <a:t>MEMAHAMI PARADIGMA</a:t>
            </a:r>
            <a:br/>
            <a:r>
              <a:rPr sz="4200" b="1">
                <a:latin typeface="Aptos Display"/>
              </a:rPr>
              <a:t>KEILMUAN DI PTKI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4023360"/>
            <a:ext cx="10332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 dirty="0">
                <a:latin typeface="Aptos"/>
              </a:rPr>
              <a:t>KAMARUZZAMAN BUSTAMAM AHMAD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6217920"/>
            <a:ext cx="103327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>
                <a:latin typeface="Aptos"/>
              </a:rPr>
              <a:t>Paradigma Keilmuan • PTKI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BE8C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000" b="1">
                <a:latin typeface="Aptos Display"/>
              </a:rPr>
              <a:t>EVOLUSI SUMBER ILMU PENGETAHUAN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02920" y="1508760"/>
          <a:ext cx="11201400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0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00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00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003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41248">
                <a:tc>
                  <a:txBody>
                    <a:bodyPr/>
                    <a:lstStyle/>
                    <a:p>
                      <a:pPr algn="ctr"/>
                      <a:r>
                        <a:rPr sz="1600" b="1"/>
                        <a:t>Sumber Ilmu</a:t>
                      </a:r>
                    </a:p>
                    <a:p>
                      <a:pPr algn="ctr"/>
                      <a:r>
                        <a:rPr sz="1600" b="1"/>
                        <a:t>Pengetahuan</a:t>
                      </a:r>
                    </a:p>
                  </a:txBody>
                  <a:tcPr>
                    <a:solidFill>
                      <a:srgbClr val="BE8C2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1"/>
                        <a:t>Metode</a:t>
                      </a:r>
                    </a:p>
                  </a:txBody>
                  <a:tcPr>
                    <a:solidFill>
                      <a:srgbClr val="BE8C2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1"/>
                        <a:t>Level</a:t>
                      </a:r>
                    </a:p>
                    <a:p>
                      <a:pPr algn="ctr"/>
                      <a:r>
                        <a:rPr sz="1600" b="1"/>
                        <a:t>Pengetahuan</a:t>
                      </a:r>
                    </a:p>
                  </a:txBody>
                  <a:tcPr>
                    <a:solidFill>
                      <a:srgbClr val="BE8C2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1"/>
                        <a:t>Bentuk</a:t>
                      </a:r>
                    </a:p>
                    <a:p>
                      <a:pPr algn="ctr"/>
                      <a:r>
                        <a:rPr sz="1600" b="1"/>
                        <a:t>Masyarakat</a:t>
                      </a:r>
                    </a:p>
                  </a:txBody>
                  <a:tcPr>
                    <a:solidFill>
                      <a:srgbClr val="BE8C2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1248">
                <a:tc>
                  <a:txBody>
                    <a:bodyPr/>
                    <a:lstStyle/>
                    <a:p>
                      <a:pPr algn="ctr"/>
                      <a:r>
                        <a:rPr sz="1800" b="1"/>
                        <a:t>Intuisi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/>
                        <a:t>Pengalaman</a:t>
                      </a:r>
                    </a:p>
                    <a:p>
                      <a:pPr algn="ctr"/>
                      <a:r>
                        <a:rPr sz="1800"/>
                        <a:t>Batin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/>
                        <a:t>Naratif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/>
                        <a:t>Tradisional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1248">
                <a:tc>
                  <a:txBody>
                    <a:bodyPr/>
                    <a:lstStyle/>
                    <a:p>
                      <a:pPr algn="ctr"/>
                      <a:r>
                        <a:rPr sz="1800" b="1"/>
                        <a:t>Alam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/>
                        <a:t>Observasi</a:t>
                      </a:r>
                    </a:p>
                    <a:p>
                      <a:pPr algn="ctr"/>
                      <a:r>
                        <a:rPr sz="1800"/>
                        <a:t>Alam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/>
                        <a:t>Teoritis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/>
                        <a:t>Modern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41248">
                <a:tc>
                  <a:txBody>
                    <a:bodyPr/>
                    <a:lstStyle/>
                    <a:p>
                      <a:pPr algn="ctr"/>
                      <a:r>
                        <a:rPr sz="1800" b="1"/>
                        <a:t>Bahasa /</a:t>
                      </a:r>
                    </a:p>
                    <a:p>
                      <a:pPr algn="ctr"/>
                      <a:r>
                        <a:rPr sz="1800" b="1"/>
                        <a:t>Matematika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/>
                        <a:t>Analisis</a:t>
                      </a:r>
                    </a:p>
                    <a:p>
                      <a:pPr algn="ctr"/>
                      <a:r>
                        <a:rPr sz="1800"/>
                        <a:t>Simbol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/>
                        <a:t>Diskursif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/>
                        <a:t>Post-Modern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41248">
                <a:tc>
                  <a:txBody>
                    <a:bodyPr/>
                    <a:lstStyle/>
                    <a:p>
                      <a:pPr algn="ctr"/>
                      <a:r>
                        <a:rPr sz="1800" b="1"/>
                        <a:t>AI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/>
                        <a:t>Komputasi</a:t>
                      </a:r>
                    </a:p>
                    <a:p>
                      <a:pPr algn="ctr"/>
                      <a:r>
                        <a:rPr sz="1800"/>
                        <a:t>Data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/>
                        <a:t>Prediktif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/>
                        <a:t>Planetary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31520" y="6080760"/>
            <a:ext cx="10789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300"/>
              <a:t>Perubahan sumber pengetahuan membentuk cara manusia memahami realitas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BE8C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000" b="1">
                <a:latin typeface="Aptos Display"/>
              </a:rPr>
              <a:t>EVOLUSI SUMBER ILMU PENGETAHUAN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02920" y="1508760"/>
          <a:ext cx="11201400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0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00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00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003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41248">
                <a:tc>
                  <a:txBody>
                    <a:bodyPr/>
                    <a:lstStyle/>
                    <a:p>
                      <a:pPr algn="ctr"/>
                      <a:r>
                        <a:rPr sz="1600" b="1"/>
                        <a:t>Sumber Ilmu</a:t>
                      </a:r>
                    </a:p>
                    <a:p>
                      <a:pPr algn="ctr"/>
                      <a:r>
                        <a:rPr sz="1600" b="1"/>
                        <a:t>Pengetahuan</a:t>
                      </a:r>
                    </a:p>
                  </a:txBody>
                  <a:tcPr>
                    <a:solidFill>
                      <a:srgbClr val="BE8C2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1"/>
                        <a:t>Metode</a:t>
                      </a:r>
                    </a:p>
                  </a:txBody>
                  <a:tcPr>
                    <a:solidFill>
                      <a:srgbClr val="BE8C2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1"/>
                        <a:t>Level</a:t>
                      </a:r>
                    </a:p>
                    <a:p>
                      <a:pPr algn="ctr"/>
                      <a:r>
                        <a:rPr sz="1600" b="1"/>
                        <a:t>Pengetahuan</a:t>
                      </a:r>
                    </a:p>
                  </a:txBody>
                  <a:tcPr>
                    <a:solidFill>
                      <a:srgbClr val="BE8C2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1"/>
                        <a:t>Bentuk</a:t>
                      </a:r>
                    </a:p>
                    <a:p>
                      <a:pPr algn="ctr"/>
                      <a:r>
                        <a:rPr sz="1600" b="1"/>
                        <a:t>Masyarakat</a:t>
                      </a:r>
                    </a:p>
                  </a:txBody>
                  <a:tcPr>
                    <a:solidFill>
                      <a:srgbClr val="BE8C2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1248">
                <a:tc>
                  <a:txBody>
                    <a:bodyPr/>
                    <a:lstStyle/>
                    <a:p>
                      <a:pPr algn="ctr"/>
                      <a:r>
                        <a:rPr sz="1800" b="1"/>
                        <a:t>Intuisi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/>
                        <a:t>Pengalaman</a:t>
                      </a:r>
                    </a:p>
                    <a:p>
                      <a:pPr algn="ctr"/>
                      <a:r>
                        <a:rPr sz="1800"/>
                        <a:t>Batin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/>
                        <a:t>Naratif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/>
                        <a:t>Tradisional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1248">
                <a:tc>
                  <a:txBody>
                    <a:bodyPr/>
                    <a:lstStyle/>
                    <a:p>
                      <a:pPr algn="ctr"/>
                      <a:r>
                        <a:rPr sz="1800" b="1"/>
                        <a:t>Alam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/>
                        <a:t>Observasi</a:t>
                      </a:r>
                    </a:p>
                    <a:p>
                      <a:pPr algn="ctr"/>
                      <a:r>
                        <a:rPr sz="1800"/>
                        <a:t>Alam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/>
                        <a:t>Teoritis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/>
                        <a:t>Modern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41248">
                <a:tc>
                  <a:txBody>
                    <a:bodyPr/>
                    <a:lstStyle/>
                    <a:p>
                      <a:pPr algn="ctr"/>
                      <a:r>
                        <a:rPr sz="1800" b="1"/>
                        <a:t>Bahasa /</a:t>
                      </a:r>
                    </a:p>
                    <a:p>
                      <a:pPr algn="ctr"/>
                      <a:r>
                        <a:rPr sz="1800" b="1"/>
                        <a:t>Matematika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/>
                        <a:t>Analisis</a:t>
                      </a:r>
                    </a:p>
                    <a:p>
                      <a:pPr algn="ctr"/>
                      <a:r>
                        <a:rPr sz="1800"/>
                        <a:t>Simbol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/>
                        <a:t>Diskursif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/>
                        <a:t>Post-Modern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41248">
                <a:tc>
                  <a:txBody>
                    <a:bodyPr/>
                    <a:lstStyle/>
                    <a:p>
                      <a:pPr algn="ctr"/>
                      <a:r>
                        <a:rPr sz="1800" b="1"/>
                        <a:t>AI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/>
                        <a:t>Komputasi</a:t>
                      </a:r>
                    </a:p>
                    <a:p>
                      <a:pPr algn="ctr"/>
                      <a:r>
                        <a:rPr sz="1800"/>
                        <a:t>Data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/>
                        <a:t>Prediktif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/>
                        <a:t>Planetary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31520" y="6080760"/>
            <a:ext cx="10789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300"/>
              <a:t>Perubahan sumber pengetahuan membentuk cara manusia memahami realitas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EF8BBE2-0E30-78D3-3CD0-CDECF00789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BE8C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365760"/>
            <a:ext cx="1124712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000" b="1" dirty="0"/>
              <a:t>EVOLUSI STUDI ISLAM DI INDONESIA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39036" y="960120"/>
            <a:ext cx="9083448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600" dirty="0" err="1"/>
              <a:t>Perubahan</a:t>
            </a:r>
            <a:r>
              <a:rPr sz="1600" dirty="0"/>
              <a:t> </a:t>
            </a:r>
            <a:r>
              <a:rPr sz="1600" dirty="0" err="1"/>
              <a:t>cara</a:t>
            </a:r>
            <a:r>
              <a:rPr sz="1600" dirty="0"/>
              <a:t> </a:t>
            </a:r>
            <a:r>
              <a:rPr sz="1600" dirty="0" err="1"/>
              <a:t>memahami</a:t>
            </a:r>
            <a:r>
              <a:rPr sz="1600" dirty="0"/>
              <a:t>, </a:t>
            </a:r>
            <a:r>
              <a:rPr sz="1600" dirty="0" err="1"/>
              <a:t>mengkritisi</a:t>
            </a:r>
            <a:r>
              <a:rPr sz="1600" dirty="0"/>
              <a:t>, </a:t>
            </a:r>
            <a:r>
              <a:rPr sz="1600" dirty="0" err="1"/>
              <a:t>membangun</a:t>
            </a:r>
            <a:r>
              <a:rPr sz="1600" dirty="0"/>
              <a:t> </a:t>
            </a:r>
            <a:r>
              <a:rPr sz="1600" dirty="0" err="1"/>
              <a:t>paradigma</a:t>
            </a:r>
            <a:r>
              <a:rPr sz="1600" dirty="0"/>
              <a:t>, </a:t>
            </a:r>
            <a:r>
              <a:rPr sz="1600" dirty="0" err="1"/>
              <a:t>hingga</a:t>
            </a:r>
            <a:r>
              <a:rPr sz="1600" dirty="0"/>
              <a:t> </a:t>
            </a:r>
            <a:r>
              <a:rPr sz="1600" dirty="0" err="1"/>
              <a:t>produksi</a:t>
            </a:r>
            <a:r>
              <a:rPr sz="1600" dirty="0"/>
              <a:t> </a:t>
            </a:r>
            <a:r>
              <a:rPr sz="1600" dirty="0" err="1"/>
              <a:t>pengetahuan</a:t>
            </a:r>
            <a:r>
              <a:rPr sz="1600" dirty="0"/>
              <a:t> </a:t>
            </a:r>
            <a:r>
              <a:rPr sz="1600" dirty="0" err="1"/>
              <a:t>berbasis</a:t>
            </a:r>
            <a:r>
              <a:rPr sz="1600" dirty="0"/>
              <a:t> AI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20040" y="1828800"/>
            <a:ext cx="2240280" cy="3246120"/>
          </a:xfrm>
          <a:prstGeom prst="roundRect">
            <a:avLst/>
          </a:prstGeom>
          <a:solidFill>
            <a:srgbClr val="FFFFFF"/>
          </a:solidFill>
          <a:ln>
            <a:solidFill>
              <a:srgbClr val="BE8C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62485" y="1965960"/>
            <a:ext cx="955391" cy="19749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800" dirty="0"/>
              <a:t>☰</a:t>
            </a:r>
          </a:p>
          <a:p>
            <a:pPr algn="ctr"/>
            <a:r>
              <a:rPr sz="1600" b="1" dirty="0"/>
              <a:t>FASE I</a:t>
            </a:r>
          </a:p>
          <a:p>
            <a:pPr algn="ctr"/>
            <a:r>
              <a:rPr sz="1600" b="1" dirty="0" err="1"/>
              <a:t>Normatif</a:t>
            </a:r>
            <a:endParaRPr sz="1600" b="1" dirty="0"/>
          </a:p>
          <a:p>
            <a:pPr algn="ctr">
              <a:spcBef>
                <a:spcPts val="1000"/>
              </a:spcBef>
            </a:pPr>
            <a:r>
              <a:rPr dirty="0" err="1"/>
              <a:t>Hafalan</a:t>
            </a:r>
            <a:br>
              <a:rPr dirty="0"/>
            </a:br>
            <a:r>
              <a:rPr dirty="0" err="1"/>
              <a:t>Praktik</a:t>
            </a:r>
            <a:br>
              <a:rPr dirty="0"/>
            </a:br>
            <a:r>
              <a:rPr dirty="0"/>
              <a:t>Teks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651760" y="1828800"/>
            <a:ext cx="2240280" cy="3246120"/>
          </a:xfrm>
          <a:prstGeom prst="roundRect">
            <a:avLst/>
          </a:prstGeom>
          <a:solidFill>
            <a:srgbClr val="FFFFFF"/>
          </a:solidFill>
          <a:ln>
            <a:solidFill>
              <a:srgbClr val="BE8C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3155224" y="1965960"/>
            <a:ext cx="1233350" cy="19749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800" dirty="0"/>
              <a:t>◯</a:t>
            </a:r>
          </a:p>
          <a:p>
            <a:pPr algn="ctr"/>
            <a:r>
              <a:rPr sz="1600" b="1" dirty="0"/>
              <a:t>FASE II</a:t>
            </a:r>
          </a:p>
          <a:p>
            <a:pPr algn="ctr"/>
            <a:r>
              <a:rPr sz="1600" b="1" dirty="0" err="1"/>
              <a:t>Ilmu</a:t>
            </a:r>
            <a:r>
              <a:rPr sz="1600" b="1" dirty="0"/>
              <a:t> </a:t>
            </a:r>
            <a:r>
              <a:rPr sz="1600" b="1" dirty="0" err="1"/>
              <a:t>Sosial</a:t>
            </a:r>
            <a:endParaRPr sz="1600" b="1" dirty="0"/>
          </a:p>
          <a:p>
            <a:pPr algn="ctr">
              <a:spcBef>
                <a:spcPts val="1000"/>
              </a:spcBef>
            </a:pPr>
            <a:r>
              <a:rPr dirty="0" err="1"/>
              <a:t>Teori</a:t>
            </a:r>
            <a:r>
              <a:rPr dirty="0"/>
              <a:t> </a:t>
            </a:r>
            <a:r>
              <a:rPr dirty="0" err="1"/>
              <a:t>Sosial</a:t>
            </a:r>
            <a:br>
              <a:rPr dirty="0"/>
            </a:br>
            <a:r>
              <a:rPr dirty="0" err="1"/>
              <a:t>Analisis</a:t>
            </a:r>
            <a:br>
              <a:rPr dirty="0"/>
            </a:br>
            <a:r>
              <a:rPr dirty="0" err="1"/>
              <a:t>Kritik</a:t>
            </a:r>
            <a:endParaRPr dirty="0"/>
          </a:p>
        </p:txBody>
      </p:sp>
      <p:sp>
        <p:nvSpPr>
          <p:cNvPr id="9" name="Rounded Rectangle 8"/>
          <p:cNvSpPr/>
          <p:nvPr/>
        </p:nvSpPr>
        <p:spPr>
          <a:xfrm>
            <a:off x="4983479" y="1828800"/>
            <a:ext cx="2240280" cy="3246120"/>
          </a:xfrm>
          <a:prstGeom prst="roundRect">
            <a:avLst/>
          </a:prstGeom>
          <a:solidFill>
            <a:srgbClr val="FFFFFF"/>
          </a:solidFill>
          <a:ln>
            <a:solidFill>
              <a:srgbClr val="BE8C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5406762" y="1965960"/>
            <a:ext cx="1393715" cy="194412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800" dirty="0"/>
              <a:t>◇</a:t>
            </a:r>
          </a:p>
          <a:p>
            <a:pPr algn="ctr"/>
            <a:r>
              <a:rPr sz="1500" b="1" dirty="0"/>
              <a:t>FASE III</a:t>
            </a:r>
          </a:p>
          <a:p>
            <a:pPr algn="ctr"/>
            <a:r>
              <a:rPr sz="1500" b="1" dirty="0" err="1"/>
              <a:t>Humaniora</a:t>
            </a:r>
            <a:endParaRPr sz="1500" b="1" dirty="0"/>
          </a:p>
          <a:p>
            <a:pPr algn="ctr">
              <a:spcBef>
                <a:spcPts val="1000"/>
              </a:spcBef>
            </a:pPr>
            <a:r>
              <a:rPr dirty="0" err="1"/>
              <a:t>Dekonstruksi</a:t>
            </a:r>
            <a:br>
              <a:rPr dirty="0"/>
            </a:br>
            <a:r>
              <a:rPr dirty="0" err="1"/>
              <a:t>Tradisi</a:t>
            </a:r>
            <a:br>
              <a:rPr dirty="0"/>
            </a:br>
            <a:r>
              <a:rPr dirty="0" err="1"/>
              <a:t>Budaya</a:t>
            </a:r>
            <a:endParaRPr dirty="0"/>
          </a:p>
        </p:txBody>
      </p:sp>
      <p:sp>
        <p:nvSpPr>
          <p:cNvPr id="11" name="Rounded Rectangle 10"/>
          <p:cNvSpPr/>
          <p:nvPr/>
        </p:nvSpPr>
        <p:spPr>
          <a:xfrm>
            <a:off x="7315199" y="1828800"/>
            <a:ext cx="2240280" cy="3246120"/>
          </a:xfrm>
          <a:prstGeom prst="roundRect">
            <a:avLst/>
          </a:prstGeom>
          <a:solidFill>
            <a:srgbClr val="FFFFFF"/>
          </a:solidFill>
          <a:ln>
            <a:solidFill>
              <a:srgbClr val="BE8C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769163" y="1965960"/>
            <a:ext cx="1332352" cy="194412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800" dirty="0"/>
              <a:t>◎</a:t>
            </a:r>
          </a:p>
          <a:p>
            <a:pPr algn="ctr"/>
            <a:r>
              <a:rPr sz="1500" b="1" dirty="0"/>
              <a:t>FASE IV</a:t>
            </a:r>
          </a:p>
          <a:p>
            <a:pPr algn="ctr"/>
            <a:r>
              <a:rPr sz="1500" b="1" dirty="0" err="1"/>
              <a:t>Paradigma</a:t>
            </a:r>
            <a:endParaRPr sz="1500" b="1" dirty="0"/>
          </a:p>
          <a:p>
            <a:pPr algn="ctr">
              <a:spcBef>
                <a:spcPts val="1000"/>
              </a:spcBef>
            </a:pPr>
            <a:r>
              <a:rPr dirty="0"/>
              <a:t>Integrasi</a:t>
            </a:r>
            <a:br>
              <a:rPr dirty="0"/>
            </a:br>
            <a:r>
              <a:rPr dirty="0" err="1"/>
              <a:t>Interkoneksi</a:t>
            </a:r>
            <a:br>
              <a:rPr dirty="0"/>
            </a:br>
            <a:r>
              <a:rPr dirty="0" err="1"/>
              <a:t>Ilmu</a:t>
            </a:r>
            <a:endParaRPr dirty="0"/>
          </a:p>
        </p:txBody>
      </p:sp>
      <p:sp>
        <p:nvSpPr>
          <p:cNvPr id="13" name="Rounded Rectangle 12"/>
          <p:cNvSpPr/>
          <p:nvPr/>
        </p:nvSpPr>
        <p:spPr>
          <a:xfrm>
            <a:off x="9646919" y="1828800"/>
            <a:ext cx="2240280" cy="3246120"/>
          </a:xfrm>
          <a:prstGeom prst="roundRect">
            <a:avLst/>
          </a:prstGeom>
          <a:solidFill>
            <a:srgbClr val="FFFFFF"/>
          </a:solidFill>
          <a:ln>
            <a:solidFill>
              <a:srgbClr val="BE8C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0037245" y="1965960"/>
            <a:ext cx="1459630" cy="194412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800" dirty="0"/>
              <a:t>✦</a:t>
            </a:r>
          </a:p>
          <a:p>
            <a:pPr algn="ctr"/>
            <a:r>
              <a:rPr sz="1500" b="1" dirty="0"/>
              <a:t>FASE V</a:t>
            </a:r>
          </a:p>
          <a:p>
            <a:pPr algn="ctr"/>
            <a:r>
              <a:rPr sz="1500" b="1" dirty="0"/>
              <a:t>AI Based</a:t>
            </a:r>
          </a:p>
          <a:p>
            <a:pPr algn="ctr">
              <a:spcBef>
                <a:spcPts val="1000"/>
              </a:spcBef>
            </a:pPr>
            <a:r>
              <a:rPr dirty="0"/>
              <a:t>AI Tools</a:t>
            </a:r>
            <a:br>
              <a:rPr dirty="0"/>
            </a:br>
            <a:r>
              <a:rPr dirty="0"/>
              <a:t>Data</a:t>
            </a:r>
            <a:br>
              <a:rPr dirty="0"/>
            </a:br>
            <a:r>
              <a:rPr dirty="0" err="1"/>
              <a:t>Produksi</a:t>
            </a:r>
            <a:r>
              <a:rPr dirty="0"/>
              <a:t> </a:t>
            </a:r>
            <a:r>
              <a:rPr dirty="0" err="1"/>
              <a:t>Ilmu</a:t>
            </a:r>
            <a:endParaRPr dirty="0"/>
          </a:p>
        </p:txBody>
      </p:sp>
      <p:sp>
        <p:nvSpPr>
          <p:cNvPr id="15" name="TextBox 14"/>
          <p:cNvSpPr txBox="1"/>
          <p:nvPr/>
        </p:nvSpPr>
        <p:spPr>
          <a:xfrm>
            <a:off x="731520" y="5806440"/>
            <a:ext cx="10789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500" b="1"/>
              <a:t>Normatif → Sosial-Kritis → Dekonstruksi → Paradigma Keilmuan → AI Based Knowledge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94EA263-1CF7-4E2B-F6D0-F54064F676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4564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BE8C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411480"/>
            <a:ext cx="11430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000" b="1"/>
              <a:t>EMPAT PARADIGMA KEILMUAN DI PTKI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1417320"/>
            <a:ext cx="5349240" cy="1965960"/>
          </a:xfrm>
          <a:prstGeom prst="roundRect">
            <a:avLst/>
          </a:prstGeom>
          <a:solidFill>
            <a:srgbClr val="FFFFFF"/>
          </a:solidFill>
          <a:ln>
            <a:solidFill>
              <a:srgbClr val="BE8C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1554480"/>
            <a:ext cx="4892040" cy="1691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/>
              <a:t>ISLAMISASI ILMU</a:t>
            </a:r>
          </a:p>
          <a:p>
            <a:pPr>
              <a:spcBef>
                <a:spcPts val="800"/>
              </a:spcBef>
            </a:pPr>
            <a:r>
              <a:rPr sz="1400"/>
              <a:t>Tokoh: Al-Attas, Al-Faruqi</a:t>
            </a:r>
            <a:br/>
            <a:br/>
            <a:r>
              <a:rPr sz="1400"/>
              <a:t>Sumber: Wahyu &amp; Adab</a:t>
            </a:r>
            <a:br/>
            <a:br/>
            <a:r>
              <a:rPr sz="1400"/>
              <a:t>Tujuan: Rekonstruksi ilmu dalam kerangka Islam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355080" y="1417320"/>
            <a:ext cx="5349240" cy="1965960"/>
          </a:xfrm>
          <a:prstGeom prst="roundRect">
            <a:avLst/>
          </a:prstGeom>
          <a:solidFill>
            <a:srgbClr val="FFFFFF"/>
          </a:solidFill>
          <a:ln>
            <a:solidFill>
              <a:srgbClr val="BE8C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583680" y="1554480"/>
            <a:ext cx="4892040" cy="1691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/>
              <a:t>INTEGRASI ILMU</a:t>
            </a:r>
          </a:p>
          <a:p>
            <a:pPr>
              <a:spcBef>
                <a:spcPts val="800"/>
              </a:spcBef>
            </a:pPr>
            <a:r>
              <a:rPr sz="1400"/>
              <a:t>Tokoh: Azyumardi Azra</a:t>
            </a:r>
            <a:br/>
            <a:br/>
            <a:r>
              <a:rPr sz="1400"/>
              <a:t>Sumber: Wahyu + Alam</a:t>
            </a:r>
            <a:br/>
            <a:br/>
            <a:r>
              <a:rPr sz="1400"/>
              <a:t>Tujuan: Penyatuan agama dan sains modern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3886200"/>
            <a:ext cx="5349240" cy="1965960"/>
          </a:xfrm>
          <a:prstGeom prst="roundRect">
            <a:avLst/>
          </a:prstGeom>
          <a:solidFill>
            <a:srgbClr val="FFFFFF"/>
          </a:solidFill>
          <a:ln>
            <a:solidFill>
              <a:srgbClr val="BE8C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31520" y="4023360"/>
            <a:ext cx="4892040" cy="1691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/>
              <a:t>INTERKONEKSI ILMU</a:t>
            </a:r>
          </a:p>
          <a:p>
            <a:pPr>
              <a:spcBef>
                <a:spcPts val="800"/>
              </a:spcBef>
            </a:pPr>
            <a:r>
              <a:rPr sz="1400"/>
              <a:t>Tokoh: M. Amin Abdullah</a:t>
            </a:r>
            <a:br/>
            <a:br/>
            <a:r>
              <a:rPr sz="1400"/>
              <a:t>Sumber: Dialog lintas ilmu</a:t>
            </a:r>
            <a:br/>
            <a:br/>
            <a:r>
              <a:rPr sz="1400"/>
              <a:t>Tujuan: Jejaring agama, sosial, dan alam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355080" y="3886200"/>
            <a:ext cx="5349240" cy="1965960"/>
          </a:xfrm>
          <a:prstGeom prst="roundRect">
            <a:avLst/>
          </a:prstGeom>
          <a:solidFill>
            <a:srgbClr val="FFFFFF"/>
          </a:solidFill>
          <a:ln>
            <a:solidFill>
              <a:srgbClr val="BE8C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583680" y="4023360"/>
            <a:ext cx="4892040" cy="1691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/>
              <a:t>FRIKATIFISASI ILMU</a:t>
            </a:r>
          </a:p>
          <a:p>
            <a:pPr>
              <a:spcBef>
                <a:spcPts val="800"/>
              </a:spcBef>
            </a:pPr>
            <a:r>
              <a:rPr sz="1400"/>
              <a:t>Tokoh: KBA</a:t>
            </a:r>
            <a:br/>
            <a:br/>
            <a:r>
              <a:rPr sz="1400"/>
              <a:t>Sumber: Ruhani, zikir, kesadaran</a:t>
            </a:r>
            <a:br/>
            <a:br/>
            <a:r>
              <a:rPr sz="1400"/>
              <a:t>Tujuan: Ilmu yang menghidupkan kesadaran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5FAD16B-39B3-9292-F9DB-BDB6B85063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440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3186834-F386-A379-D2F8-541E729CD7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5968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4141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64592"/>
            <a:ext cx="11430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700" b="1">
                <a:solidFill>
                  <a:srgbClr val="FFFFFF"/>
                </a:solidFill>
              </a:rPr>
              <a:t>KESIMPULAN: PERGESERAN PARADIGMA KEILMUAN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566928"/>
            <a:ext cx="10789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300">
                <a:solidFill>
                  <a:srgbClr val="DCB446"/>
                </a:solidFill>
              </a:rPr>
              <a:t>Dari rekonstruksi ilmu menuju integrasi, jejaring, dan transformasi kesadaran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28600" y="1234440"/>
          <a:ext cx="11750040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00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500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500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500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5000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96112">
                <a:tc>
                  <a:txBody>
                    <a:bodyPr/>
                    <a:lstStyle/>
                    <a:p>
                      <a:pPr algn="ctr"/>
                      <a:r>
                        <a:rPr sz="1300" b="1"/>
                        <a:t>Aspek</a:t>
                      </a:r>
                    </a:p>
                  </a:txBody>
                  <a:tcPr anchor="ctr">
                    <a:solidFill>
                      <a:srgbClr val="BE8C2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1"/>
                        <a:t>Islamisasi</a:t>
                      </a:r>
                    </a:p>
                    <a:p>
                      <a:pPr algn="ctr"/>
                      <a:r>
                        <a:rPr sz="1300" b="1"/>
                        <a:t>Ilmu</a:t>
                      </a:r>
                    </a:p>
                  </a:txBody>
                  <a:tcPr anchor="ctr">
                    <a:solidFill>
                      <a:srgbClr val="BE8C2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1"/>
                        <a:t>Integrasi</a:t>
                      </a:r>
                    </a:p>
                    <a:p>
                      <a:pPr algn="ctr"/>
                      <a:r>
                        <a:rPr sz="1300" b="1"/>
                        <a:t>Ilmu</a:t>
                      </a:r>
                    </a:p>
                  </a:txBody>
                  <a:tcPr anchor="ctr">
                    <a:solidFill>
                      <a:srgbClr val="BE8C2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1"/>
                        <a:t>Interkoneksi</a:t>
                      </a:r>
                    </a:p>
                    <a:p>
                      <a:pPr algn="ctr"/>
                      <a:r>
                        <a:rPr sz="1300" b="1"/>
                        <a:t>Ilmu</a:t>
                      </a:r>
                    </a:p>
                  </a:txBody>
                  <a:tcPr anchor="ctr">
                    <a:solidFill>
                      <a:srgbClr val="BE8C2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1"/>
                        <a:t>Frikatifisasi</a:t>
                      </a:r>
                    </a:p>
                    <a:p>
                      <a:pPr algn="ctr"/>
                      <a:r>
                        <a:rPr sz="1300" b="1"/>
                        <a:t>Ilmu</a:t>
                      </a:r>
                    </a:p>
                  </a:txBody>
                  <a:tcPr anchor="ctr">
                    <a:solidFill>
                      <a:srgbClr val="BE8C2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96112">
                <a:tc>
                  <a:txBody>
                    <a:bodyPr/>
                    <a:lstStyle/>
                    <a:p>
                      <a:pPr algn="ctr"/>
                      <a:r>
                        <a:rPr sz="1300" b="1"/>
                        <a:t>Basis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/>
                        <a:t>Adab</a:t>
                      </a:r>
                    </a:p>
                    <a:p>
                      <a:pPr algn="ctr"/>
                      <a:r>
                        <a:rPr sz="1300"/>
                        <a:t>Tauhid</a:t>
                      </a:r>
                    </a:p>
                    <a:p>
                      <a:pPr algn="ctr"/>
                      <a:r>
                        <a:rPr sz="1300"/>
                        <a:t>Nilai Islam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/>
                        <a:t>Wahyu</a:t>
                      </a:r>
                    </a:p>
                    <a:p>
                      <a:pPr algn="ctr"/>
                      <a:r>
                        <a:rPr sz="1300"/>
                        <a:t>+</a:t>
                      </a:r>
                    </a:p>
                    <a:p>
                      <a:pPr algn="ctr"/>
                      <a:r>
                        <a:rPr sz="1300"/>
                        <a:t>Sains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/>
                        <a:t>Agama</a:t>
                      </a:r>
                    </a:p>
                    <a:p>
                      <a:pPr algn="ctr"/>
                      <a:r>
                        <a:rPr sz="1300"/>
                        <a:t>Sosial</a:t>
                      </a:r>
                    </a:p>
                    <a:p>
                      <a:pPr algn="ctr"/>
                      <a:r>
                        <a:rPr sz="1300"/>
                        <a:t>Alam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/>
                        <a:t>Ruhani</a:t>
                      </a:r>
                    </a:p>
                    <a:p>
                      <a:pPr algn="ctr"/>
                      <a:r>
                        <a:rPr sz="1300"/>
                        <a:t>Zikir</a:t>
                      </a:r>
                    </a:p>
                    <a:p>
                      <a:pPr algn="ctr"/>
                      <a:r>
                        <a:rPr sz="1300"/>
                        <a:t>Kesadaran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6112">
                <a:tc>
                  <a:txBody>
                    <a:bodyPr/>
                    <a:lstStyle/>
                    <a:p>
                      <a:pPr algn="ctr"/>
                      <a:r>
                        <a:rPr sz="1300" b="1"/>
                        <a:t>Orientasi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/>
                        <a:t>Rekonstruksi</a:t>
                      </a:r>
                    </a:p>
                    <a:p>
                      <a:pPr algn="ctr"/>
                      <a:r>
                        <a:rPr sz="1300"/>
                        <a:t>keilmuan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/>
                        <a:t>Sintesis</a:t>
                      </a:r>
                    </a:p>
                    <a:p>
                      <a:pPr algn="ctr"/>
                      <a:r>
                        <a:rPr sz="1300"/>
                        <a:t>Epistemik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/>
                        <a:t>Dialog</a:t>
                      </a:r>
                    </a:p>
                    <a:p>
                      <a:pPr algn="ctr"/>
                      <a:r>
                        <a:rPr sz="1300"/>
                        <a:t>Lintas Ilmu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/>
                        <a:t>Transformasi</a:t>
                      </a:r>
                    </a:p>
                    <a:p>
                      <a:pPr algn="ctr"/>
                      <a:r>
                        <a:rPr sz="1300"/>
                        <a:t>Kesadaran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96112">
                <a:tc>
                  <a:txBody>
                    <a:bodyPr/>
                    <a:lstStyle/>
                    <a:p>
                      <a:pPr algn="ctr"/>
                      <a:r>
                        <a:rPr sz="1300" b="1"/>
                        <a:t>Posisi</a:t>
                      </a:r>
                    </a:p>
                    <a:p>
                      <a:pPr algn="ctr"/>
                      <a:r>
                        <a:rPr sz="1300" b="1"/>
                        <a:t>Ilmu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/>
                        <a:t>Sistem nilai</a:t>
                      </a:r>
                    </a:p>
                    <a:p>
                      <a:pPr algn="ctr"/>
                      <a:r>
                        <a:rPr sz="1300"/>
                        <a:t>ilahiah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/>
                        <a:t>Kesatuan</a:t>
                      </a:r>
                    </a:p>
                    <a:p>
                      <a:pPr algn="ctr"/>
                      <a:r>
                        <a:rPr sz="1300"/>
                        <a:t>sumber ilmu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/>
                        <a:t>Jejaring</a:t>
                      </a:r>
                    </a:p>
                    <a:p>
                      <a:pPr algn="ctr"/>
                      <a:r>
                        <a:rPr sz="1300"/>
                        <a:t>pengetahuan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/>
                        <a:t>Cahaya yang</a:t>
                      </a:r>
                    </a:p>
                    <a:p>
                      <a:pPr algn="ctr"/>
                      <a:r>
                        <a:rPr sz="1300"/>
                        <a:t>menghidupkan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96112">
                <a:tc>
                  <a:txBody>
                    <a:bodyPr/>
                    <a:lstStyle/>
                    <a:p>
                      <a:pPr algn="ctr"/>
                      <a:r>
                        <a:rPr sz="1300" b="1"/>
                        <a:t>Arah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/>
                        <a:t>Islamisasi</a:t>
                      </a:r>
                    </a:p>
                    <a:p>
                      <a:pPr algn="ctr"/>
                      <a:r>
                        <a:rPr sz="1300"/>
                        <a:t>pengetahuan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/>
                        <a:t>Penyatuan</a:t>
                      </a:r>
                    </a:p>
                    <a:p>
                      <a:pPr algn="ctr"/>
                      <a:r>
                        <a:rPr sz="1300"/>
                        <a:t>keilmuan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/>
                        <a:t>Keterhubungan</a:t>
                      </a:r>
                    </a:p>
                    <a:p>
                      <a:pPr algn="ctr"/>
                      <a:r>
                        <a:rPr sz="1300"/>
                        <a:t>makna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/>
                        <a:t>Resonansi</a:t>
                      </a:r>
                    </a:p>
                    <a:p>
                      <a:pPr algn="ctr"/>
                      <a:r>
                        <a:rPr sz="1300"/>
                        <a:t>ruhani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548640" y="5989320"/>
            <a:ext cx="11064240" cy="502920"/>
          </a:xfrm>
          <a:prstGeom prst="roundRect">
            <a:avLst/>
          </a:prstGeom>
          <a:solidFill>
            <a:srgbClr val="14141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31520" y="6108192"/>
            <a:ext cx="106984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</a:rPr>
              <a:t>Islamisasi → Integrasi → Interkoneksi → Frikatifisasi: Evolusi Paradigma Keilmuan PTKI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231F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201168" y="0"/>
            <a:ext cx="11990527" cy="1051560"/>
          </a:xfrm>
          <a:prstGeom prst="rect">
            <a:avLst/>
          </a:prstGeom>
          <a:solidFill>
            <a:srgbClr val="CA97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2960" y="1874519"/>
            <a:ext cx="1069848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4200" b="1">
                <a:latin typeface="Aptos Display"/>
              </a:rPr>
              <a:t>MEMAHAMI PARADIGMA</a:t>
            </a:r>
            <a:br/>
            <a:r>
              <a:rPr sz="4200" b="1">
                <a:latin typeface="Aptos Display"/>
              </a:rPr>
              <a:t>KEILMUAN DI PTKI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4023360"/>
            <a:ext cx="10332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 dirty="0">
                <a:latin typeface="Aptos"/>
              </a:rPr>
              <a:t>KAMARUZZAMAN BUSTAMAM AHMAD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6217920"/>
            <a:ext cx="103327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>
                <a:latin typeface="Aptos"/>
              </a:rPr>
              <a:t>Paradigma Keilmuan • PTKI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DC0B418-0109-B30C-7DA4-DF9C9379D0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4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BE8C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000" b="1">
                <a:latin typeface="Aptos Display"/>
              </a:rPr>
              <a:t>EVOLUSI SUMBER ILMU PENGETAHUAN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02920" y="1508760"/>
          <a:ext cx="11201400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0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00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00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003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41248">
                <a:tc>
                  <a:txBody>
                    <a:bodyPr/>
                    <a:lstStyle/>
                    <a:p>
                      <a:pPr algn="ctr"/>
                      <a:r>
                        <a:rPr sz="1600" b="1"/>
                        <a:t>Sumber Ilmu</a:t>
                      </a:r>
                    </a:p>
                    <a:p>
                      <a:pPr algn="ctr"/>
                      <a:r>
                        <a:rPr sz="1600" b="1"/>
                        <a:t>Pengetahuan</a:t>
                      </a:r>
                    </a:p>
                  </a:txBody>
                  <a:tcPr>
                    <a:solidFill>
                      <a:srgbClr val="BE8C2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1"/>
                        <a:t>Metode</a:t>
                      </a:r>
                    </a:p>
                  </a:txBody>
                  <a:tcPr>
                    <a:solidFill>
                      <a:srgbClr val="BE8C2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1"/>
                        <a:t>Level</a:t>
                      </a:r>
                    </a:p>
                    <a:p>
                      <a:pPr algn="ctr"/>
                      <a:r>
                        <a:rPr sz="1600" b="1"/>
                        <a:t>Pengetahuan</a:t>
                      </a:r>
                    </a:p>
                  </a:txBody>
                  <a:tcPr>
                    <a:solidFill>
                      <a:srgbClr val="BE8C2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1"/>
                        <a:t>Bentuk</a:t>
                      </a:r>
                    </a:p>
                    <a:p>
                      <a:pPr algn="ctr"/>
                      <a:r>
                        <a:rPr sz="1600" b="1"/>
                        <a:t>Masyarakat</a:t>
                      </a:r>
                    </a:p>
                  </a:txBody>
                  <a:tcPr>
                    <a:solidFill>
                      <a:srgbClr val="BE8C2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1248">
                <a:tc>
                  <a:txBody>
                    <a:bodyPr/>
                    <a:lstStyle/>
                    <a:p>
                      <a:pPr algn="ctr"/>
                      <a:r>
                        <a:rPr sz="1800" b="1"/>
                        <a:t>Intuisi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/>
                        <a:t>Pengalaman</a:t>
                      </a:r>
                    </a:p>
                    <a:p>
                      <a:pPr algn="ctr"/>
                      <a:r>
                        <a:rPr sz="1800"/>
                        <a:t>Batin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/>
                        <a:t>Naratif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/>
                        <a:t>Tradisional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1248">
                <a:tc>
                  <a:txBody>
                    <a:bodyPr/>
                    <a:lstStyle/>
                    <a:p>
                      <a:pPr algn="ctr"/>
                      <a:r>
                        <a:rPr sz="1800" b="1"/>
                        <a:t>Alam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/>
                        <a:t>Observasi</a:t>
                      </a:r>
                    </a:p>
                    <a:p>
                      <a:pPr algn="ctr"/>
                      <a:r>
                        <a:rPr sz="1800"/>
                        <a:t>Alam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/>
                        <a:t>Teoritis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/>
                        <a:t>Modern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41248">
                <a:tc>
                  <a:txBody>
                    <a:bodyPr/>
                    <a:lstStyle/>
                    <a:p>
                      <a:pPr algn="ctr"/>
                      <a:r>
                        <a:rPr sz="1800" b="1"/>
                        <a:t>Bahasa /</a:t>
                      </a:r>
                    </a:p>
                    <a:p>
                      <a:pPr algn="ctr"/>
                      <a:r>
                        <a:rPr sz="1800" b="1"/>
                        <a:t>Matematika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/>
                        <a:t>Analisis</a:t>
                      </a:r>
                    </a:p>
                    <a:p>
                      <a:pPr algn="ctr"/>
                      <a:r>
                        <a:rPr sz="1800"/>
                        <a:t>Simbol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/>
                        <a:t>Diskursif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/>
                        <a:t>Post-Modern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41248">
                <a:tc>
                  <a:txBody>
                    <a:bodyPr/>
                    <a:lstStyle/>
                    <a:p>
                      <a:pPr algn="ctr"/>
                      <a:r>
                        <a:rPr sz="1800" b="1"/>
                        <a:t>AI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/>
                        <a:t>Komputasi</a:t>
                      </a:r>
                    </a:p>
                    <a:p>
                      <a:pPr algn="ctr"/>
                      <a:r>
                        <a:rPr sz="1800"/>
                        <a:t>Data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/>
                        <a:t>Prediktif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/>
                        <a:t>Planetary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31520" y="6080760"/>
            <a:ext cx="10789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300"/>
              <a:t>Perubahan sumber pengetahuan membentuk cara manusia memahami realitas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BE8C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000" b="1">
                <a:latin typeface="Aptos Display"/>
              </a:rPr>
              <a:t>EVOLUSI SUMBER ILMU PENGETAHUAN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02920" y="1508760"/>
          <a:ext cx="11201400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0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00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00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003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41248">
                <a:tc>
                  <a:txBody>
                    <a:bodyPr/>
                    <a:lstStyle/>
                    <a:p>
                      <a:pPr algn="ctr"/>
                      <a:r>
                        <a:rPr sz="1600" b="1"/>
                        <a:t>Sumber Ilmu</a:t>
                      </a:r>
                    </a:p>
                    <a:p>
                      <a:pPr algn="ctr"/>
                      <a:r>
                        <a:rPr sz="1600" b="1"/>
                        <a:t>Pengetahuan</a:t>
                      </a:r>
                    </a:p>
                  </a:txBody>
                  <a:tcPr>
                    <a:solidFill>
                      <a:srgbClr val="BE8C2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1"/>
                        <a:t>Metode</a:t>
                      </a:r>
                    </a:p>
                  </a:txBody>
                  <a:tcPr>
                    <a:solidFill>
                      <a:srgbClr val="BE8C2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1"/>
                        <a:t>Level</a:t>
                      </a:r>
                    </a:p>
                    <a:p>
                      <a:pPr algn="ctr"/>
                      <a:r>
                        <a:rPr sz="1600" b="1"/>
                        <a:t>Pengetahuan</a:t>
                      </a:r>
                    </a:p>
                  </a:txBody>
                  <a:tcPr>
                    <a:solidFill>
                      <a:srgbClr val="BE8C2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1"/>
                        <a:t>Bentuk</a:t>
                      </a:r>
                    </a:p>
                    <a:p>
                      <a:pPr algn="ctr"/>
                      <a:r>
                        <a:rPr sz="1600" b="1"/>
                        <a:t>Masyarakat</a:t>
                      </a:r>
                    </a:p>
                  </a:txBody>
                  <a:tcPr>
                    <a:solidFill>
                      <a:srgbClr val="BE8C2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1248">
                <a:tc>
                  <a:txBody>
                    <a:bodyPr/>
                    <a:lstStyle/>
                    <a:p>
                      <a:pPr algn="ctr"/>
                      <a:r>
                        <a:rPr sz="1800" b="1"/>
                        <a:t>Intuisi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/>
                        <a:t>Pengalaman</a:t>
                      </a:r>
                    </a:p>
                    <a:p>
                      <a:pPr algn="ctr"/>
                      <a:r>
                        <a:rPr sz="1800"/>
                        <a:t>Batin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/>
                        <a:t>Naratif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/>
                        <a:t>Tradisional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1248">
                <a:tc>
                  <a:txBody>
                    <a:bodyPr/>
                    <a:lstStyle/>
                    <a:p>
                      <a:pPr algn="ctr"/>
                      <a:r>
                        <a:rPr sz="1800" b="1"/>
                        <a:t>Alam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/>
                        <a:t>Observasi</a:t>
                      </a:r>
                    </a:p>
                    <a:p>
                      <a:pPr algn="ctr"/>
                      <a:r>
                        <a:rPr sz="1800"/>
                        <a:t>Alam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/>
                        <a:t>Teoritis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/>
                        <a:t>Modern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41248">
                <a:tc>
                  <a:txBody>
                    <a:bodyPr/>
                    <a:lstStyle/>
                    <a:p>
                      <a:pPr algn="ctr"/>
                      <a:r>
                        <a:rPr sz="1800" b="1"/>
                        <a:t>Bahasa /</a:t>
                      </a:r>
                    </a:p>
                    <a:p>
                      <a:pPr algn="ctr"/>
                      <a:r>
                        <a:rPr sz="1800" b="1"/>
                        <a:t>Matematika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/>
                        <a:t>Analisis</a:t>
                      </a:r>
                    </a:p>
                    <a:p>
                      <a:pPr algn="ctr"/>
                      <a:r>
                        <a:rPr sz="1800"/>
                        <a:t>Simbol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/>
                        <a:t>Diskursif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/>
                        <a:t>Post-Modern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41248">
                <a:tc>
                  <a:txBody>
                    <a:bodyPr/>
                    <a:lstStyle/>
                    <a:p>
                      <a:pPr algn="ctr"/>
                      <a:r>
                        <a:rPr sz="1800" b="1"/>
                        <a:t>AI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/>
                        <a:t>Komputasi</a:t>
                      </a:r>
                    </a:p>
                    <a:p>
                      <a:pPr algn="ctr"/>
                      <a:r>
                        <a:rPr sz="1800"/>
                        <a:t>Data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/>
                        <a:t>Prediktif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/>
                        <a:t>Planetary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31520" y="6080760"/>
            <a:ext cx="10789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300"/>
              <a:t>Perubahan sumber pengetahuan membentuk cara manusia memahami realitas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EF8BBE2-0E30-78D3-3CD0-CDECF00789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BE8C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365760"/>
            <a:ext cx="1124712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000" b="1" dirty="0"/>
              <a:t>EVOLUSI STUDI ISLAM DI INDONESIA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39036" y="960120"/>
            <a:ext cx="9083448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600" dirty="0" err="1"/>
              <a:t>Perubahan</a:t>
            </a:r>
            <a:r>
              <a:rPr sz="1600" dirty="0"/>
              <a:t> </a:t>
            </a:r>
            <a:r>
              <a:rPr sz="1600" dirty="0" err="1"/>
              <a:t>cara</a:t>
            </a:r>
            <a:r>
              <a:rPr sz="1600" dirty="0"/>
              <a:t> </a:t>
            </a:r>
            <a:r>
              <a:rPr sz="1600" dirty="0" err="1"/>
              <a:t>memahami</a:t>
            </a:r>
            <a:r>
              <a:rPr sz="1600" dirty="0"/>
              <a:t>, </a:t>
            </a:r>
            <a:r>
              <a:rPr sz="1600" dirty="0" err="1"/>
              <a:t>mengkritisi</a:t>
            </a:r>
            <a:r>
              <a:rPr sz="1600" dirty="0"/>
              <a:t>, </a:t>
            </a:r>
            <a:r>
              <a:rPr sz="1600" dirty="0" err="1"/>
              <a:t>membangun</a:t>
            </a:r>
            <a:r>
              <a:rPr sz="1600" dirty="0"/>
              <a:t> </a:t>
            </a:r>
            <a:r>
              <a:rPr sz="1600" dirty="0" err="1"/>
              <a:t>paradigma</a:t>
            </a:r>
            <a:r>
              <a:rPr sz="1600" dirty="0"/>
              <a:t>, </a:t>
            </a:r>
            <a:r>
              <a:rPr sz="1600" dirty="0" err="1"/>
              <a:t>hingga</a:t>
            </a:r>
            <a:r>
              <a:rPr sz="1600" dirty="0"/>
              <a:t> </a:t>
            </a:r>
            <a:r>
              <a:rPr sz="1600" dirty="0" err="1"/>
              <a:t>produksi</a:t>
            </a:r>
            <a:r>
              <a:rPr sz="1600" dirty="0"/>
              <a:t> </a:t>
            </a:r>
            <a:r>
              <a:rPr sz="1600" dirty="0" err="1"/>
              <a:t>pengetahuan</a:t>
            </a:r>
            <a:r>
              <a:rPr sz="1600" dirty="0"/>
              <a:t> </a:t>
            </a:r>
            <a:r>
              <a:rPr sz="1600" dirty="0" err="1"/>
              <a:t>berbasis</a:t>
            </a:r>
            <a:r>
              <a:rPr sz="1600" dirty="0"/>
              <a:t> AI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20040" y="1828800"/>
            <a:ext cx="2240280" cy="3246120"/>
          </a:xfrm>
          <a:prstGeom prst="roundRect">
            <a:avLst/>
          </a:prstGeom>
          <a:solidFill>
            <a:srgbClr val="FFFFFF"/>
          </a:solidFill>
          <a:ln>
            <a:solidFill>
              <a:srgbClr val="BE8C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62485" y="1965960"/>
            <a:ext cx="955391" cy="19749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800" dirty="0"/>
              <a:t>☰</a:t>
            </a:r>
          </a:p>
          <a:p>
            <a:pPr algn="ctr"/>
            <a:r>
              <a:rPr sz="1600" b="1" dirty="0"/>
              <a:t>FASE I</a:t>
            </a:r>
          </a:p>
          <a:p>
            <a:pPr algn="ctr"/>
            <a:r>
              <a:rPr sz="1600" b="1" dirty="0" err="1"/>
              <a:t>Normatif</a:t>
            </a:r>
            <a:endParaRPr sz="1600" b="1" dirty="0"/>
          </a:p>
          <a:p>
            <a:pPr algn="ctr">
              <a:spcBef>
                <a:spcPts val="1000"/>
              </a:spcBef>
            </a:pPr>
            <a:r>
              <a:rPr dirty="0" err="1"/>
              <a:t>Hafalan</a:t>
            </a:r>
            <a:br>
              <a:rPr dirty="0"/>
            </a:br>
            <a:r>
              <a:rPr dirty="0" err="1"/>
              <a:t>Praktik</a:t>
            </a:r>
            <a:br>
              <a:rPr dirty="0"/>
            </a:br>
            <a:r>
              <a:rPr dirty="0"/>
              <a:t>Teks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651760" y="1828800"/>
            <a:ext cx="2240280" cy="3246120"/>
          </a:xfrm>
          <a:prstGeom prst="roundRect">
            <a:avLst/>
          </a:prstGeom>
          <a:solidFill>
            <a:srgbClr val="FFFFFF"/>
          </a:solidFill>
          <a:ln>
            <a:solidFill>
              <a:srgbClr val="BE8C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3155224" y="1965960"/>
            <a:ext cx="1233350" cy="19749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800" dirty="0"/>
              <a:t>◯</a:t>
            </a:r>
          </a:p>
          <a:p>
            <a:pPr algn="ctr"/>
            <a:r>
              <a:rPr sz="1600" b="1" dirty="0"/>
              <a:t>FASE II</a:t>
            </a:r>
          </a:p>
          <a:p>
            <a:pPr algn="ctr"/>
            <a:r>
              <a:rPr sz="1600" b="1" dirty="0" err="1"/>
              <a:t>Ilmu</a:t>
            </a:r>
            <a:r>
              <a:rPr sz="1600" b="1" dirty="0"/>
              <a:t> </a:t>
            </a:r>
            <a:r>
              <a:rPr sz="1600" b="1" dirty="0" err="1"/>
              <a:t>Sosial</a:t>
            </a:r>
            <a:endParaRPr sz="1600" b="1" dirty="0"/>
          </a:p>
          <a:p>
            <a:pPr algn="ctr">
              <a:spcBef>
                <a:spcPts val="1000"/>
              </a:spcBef>
            </a:pPr>
            <a:r>
              <a:rPr dirty="0" err="1"/>
              <a:t>Teori</a:t>
            </a:r>
            <a:r>
              <a:rPr dirty="0"/>
              <a:t> </a:t>
            </a:r>
            <a:r>
              <a:rPr dirty="0" err="1"/>
              <a:t>Sosial</a:t>
            </a:r>
            <a:br>
              <a:rPr dirty="0"/>
            </a:br>
            <a:r>
              <a:rPr dirty="0" err="1"/>
              <a:t>Analisis</a:t>
            </a:r>
            <a:br>
              <a:rPr dirty="0"/>
            </a:br>
            <a:r>
              <a:rPr dirty="0" err="1"/>
              <a:t>Kritik</a:t>
            </a:r>
            <a:endParaRPr dirty="0"/>
          </a:p>
        </p:txBody>
      </p:sp>
      <p:sp>
        <p:nvSpPr>
          <p:cNvPr id="9" name="Rounded Rectangle 8"/>
          <p:cNvSpPr/>
          <p:nvPr/>
        </p:nvSpPr>
        <p:spPr>
          <a:xfrm>
            <a:off x="4983479" y="1828800"/>
            <a:ext cx="2240280" cy="3246120"/>
          </a:xfrm>
          <a:prstGeom prst="roundRect">
            <a:avLst/>
          </a:prstGeom>
          <a:solidFill>
            <a:srgbClr val="FFFFFF"/>
          </a:solidFill>
          <a:ln>
            <a:solidFill>
              <a:srgbClr val="BE8C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5406762" y="1965960"/>
            <a:ext cx="1393715" cy="194412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800" dirty="0"/>
              <a:t>◇</a:t>
            </a:r>
          </a:p>
          <a:p>
            <a:pPr algn="ctr"/>
            <a:r>
              <a:rPr sz="1500" b="1" dirty="0"/>
              <a:t>FASE III</a:t>
            </a:r>
          </a:p>
          <a:p>
            <a:pPr algn="ctr"/>
            <a:r>
              <a:rPr sz="1500" b="1" dirty="0" err="1"/>
              <a:t>Humaniora</a:t>
            </a:r>
            <a:endParaRPr sz="1500" b="1" dirty="0"/>
          </a:p>
          <a:p>
            <a:pPr algn="ctr">
              <a:spcBef>
                <a:spcPts val="1000"/>
              </a:spcBef>
            </a:pPr>
            <a:r>
              <a:rPr dirty="0" err="1"/>
              <a:t>Dekonstruksi</a:t>
            </a:r>
            <a:br>
              <a:rPr dirty="0"/>
            </a:br>
            <a:r>
              <a:rPr dirty="0" err="1"/>
              <a:t>Tradisi</a:t>
            </a:r>
            <a:br>
              <a:rPr dirty="0"/>
            </a:br>
            <a:r>
              <a:rPr dirty="0" err="1"/>
              <a:t>Budaya</a:t>
            </a:r>
            <a:endParaRPr dirty="0"/>
          </a:p>
        </p:txBody>
      </p:sp>
      <p:sp>
        <p:nvSpPr>
          <p:cNvPr id="11" name="Rounded Rectangle 10"/>
          <p:cNvSpPr/>
          <p:nvPr/>
        </p:nvSpPr>
        <p:spPr>
          <a:xfrm>
            <a:off x="7315199" y="1828800"/>
            <a:ext cx="2240280" cy="3246120"/>
          </a:xfrm>
          <a:prstGeom prst="roundRect">
            <a:avLst/>
          </a:prstGeom>
          <a:solidFill>
            <a:srgbClr val="FFFFFF"/>
          </a:solidFill>
          <a:ln>
            <a:solidFill>
              <a:srgbClr val="BE8C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769163" y="1965960"/>
            <a:ext cx="1332352" cy="194412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800" dirty="0"/>
              <a:t>◎</a:t>
            </a:r>
          </a:p>
          <a:p>
            <a:pPr algn="ctr"/>
            <a:r>
              <a:rPr sz="1500" b="1" dirty="0"/>
              <a:t>FASE IV</a:t>
            </a:r>
          </a:p>
          <a:p>
            <a:pPr algn="ctr"/>
            <a:r>
              <a:rPr sz="1500" b="1" dirty="0" err="1"/>
              <a:t>Paradigma</a:t>
            </a:r>
            <a:endParaRPr sz="1500" b="1" dirty="0"/>
          </a:p>
          <a:p>
            <a:pPr algn="ctr">
              <a:spcBef>
                <a:spcPts val="1000"/>
              </a:spcBef>
            </a:pPr>
            <a:r>
              <a:rPr dirty="0"/>
              <a:t>Integrasi</a:t>
            </a:r>
            <a:br>
              <a:rPr dirty="0"/>
            </a:br>
            <a:r>
              <a:rPr dirty="0" err="1"/>
              <a:t>Interkoneksi</a:t>
            </a:r>
            <a:br>
              <a:rPr dirty="0"/>
            </a:br>
            <a:r>
              <a:rPr dirty="0" err="1"/>
              <a:t>Ilmu</a:t>
            </a:r>
            <a:endParaRPr dirty="0"/>
          </a:p>
        </p:txBody>
      </p:sp>
      <p:sp>
        <p:nvSpPr>
          <p:cNvPr id="13" name="Rounded Rectangle 12"/>
          <p:cNvSpPr/>
          <p:nvPr/>
        </p:nvSpPr>
        <p:spPr>
          <a:xfrm>
            <a:off x="9646919" y="1828800"/>
            <a:ext cx="2240280" cy="3246120"/>
          </a:xfrm>
          <a:prstGeom prst="roundRect">
            <a:avLst/>
          </a:prstGeom>
          <a:solidFill>
            <a:srgbClr val="FFFFFF"/>
          </a:solidFill>
          <a:ln>
            <a:solidFill>
              <a:srgbClr val="BE8C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0037245" y="1965960"/>
            <a:ext cx="1459630" cy="194412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800" dirty="0"/>
              <a:t>✦</a:t>
            </a:r>
          </a:p>
          <a:p>
            <a:pPr algn="ctr"/>
            <a:r>
              <a:rPr sz="1500" b="1" dirty="0"/>
              <a:t>FASE V</a:t>
            </a:r>
          </a:p>
          <a:p>
            <a:pPr algn="ctr"/>
            <a:r>
              <a:rPr sz="1500" b="1" dirty="0"/>
              <a:t>AI Based</a:t>
            </a:r>
          </a:p>
          <a:p>
            <a:pPr algn="ctr">
              <a:spcBef>
                <a:spcPts val="1000"/>
              </a:spcBef>
            </a:pPr>
            <a:r>
              <a:rPr dirty="0"/>
              <a:t>AI Tools</a:t>
            </a:r>
            <a:br>
              <a:rPr dirty="0"/>
            </a:br>
            <a:r>
              <a:rPr dirty="0"/>
              <a:t>Data</a:t>
            </a:r>
            <a:br>
              <a:rPr dirty="0"/>
            </a:br>
            <a:r>
              <a:rPr dirty="0" err="1"/>
              <a:t>Produksi</a:t>
            </a:r>
            <a:r>
              <a:rPr dirty="0"/>
              <a:t> </a:t>
            </a:r>
            <a:r>
              <a:rPr dirty="0" err="1"/>
              <a:t>Ilmu</a:t>
            </a:r>
            <a:endParaRPr dirty="0"/>
          </a:p>
        </p:txBody>
      </p:sp>
      <p:sp>
        <p:nvSpPr>
          <p:cNvPr id="15" name="TextBox 14"/>
          <p:cNvSpPr txBox="1"/>
          <p:nvPr/>
        </p:nvSpPr>
        <p:spPr>
          <a:xfrm>
            <a:off x="731520" y="5806440"/>
            <a:ext cx="10789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500" b="1"/>
              <a:t>Normatif → Sosial-Kritis → Dekonstruksi → Paradigma Keilmuan → AI Based Knowledge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>
            <a:extLst>
              <a:ext uri="{FF2B5EF4-FFF2-40B4-BE49-F238E27FC236}">
                <a16:creationId xmlns:a16="http://schemas.microsoft.com/office/drawing/2014/main" id="{294EA263-1CF7-4E2B-F6D0-F54064F676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BE8C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411480"/>
            <a:ext cx="11430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000" b="1"/>
              <a:t>EMPAT PARADIGMA KEILMUAN DI PTKI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1417320"/>
            <a:ext cx="5349240" cy="1965960"/>
          </a:xfrm>
          <a:prstGeom prst="roundRect">
            <a:avLst/>
          </a:prstGeom>
          <a:solidFill>
            <a:srgbClr val="FFFFFF"/>
          </a:solidFill>
          <a:ln>
            <a:solidFill>
              <a:srgbClr val="BE8C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1554480"/>
            <a:ext cx="4892040" cy="1691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/>
              <a:t>ISLAMISASI ILMU</a:t>
            </a:r>
          </a:p>
          <a:p>
            <a:pPr>
              <a:spcBef>
                <a:spcPts val="800"/>
              </a:spcBef>
            </a:pPr>
            <a:r>
              <a:rPr sz="1400"/>
              <a:t>Tokoh: Al-Attas, Al-Faruqi</a:t>
            </a:r>
            <a:br/>
            <a:br/>
            <a:r>
              <a:rPr sz="1400"/>
              <a:t>Sumber: Wahyu &amp; Adab</a:t>
            </a:r>
            <a:br/>
            <a:br/>
            <a:r>
              <a:rPr sz="1400"/>
              <a:t>Tujuan: Rekonstruksi ilmu dalam kerangka Islam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355080" y="1417320"/>
            <a:ext cx="5349240" cy="1965960"/>
          </a:xfrm>
          <a:prstGeom prst="roundRect">
            <a:avLst/>
          </a:prstGeom>
          <a:solidFill>
            <a:srgbClr val="FFFFFF"/>
          </a:solidFill>
          <a:ln>
            <a:solidFill>
              <a:srgbClr val="BE8C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583680" y="1554480"/>
            <a:ext cx="4892040" cy="1691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/>
              <a:t>INTEGRASI ILMU</a:t>
            </a:r>
          </a:p>
          <a:p>
            <a:pPr>
              <a:spcBef>
                <a:spcPts val="800"/>
              </a:spcBef>
            </a:pPr>
            <a:r>
              <a:rPr sz="1400"/>
              <a:t>Tokoh: Azyumardi Azra</a:t>
            </a:r>
            <a:br/>
            <a:br/>
            <a:r>
              <a:rPr sz="1400"/>
              <a:t>Sumber: Wahyu + Alam</a:t>
            </a:r>
            <a:br/>
            <a:br/>
            <a:r>
              <a:rPr sz="1400"/>
              <a:t>Tujuan: Penyatuan agama dan sains modern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3886200"/>
            <a:ext cx="5349240" cy="1965960"/>
          </a:xfrm>
          <a:prstGeom prst="roundRect">
            <a:avLst/>
          </a:prstGeom>
          <a:solidFill>
            <a:srgbClr val="FFFFFF"/>
          </a:solidFill>
          <a:ln>
            <a:solidFill>
              <a:srgbClr val="BE8C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31520" y="4023360"/>
            <a:ext cx="4892040" cy="1691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/>
              <a:t>INTERKONEKSI ILMU</a:t>
            </a:r>
          </a:p>
          <a:p>
            <a:pPr>
              <a:spcBef>
                <a:spcPts val="800"/>
              </a:spcBef>
            </a:pPr>
            <a:r>
              <a:rPr sz="1400"/>
              <a:t>Tokoh: M. Amin Abdullah</a:t>
            </a:r>
            <a:br/>
            <a:br/>
            <a:r>
              <a:rPr sz="1400"/>
              <a:t>Sumber: Dialog lintas ilmu</a:t>
            </a:r>
            <a:br/>
            <a:br/>
            <a:r>
              <a:rPr sz="1400"/>
              <a:t>Tujuan: Jejaring agama, sosial, dan alam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355080" y="3886200"/>
            <a:ext cx="5349240" cy="1965960"/>
          </a:xfrm>
          <a:prstGeom prst="roundRect">
            <a:avLst/>
          </a:prstGeom>
          <a:solidFill>
            <a:srgbClr val="FFFFFF"/>
          </a:solidFill>
          <a:ln>
            <a:solidFill>
              <a:srgbClr val="BE8C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583680" y="4023360"/>
            <a:ext cx="4892040" cy="1691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/>
              <a:t>FRIKATIFISASI ILMU</a:t>
            </a:r>
          </a:p>
          <a:p>
            <a:pPr>
              <a:spcBef>
                <a:spcPts val="800"/>
              </a:spcBef>
            </a:pPr>
            <a:r>
              <a:rPr sz="1400"/>
              <a:t>Tokoh: KBA</a:t>
            </a:r>
            <a:br/>
            <a:br/>
            <a:r>
              <a:rPr sz="1400"/>
              <a:t>Sumber: Ruhani, zikir, kesadaran</a:t>
            </a:r>
            <a:br/>
            <a:br/>
            <a:r>
              <a:rPr sz="1400"/>
              <a:t>Tujuan: Ilmu yang menghidupkan kesadaran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>
            <a:extLst>
              <a:ext uri="{FF2B5EF4-FFF2-40B4-BE49-F238E27FC236}">
                <a16:creationId xmlns:a16="http://schemas.microsoft.com/office/drawing/2014/main" id="{C5FAD16B-39B3-9292-F9DB-BDB6B85063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>
            <a:extLst>
              <a:ext uri="{FF2B5EF4-FFF2-40B4-BE49-F238E27FC236}">
                <a16:creationId xmlns:a16="http://schemas.microsoft.com/office/drawing/2014/main" id="{73186834-F386-A379-D2F8-541E729CD7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>
            <a:extLst>
              <a:ext uri="{FF2B5EF4-FFF2-40B4-BE49-F238E27FC236}">
                <a16:creationId xmlns:a16="http://schemas.microsoft.com/office/drawing/2014/main" id="{09F4FAFE-7A42-AC49-3E62-09CDEDE049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3" name="Picture 2">
            <a:extLst>
              <a:ext uri="{FF2B5EF4-FFF2-40B4-BE49-F238E27FC236}">
                <a16:creationId xmlns:a16="http://schemas.microsoft.com/office/drawing/2014/main" id="{C4A0AFC2-E20E-C998-90B9-367531AC2C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320040"/>
          </a:xfrm>
          <a:prstGeom prst="rect">
            <a:avLst/>
          </a:prstGeom>
          <a:solidFill>
            <a:srgbClr val="CA97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59436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3200" b="1">
                <a:latin typeface="Aptos Display"/>
              </a:rPr>
              <a:t>DARI MANA KITA MULAI?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874519"/>
            <a:ext cx="2560320" cy="2194560"/>
          </a:xfrm>
          <a:prstGeom prst="roundRect">
            <a:avLst/>
          </a:prstGeom>
          <a:solidFill>
            <a:srgbClr val="FFFFFF"/>
          </a:solidFill>
          <a:ln>
            <a:solidFill>
              <a:srgbClr val="CA97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2103120"/>
            <a:ext cx="2286000" cy="1554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900" b="1"/>
              <a:t>INTUISI</a:t>
            </a:r>
          </a:p>
          <a:p>
            <a:pPr algn="ctr"/>
            <a:r>
              <a:rPr sz="1500"/>
              <a:t>Tradisional</a:t>
            </a:r>
            <a:br/>
            <a:r>
              <a:rPr sz="1500"/>
              <a:t>Naratif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474720" y="1874519"/>
            <a:ext cx="2560320" cy="2194560"/>
          </a:xfrm>
          <a:prstGeom prst="roundRect">
            <a:avLst/>
          </a:prstGeom>
          <a:solidFill>
            <a:srgbClr val="FFFFFF"/>
          </a:solidFill>
          <a:ln>
            <a:solidFill>
              <a:srgbClr val="CA97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11879" y="2103120"/>
            <a:ext cx="2286000" cy="1554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900" b="1"/>
              <a:t>ALAM</a:t>
            </a:r>
          </a:p>
          <a:p>
            <a:pPr algn="ctr"/>
            <a:r>
              <a:rPr sz="1500"/>
              <a:t>Modern</a:t>
            </a:r>
            <a:br/>
            <a:r>
              <a:rPr sz="1500"/>
              <a:t>Teoritis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63640" y="1874519"/>
            <a:ext cx="2560320" cy="2194560"/>
          </a:xfrm>
          <a:prstGeom prst="roundRect">
            <a:avLst/>
          </a:prstGeom>
          <a:solidFill>
            <a:srgbClr val="FFFFFF"/>
          </a:solidFill>
          <a:ln>
            <a:solidFill>
              <a:srgbClr val="CA97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0" y="2103120"/>
            <a:ext cx="2286000" cy="1554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900" b="1"/>
              <a:t>BAHASA /</a:t>
            </a:r>
            <a:br/>
            <a:r>
              <a:rPr sz="1900" b="1"/>
              <a:t>MATEMATIKA</a:t>
            </a:r>
          </a:p>
          <a:p>
            <a:pPr algn="ctr"/>
            <a:r>
              <a:rPr sz="1500"/>
              <a:t>Post-Modern</a:t>
            </a:r>
            <a:br/>
            <a:r>
              <a:rPr sz="1500"/>
              <a:t>Diskursif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052559" y="1874519"/>
            <a:ext cx="2560320" cy="2194560"/>
          </a:xfrm>
          <a:prstGeom prst="roundRect">
            <a:avLst/>
          </a:prstGeom>
          <a:solidFill>
            <a:srgbClr val="FFFFFF"/>
          </a:solidFill>
          <a:ln>
            <a:solidFill>
              <a:srgbClr val="CA97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189719" y="2103120"/>
            <a:ext cx="2286000" cy="1554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900" b="1"/>
              <a:t>AI</a:t>
            </a:r>
          </a:p>
          <a:p>
            <a:pPr algn="ctr"/>
            <a:r>
              <a:rPr sz="1500"/>
              <a:t>Planetary</a:t>
            </a:r>
            <a:br/>
            <a:r>
              <a:rPr sz="1500"/>
              <a:t>Prediktif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5166360"/>
            <a:ext cx="103327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000" b="1"/>
              <a:t>Sumber Pengetahuan → Metode Memahami → Produk Pengetahuan → Bentuk Manusia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21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C69A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10972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C69A3F"/>
                </a:solidFill>
              </a:rPr>
              <a:t>02/10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85800"/>
            <a:ext cx="1097280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400" b="1">
                <a:solidFill>
                  <a:srgbClr val="FFFFFF"/>
                </a:solidFill>
              </a:rPr>
              <a:t>EVOLUSI SUMBER PENGETAHUAN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80160" y="1325880"/>
            <a:ext cx="9601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400">
                <a:solidFill>
                  <a:srgbClr val="DCBE78"/>
                </a:solidFill>
              </a:rPr>
              <a:t>Perubahan sumber ilmu melahirkan metode, level pengetahuan, dan bentuk masyarakat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1965960"/>
            <a:ext cx="2651760" cy="3337560"/>
          </a:xfrm>
          <a:prstGeom prst="roundRect">
            <a:avLst/>
          </a:prstGeom>
          <a:solidFill>
            <a:srgbClr val="F5F2E8"/>
          </a:solidFill>
          <a:ln>
            <a:solidFill>
              <a:srgbClr val="C69A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2148840"/>
            <a:ext cx="2377440" cy="28346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700" b="1">
                <a:solidFill>
                  <a:srgbClr val="141414"/>
                </a:solidFill>
              </a:rPr>
              <a:t>INTUISI</a:t>
            </a:r>
          </a:p>
          <a:p>
            <a:pPr algn="ctr">
              <a:spcBef>
                <a:spcPts val="1000"/>
              </a:spcBef>
            </a:pPr>
            <a:r>
              <a:rPr sz="1250">
                <a:solidFill>
                  <a:srgbClr val="1E1E1E"/>
                </a:solidFill>
              </a:rPr>
              <a:t>Metode:</a:t>
            </a:r>
            <a:br/>
            <a:r>
              <a:rPr sz="1250">
                <a:solidFill>
                  <a:srgbClr val="1E1E1E"/>
                </a:solidFill>
              </a:rPr>
              <a:t>Pengalaman Batin</a:t>
            </a:r>
          </a:p>
          <a:p>
            <a:pPr algn="ctr">
              <a:spcBef>
                <a:spcPts val="1000"/>
              </a:spcBef>
            </a:pPr>
            <a:r>
              <a:rPr sz="1250">
                <a:solidFill>
                  <a:srgbClr val="1E1E1E"/>
                </a:solidFill>
              </a:rPr>
              <a:t>Level:</a:t>
            </a:r>
            <a:br/>
            <a:r>
              <a:rPr sz="1250">
                <a:solidFill>
                  <a:srgbClr val="1E1E1E"/>
                </a:solidFill>
              </a:rPr>
              <a:t>Naratif</a:t>
            </a:r>
          </a:p>
          <a:p>
            <a:pPr algn="ctr">
              <a:spcBef>
                <a:spcPts val="1000"/>
              </a:spcBef>
            </a:pPr>
            <a:r>
              <a:rPr sz="1250">
                <a:solidFill>
                  <a:srgbClr val="1E1E1E"/>
                </a:solidFill>
              </a:rPr>
              <a:t>Masyarakat:</a:t>
            </a:r>
            <a:br/>
            <a:r>
              <a:rPr sz="1250">
                <a:solidFill>
                  <a:srgbClr val="1E1E1E"/>
                </a:solidFill>
              </a:rPr>
              <a:t>Tradisional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383279" y="1965960"/>
            <a:ext cx="2651760" cy="3337560"/>
          </a:xfrm>
          <a:prstGeom prst="roundRect">
            <a:avLst/>
          </a:prstGeom>
          <a:solidFill>
            <a:srgbClr val="F5F2E8"/>
          </a:solidFill>
          <a:ln>
            <a:solidFill>
              <a:srgbClr val="C69A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520439" y="2148840"/>
            <a:ext cx="2377440" cy="28346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700" b="1">
                <a:solidFill>
                  <a:srgbClr val="141414"/>
                </a:solidFill>
              </a:rPr>
              <a:t>ALAM</a:t>
            </a:r>
          </a:p>
          <a:p>
            <a:pPr algn="ctr">
              <a:spcBef>
                <a:spcPts val="1000"/>
              </a:spcBef>
            </a:pPr>
            <a:r>
              <a:rPr sz="1250">
                <a:solidFill>
                  <a:srgbClr val="1E1E1E"/>
                </a:solidFill>
              </a:rPr>
              <a:t>Metode:</a:t>
            </a:r>
            <a:br/>
            <a:r>
              <a:rPr sz="1250">
                <a:solidFill>
                  <a:srgbClr val="1E1E1E"/>
                </a:solidFill>
              </a:rPr>
              <a:t>Observasi Alam</a:t>
            </a:r>
          </a:p>
          <a:p>
            <a:pPr algn="ctr">
              <a:spcBef>
                <a:spcPts val="1000"/>
              </a:spcBef>
            </a:pPr>
            <a:r>
              <a:rPr sz="1250">
                <a:solidFill>
                  <a:srgbClr val="1E1E1E"/>
                </a:solidFill>
              </a:rPr>
              <a:t>Level:</a:t>
            </a:r>
            <a:br/>
            <a:r>
              <a:rPr sz="1250">
                <a:solidFill>
                  <a:srgbClr val="1E1E1E"/>
                </a:solidFill>
              </a:rPr>
              <a:t>Teoritis</a:t>
            </a:r>
          </a:p>
          <a:p>
            <a:pPr algn="ctr">
              <a:spcBef>
                <a:spcPts val="1000"/>
              </a:spcBef>
            </a:pPr>
            <a:r>
              <a:rPr sz="1250">
                <a:solidFill>
                  <a:srgbClr val="1E1E1E"/>
                </a:solidFill>
              </a:rPr>
              <a:t>Masyarakat:</a:t>
            </a:r>
            <a:br/>
            <a:r>
              <a:rPr sz="1250">
                <a:solidFill>
                  <a:srgbClr val="1E1E1E"/>
                </a:solidFill>
              </a:rPr>
              <a:t>Modern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1965960"/>
            <a:ext cx="2651760" cy="3337560"/>
          </a:xfrm>
          <a:prstGeom prst="roundRect">
            <a:avLst/>
          </a:prstGeom>
          <a:solidFill>
            <a:srgbClr val="F5F2E8"/>
          </a:solidFill>
          <a:ln>
            <a:solidFill>
              <a:srgbClr val="C69A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309360" y="2148840"/>
            <a:ext cx="2377440" cy="28346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700" b="1">
                <a:solidFill>
                  <a:srgbClr val="141414"/>
                </a:solidFill>
              </a:rPr>
              <a:t>BAHASA /</a:t>
            </a:r>
            <a:br/>
            <a:r>
              <a:rPr sz="1700" b="1">
                <a:solidFill>
                  <a:srgbClr val="141414"/>
                </a:solidFill>
              </a:rPr>
              <a:t>MATEMATIKA</a:t>
            </a:r>
          </a:p>
          <a:p>
            <a:pPr algn="ctr">
              <a:spcBef>
                <a:spcPts val="1000"/>
              </a:spcBef>
            </a:pPr>
            <a:r>
              <a:rPr sz="1250">
                <a:solidFill>
                  <a:srgbClr val="1E1E1E"/>
                </a:solidFill>
              </a:rPr>
              <a:t>Metode:</a:t>
            </a:r>
            <a:br/>
            <a:r>
              <a:rPr sz="1250">
                <a:solidFill>
                  <a:srgbClr val="1E1E1E"/>
                </a:solidFill>
              </a:rPr>
              <a:t>Analisis Simbol</a:t>
            </a:r>
          </a:p>
          <a:p>
            <a:pPr algn="ctr">
              <a:spcBef>
                <a:spcPts val="1000"/>
              </a:spcBef>
            </a:pPr>
            <a:r>
              <a:rPr sz="1250">
                <a:solidFill>
                  <a:srgbClr val="1E1E1E"/>
                </a:solidFill>
              </a:rPr>
              <a:t>Level:</a:t>
            </a:r>
            <a:br/>
            <a:r>
              <a:rPr sz="1250">
                <a:solidFill>
                  <a:srgbClr val="1E1E1E"/>
                </a:solidFill>
              </a:rPr>
              <a:t>Diskursif</a:t>
            </a:r>
          </a:p>
          <a:p>
            <a:pPr algn="ctr">
              <a:spcBef>
                <a:spcPts val="1000"/>
              </a:spcBef>
            </a:pPr>
            <a:r>
              <a:rPr sz="1250">
                <a:solidFill>
                  <a:srgbClr val="1E1E1E"/>
                </a:solidFill>
              </a:rPr>
              <a:t>Masyarakat:</a:t>
            </a:r>
            <a:br/>
            <a:r>
              <a:rPr sz="1250">
                <a:solidFill>
                  <a:srgbClr val="1E1E1E"/>
                </a:solidFill>
              </a:rPr>
              <a:t>Post-Modern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961120" y="1965960"/>
            <a:ext cx="2651760" cy="3337560"/>
          </a:xfrm>
          <a:prstGeom prst="roundRect">
            <a:avLst/>
          </a:prstGeom>
          <a:solidFill>
            <a:srgbClr val="F5F2E8"/>
          </a:solidFill>
          <a:ln>
            <a:solidFill>
              <a:srgbClr val="C69A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098280" y="2148840"/>
            <a:ext cx="2377440" cy="28346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700" b="1">
                <a:solidFill>
                  <a:srgbClr val="141414"/>
                </a:solidFill>
              </a:rPr>
              <a:t>AI</a:t>
            </a:r>
          </a:p>
          <a:p>
            <a:pPr algn="ctr">
              <a:spcBef>
                <a:spcPts val="1000"/>
              </a:spcBef>
            </a:pPr>
            <a:r>
              <a:rPr sz="1250">
                <a:solidFill>
                  <a:srgbClr val="1E1E1E"/>
                </a:solidFill>
              </a:rPr>
              <a:t>Metode:</a:t>
            </a:r>
            <a:br/>
            <a:r>
              <a:rPr sz="1250">
                <a:solidFill>
                  <a:srgbClr val="1E1E1E"/>
                </a:solidFill>
              </a:rPr>
              <a:t>Komputasi Data</a:t>
            </a:r>
          </a:p>
          <a:p>
            <a:pPr algn="ctr">
              <a:spcBef>
                <a:spcPts val="1000"/>
              </a:spcBef>
            </a:pPr>
            <a:r>
              <a:rPr sz="1250">
                <a:solidFill>
                  <a:srgbClr val="1E1E1E"/>
                </a:solidFill>
              </a:rPr>
              <a:t>Level:</a:t>
            </a:r>
            <a:br/>
            <a:r>
              <a:rPr sz="1250">
                <a:solidFill>
                  <a:srgbClr val="1E1E1E"/>
                </a:solidFill>
              </a:rPr>
              <a:t>Prediktif</a:t>
            </a:r>
          </a:p>
          <a:p>
            <a:pPr algn="ctr">
              <a:spcBef>
                <a:spcPts val="1000"/>
              </a:spcBef>
            </a:pPr>
            <a:r>
              <a:rPr sz="1250">
                <a:solidFill>
                  <a:srgbClr val="1E1E1E"/>
                </a:solidFill>
              </a:rPr>
              <a:t>Masyarakat:</a:t>
            </a:r>
            <a:br/>
            <a:r>
              <a:rPr sz="1250">
                <a:solidFill>
                  <a:srgbClr val="1E1E1E"/>
                </a:solidFill>
              </a:rPr>
              <a:t>Planetary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097280" y="5806440"/>
            <a:ext cx="9966960" cy="502920"/>
          </a:xfrm>
          <a:prstGeom prst="roundRect">
            <a:avLst/>
          </a:prstGeom>
          <a:solidFill>
            <a:srgbClr val="1C2328"/>
          </a:solidFill>
          <a:ln>
            <a:solidFill>
              <a:srgbClr val="C69A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280160" y="5925312"/>
            <a:ext cx="9601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</a:rPr>
              <a:t>Intuisi → Alam → Bahasa/Matematika → AI : Pergeseran Cara Manusia Memproduksi Pengetahuan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BE8C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411480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800" b="1">
                <a:latin typeface="Aptos Display"/>
              </a:rPr>
              <a:t>EVOLUSI SUMBER PENGETAHUAN DAN PRODUKSI ILMU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051560"/>
            <a:ext cx="10332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400"/>
              <a:t>Perubahan sumber pengetahuan melahirkan metode memahami, bentuk pengetahuan, dan tipe masyarakat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11480" y="1828800"/>
            <a:ext cx="2743200" cy="2926080"/>
          </a:xfrm>
          <a:prstGeom prst="roundRect">
            <a:avLst/>
          </a:prstGeom>
          <a:solidFill>
            <a:srgbClr val="FFFFFF"/>
          </a:solidFill>
          <a:ln>
            <a:solidFill>
              <a:srgbClr val="BE8C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76072" y="1993392"/>
            <a:ext cx="2423160" cy="2560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/>
              <a:t>INTUISI</a:t>
            </a:r>
          </a:p>
          <a:p>
            <a:pPr algn="ctr">
              <a:spcBef>
                <a:spcPts val="1200"/>
              </a:spcBef>
            </a:pPr>
            <a:r>
              <a:rPr sz="1300"/>
              <a:t>Metode:</a:t>
            </a:r>
            <a:br/>
            <a:r>
              <a:rPr sz="1300"/>
              <a:t>Pengalaman Batin</a:t>
            </a:r>
          </a:p>
          <a:p>
            <a:pPr algn="ctr">
              <a:spcBef>
                <a:spcPts val="1200"/>
              </a:spcBef>
            </a:pPr>
            <a:r>
              <a:rPr sz="1300"/>
              <a:t>Produksi:</a:t>
            </a:r>
            <a:br/>
            <a:r>
              <a:rPr sz="1300"/>
              <a:t>Naratif</a:t>
            </a:r>
          </a:p>
          <a:p>
            <a:pPr algn="ctr">
              <a:spcBef>
                <a:spcPts val="1200"/>
              </a:spcBef>
            </a:pPr>
            <a:r>
              <a:rPr sz="1300"/>
              <a:t>Masyarakat:</a:t>
            </a:r>
            <a:br/>
            <a:r>
              <a:rPr sz="1300"/>
              <a:t>Tradisional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291840" y="1828800"/>
            <a:ext cx="2743200" cy="2926080"/>
          </a:xfrm>
          <a:prstGeom prst="roundRect">
            <a:avLst/>
          </a:prstGeom>
          <a:solidFill>
            <a:srgbClr val="FFFFFF"/>
          </a:solidFill>
          <a:ln>
            <a:solidFill>
              <a:srgbClr val="BE8C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456432" y="1993392"/>
            <a:ext cx="2423160" cy="2560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/>
              <a:t>ALAM</a:t>
            </a:r>
          </a:p>
          <a:p>
            <a:pPr algn="ctr">
              <a:spcBef>
                <a:spcPts val="1200"/>
              </a:spcBef>
            </a:pPr>
            <a:r>
              <a:rPr sz="1300"/>
              <a:t>Metode:</a:t>
            </a:r>
            <a:br/>
            <a:r>
              <a:rPr sz="1300"/>
              <a:t>Observasi Alam</a:t>
            </a:r>
          </a:p>
          <a:p>
            <a:pPr algn="ctr">
              <a:spcBef>
                <a:spcPts val="1200"/>
              </a:spcBef>
            </a:pPr>
            <a:r>
              <a:rPr sz="1300"/>
              <a:t>Produksi:</a:t>
            </a:r>
            <a:br/>
            <a:r>
              <a:rPr sz="1300"/>
              <a:t>Teoritis</a:t>
            </a:r>
          </a:p>
          <a:p>
            <a:pPr algn="ctr">
              <a:spcBef>
                <a:spcPts val="1200"/>
              </a:spcBef>
            </a:pPr>
            <a:r>
              <a:rPr sz="1300"/>
              <a:t>Masyarakat:</a:t>
            </a:r>
            <a:br/>
            <a:r>
              <a:rPr sz="1300"/>
              <a:t>Modern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72200" y="1828800"/>
            <a:ext cx="2743200" cy="2926080"/>
          </a:xfrm>
          <a:prstGeom prst="roundRect">
            <a:avLst/>
          </a:prstGeom>
          <a:solidFill>
            <a:srgbClr val="FFFFFF"/>
          </a:solidFill>
          <a:ln>
            <a:solidFill>
              <a:srgbClr val="BE8C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36792" y="1993392"/>
            <a:ext cx="2423160" cy="2560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/>
              <a:t>BAHASA /</a:t>
            </a:r>
            <a:br/>
            <a:r>
              <a:rPr sz="1800" b="1"/>
              <a:t>MATEMATIKA</a:t>
            </a:r>
          </a:p>
          <a:p>
            <a:pPr algn="ctr">
              <a:spcBef>
                <a:spcPts val="1200"/>
              </a:spcBef>
            </a:pPr>
            <a:r>
              <a:rPr sz="1300"/>
              <a:t>Metode:</a:t>
            </a:r>
            <a:br/>
            <a:r>
              <a:rPr sz="1300"/>
              <a:t>Analisis Simbol</a:t>
            </a:r>
          </a:p>
          <a:p>
            <a:pPr algn="ctr">
              <a:spcBef>
                <a:spcPts val="1200"/>
              </a:spcBef>
            </a:pPr>
            <a:r>
              <a:rPr sz="1300"/>
              <a:t>Produksi:</a:t>
            </a:r>
            <a:br/>
            <a:r>
              <a:rPr sz="1300"/>
              <a:t>Diskursif</a:t>
            </a:r>
          </a:p>
          <a:p>
            <a:pPr algn="ctr">
              <a:spcBef>
                <a:spcPts val="1200"/>
              </a:spcBef>
            </a:pPr>
            <a:r>
              <a:rPr sz="1300"/>
              <a:t>Masyarakat:</a:t>
            </a:r>
            <a:br/>
            <a:r>
              <a:rPr sz="1300"/>
              <a:t>Post-Modern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052560" y="1828800"/>
            <a:ext cx="2743200" cy="2926080"/>
          </a:xfrm>
          <a:prstGeom prst="roundRect">
            <a:avLst/>
          </a:prstGeom>
          <a:solidFill>
            <a:srgbClr val="FFFFFF"/>
          </a:solidFill>
          <a:ln>
            <a:solidFill>
              <a:srgbClr val="BE8C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217152" y="1993392"/>
            <a:ext cx="2423160" cy="2560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/>
              <a:t>AI</a:t>
            </a:r>
          </a:p>
          <a:p>
            <a:pPr algn="ctr">
              <a:spcBef>
                <a:spcPts val="1200"/>
              </a:spcBef>
            </a:pPr>
            <a:r>
              <a:rPr sz="1300"/>
              <a:t>Metode:</a:t>
            </a:r>
            <a:br/>
            <a:r>
              <a:rPr sz="1300"/>
              <a:t>Komputasi Data</a:t>
            </a:r>
          </a:p>
          <a:p>
            <a:pPr algn="ctr">
              <a:spcBef>
                <a:spcPts val="1200"/>
              </a:spcBef>
            </a:pPr>
            <a:r>
              <a:rPr sz="1300"/>
              <a:t>Produksi:</a:t>
            </a:r>
            <a:br/>
            <a:r>
              <a:rPr sz="1300"/>
              <a:t>Prediktif</a:t>
            </a:r>
          </a:p>
          <a:p>
            <a:pPr algn="ctr">
              <a:spcBef>
                <a:spcPts val="1200"/>
              </a:spcBef>
            </a:pPr>
            <a:r>
              <a:rPr sz="1300"/>
              <a:t>Masyarakat:</a:t>
            </a:r>
            <a:br/>
            <a:r>
              <a:rPr sz="1300"/>
              <a:t>Planetary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5715000"/>
            <a:ext cx="107899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700" b="1"/>
              <a:t>Intuisi → Alam → Bahasa/Matematika → AI  |  Naratif → Teoritis → Diskursif → Prediktif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BE8C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000" b="1">
                <a:latin typeface="Aptos Display"/>
              </a:rPr>
              <a:t>EVOLUSI SUMBER ILMU PENGETAHUAN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02920" y="1508760"/>
          <a:ext cx="11201400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0350"/>
                <a:gridCol w="2800350"/>
                <a:gridCol w="2800350"/>
                <a:gridCol w="2800350"/>
              </a:tblGrid>
              <a:tr h="841248">
                <a:tc>
                  <a:txBody>
                    <a:bodyPr/>
                    <a:lstStyle/>
                    <a:p>
                      <a:pPr algn="ctr"/>
                      <a:r>
                        <a:rPr b="1" sz="1600"/>
                        <a:t>Sumber Ilmu</a:t>
                      </a:r>
                    </a:p>
                    <a:p>
                      <a:pPr algn="ctr"/>
                      <a:r>
                        <a:rPr b="1" sz="1600"/>
                        <a:t>Pengetahuan</a:t>
                      </a:r>
                    </a:p>
                  </a:txBody>
                  <a:tcPr>
                    <a:solidFill>
                      <a:srgbClr val="BE8C2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b="1" sz="1600"/>
                        <a:t>Metode</a:t>
                      </a:r>
                    </a:p>
                  </a:txBody>
                  <a:tcPr>
                    <a:solidFill>
                      <a:srgbClr val="BE8C2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b="1" sz="1600"/>
                        <a:t>Level</a:t>
                      </a:r>
                    </a:p>
                    <a:p>
                      <a:pPr algn="ctr"/>
                      <a:r>
                        <a:rPr b="1" sz="1600"/>
                        <a:t>Pengetahuan</a:t>
                      </a:r>
                    </a:p>
                  </a:txBody>
                  <a:tcPr>
                    <a:solidFill>
                      <a:srgbClr val="BE8C2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b="1" sz="1600"/>
                        <a:t>Bentuk</a:t>
                      </a:r>
                    </a:p>
                    <a:p>
                      <a:pPr algn="ctr"/>
                      <a:r>
                        <a:rPr b="1" sz="1600"/>
                        <a:t>Masyarakat</a:t>
                      </a:r>
                    </a:p>
                  </a:txBody>
                  <a:tcPr>
                    <a:solidFill>
                      <a:srgbClr val="BE8C28"/>
                    </a:solidFill>
                  </a:tcPr>
                </a:tc>
              </a:tr>
              <a:tr h="841248">
                <a:tc>
                  <a:txBody>
                    <a:bodyPr/>
                    <a:lstStyle/>
                    <a:p>
                      <a:pPr algn="ctr"/>
                      <a:r>
                        <a:rPr sz="1800" b="1"/>
                        <a:t>Intuisi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/>
                        <a:t>Pengalaman</a:t>
                      </a:r>
                    </a:p>
                    <a:p>
                      <a:pPr algn="ctr"/>
                      <a:r>
                        <a:rPr sz="1800"/>
                        <a:t>Batin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/>
                        <a:t>Naratif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/>
                        <a:t>Tradisional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841248">
                <a:tc>
                  <a:txBody>
                    <a:bodyPr/>
                    <a:lstStyle/>
                    <a:p>
                      <a:pPr algn="ctr"/>
                      <a:r>
                        <a:rPr sz="1800" b="1"/>
                        <a:t>Alam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/>
                        <a:t>Observasi</a:t>
                      </a:r>
                    </a:p>
                    <a:p>
                      <a:pPr algn="ctr"/>
                      <a:r>
                        <a:rPr sz="1800"/>
                        <a:t>Alam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/>
                        <a:t>Teoritis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/>
                        <a:t>Modern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841248">
                <a:tc>
                  <a:txBody>
                    <a:bodyPr/>
                    <a:lstStyle/>
                    <a:p>
                      <a:pPr algn="ctr"/>
                      <a:r>
                        <a:rPr sz="1800" b="1"/>
                        <a:t>Bahasa /</a:t>
                      </a:r>
                    </a:p>
                    <a:p>
                      <a:pPr algn="ctr"/>
                      <a:r>
                        <a:rPr sz="1800" b="1"/>
                        <a:t>Matematika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/>
                        <a:t>Analisis</a:t>
                      </a:r>
                    </a:p>
                    <a:p>
                      <a:pPr algn="ctr"/>
                      <a:r>
                        <a:rPr sz="1800"/>
                        <a:t>Simbol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/>
                        <a:t>Diskursif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/>
                        <a:t>Post-Modern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841248">
                <a:tc>
                  <a:txBody>
                    <a:bodyPr/>
                    <a:lstStyle/>
                    <a:p>
                      <a:pPr algn="ctr"/>
                      <a:r>
                        <a:rPr sz="1800" b="1"/>
                        <a:t>AI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/>
                        <a:t>Komputasi</a:t>
                      </a:r>
                    </a:p>
                    <a:p>
                      <a:pPr algn="ctr"/>
                      <a:r>
                        <a:rPr sz="1800"/>
                        <a:t>Data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/>
                        <a:t>Prediktif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/>
                        <a:t>Planetary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31520" y="6080760"/>
            <a:ext cx="10789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300"/>
              <a:t>Perubahan sumber pengetahuan membentuk cara manusia memahami realitas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BE8C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365760"/>
            <a:ext cx="1124712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000" b="1"/>
              <a:t>EVOLUSI STUDI ISLAM DI INDONESIA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960120"/>
            <a:ext cx="10332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300"/>
              <a:t>Perubahan cara memahami, mengkritisi, membangun paradigma, hingga produksi pengetahuan berbasis AI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20040" y="1828800"/>
            <a:ext cx="2240280" cy="3246120"/>
          </a:xfrm>
          <a:prstGeom prst="roundRect">
            <a:avLst/>
          </a:prstGeom>
          <a:solidFill>
            <a:srgbClr val="FFFFFF"/>
          </a:solidFill>
          <a:ln>
            <a:solidFill>
              <a:srgbClr val="BE8C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1965960"/>
            <a:ext cx="1965960" cy="2743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800"/>
              <a:t>☰</a:t>
            </a:r>
          </a:p>
          <a:p>
            <a:pPr algn="ctr"/>
            <a:r>
              <a:rPr b="1" sz="1500"/>
              <a:t>FASE I</a:t>
            </a:r>
          </a:p>
          <a:p>
            <a:pPr algn="ctr"/>
            <a:r>
              <a:rPr b="1" sz="1500"/>
              <a:t>Normatif</a:t>
            </a:r>
          </a:p>
          <a:p>
            <a:pPr algn="ctr">
              <a:spcBef>
                <a:spcPts val="1000"/>
              </a:spcBef>
            </a:pPr>
            <a:r>
              <a:rPr sz="1200"/>
              <a:t>Hafalan</a:t>
            </a:r>
            <a:br/>
            <a:r>
              <a:rPr sz="1200"/>
              <a:t>Praktik</a:t>
            </a:r>
            <a:br/>
            <a:r>
              <a:rPr sz="1200"/>
              <a:t>Teks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651760" y="1828800"/>
            <a:ext cx="2240280" cy="3246120"/>
          </a:xfrm>
          <a:prstGeom prst="roundRect">
            <a:avLst/>
          </a:prstGeom>
          <a:solidFill>
            <a:srgbClr val="FFFFFF"/>
          </a:solidFill>
          <a:ln>
            <a:solidFill>
              <a:srgbClr val="BE8C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788920" y="1965960"/>
            <a:ext cx="1965960" cy="2743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800"/>
              <a:t>◯</a:t>
            </a:r>
          </a:p>
          <a:p>
            <a:pPr algn="ctr"/>
            <a:r>
              <a:rPr b="1" sz="1500"/>
              <a:t>FASE II</a:t>
            </a:r>
          </a:p>
          <a:p>
            <a:pPr algn="ctr"/>
            <a:r>
              <a:rPr b="1" sz="1500"/>
              <a:t>Ilmu Sosial</a:t>
            </a:r>
          </a:p>
          <a:p>
            <a:pPr algn="ctr">
              <a:spcBef>
                <a:spcPts val="1000"/>
              </a:spcBef>
            </a:pPr>
            <a:r>
              <a:rPr sz="1200"/>
              <a:t>Teori Sosial</a:t>
            </a:r>
            <a:br/>
            <a:r>
              <a:rPr sz="1200"/>
              <a:t>Analisis</a:t>
            </a:r>
            <a:br/>
            <a:r>
              <a:rPr sz="1200"/>
              <a:t>Kritik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983479" y="1828800"/>
            <a:ext cx="2240280" cy="3246120"/>
          </a:xfrm>
          <a:prstGeom prst="roundRect">
            <a:avLst/>
          </a:prstGeom>
          <a:solidFill>
            <a:srgbClr val="FFFFFF"/>
          </a:solidFill>
          <a:ln>
            <a:solidFill>
              <a:srgbClr val="BE8C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120640" y="1965960"/>
            <a:ext cx="1965960" cy="2743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800"/>
              <a:t>◇</a:t>
            </a:r>
          </a:p>
          <a:p>
            <a:pPr algn="ctr"/>
            <a:r>
              <a:rPr b="1" sz="1500"/>
              <a:t>FASE III</a:t>
            </a:r>
          </a:p>
          <a:p>
            <a:pPr algn="ctr"/>
            <a:r>
              <a:rPr b="1" sz="1500"/>
              <a:t>Humaniora</a:t>
            </a:r>
          </a:p>
          <a:p>
            <a:pPr algn="ctr">
              <a:spcBef>
                <a:spcPts val="1000"/>
              </a:spcBef>
            </a:pPr>
            <a:r>
              <a:rPr sz="1200"/>
              <a:t>Dekonstruksi</a:t>
            </a:r>
            <a:br/>
            <a:r>
              <a:rPr sz="1200"/>
              <a:t>Tradisi</a:t>
            </a:r>
            <a:br/>
            <a:r>
              <a:rPr sz="1200"/>
              <a:t>Budaya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15199" y="1828800"/>
            <a:ext cx="2240280" cy="3246120"/>
          </a:xfrm>
          <a:prstGeom prst="roundRect">
            <a:avLst/>
          </a:prstGeom>
          <a:solidFill>
            <a:srgbClr val="FFFFFF"/>
          </a:solidFill>
          <a:ln>
            <a:solidFill>
              <a:srgbClr val="BE8C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452359" y="1965960"/>
            <a:ext cx="1965960" cy="2743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800"/>
              <a:t>◎</a:t>
            </a:r>
          </a:p>
          <a:p>
            <a:pPr algn="ctr"/>
            <a:r>
              <a:rPr b="1" sz="1500"/>
              <a:t>FASE IV</a:t>
            </a:r>
          </a:p>
          <a:p>
            <a:pPr algn="ctr"/>
            <a:r>
              <a:rPr b="1" sz="1500"/>
              <a:t>Paradigma</a:t>
            </a:r>
          </a:p>
          <a:p>
            <a:pPr algn="ctr">
              <a:spcBef>
                <a:spcPts val="1000"/>
              </a:spcBef>
            </a:pPr>
            <a:r>
              <a:rPr sz="1200"/>
              <a:t>Integrasi</a:t>
            </a:r>
            <a:br/>
            <a:r>
              <a:rPr sz="1200"/>
              <a:t>Interkoneksi</a:t>
            </a:r>
            <a:br/>
            <a:r>
              <a:rPr sz="1200"/>
              <a:t>Ilmu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9646919" y="1828800"/>
            <a:ext cx="2240280" cy="3246120"/>
          </a:xfrm>
          <a:prstGeom prst="roundRect">
            <a:avLst/>
          </a:prstGeom>
          <a:solidFill>
            <a:srgbClr val="FFFFFF"/>
          </a:solidFill>
          <a:ln>
            <a:solidFill>
              <a:srgbClr val="BE8C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784080" y="1965960"/>
            <a:ext cx="1965960" cy="2743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800"/>
              <a:t>✦</a:t>
            </a:r>
          </a:p>
          <a:p>
            <a:pPr algn="ctr"/>
            <a:r>
              <a:rPr b="1" sz="1500"/>
              <a:t>FASE V</a:t>
            </a:r>
          </a:p>
          <a:p>
            <a:pPr algn="ctr"/>
            <a:r>
              <a:rPr b="1" sz="1500"/>
              <a:t>AI Based</a:t>
            </a:r>
          </a:p>
          <a:p>
            <a:pPr algn="ctr">
              <a:spcBef>
                <a:spcPts val="1000"/>
              </a:spcBef>
            </a:pPr>
            <a:r>
              <a:rPr sz="1200"/>
              <a:t>AI Tools</a:t>
            </a:r>
            <a:br/>
            <a:r>
              <a:rPr sz="1200"/>
              <a:t>Data</a:t>
            </a:r>
            <a:br/>
            <a:r>
              <a:rPr sz="1200"/>
              <a:t>Produksi Ilmu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5806440"/>
            <a:ext cx="10789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500" b="1"/>
              <a:t>Normatif → Sosial-Kritis → Dekonstruksi → Paradigma Keilmuan → AI Based Knowledge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BE8C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320040"/>
            <a:ext cx="112471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800" b="1"/>
              <a:t>EMPAT PARADIGMA KEILMUAN DI PTKI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868680"/>
            <a:ext cx="10332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400"/>
              <a:t>Islamisasi Ilmu • Integrasi Ilmu • Interkoneksi Ilmu • Frikatifisasi Ilmu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20040" y="1645920"/>
            <a:ext cx="2743200" cy="3977639"/>
          </a:xfrm>
          <a:prstGeom prst="roundRect">
            <a:avLst/>
          </a:prstGeom>
          <a:solidFill>
            <a:srgbClr val="FFFFFF"/>
          </a:solidFill>
          <a:ln>
            <a:solidFill>
              <a:srgbClr val="BE8C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1828800"/>
            <a:ext cx="2468880" cy="3566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600" b="1"/>
              <a:t>ISLAMISASI</a:t>
            </a:r>
            <a:br/>
            <a:r>
              <a:rPr sz="1600" b="1"/>
              <a:t>ILMU</a:t>
            </a:r>
          </a:p>
          <a:p>
            <a:pPr algn="ctr">
              <a:spcBef>
                <a:spcPts val="1400"/>
              </a:spcBef>
            </a:pPr>
            <a:r>
              <a:rPr sz="1150"/>
              <a:t>Tokoh:</a:t>
            </a:r>
            <a:br/>
            <a:r>
              <a:rPr sz="1150"/>
              <a:t>Al-Attas</a:t>
            </a:r>
            <a:br/>
            <a:r>
              <a:rPr sz="1150"/>
              <a:t>Al-Faruqi</a:t>
            </a:r>
            <a:br/>
            <a:br/>
            <a:r>
              <a:rPr sz="1150"/>
              <a:t>Basis:</a:t>
            </a:r>
            <a:br/>
            <a:r>
              <a:rPr sz="1150"/>
              <a:t>Wahyu &amp; Adab</a:t>
            </a:r>
            <a:br/>
            <a:br/>
            <a:r>
              <a:rPr sz="1150"/>
              <a:t>Metafora:</a:t>
            </a:r>
            <a:br/>
            <a:r>
              <a:rPr sz="1150"/>
              <a:t>Pohon Ilmu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200400" y="1645920"/>
            <a:ext cx="2743200" cy="3977639"/>
          </a:xfrm>
          <a:prstGeom prst="roundRect">
            <a:avLst/>
          </a:prstGeom>
          <a:solidFill>
            <a:srgbClr val="FFFFFF"/>
          </a:solidFill>
          <a:ln>
            <a:solidFill>
              <a:srgbClr val="BE8C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337560" y="1828800"/>
            <a:ext cx="2468880" cy="3566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600" b="1"/>
              <a:t>INTEGRASI</a:t>
            </a:r>
            <a:br/>
            <a:r>
              <a:rPr sz="1600" b="1"/>
              <a:t>ILMU</a:t>
            </a:r>
          </a:p>
          <a:p>
            <a:pPr algn="ctr">
              <a:spcBef>
                <a:spcPts val="1400"/>
              </a:spcBef>
            </a:pPr>
            <a:r>
              <a:rPr sz="1150"/>
              <a:t>Tokoh:</a:t>
            </a:r>
            <a:br/>
            <a:r>
              <a:rPr sz="1150"/>
              <a:t>Azyumardi Azra</a:t>
            </a:r>
            <a:br/>
            <a:br/>
            <a:r>
              <a:rPr sz="1150"/>
              <a:t>Basis:</a:t>
            </a:r>
            <a:br/>
            <a:r>
              <a:rPr sz="1150"/>
              <a:t>Ayat Qauliyyah</a:t>
            </a:r>
            <a:br/>
            <a:r>
              <a:rPr sz="1150"/>
              <a:t>&amp; Kauniyyah</a:t>
            </a:r>
            <a:br/>
            <a:br/>
            <a:r>
              <a:rPr sz="1150"/>
              <a:t>Metafora:</a:t>
            </a:r>
            <a:br/>
            <a:r>
              <a:rPr sz="1150"/>
              <a:t>Dua Sumber Ilmu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080760" y="1645920"/>
            <a:ext cx="2743200" cy="3977639"/>
          </a:xfrm>
          <a:prstGeom prst="roundRect">
            <a:avLst/>
          </a:prstGeom>
          <a:solidFill>
            <a:srgbClr val="FFFFFF"/>
          </a:solidFill>
          <a:ln>
            <a:solidFill>
              <a:srgbClr val="BE8C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217920" y="1828800"/>
            <a:ext cx="2468880" cy="3566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600" b="1"/>
              <a:t>INTERKONEKSI</a:t>
            </a:r>
            <a:br/>
            <a:r>
              <a:rPr sz="1600" b="1"/>
              <a:t>ILMU</a:t>
            </a:r>
          </a:p>
          <a:p>
            <a:pPr algn="ctr">
              <a:spcBef>
                <a:spcPts val="1400"/>
              </a:spcBef>
            </a:pPr>
            <a:r>
              <a:rPr sz="1150"/>
              <a:t>Tokoh:</a:t>
            </a:r>
            <a:br/>
            <a:r>
              <a:rPr sz="1150"/>
              <a:t>M. Amin Abdullah</a:t>
            </a:r>
            <a:br/>
            <a:br/>
            <a:r>
              <a:rPr sz="1150"/>
              <a:t>Basis:</a:t>
            </a:r>
            <a:br/>
            <a:r>
              <a:rPr sz="1150"/>
              <a:t>Dialog Agama,</a:t>
            </a:r>
            <a:br/>
            <a:r>
              <a:rPr sz="1150"/>
              <a:t>Sosial &amp; Alam</a:t>
            </a:r>
            <a:br/>
            <a:br/>
            <a:r>
              <a:rPr sz="1150"/>
              <a:t>Metafora:</a:t>
            </a:r>
            <a:br/>
            <a:r>
              <a:rPr sz="1150"/>
              <a:t>Jaring Ilmu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961120" y="1645920"/>
            <a:ext cx="2743200" cy="3977639"/>
          </a:xfrm>
          <a:prstGeom prst="roundRect">
            <a:avLst/>
          </a:prstGeom>
          <a:solidFill>
            <a:srgbClr val="FFFFFF"/>
          </a:solidFill>
          <a:ln>
            <a:solidFill>
              <a:srgbClr val="BE8C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098280" y="1828800"/>
            <a:ext cx="2468880" cy="3566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600" b="1"/>
              <a:t>FRIKATIFISASI</a:t>
            </a:r>
            <a:br/>
            <a:r>
              <a:rPr sz="1600" b="1"/>
              <a:t>ILMU</a:t>
            </a:r>
          </a:p>
          <a:p>
            <a:pPr algn="ctr">
              <a:spcBef>
                <a:spcPts val="1400"/>
              </a:spcBef>
            </a:pPr>
            <a:r>
              <a:rPr sz="1150"/>
              <a:t>Tokoh:</a:t>
            </a:r>
            <a:br/>
            <a:r>
              <a:rPr sz="1150"/>
              <a:t>KBA</a:t>
            </a:r>
            <a:br/>
            <a:br/>
            <a:r>
              <a:rPr sz="1150"/>
              <a:t>Basis:</a:t>
            </a:r>
            <a:br/>
            <a:r>
              <a:rPr sz="1150"/>
              <a:t>Ruhani, Zikir,</a:t>
            </a:r>
            <a:br/>
            <a:r>
              <a:rPr sz="1150"/>
              <a:t>Kesadaran</a:t>
            </a:r>
            <a:br/>
            <a:br/>
            <a:r>
              <a:rPr sz="1150"/>
              <a:t>Metafora:</a:t>
            </a:r>
            <a:br/>
            <a:r>
              <a:rPr sz="1150"/>
              <a:t>Sua / Cahaya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6080760"/>
            <a:ext cx="10789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300" b="1"/>
              <a:t>Perjalanan paradigma: rekonstruksi → penyatuan → jejaring → resonansi keilmuan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BE8C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411480"/>
            <a:ext cx="11430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000" b="1"/>
              <a:t>EMPAT PARADIGMA KEILMUAN DI PTKI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1417320"/>
            <a:ext cx="5349240" cy="1965960"/>
          </a:xfrm>
          <a:prstGeom prst="roundRect">
            <a:avLst/>
          </a:prstGeom>
          <a:solidFill>
            <a:srgbClr val="FFFFFF"/>
          </a:solidFill>
          <a:ln>
            <a:solidFill>
              <a:srgbClr val="BE8C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554480"/>
            <a:ext cx="4892040" cy="1691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/>
              <a:t>ISLAMISASI ILMU</a:t>
            </a:r>
          </a:p>
          <a:p>
            <a:pPr>
              <a:spcBef>
                <a:spcPts val="800"/>
              </a:spcBef>
            </a:pPr>
            <a:r>
              <a:rPr sz="1400"/>
              <a:t>Tokoh: Al-Attas, Al-Faruqi</a:t>
            </a:r>
            <a:br/>
            <a:br/>
            <a:r>
              <a:rPr sz="1400"/>
              <a:t>Sumber: Wahyu &amp; Adab</a:t>
            </a:r>
            <a:br/>
            <a:br/>
            <a:r>
              <a:rPr sz="1400"/>
              <a:t>Tujuan: Rekonstruksi ilmu dalam kerangka Islam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355080" y="1417320"/>
            <a:ext cx="5349240" cy="1965960"/>
          </a:xfrm>
          <a:prstGeom prst="roundRect">
            <a:avLst/>
          </a:prstGeom>
          <a:solidFill>
            <a:srgbClr val="FFFFFF"/>
          </a:solidFill>
          <a:ln>
            <a:solidFill>
              <a:srgbClr val="BE8C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583680" y="1554480"/>
            <a:ext cx="4892040" cy="1691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/>
              <a:t>INTEGRASI ILMU</a:t>
            </a:r>
          </a:p>
          <a:p>
            <a:pPr>
              <a:spcBef>
                <a:spcPts val="800"/>
              </a:spcBef>
            </a:pPr>
            <a:r>
              <a:rPr sz="1400"/>
              <a:t>Tokoh: Azyumardi Azra</a:t>
            </a:r>
            <a:br/>
            <a:br/>
            <a:r>
              <a:rPr sz="1400"/>
              <a:t>Sumber: Wahyu + Alam</a:t>
            </a:r>
            <a:br/>
            <a:br/>
            <a:r>
              <a:rPr sz="1400"/>
              <a:t>Tujuan: Penyatuan agama dan sains modern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3886200"/>
            <a:ext cx="5349240" cy="1965960"/>
          </a:xfrm>
          <a:prstGeom prst="roundRect">
            <a:avLst/>
          </a:prstGeom>
          <a:solidFill>
            <a:srgbClr val="FFFFFF"/>
          </a:solidFill>
          <a:ln>
            <a:solidFill>
              <a:srgbClr val="BE8C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4023360"/>
            <a:ext cx="4892040" cy="1691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/>
              <a:t>INTERKONEKSI ILMU</a:t>
            </a:r>
          </a:p>
          <a:p>
            <a:pPr>
              <a:spcBef>
                <a:spcPts val="800"/>
              </a:spcBef>
            </a:pPr>
            <a:r>
              <a:rPr sz="1400"/>
              <a:t>Tokoh: M. Amin Abdullah</a:t>
            </a:r>
            <a:br/>
            <a:br/>
            <a:r>
              <a:rPr sz="1400"/>
              <a:t>Sumber: Dialog lintas ilmu</a:t>
            </a:r>
            <a:br/>
            <a:br/>
            <a:r>
              <a:rPr sz="1400"/>
              <a:t>Tujuan: Jejaring agama, sosial, dan alam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355080" y="3886200"/>
            <a:ext cx="5349240" cy="1965960"/>
          </a:xfrm>
          <a:prstGeom prst="roundRect">
            <a:avLst/>
          </a:prstGeom>
          <a:solidFill>
            <a:srgbClr val="FFFFFF"/>
          </a:solidFill>
          <a:ln>
            <a:solidFill>
              <a:srgbClr val="BE8C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0" y="4023360"/>
            <a:ext cx="4892040" cy="1691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/>
              <a:t>FRIKATIFISASI ILMU</a:t>
            </a:r>
          </a:p>
          <a:p>
            <a:pPr>
              <a:spcBef>
                <a:spcPts val="800"/>
              </a:spcBef>
            </a:pPr>
            <a:r>
              <a:rPr sz="1400"/>
              <a:t>Tokoh: KBA</a:t>
            </a:r>
            <a:br/>
            <a:br/>
            <a:r>
              <a:rPr sz="1400"/>
              <a:t>Sumber: Ruhani, zikir, kesadaran</a:t>
            </a:r>
            <a:br/>
            <a:br/>
            <a:r>
              <a:rPr sz="1400"/>
              <a:t>Tujuan: Ilmu yang menghidupkan kesadaran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BE8C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256032"/>
            <a:ext cx="11430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500" b="1"/>
              <a:t>PERBANDINGAN PARADIGMA KEILMUAN DI PTKI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28600" y="960120"/>
          <a:ext cx="11750040" cy="530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0008"/>
                <a:gridCol w="2350008"/>
                <a:gridCol w="2350008"/>
                <a:gridCol w="2350008"/>
                <a:gridCol w="2350008"/>
              </a:tblGrid>
              <a:tr h="883920">
                <a:tc>
                  <a:txBody>
                    <a:bodyPr/>
                    <a:lstStyle/>
                    <a:p>
                      <a:pPr algn="ctr"/>
                      <a:r>
                        <a:rPr b="1" sz="1050"/>
                        <a:t>Aspek</a:t>
                      </a:r>
                    </a:p>
                  </a:txBody>
                  <a:tcPr>
                    <a:solidFill>
                      <a:srgbClr val="BE8C2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b="1" sz="1050"/>
                        <a:t>Islamisasi</a:t>
                      </a:r>
                    </a:p>
                    <a:p>
                      <a:pPr algn="ctr"/>
                      <a:r>
                        <a:rPr b="1" sz="1050"/>
                        <a:t>Ilmu</a:t>
                      </a:r>
                    </a:p>
                  </a:txBody>
                  <a:tcPr>
                    <a:solidFill>
                      <a:srgbClr val="BE8C2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b="1" sz="1050"/>
                        <a:t>Integrasi</a:t>
                      </a:r>
                    </a:p>
                    <a:p>
                      <a:pPr algn="ctr"/>
                      <a:r>
                        <a:rPr b="1" sz="1050"/>
                        <a:t>Ilmu</a:t>
                      </a:r>
                    </a:p>
                  </a:txBody>
                  <a:tcPr>
                    <a:solidFill>
                      <a:srgbClr val="BE8C2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b="1" sz="1050"/>
                        <a:t>Interkoneksi</a:t>
                      </a:r>
                    </a:p>
                    <a:p>
                      <a:pPr algn="ctr"/>
                      <a:r>
                        <a:rPr b="1" sz="1050"/>
                        <a:t>Ilmu</a:t>
                      </a:r>
                    </a:p>
                  </a:txBody>
                  <a:tcPr>
                    <a:solidFill>
                      <a:srgbClr val="BE8C2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b="1" sz="1050"/>
                        <a:t>Frikatifisasi</a:t>
                      </a:r>
                    </a:p>
                    <a:p>
                      <a:pPr algn="ctr"/>
                      <a:r>
                        <a:rPr b="1" sz="1050"/>
                        <a:t>Ilmu</a:t>
                      </a:r>
                    </a:p>
                  </a:txBody>
                  <a:tcPr>
                    <a:solidFill>
                      <a:srgbClr val="BE8C28"/>
                    </a:solidFill>
                  </a:tcPr>
                </a:tc>
              </a:tr>
              <a:tr h="883920">
                <a:tc>
                  <a:txBody>
                    <a:bodyPr/>
                    <a:lstStyle/>
                    <a:p>
                      <a:pPr algn="ctr"/>
                      <a:r>
                        <a:rPr sz="919" b="1"/>
                        <a:t>Tokoh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19"/>
                        <a:t>Al-Attas</a:t>
                      </a:r>
                    </a:p>
                    <a:p>
                      <a:pPr algn="ctr"/>
                      <a:r>
                        <a:rPr sz="919"/>
                        <a:t>Al-Faruqi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19"/>
                        <a:t>Azyumardi</a:t>
                      </a:r>
                    </a:p>
                    <a:p>
                      <a:pPr algn="ctr"/>
                      <a:r>
                        <a:rPr sz="919"/>
                        <a:t>Azra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19"/>
                        <a:t>M. Amin</a:t>
                      </a:r>
                    </a:p>
                    <a:p>
                      <a:pPr algn="ctr"/>
                      <a:r>
                        <a:rPr sz="919"/>
                        <a:t>Abdullah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19"/>
                        <a:t>KBA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883920">
                <a:tc>
                  <a:txBody>
                    <a:bodyPr/>
                    <a:lstStyle/>
                    <a:p>
                      <a:pPr algn="ctr"/>
                      <a:r>
                        <a:rPr sz="919" b="1"/>
                        <a:t>Sumber</a:t>
                      </a:r>
                    </a:p>
                    <a:p>
                      <a:pPr algn="ctr"/>
                      <a:r>
                        <a:rPr sz="919" b="1"/>
                        <a:t>Epistemologi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19"/>
                        <a:t>Wahyu sebagai</a:t>
                      </a:r>
                    </a:p>
                    <a:p>
                      <a:pPr algn="ctr"/>
                      <a:r>
                        <a:rPr sz="919"/>
                        <a:t>pusat ilmu;</a:t>
                      </a:r>
                    </a:p>
                    <a:p>
                      <a:pPr algn="ctr"/>
                      <a:r>
                        <a:rPr sz="919"/>
                        <a:t>kritik sains</a:t>
                      </a:r>
                    </a:p>
                    <a:p>
                      <a:pPr algn="ctr"/>
                      <a:r>
                        <a:rPr sz="919"/>
                        <a:t>sekuler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19"/>
                        <a:t>Wahyu + Alam</a:t>
                      </a:r>
                    </a:p>
                    <a:p>
                      <a:pPr algn="ctr"/>
                      <a:r>
                        <a:rPr sz="919"/>
                        <a:t>(Qauliyyah &amp;</a:t>
                      </a:r>
                    </a:p>
                    <a:p>
                      <a:pPr algn="ctr"/>
                      <a:r>
                        <a:rPr sz="919"/>
                        <a:t>Kauniyyah)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19"/>
                        <a:t>Dialog agama,</a:t>
                      </a:r>
                    </a:p>
                    <a:p>
                      <a:pPr algn="ctr"/>
                      <a:r>
                        <a:rPr sz="919"/>
                        <a:t>sosial, alam</a:t>
                      </a:r>
                    </a:p>
                    <a:p>
                      <a:pPr algn="ctr"/>
                      <a:r>
                        <a:rPr sz="919"/>
                        <a:t>lintas disiplin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19"/>
                        <a:t>Ruhani, zikir,</a:t>
                      </a:r>
                    </a:p>
                    <a:p>
                      <a:pPr algn="ctr"/>
                      <a:r>
                        <a:rPr sz="919"/>
                        <a:t>intuisi &amp;</a:t>
                      </a:r>
                    </a:p>
                    <a:p>
                      <a:pPr algn="ctr"/>
                      <a:r>
                        <a:rPr sz="919"/>
                        <a:t>kesadaran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883920">
                <a:tc>
                  <a:txBody>
                    <a:bodyPr/>
                    <a:lstStyle/>
                    <a:p>
                      <a:pPr algn="ctr"/>
                      <a:r>
                        <a:rPr sz="919" b="1"/>
                        <a:t>Tujuan</a:t>
                      </a:r>
                    </a:p>
                    <a:p>
                      <a:pPr algn="ctr"/>
                      <a:r>
                        <a:rPr sz="919" b="1"/>
                        <a:t>Keilmuan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19"/>
                        <a:t>Membangun</a:t>
                      </a:r>
                    </a:p>
                    <a:p>
                      <a:pPr algn="ctr"/>
                      <a:r>
                        <a:rPr sz="919"/>
                        <a:t>ilmu Islami</a:t>
                      </a:r>
                    </a:p>
                    <a:p>
                      <a:pPr algn="ctr"/>
                      <a:r>
                        <a:rPr sz="919"/>
                        <a:t>berbasis adab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19"/>
                        <a:t>Menyatukan</a:t>
                      </a:r>
                    </a:p>
                    <a:p>
                      <a:pPr algn="ctr"/>
                      <a:r>
                        <a:rPr sz="919"/>
                        <a:t>agama dan</a:t>
                      </a:r>
                    </a:p>
                    <a:p>
                      <a:pPr algn="ctr"/>
                      <a:r>
                        <a:rPr sz="919"/>
                        <a:t>sains modern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19"/>
                        <a:t>Membangun</a:t>
                      </a:r>
                    </a:p>
                    <a:p>
                      <a:pPr algn="ctr"/>
                      <a:r>
                        <a:rPr sz="919"/>
                        <a:t>jejaring ilmu</a:t>
                      </a:r>
                    </a:p>
                    <a:p>
                      <a:pPr algn="ctr"/>
                      <a:r>
                        <a:rPr sz="919"/>
                        <a:t>antar disiplin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19"/>
                        <a:t>Menghidupkan</a:t>
                      </a:r>
                    </a:p>
                    <a:p>
                      <a:pPr algn="ctr"/>
                      <a:r>
                        <a:rPr sz="919"/>
                        <a:t>kesadaran &amp;</a:t>
                      </a:r>
                    </a:p>
                    <a:p>
                      <a:pPr algn="ctr"/>
                      <a:r>
                        <a:rPr sz="919"/>
                        <a:t>makna ilmu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883920">
                <a:tc>
                  <a:txBody>
                    <a:bodyPr/>
                    <a:lstStyle/>
                    <a:p>
                      <a:pPr algn="ctr"/>
                      <a:r>
                        <a:rPr sz="919" b="1"/>
                        <a:t>Model</a:t>
                      </a:r>
                    </a:p>
                    <a:p>
                      <a:pPr algn="ctr"/>
                      <a:r>
                        <a:rPr sz="919" b="1"/>
                        <a:t>Representasi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19"/>
                        <a:t>Pohon Ilmu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19"/>
                        <a:t>Dua sumber</a:t>
                      </a:r>
                    </a:p>
                    <a:p>
                      <a:pPr algn="ctr"/>
                      <a:r>
                        <a:rPr sz="919"/>
                        <a:t>pengetahuan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19"/>
                        <a:t>Jaring</a:t>
                      </a:r>
                    </a:p>
                    <a:p>
                      <a:pPr algn="ctr"/>
                      <a:r>
                        <a:rPr sz="919"/>
                        <a:t>laba-laba</a:t>
                      </a:r>
                    </a:p>
                    <a:p>
                      <a:pPr algn="ctr"/>
                      <a:r>
                        <a:rPr sz="919"/>
                        <a:t>keilmuan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19"/>
                        <a:t>Sua / cahaya:</a:t>
                      </a:r>
                    </a:p>
                    <a:p>
                      <a:pPr algn="ctr"/>
                      <a:r>
                        <a:rPr sz="919"/>
                        <a:t>ilmu sebagai</a:t>
                      </a:r>
                    </a:p>
                    <a:p>
                      <a:pPr algn="ctr"/>
                      <a:r>
                        <a:rPr sz="919"/>
                        <a:t>energi ruhani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883920">
                <a:tc>
                  <a:txBody>
                    <a:bodyPr/>
                    <a:lstStyle/>
                    <a:p>
                      <a:pPr algn="ctr"/>
                      <a:r>
                        <a:rPr sz="919" b="1"/>
                        <a:t>Peran</a:t>
                      </a:r>
                    </a:p>
                    <a:p>
                      <a:pPr algn="ctr"/>
                      <a:r>
                        <a:rPr sz="919" b="1"/>
                        <a:t>Pengajar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19"/>
                        <a:t>Penjaga nilai</a:t>
                      </a:r>
                    </a:p>
                    <a:p>
                      <a:pPr algn="ctr"/>
                      <a:r>
                        <a:rPr sz="919"/>
                        <a:t>&amp; transmisi</a:t>
                      </a:r>
                    </a:p>
                    <a:p>
                      <a:pPr algn="ctr"/>
                      <a:r>
                        <a:rPr sz="919"/>
                        <a:t>wahyu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19"/>
                        <a:t>Penghubung</a:t>
                      </a:r>
                    </a:p>
                    <a:p>
                      <a:pPr algn="ctr"/>
                      <a:r>
                        <a:rPr sz="919"/>
                        <a:t>ilmu agama</a:t>
                      </a:r>
                    </a:p>
                    <a:p>
                      <a:pPr algn="ctr"/>
                      <a:r>
                        <a:rPr sz="919"/>
                        <a:t>&amp; sains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19"/>
                        <a:t>Mediator</a:t>
                      </a:r>
                    </a:p>
                    <a:p>
                      <a:pPr algn="ctr"/>
                      <a:r>
                        <a:rPr sz="919"/>
                        <a:t>integratif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19"/>
                        <a:t>Meniupkan</a:t>
                      </a:r>
                    </a:p>
                    <a:p>
                      <a:pPr algn="ctr"/>
                      <a:r>
                        <a:rPr sz="919"/>
                        <a:t>kesadaran</a:t>
                      </a:r>
                    </a:p>
                    <a:p>
                      <a:pPr algn="ctr"/>
                      <a:r>
                        <a:rPr sz="919"/>
                        <a:t>keilmuan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3E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4141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164592"/>
            <a:ext cx="11430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700" b="1">
                <a:solidFill>
                  <a:srgbClr val="FFFFFF"/>
                </a:solidFill>
              </a:rPr>
              <a:t>KESIMPULAN: PERGESERAN PARADIGMA KEILMUAN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566928"/>
            <a:ext cx="10789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300">
                <a:solidFill>
                  <a:srgbClr val="DCB446"/>
                </a:solidFill>
              </a:rPr>
              <a:t>Dari rekonstruksi ilmu menuju integrasi, jejaring, dan transformasi kesadaran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28600" y="1234440"/>
          <a:ext cx="11750040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0008"/>
                <a:gridCol w="2350008"/>
                <a:gridCol w="2350008"/>
                <a:gridCol w="2350008"/>
                <a:gridCol w="2350008"/>
              </a:tblGrid>
              <a:tr h="896112">
                <a:tc>
                  <a:txBody>
                    <a:bodyPr/>
                    <a:lstStyle/>
                    <a:p>
                      <a:pPr algn="ctr"/>
                      <a:r>
                        <a:rPr b="1" sz="1300"/>
                        <a:t>Aspek</a:t>
                      </a:r>
                    </a:p>
                  </a:txBody>
                  <a:tcPr anchor="ctr">
                    <a:solidFill>
                      <a:srgbClr val="BE8C2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b="1" sz="1300"/>
                        <a:t>Islamisasi</a:t>
                      </a:r>
                    </a:p>
                    <a:p>
                      <a:pPr algn="ctr"/>
                      <a:r>
                        <a:rPr b="1" sz="1300"/>
                        <a:t>Ilmu</a:t>
                      </a:r>
                    </a:p>
                  </a:txBody>
                  <a:tcPr anchor="ctr">
                    <a:solidFill>
                      <a:srgbClr val="BE8C2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b="1" sz="1300"/>
                        <a:t>Integrasi</a:t>
                      </a:r>
                    </a:p>
                    <a:p>
                      <a:pPr algn="ctr"/>
                      <a:r>
                        <a:rPr b="1" sz="1300"/>
                        <a:t>Ilmu</a:t>
                      </a:r>
                    </a:p>
                  </a:txBody>
                  <a:tcPr anchor="ctr">
                    <a:solidFill>
                      <a:srgbClr val="BE8C2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b="1" sz="1300"/>
                        <a:t>Interkoneksi</a:t>
                      </a:r>
                    </a:p>
                    <a:p>
                      <a:pPr algn="ctr"/>
                      <a:r>
                        <a:rPr b="1" sz="1300"/>
                        <a:t>Ilmu</a:t>
                      </a:r>
                    </a:p>
                  </a:txBody>
                  <a:tcPr anchor="ctr">
                    <a:solidFill>
                      <a:srgbClr val="BE8C2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b="1" sz="1300"/>
                        <a:t>Frikatifisasi</a:t>
                      </a:r>
                    </a:p>
                    <a:p>
                      <a:pPr algn="ctr"/>
                      <a:r>
                        <a:rPr b="1" sz="1300"/>
                        <a:t>Ilmu</a:t>
                      </a:r>
                    </a:p>
                  </a:txBody>
                  <a:tcPr anchor="ctr">
                    <a:solidFill>
                      <a:srgbClr val="BE8C28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pPr algn="ctr"/>
                      <a:r>
                        <a:rPr sz="1300" b="1"/>
                        <a:t>Basis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/>
                        <a:t>Adab</a:t>
                      </a:r>
                    </a:p>
                    <a:p>
                      <a:pPr algn="ctr"/>
                      <a:r>
                        <a:rPr sz="1300"/>
                        <a:t>Tauhid</a:t>
                      </a:r>
                    </a:p>
                    <a:p>
                      <a:pPr algn="ctr"/>
                      <a:r>
                        <a:rPr sz="1300"/>
                        <a:t>Nilai Islam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/>
                        <a:t>Wahyu</a:t>
                      </a:r>
                    </a:p>
                    <a:p>
                      <a:pPr algn="ctr"/>
                      <a:r>
                        <a:rPr sz="1300"/>
                        <a:t>+</a:t>
                      </a:r>
                    </a:p>
                    <a:p>
                      <a:pPr algn="ctr"/>
                      <a:r>
                        <a:rPr sz="1300"/>
                        <a:t>Sains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/>
                        <a:t>Agama</a:t>
                      </a:r>
                    </a:p>
                    <a:p>
                      <a:pPr algn="ctr"/>
                      <a:r>
                        <a:rPr sz="1300"/>
                        <a:t>Sosial</a:t>
                      </a:r>
                    </a:p>
                    <a:p>
                      <a:pPr algn="ctr"/>
                      <a:r>
                        <a:rPr sz="1300"/>
                        <a:t>Alam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/>
                        <a:t>Ruhani</a:t>
                      </a:r>
                    </a:p>
                    <a:p>
                      <a:pPr algn="ctr"/>
                      <a:r>
                        <a:rPr sz="1300"/>
                        <a:t>Zikir</a:t>
                      </a:r>
                    </a:p>
                    <a:p>
                      <a:pPr algn="ctr"/>
                      <a:r>
                        <a:rPr sz="1300"/>
                        <a:t>Kesadaran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pPr algn="ctr"/>
                      <a:r>
                        <a:rPr sz="1300" b="1"/>
                        <a:t>Orientasi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/>
                        <a:t>Rekonstruksi</a:t>
                      </a:r>
                    </a:p>
                    <a:p>
                      <a:pPr algn="ctr"/>
                      <a:r>
                        <a:rPr sz="1300"/>
                        <a:t>keilmuan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/>
                        <a:t>Sintesis</a:t>
                      </a:r>
                    </a:p>
                    <a:p>
                      <a:pPr algn="ctr"/>
                      <a:r>
                        <a:rPr sz="1300"/>
                        <a:t>Epistemik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/>
                        <a:t>Dialog</a:t>
                      </a:r>
                    </a:p>
                    <a:p>
                      <a:pPr algn="ctr"/>
                      <a:r>
                        <a:rPr sz="1300"/>
                        <a:t>Lintas Ilmu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/>
                        <a:t>Transformasi</a:t>
                      </a:r>
                    </a:p>
                    <a:p>
                      <a:pPr algn="ctr"/>
                      <a:r>
                        <a:rPr sz="1300"/>
                        <a:t>Kesadaran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pPr algn="ctr"/>
                      <a:r>
                        <a:rPr sz="1300" b="1"/>
                        <a:t>Posisi</a:t>
                      </a:r>
                    </a:p>
                    <a:p>
                      <a:pPr algn="ctr"/>
                      <a:r>
                        <a:rPr sz="1300" b="1"/>
                        <a:t>Ilmu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/>
                        <a:t>Sistem nilai</a:t>
                      </a:r>
                    </a:p>
                    <a:p>
                      <a:pPr algn="ctr"/>
                      <a:r>
                        <a:rPr sz="1300"/>
                        <a:t>ilahiah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/>
                        <a:t>Kesatuan</a:t>
                      </a:r>
                    </a:p>
                    <a:p>
                      <a:pPr algn="ctr"/>
                      <a:r>
                        <a:rPr sz="1300"/>
                        <a:t>sumber ilmu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/>
                        <a:t>Jejaring</a:t>
                      </a:r>
                    </a:p>
                    <a:p>
                      <a:pPr algn="ctr"/>
                      <a:r>
                        <a:rPr sz="1300"/>
                        <a:t>pengetahuan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/>
                        <a:t>Cahaya yang</a:t>
                      </a:r>
                    </a:p>
                    <a:p>
                      <a:pPr algn="ctr"/>
                      <a:r>
                        <a:rPr sz="1300"/>
                        <a:t>menghidupkan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pPr algn="ctr"/>
                      <a:r>
                        <a:rPr sz="1300" b="1"/>
                        <a:t>Arah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/>
                        <a:t>Islamisasi</a:t>
                      </a:r>
                    </a:p>
                    <a:p>
                      <a:pPr algn="ctr"/>
                      <a:r>
                        <a:rPr sz="1300"/>
                        <a:t>pengetahuan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/>
                        <a:t>Penyatuan</a:t>
                      </a:r>
                    </a:p>
                    <a:p>
                      <a:pPr algn="ctr"/>
                      <a:r>
                        <a:rPr sz="1300"/>
                        <a:t>keilmuan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/>
                        <a:t>Keterhubungan</a:t>
                      </a:r>
                    </a:p>
                    <a:p>
                      <a:pPr algn="ctr"/>
                      <a:r>
                        <a:rPr sz="1300"/>
                        <a:t>makna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/>
                        <a:t>Resonansi</a:t>
                      </a:r>
                    </a:p>
                    <a:p>
                      <a:pPr algn="ctr"/>
                      <a:r>
                        <a:rPr sz="1300"/>
                        <a:t>ruhani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548640" y="5989320"/>
            <a:ext cx="11064240" cy="502920"/>
          </a:xfrm>
          <a:prstGeom prst="roundRect">
            <a:avLst/>
          </a:prstGeom>
          <a:solidFill>
            <a:srgbClr val="14141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6108192"/>
            <a:ext cx="106984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</a:rPr>
              <a:t>Islamisasi → Integrasi → Interkoneksi → Frikatifisasi: Evolusi Paradigma Keilmuan PTKI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359</Words>
  <Application>Microsoft Macintosh PowerPoint</Application>
  <PresentationFormat>Widescreen</PresentationFormat>
  <Paragraphs>148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Aptos</vt:lpstr>
      <vt:lpstr>Aptos Display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Kamaruzzaman Bustamam Ahmad</cp:lastModifiedBy>
  <cp:revision>2</cp:revision>
  <dcterms:created xsi:type="dcterms:W3CDTF">2013-01-27T09:14:16Z</dcterms:created>
  <dcterms:modified xsi:type="dcterms:W3CDTF">2026-06-18T11:18:13Z</dcterms:modified>
  <cp:category/>
</cp:coreProperties>
</file>