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4"/>
  </p:notesMasterIdLst>
  <p:sldIdLst>
    <p:sldId id="279" r:id="rId2"/>
    <p:sldId id="268" r:id="rId3"/>
    <p:sldId id="269" r:id="rId4"/>
    <p:sldId id="270" r:id="rId5"/>
    <p:sldId id="271" r:id="rId6"/>
    <p:sldId id="272" r:id="rId7"/>
    <p:sldId id="273" r:id="rId8"/>
    <p:sldId id="274" r:id="rId9"/>
    <p:sldId id="275" r:id="rId10"/>
    <p:sldId id="276" r:id="rId11"/>
    <p:sldId id="277" r:id="rId12"/>
    <p:sldId id="278" r:id="rId13"/>
  </p:sldIdLst>
  <p:sldSz cx="9144000" cy="5143500" type="screen16x9"/>
  <p:notesSz cx="6858000" cy="9144000"/>
  <p:embeddedFontLst>
    <p:embeddedFont>
      <p:font typeface="Proxima Nova" panose="02000506030000020004"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1"/>
  </p:normalViewPr>
  <p:slideViewPr>
    <p:cSldViewPr snapToGrid="0">
      <p:cViewPr varScale="1">
        <p:scale>
          <a:sx n="143" d="100"/>
          <a:sy n="143" d="100"/>
        </p:scale>
        <p:origin x="760"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Selamat datang pada presentasi dengan tema 'Paradigma Frikatifisasi Ilmu'. Saya, Kamaruzzaman Bustamam Ahmad, dari UIN Ar-Raniry Banda Aceh, akan memaparkan gagasan tentang bagaimana ilmu dapat dihidupkan kembali sebagai pancaran cahaya dan hembusan ruhani dalam dunia akademik.</a:t>
            </a:r>
          </a:p>
          <a:p>
            <a:endParaRPr/>
          </a:p>
          <a:p>
            <a:r>
              <a:t>Presentasi ini mengajak kita meninjau ulang cara kita mendekati pendidikan, bukan hanya sebagai proses akademik tetapi sebagai jalan spiritual dan sosial. Paradigma ini mendorong integrasi ilmu, iman, dan makna — di mana kampus menjadi tempat menyemai kesadaran dan cinta kepada Tuhan, sesama, dan alam.</a:t>
            </a:r>
          </a:p>
          <a:p>
            <a:endParaRPr/>
          </a:p>
          <a:p>
            <a:r>
              <a:t>Dengan pendekatan ini, kita berharap dapat melahirkan generasi pembelajar yang bukan hanya cerdas, tetapi juga penuh kasih, reflektif, dan siap menerangi dunia dengan nilai-nilai Ilahi.</a:t>
            </a:r>
          </a:p>
        </p:txBody>
      </p:sp>
    </p:spTree>
    <p:extLst>
      <p:ext uri="{BB962C8B-B14F-4D97-AF65-F5344CB8AC3E}">
        <p14:creationId xmlns:p14="http://schemas.microsoft.com/office/powerpoint/2010/main" val="507696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Paradigma Frikatifisasi Ilmu yang diusulkan oleh UIN Ar-Raniry membawa pendekatan baru yang memadukan antara spiritualitas dan intelektualitas. Dalam paradigma ini, ilmu tidak semata produk rasionalitas atau eksperimen ilmiah, tetapi dianggap sebagai pancaran cahaya dan hembusan dari sumber Ilahi. </a:t>
            </a:r>
          </a:p>
          <a:p>
            <a:endParaRPr/>
          </a:p>
          <a:p>
            <a:r>
              <a:t>Konsep ini memberi dimensi baru terhadap hakikat ilmu: bukan hanya sebagai alat pencari kebenaran, melainkan sebagai energi spiritual yang mampu membangkitkan kesadaran sosial dan batin manusia. Dalam praktiknya, pendekatan ini menempatkan pencarian ilmu sebagai ibadah, dengan Allah sebagai titik awal dan akhir pencarian. </a:t>
            </a:r>
          </a:p>
          <a:p>
            <a:endParaRPr/>
          </a:p>
          <a:p>
            <a:r>
              <a:t>Dengan pendekatan ini, ilmu bukan hanya untuk kepentingan duniawi, tetapi menjadi sarana pembebasan dan pencerahan umat manusia secara holistik dan transenden.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Landasan filosofis paradigma ini menegaskan bahwa ilmu bukanlah ciptaan manusia belaka, tetapi anugerah dari langit. Artinya, setiap bentuk pengetahuan yang sejati harus dilihat sebagai pancaran cahaya dari Allah, yang turun ke dalam ruh manusia untuk menerangi jalannya dalam kehidupan dunia dan akhirat.</a:t>
            </a:r>
          </a:p>
          <a:p>
            <a:endParaRPr/>
          </a:p>
          <a:p>
            <a:r>
              <a:t>Ilmu dalam paradigma ini mengandung dimensi spiritual mendalam. Ia tidak hanya informatif, tetapi juga transformasional. Ia menyalakan kesadaran, menumbuhkan refleksi, dan mendorong tindakan yang penuh hikmah.</a:t>
            </a:r>
          </a:p>
          <a:p>
            <a:endParaRPr/>
          </a:p>
          <a:p>
            <a:r>
              <a:t>Dengan kata lain, pendekatan ontologis ini memandang ilmu sebagai cahaya yang menyinari dan hembusan yang menghidupkan, menjadikannya kekuatan kosmik yang mendidik manusia menjadi khalifah yang sadar akan tugas spiritual dan sosialnya.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Epistemologi dalam paradigma frikatifisasi mengusung pendekatan unik: ilmu tidak semata diperoleh dari rasionalitas dan eksperimen, tetapi juga dari ruang kontemplasi batin dan spiritual. Proses mendapatkan ilmu melibatkan kesadaran penuh akan kehadiran Ilahi.</a:t>
            </a:r>
          </a:p>
          <a:p>
            <a:endParaRPr/>
          </a:p>
          <a:p>
            <a:r>
              <a:t>Gerakan intelektual seperti memahami (faqaha), mengetahui (‘arafa), merenung (dabara), dan memikirkan (fakara) bukan hanya menjadi kerangka kurikulum, tetapi juga cara pandang eksistensial dalam menapaki jalur keilmuan.</a:t>
            </a:r>
          </a:p>
          <a:p>
            <a:endParaRPr/>
          </a:p>
          <a:p>
            <a:r>
              <a:t>Dari sisi aksiologi, ilmu ditujukan untuk pencerahan dan transformasi etis. Ini artinya, nilai tertinggi dari ilmu adalah kemampuannya memuliakan kehidupan, membangun kesadaran sosial, dan menuntun manusia kembali pada Tuhan dengan cara yang lembut dan bijak.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Paradigma Frikatifisasi mengubah pendekatan konvensional dalam kurikulum menjadi lebih spiritual dan transformatif. Dalam konteks OBE (Outcome-Based Education), capaian pembelajaran lulusan (CPL) tidak hanya diukur secara teknis, tetapi juga menyentuh ranah kesadaran dan nilai-nilai spiritual.</a:t>
            </a:r>
          </a:p>
          <a:p>
            <a:endParaRPr/>
          </a:p>
          <a:p>
            <a:r>
              <a:t>CPL dan CPMK dibangun berdasarkan gerak intelektual faqaha, ‘arafa, dabara, fakara — yang memastikan mahasiswa mengalami transformasi batin melalui setiap proses akademik. Nilai etis dan sosial menjadi indikator kunci dalam evaluasi.</a:t>
            </a:r>
          </a:p>
          <a:p>
            <a:endParaRPr/>
          </a:p>
          <a:p>
            <a:r>
              <a:t>Kurikulum Cinta dari Kemenag juga diintegrasikan untuk menjadikan pencarian ilmu sebagai ibadah yang penuh cinta. Bukan cinta dalam makna emosional, tapi sebagai bentuk tanggung jawab spiritual untuk merawat dunia dan sesama sebagai refleksi cinta kepada Allah.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Struktur kurikulum berbasis paradigma Frikatifisasi Ilmu dirancang untuk mengintegrasikan spiritualitas, sosialitas, dan rasionalitas secara utuh. Capaian pembelajaran lulusan (CPL) diarahkan tidak hanya pada aspek akademik, tapi juga pengembangan diri secara transendental.</a:t>
            </a:r>
          </a:p>
          <a:p>
            <a:endParaRPr/>
          </a:p>
          <a:p>
            <a:r>
              <a:t>Setiap capaian pembelajaran mata kuliah (CPMK) disusun dalam tiga dimensi utama: karena Allah, bersama Allah, dan untuk Allah. Ini mengakar dalam kesadaran tauhidik sebagai fondasi epistemologis. Kurikulum ini juga menyertakan ruang refleksi dalam RPS, yang membantu mahasiswa memaknai dan menyelaraskan ilmu dengan kehidupan.</a:t>
            </a:r>
          </a:p>
          <a:p>
            <a:endParaRPr/>
          </a:p>
          <a:p>
            <a:r>
              <a:t>Dengan adanya logbook transformasi diri, mahasiswa terdorong untuk terus merefleksikan perjalanan akademiknya sebagai bagian dari perjalanan spiritual menuju insan yang merdeka secara batin dan sosial.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Paradigma Frikatifisasi Ilmu diimplementasikan secara lintas fakultas di UIN Ar-Raniry. Tiap fakultas mengadaptasi nilai-nilai spiritual dan reflektif sesuai dengan karakteristik disiplin ilmu mereka.</a:t>
            </a:r>
          </a:p>
          <a:p>
            <a:endParaRPr/>
          </a:p>
          <a:p>
            <a:r>
              <a:t>Di Fakultas Syariah dan Hukum, hukum diajarkan sebagai pancaran nilai ilahiyah dan sarana membangun keadilan sosial. Fakultas Tarbiyah membina calon guru sebagai penggerak ruhani siswa melalui metode pengajaran yang kontemplatif.</a:t>
            </a:r>
          </a:p>
          <a:p>
            <a:endParaRPr/>
          </a:p>
          <a:p>
            <a:r>
              <a:t>Ushuluddin dan Filsafat menjadi pusat perenungan epistemik dan refleksi spiritual terhadap krisis ilmu modern. Sementara itu, Fakultas Sains dan Teknologi mendorong pembacaan fenomena alam sebagai ayat-ayat Tuhan, bukan sekadar objek eksperimen.</a:t>
            </a:r>
          </a:p>
          <a:p>
            <a:endParaRPr/>
          </a:p>
          <a:p>
            <a:r>
              <a:t>Pendekatan ini menjamin keutuhan dan kesatuan antara ilmu, iman, dan pengabdian sosial.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Universitas merancang mata kuliah wajib (MKU) untuk menanamkan paradigma frikatifisasi sejak awal dalam semua program studi. Mata kuliah seperti 'Ilmu sebagai Cahaya dan Hembusan' berfungsi sebagai fondasi epistemologis, etis, dan spiritual mahasiswa.</a:t>
            </a:r>
          </a:p>
          <a:p>
            <a:endParaRPr/>
          </a:p>
          <a:p>
            <a:r>
              <a:t>Rencana Pembelajaran Semester (RPS) diperkaya dengan bagian refleksi ilmiah, agar setiap sesi kuliah bukan hanya informatif, tapi juga kontemplatif. Penilaian akademik pun menggunakan metode baru seperti jurnal pembacaan dan logbook transformasi diri, untuk menilai bukan hanya hasil, tetapi juga proses dan niat.</a:t>
            </a:r>
          </a:p>
          <a:p>
            <a:endParaRPr/>
          </a:p>
          <a:p>
            <a:r>
              <a:t>Dosen juga mendapat pelatihan tahunan agar mereka mampu merancang dan menyampaikan perkuliahan yang menghidupkan batin, sehingga pendidikan benar-benar menjadi ruang transendensi dan pengabdian.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Pengabdian masyarakat dalam paradigma Frikatifisasi Ilmu bukan sekadar program rutin, tetapi perwujudan dari transformasi sosial berbasis nilai spiritual. Mahasiswa didorong untuk melakukan pengabdian frikatif di wilayah marginal — tempat-tempat yang membutuhkan cahaya dan hembusan nilai-nilai Ilahi.</a:t>
            </a:r>
          </a:p>
          <a:p>
            <a:endParaRPr/>
          </a:p>
          <a:p>
            <a:r>
              <a:t>Kegiatan magang dan riset pun diarahkan agar berdampak pada perubahan sosial. Evaluasi bukan hanya pada hasil akademik, tetapi juga niat, orientasi, dan kebermaknaan kontribusi mereka.</a:t>
            </a:r>
          </a:p>
          <a:p>
            <a:endParaRPr/>
          </a:p>
          <a:p>
            <a:r>
              <a:t>Program MBKM difokuskan pada mobilitas kesadaran — bukan hanya fisik — untuk membangun jejaring keilmuan dengan kampus sufistik dan spiritual global. Ini adalah bentuk diplomasi nilai yang membumikan konsep 'ilmu yang bernapas' dalam lingkup internasional.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Dosen dalam paradigma Frikatifisasi Ilmu bukan hanya pendidik, melainkan pemandu ruhani dan intelektual. Mereka diharapkan memiliki komitmen spiritual yang tinggi dan mampu menyampaikan ilmu dengan penuh hikmah dan kepekaan sosial.</a:t>
            </a:r>
          </a:p>
          <a:p>
            <a:endParaRPr/>
          </a:p>
          <a:p>
            <a:r>
              <a:t>Standar non-akademik seperti pengalaman zikir, khidmat sosial, dan karya ilmiah yang bernapas sangat dihargai. Dosen juga didorong untuk menyusun evaluasi pembelajaran berdasarkan transformasi diri mahasiswa, bukan hanya hasil kognitif.</a:t>
            </a:r>
          </a:p>
          <a:p>
            <a:endParaRPr/>
          </a:p>
          <a:p>
            <a:r>
              <a:t>Strategi internasionalisasi diarahkan pada kolaborasi dengan kampus-kampus yang menekankan aspek spiritual dan reflektif dalam pendidikan. Program seperti 'Frikatif Fellowship' dan 'Peace by Knowledge' menjadi wahana pertukaran nilai, bukan sekadar akademik formal.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Asesmen dalam paradigma Frikatifisasi tidak hanya mengevaluasi kognisi, tapi lebih mendalam ke ranah batin. Model transformasional ini menilai perubahan makna, nilai, dan orientasi hidup mahasiswa sepanjang proses belajar.</a:t>
            </a:r>
          </a:p>
          <a:p>
            <a:endParaRPr/>
          </a:p>
          <a:p>
            <a:r>
              <a:t>Refleksi diri mingguan dan jurnal pembacaan menjadi alat utama dalam memantau dinamika spiritual. Praktikum sosial juga menjadi ajang nyata mahasiswa menebarkan cahaya di masyarakat. Di akhir proses, presentasi naratif menggambarkan sinergi antara ilmu dan batin.</a:t>
            </a:r>
          </a:p>
          <a:p>
            <a:endParaRPr/>
          </a:p>
          <a:p>
            <a:r>
              <a:t>Logbook transformasi berfungsi merekam seluruh perjalanan belajar sebagai upaya penyatuan ilmu, iman, dan amal. Penilaian ini menjadikan pendidikan sebagai proses spiritual yang terukur dan bermakna.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Kesimpulan dari paradigma Frikatifisasi Ilmu menegaskan bahwa pendidikan tinggi tidak boleh sekadar berorientasi pada pengetahuan teknis. Ia harus menjadi jalan cahaya, yang menyatukan dimensi ruhani, intelektual, dan sosial dalam satu tarikan napas.</a:t>
            </a:r>
          </a:p>
          <a:p>
            <a:endParaRPr/>
          </a:p>
          <a:p>
            <a:r>
              <a:t>Visi UIN Ar-Raniry memperjelas arah tersebut — yakni menjadi pusat ilmu Islam yang menyinari dunia dengan nilai-nilai keadilan, kemanusiaan, dan ketuhanan. Ini berarti membentuk sarjana bukan hanya pintar, tetapi juga bijak dan bercahaya.</a:t>
            </a:r>
          </a:p>
          <a:p>
            <a:endParaRPr/>
          </a:p>
          <a:p>
            <a:r>
              <a:t>Dalam ekosistem ini, kampus menjadi ruang kosmik tempat ilmu, cinta, dan amal berpadu. Setiap langkah akademik adalah langkah spiritual. Setiap perkuliahan adalah dzikir kolektif yang menumbuhkan kesadaran dan keberadaban.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SECTION_HEADER">
    <p:bg>
      <p:bgPr>
        <a:solidFill>
          <a:schemeClr val="dk1"/>
        </a:solidFill>
        <a:effectLst/>
      </p:bgPr>
    </p:bg>
    <p:spTree>
      <p:nvGrpSpPr>
        <p:cNvPr id="1" name="Shape 13"/>
        <p:cNvGrpSpPr/>
        <p:nvPr/>
      </p:nvGrpSpPr>
      <p:grpSpPr>
        <a:xfrm>
          <a:off x="0" y="0"/>
          <a:ext cx="0" cy="0"/>
          <a:chOff x="0" y="0"/>
          <a:chExt cx="0" cy="0"/>
        </a:xfrm>
      </p:grpSpPr>
      <p:cxnSp>
        <p:nvCxnSpPr>
          <p:cNvPr id="14" name="Google Shape;14;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5" name="Google Shape;15;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311700" y="1304875"/>
            <a:ext cx="8520600" cy="34164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sz="160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1" name="Google Shape;21;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4"/>
                </a:solidFill>
              </a:defRPr>
            </a:lvl1pPr>
            <a:lvl2pPr lvl="1">
              <a:buNone/>
              <a:defRPr>
                <a:solidFill>
                  <a:schemeClr val="accent4"/>
                </a:solidFill>
              </a:defRPr>
            </a:lvl2pPr>
            <a:lvl3pPr lvl="2">
              <a:buNone/>
              <a:defRPr>
                <a:solidFill>
                  <a:schemeClr val="accent4"/>
                </a:solidFill>
              </a:defRPr>
            </a:lvl3pPr>
            <a:lvl4pPr lvl="3">
              <a:buNone/>
              <a:defRPr>
                <a:solidFill>
                  <a:schemeClr val="accent4"/>
                </a:solidFill>
              </a:defRPr>
            </a:lvl4pPr>
            <a:lvl5pPr lvl="4">
              <a:buNone/>
              <a:defRPr>
                <a:solidFill>
                  <a:schemeClr val="accent4"/>
                </a:solidFill>
              </a:defRPr>
            </a:lvl5pPr>
            <a:lvl6pPr lvl="5">
              <a:buNone/>
              <a:defRPr>
                <a:solidFill>
                  <a:schemeClr val="accent4"/>
                </a:solidFill>
              </a:defRPr>
            </a:lvl6pPr>
            <a:lvl7pPr lvl="6">
              <a:buNone/>
              <a:defRPr>
                <a:solidFill>
                  <a:schemeClr val="accent4"/>
                </a:solidFill>
              </a:defRPr>
            </a:lvl7pPr>
            <a:lvl8pPr lvl="7">
              <a:buNone/>
              <a:defRPr>
                <a:solidFill>
                  <a:schemeClr val="accent4"/>
                </a:solidFill>
              </a:defRPr>
            </a:lvl8pPr>
            <a:lvl9pPr lvl="8">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
        <p:nvSpPr>
          <p:cNvPr id="22" name="Google Shape;22;p4"/>
          <p:cNvSpPr txBox="1">
            <a:spLocks noGrp="1"/>
          </p:cNvSpPr>
          <p:nvPr>
            <p:ph type="subTitle" idx="2"/>
          </p:nvPr>
        </p:nvSpPr>
        <p:spPr>
          <a:xfrm>
            <a:off x="387975" y="789025"/>
            <a:ext cx="8520600" cy="833100"/>
          </a:xfrm>
          <a:prstGeom prst="rect">
            <a:avLst/>
          </a:prstGeom>
        </p:spPr>
        <p:txBody>
          <a:bodyPr spcFirstLastPara="1" wrap="square" lIns="91425" tIns="91425" rIns="91425" bIns="91425" anchor="t" anchorCtr="0">
            <a:normAutofit/>
          </a:bodyPr>
          <a:lstStyle>
            <a:lvl1pPr lvl="0">
              <a:spcBef>
                <a:spcPts val="0"/>
              </a:spcBef>
              <a:spcAft>
                <a:spcPts val="0"/>
              </a:spcAft>
              <a:buSzPts val="1500"/>
              <a:buNone/>
              <a:defRPr sz="1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userDrawn="1">
  <p:cSld name="TITLE_AND_BODY_1">
    <p:spTree>
      <p:nvGrpSpPr>
        <p:cNvPr id="1" name="Shape 23"/>
        <p:cNvGrpSpPr/>
        <p:nvPr/>
      </p:nvGrpSpPr>
      <p:grpSpPr>
        <a:xfrm>
          <a:off x="0" y="0"/>
          <a:ext cx="0" cy="0"/>
          <a:chOff x="0" y="0"/>
          <a:chExt cx="0" cy="0"/>
        </a:xfrm>
      </p:grpSpPr>
      <p:sp>
        <p:nvSpPr>
          <p:cNvPr id="24" name="Google Shape;24;p5"/>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txBox="1">
            <a:spLocks noGrp="1"/>
          </p:cNvSpPr>
          <p:nvPr>
            <p:ph type="title" hasCustomPrompt="1"/>
          </p:nvPr>
        </p:nvSpPr>
        <p:spPr>
          <a:xfrm>
            <a:off x="311700" y="0"/>
            <a:ext cx="8520600" cy="712925"/>
          </a:xfrm>
          <a:prstGeom prst="rect">
            <a:avLst/>
          </a:prstGeom>
        </p:spPr>
        <p:txBody>
          <a:bodyPr spcFirstLastPara="1" wrap="square" lIns="91425" tIns="91425" rIns="91425" bIns="91425" anchor="ctr" anchorCtr="0">
            <a:norm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dirty="0"/>
              <a:t>Agenda</a:t>
            </a:r>
            <a:endParaRPr dirty="0"/>
          </a:p>
        </p:txBody>
      </p:sp>
      <p:sp>
        <p:nvSpPr>
          <p:cNvPr id="26" name="Google Shape;26;p5"/>
          <p:cNvSpPr txBox="1">
            <a:spLocks noGrp="1"/>
          </p:cNvSpPr>
          <p:nvPr>
            <p:ph type="body" idx="1"/>
          </p:nvPr>
        </p:nvSpPr>
        <p:spPr>
          <a:xfrm>
            <a:off x="311700" y="1194734"/>
            <a:ext cx="8520600" cy="3850965"/>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sz="1600"/>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dirty="0"/>
          </a:p>
        </p:txBody>
      </p:sp>
      <p:sp>
        <p:nvSpPr>
          <p:cNvPr id="27" name="Google Shape;27;p5"/>
          <p:cNvSpPr txBox="1">
            <a:spLocks noGrp="1"/>
          </p:cNvSpPr>
          <p:nvPr>
            <p:ph type="sldNum" idx="12"/>
          </p:nvPr>
        </p:nvSpPr>
        <p:spPr>
          <a:xfrm>
            <a:off x="8832297" y="4863993"/>
            <a:ext cx="311411" cy="192824"/>
          </a:xfrm>
          <a:prstGeom prst="rect">
            <a:avLst/>
          </a:prstGeom>
        </p:spPr>
        <p:txBody>
          <a:bodyPr spcFirstLastPara="1" wrap="square" lIns="91425" tIns="91425" rIns="91425" bIns="91425" anchor="ctr" anchorCtr="0">
            <a:normAutofit/>
          </a:bodyPr>
          <a:lstStyle>
            <a:lvl1pPr lvl="0" rtl="0">
              <a:buNone/>
              <a:defRPr>
                <a:solidFill>
                  <a:schemeClr val="accent4"/>
                </a:solidFill>
              </a:defRPr>
            </a:lvl1pPr>
            <a:lvl2pPr lvl="1" rtl="0">
              <a:buNone/>
              <a:defRPr>
                <a:solidFill>
                  <a:schemeClr val="accent4"/>
                </a:solidFill>
              </a:defRPr>
            </a:lvl2pPr>
            <a:lvl3pPr lvl="2" rtl="0">
              <a:buNone/>
              <a:defRPr>
                <a:solidFill>
                  <a:schemeClr val="accent4"/>
                </a:solidFill>
              </a:defRPr>
            </a:lvl3pPr>
            <a:lvl4pPr lvl="3" rtl="0">
              <a:buNone/>
              <a:defRPr>
                <a:solidFill>
                  <a:schemeClr val="accent4"/>
                </a:solidFill>
              </a:defRPr>
            </a:lvl4pPr>
            <a:lvl5pPr lvl="4" rtl="0">
              <a:buNone/>
              <a:defRPr>
                <a:solidFill>
                  <a:schemeClr val="accent4"/>
                </a:solidFill>
              </a:defRPr>
            </a:lvl5pPr>
            <a:lvl6pPr lvl="5" rtl="0">
              <a:buNone/>
              <a:defRPr>
                <a:solidFill>
                  <a:schemeClr val="accent4"/>
                </a:solidFill>
              </a:defRPr>
            </a:lvl6pPr>
            <a:lvl7pPr lvl="6" rtl="0">
              <a:buNone/>
              <a:defRPr>
                <a:solidFill>
                  <a:schemeClr val="accent4"/>
                </a:solidFill>
              </a:defRPr>
            </a:lvl7pPr>
            <a:lvl8pPr lvl="7" rtl="0">
              <a:buNone/>
              <a:defRPr>
                <a:solidFill>
                  <a:schemeClr val="accent4"/>
                </a:solidFill>
              </a:defRPr>
            </a:lvl8pPr>
            <a:lvl9pPr lvl="8" rtl="0">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
        <p:nvSpPr>
          <p:cNvPr id="10" name="Subtitle 1">
            <a:extLst>
              <a:ext uri="{FF2B5EF4-FFF2-40B4-BE49-F238E27FC236}">
                <a16:creationId xmlns:a16="http://schemas.microsoft.com/office/drawing/2014/main" id="{0D296A4F-FF01-A06E-7AAA-3D203B6399A4}"/>
              </a:ext>
            </a:extLst>
          </p:cNvPr>
          <p:cNvSpPr>
            <a:spLocks noGrp="1"/>
          </p:cNvSpPr>
          <p:nvPr>
            <p:ph type="subTitle" idx="13"/>
          </p:nvPr>
        </p:nvSpPr>
        <p:spPr>
          <a:xfrm>
            <a:off x="311699" y="712926"/>
            <a:ext cx="8520599" cy="481810"/>
          </a:xfrm>
        </p:spPr>
        <p:txBody>
          <a:bodyPr tIns="0" anchor="t">
            <a:normAutofit/>
          </a:bodyPr>
          <a:lstStyle>
            <a:lvl1pPr marL="0" indent="0" algn="l">
              <a:lnSpc>
                <a:spcPct val="100000"/>
              </a:lnSpc>
              <a:buNone/>
              <a:defRPr sz="16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body" idx="1"/>
          </p:nvPr>
        </p:nvSpPr>
        <p:spPr>
          <a:xfrm>
            <a:off x="311700" y="13810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6"/>
          <p:cNvSpPr txBox="1">
            <a:spLocks noGrp="1"/>
          </p:cNvSpPr>
          <p:nvPr>
            <p:ph type="body" idx="2"/>
          </p:nvPr>
        </p:nvSpPr>
        <p:spPr>
          <a:xfrm>
            <a:off x="4832400" y="13048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4"/>
                </a:solidFill>
              </a:defRPr>
            </a:lvl1pPr>
            <a:lvl2pPr lvl="1">
              <a:buNone/>
              <a:defRPr>
                <a:solidFill>
                  <a:schemeClr val="accent4"/>
                </a:solidFill>
              </a:defRPr>
            </a:lvl2pPr>
            <a:lvl3pPr lvl="2">
              <a:buNone/>
              <a:defRPr>
                <a:solidFill>
                  <a:schemeClr val="accent4"/>
                </a:solidFill>
              </a:defRPr>
            </a:lvl3pPr>
            <a:lvl4pPr lvl="3">
              <a:buNone/>
              <a:defRPr>
                <a:solidFill>
                  <a:schemeClr val="accent4"/>
                </a:solidFill>
              </a:defRPr>
            </a:lvl4pPr>
            <a:lvl5pPr lvl="4">
              <a:buNone/>
              <a:defRPr>
                <a:solidFill>
                  <a:schemeClr val="accent4"/>
                </a:solidFill>
              </a:defRPr>
            </a:lvl5pPr>
            <a:lvl6pPr lvl="5">
              <a:buNone/>
              <a:defRPr>
                <a:solidFill>
                  <a:schemeClr val="accent4"/>
                </a:solidFill>
              </a:defRPr>
            </a:lvl6pPr>
            <a:lvl7pPr lvl="6">
              <a:buNone/>
              <a:defRPr>
                <a:solidFill>
                  <a:schemeClr val="accent4"/>
                </a:solidFill>
              </a:defRPr>
            </a:lvl7pPr>
            <a:lvl8pPr lvl="7">
              <a:buNone/>
              <a:defRPr>
                <a:solidFill>
                  <a:schemeClr val="accent4"/>
                </a:solidFill>
              </a:defRPr>
            </a:lvl8pPr>
            <a:lvl9pPr lvl="8">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
        <p:nvSpPr>
          <p:cNvPr id="33" name="Google Shape;33;p6"/>
          <p:cNvSpPr txBox="1">
            <a:spLocks noGrp="1"/>
          </p:cNvSpPr>
          <p:nvPr>
            <p:ph type="subTitle" idx="3"/>
          </p:nvPr>
        </p:nvSpPr>
        <p:spPr>
          <a:xfrm>
            <a:off x="386975" y="864000"/>
            <a:ext cx="8368200" cy="8427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500"/>
              <a:buNone/>
              <a:defRPr sz="1500"/>
            </a:lvl1pPr>
            <a:lvl2pPr lvl="1" algn="ctr" rtl="0">
              <a:lnSpc>
                <a:spcPct val="100000"/>
              </a:lnSpc>
              <a:spcBef>
                <a:spcPts val="0"/>
              </a:spcBef>
              <a:spcAft>
                <a:spcPts val="0"/>
              </a:spcAft>
              <a:buClr>
                <a:schemeClr val="accent5"/>
              </a:buClr>
              <a:buSzPts val="2100"/>
              <a:buNone/>
              <a:defRPr sz="2100">
                <a:solidFill>
                  <a:schemeClr val="accent5"/>
                </a:solidFill>
              </a:defRPr>
            </a:lvl2pPr>
            <a:lvl3pPr lvl="2" algn="ctr" rtl="0">
              <a:lnSpc>
                <a:spcPct val="100000"/>
              </a:lnSpc>
              <a:spcBef>
                <a:spcPts val="0"/>
              </a:spcBef>
              <a:spcAft>
                <a:spcPts val="0"/>
              </a:spcAft>
              <a:buClr>
                <a:schemeClr val="accent5"/>
              </a:buClr>
              <a:buSzPts val="2100"/>
              <a:buNone/>
              <a:defRPr sz="2100">
                <a:solidFill>
                  <a:schemeClr val="accent5"/>
                </a:solidFill>
              </a:defRPr>
            </a:lvl3pPr>
            <a:lvl4pPr lvl="3" algn="ctr" rtl="0">
              <a:lnSpc>
                <a:spcPct val="100000"/>
              </a:lnSpc>
              <a:spcBef>
                <a:spcPts val="0"/>
              </a:spcBef>
              <a:spcAft>
                <a:spcPts val="0"/>
              </a:spcAft>
              <a:buClr>
                <a:schemeClr val="accent5"/>
              </a:buClr>
              <a:buSzPts val="2100"/>
              <a:buNone/>
              <a:defRPr sz="2100">
                <a:solidFill>
                  <a:schemeClr val="accent5"/>
                </a:solidFill>
              </a:defRPr>
            </a:lvl4pPr>
            <a:lvl5pPr lvl="4" algn="ctr" rtl="0">
              <a:lnSpc>
                <a:spcPct val="100000"/>
              </a:lnSpc>
              <a:spcBef>
                <a:spcPts val="0"/>
              </a:spcBef>
              <a:spcAft>
                <a:spcPts val="0"/>
              </a:spcAft>
              <a:buClr>
                <a:schemeClr val="accent5"/>
              </a:buClr>
              <a:buSzPts val="2100"/>
              <a:buNone/>
              <a:defRPr sz="2100">
                <a:solidFill>
                  <a:schemeClr val="accent5"/>
                </a:solidFill>
              </a:defRPr>
            </a:lvl5pPr>
            <a:lvl6pPr lvl="5" algn="ctr" rtl="0">
              <a:lnSpc>
                <a:spcPct val="100000"/>
              </a:lnSpc>
              <a:spcBef>
                <a:spcPts val="0"/>
              </a:spcBef>
              <a:spcAft>
                <a:spcPts val="0"/>
              </a:spcAft>
              <a:buClr>
                <a:schemeClr val="accent5"/>
              </a:buClr>
              <a:buSzPts val="2100"/>
              <a:buNone/>
              <a:defRPr sz="2100">
                <a:solidFill>
                  <a:schemeClr val="accent5"/>
                </a:solidFill>
              </a:defRPr>
            </a:lvl6pPr>
            <a:lvl7pPr lvl="6" algn="ctr" rtl="0">
              <a:lnSpc>
                <a:spcPct val="100000"/>
              </a:lnSpc>
              <a:spcBef>
                <a:spcPts val="0"/>
              </a:spcBef>
              <a:spcAft>
                <a:spcPts val="0"/>
              </a:spcAft>
              <a:buClr>
                <a:schemeClr val="accent5"/>
              </a:buClr>
              <a:buSzPts val="2100"/>
              <a:buNone/>
              <a:defRPr sz="2100">
                <a:solidFill>
                  <a:schemeClr val="accent5"/>
                </a:solidFill>
              </a:defRPr>
            </a:lvl7pPr>
            <a:lvl8pPr lvl="7" algn="ctr" rtl="0">
              <a:lnSpc>
                <a:spcPct val="100000"/>
              </a:lnSpc>
              <a:spcBef>
                <a:spcPts val="0"/>
              </a:spcBef>
              <a:spcAft>
                <a:spcPts val="0"/>
              </a:spcAft>
              <a:buClr>
                <a:schemeClr val="accent5"/>
              </a:buClr>
              <a:buSzPts val="2100"/>
              <a:buNone/>
              <a:defRPr sz="2100">
                <a:solidFill>
                  <a:schemeClr val="accent5"/>
                </a:solidFill>
              </a:defRPr>
            </a:lvl8pPr>
            <a:lvl9pPr lvl="8" algn="ctr" rtl="0">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34" name="Google Shape;34;p6"/>
          <p:cNvSpPr txBox="1">
            <a:spLocks noGrp="1"/>
          </p:cNvSpPr>
          <p:nvPr>
            <p:ph type="body" idx="4"/>
          </p:nvPr>
        </p:nvSpPr>
        <p:spPr>
          <a:xfrm>
            <a:off x="4813725" y="3822525"/>
            <a:ext cx="3999900" cy="208200"/>
          </a:xfrm>
          <a:prstGeom prst="rect">
            <a:avLst/>
          </a:prstGeom>
        </p:spPr>
        <p:txBody>
          <a:bodyPr spcFirstLastPara="1" wrap="square" lIns="91425" tIns="91425" rIns="91425" bIns="91425" anchor="t" anchorCtr="0">
            <a:normAutofit/>
          </a:bodyPr>
          <a:lstStyle>
            <a:lvl1pPr marL="457200" lvl="0" indent="-273050" algn="r" rtl="0">
              <a:spcBef>
                <a:spcPts val="0"/>
              </a:spcBef>
              <a:spcAft>
                <a:spcPts val="0"/>
              </a:spcAft>
              <a:buSzPts val="700"/>
              <a:buChar char="●"/>
              <a:defRPr sz="700"/>
            </a:lvl1pPr>
            <a:lvl2pPr marL="914400" lvl="1" indent="-260350" algn="r" rtl="0">
              <a:spcBef>
                <a:spcPts val="0"/>
              </a:spcBef>
              <a:spcAft>
                <a:spcPts val="0"/>
              </a:spcAft>
              <a:buSzPts val="500"/>
              <a:buChar char="○"/>
              <a:defRPr sz="500"/>
            </a:lvl2pPr>
            <a:lvl3pPr marL="1371600" lvl="2" indent="-260350" algn="r" rtl="0">
              <a:spcBef>
                <a:spcPts val="0"/>
              </a:spcBef>
              <a:spcAft>
                <a:spcPts val="0"/>
              </a:spcAft>
              <a:buSzPts val="500"/>
              <a:buChar char="■"/>
              <a:defRPr sz="500"/>
            </a:lvl3pPr>
            <a:lvl4pPr marL="1828800" lvl="3" indent="-260350" algn="r" rtl="0">
              <a:spcBef>
                <a:spcPts val="0"/>
              </a:spcBef>
              <a:spcAft>
                <a:spcPts val="0"/>
              </a:spcAft>
              <a:buSzPts val="500"/>
              <a:buChar char="●"/>
              <a:defRPr sz="500"/>
            </a:lvl4pPr>
            <a:lvl5pPr marL="2286000" lvl="4" indent="-260350" algn="r" rtl="0">
              <a:spcBef>
                <a:spcPts val="0"/>
              </a:spcBef>
              <a:spcAft>
                <a:spcPts val="0"/>
              </a:spcAft>
              <a:buSzPts val="500"/>
              <a:buChar char="○"/>
              <a:defRPr sz="500"/>
            </a:lvl5pPr>
            <a:lvl6pPr marL="2743200" lvl="5" indent="-260350" algn="r" rtl="0">
              <a:spcBef>
                <a:spcPts val="0"/>
              </a:spcBef>
              <a:spcAft>
                <a:spcPts val="0"/>
              </a:spcAft>
              <a:buSzPts val="500"/>
              <a:buChar char="■"/>
              <a:defRPr sz="500"/>
            </a:lvl6pPr>
            <a:lvl7pPr marL="3200400" lvl="6" indent="-260350" algn="r" rtl="0">
              <a:spcBef>
                <a:spcPts val="0"/>
              </a:spcBef>
              <a:spcAft>
                <a:spcPts val="0"/>
              </a:spcAft>
              <a:buSzPts val="500"/>
              <a:buChar char="●"/>
              <a:defRPr sz="500"/>
            </a:lvl7pPr>
            <a:lvl8pPr marL="3657600" lvl="7" indent="-260350" algn="r" rtl="0">
              <a:spcBef>
                <a:spcPts val="0"/>
              </a:spcBef>
              <a:spcAft>
                <a:spcPts val="0"/>
              </a:spcAft>
              <a:buSzPts val="500"/>
              <a:buChar char="○"/>
              <a:defRPr sz="500"/>
            </a:lvl8pPr>
            <a:lvl9pPr marL="4114800" lvl="8" indent="-260350" algn="r" rtl="0">
              <a:spcBef>
                <a:spcPts val="0"/>
              </a:spcBef>
              <a:spcAft>
                <a:spcPts val="0"/>
              </a:spcAft>
              <a:buSzPts val="500"/>
              <a:buChar char="■"/>
              <a:defRPr sz="5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2"/>
        <p:cNvGrpSpPr/>
        <p:nvPr/>
      </p:nvGrpSpPr>
      <p:grpSpPr>
        <a:xfrm>
          <a:off x="0" y="0"/>
          <a:ext cx="0" cy="0"/>
          <a:chOff x="0" y="0"/>
          <a:chExt cx="0" cy="0"/>
        </a:xfrm>
      </p:grpSpPr>
      <p:sp>
        <p:nvSpPr>
          <p:cNvPr id="43" name="Google Shape;43;p9"/>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cxnSp>
        <p:nvCxnSpPr>
          <p:cNvPr id="46" name="Google Shape;46;p10"/>
          <p:cNvCxnSpPr/>
          <p:nvPr/>
        </p:nvCxnSpPr>
        <p:spPr>
          <a:xfrm>
            <a:off x="5029675" y="4495500"/>
            <a:ext cx="468300" cy="0"/>
          </a:xfrm>
          <a:prstGeom prst="straightConnector1">
            <a:avLst/>
          </a:prstGeom>
          <a:noFill/>
          <a:ln w="19050" cap="flat" cmpd="sng">
            <a:solidFill>
              <a:schemeClr val="dk1"/>
            </a:solidFill>
            <a:prstDash val="solid"/>
            <a:round/>
            <a:headEnd type="none" w="sm" len="sm"/>
            <a:tailEnd type="none" w="sm" len="sm"/>
          </a:ln>
        </p:spPr>
      </p:cxn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48" name="Google Shape;48;p1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9" name="Google Shape;49;p10"/>
          <p:cNvSpPr txBox="1">
            <a:spLocks noGrp="1"/>
          </p:cNvSpPr>
          <p:nvPr>
            <p:ph type="body" idx="1"/>
          </p:nvPr>
        </p:nvSpPr>
        <p:spPr>
          <a:xfrm>
            <a:off x="311700" y="13048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0" name="Google Shape;50;p10"/>
          <p:cNvSpPr txBox="1">
            <a:spLocks noGrp="1"/>
          </p:cNvSpPr>
          <p:nvPr>
            <p:ph type="body" idx="2"/>
          </p:nvPr>
        </p:nvSpPr>
        <p:spPr>
          <a:xfrm>
            <a:off x="4832400" y="13048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1" name="Google Shape;51;p10"/>
          <p:cNvSpPr txBox="1">
            <a:spLocks noGrp="1"/>
          </p:cNvSpPr>
          <p:nvPr>
            <p:ph type="subTitle" idx="3"/>
          </p:nvPr>
        </p:nvSpPr>
        <p:spPr>
          <a:xfrm>
            <a:off x="386975" y="787800"/>
            <a:ext cx="8368200" cy="8427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500"/>
              <a:buNone/>
              <a:defRPr sz="1500"/>
            </a:lvl1pPr>
            <a:lvl2pPr lvl="1" algn="ctr" rtl="0">
              <a:lnSpc>
                <a:spcPct val="100000"/>
              </a:lnSpc>
              <a:spcBef>
                <a:spcPts val="0"/>
              </a:spcBef>
              <a:spcAft>
                <a:spcPts val="0"/>
              </a:spcAft>
              <a:buClr>
                <a:schemeClr val="accent5"/>
              </a:buClr>
              <a:buSzPts val="2100"/>
              <a:buNone/>
              <a:defRPr sz="2100">
                <a:solidFill>
                  <a:schemeClr val="accent5"/>
                </a:solidFill>
              </a:defRPr>
            </a:lvl2pPr>
            <a:lvl3pPr lvl="2" algn="ctr" rtl="0">
              <a:lnSpc>
                <a:spcPct val="100000"/>
              </a:lnSpc>
              <a:spcBef>
                <a:spcPts val="0"/>
              </a:spcBef>
              <a:spcAft>
                <a:spcPts val="0"/>
              </a:spcAft>
              <a:buClr>
                <a:schemeClr val="accent5"/>
              </a:buClr>
              <a:buSzPts val="2100"/>
              <a:buNone/>
              <a:defRPr sz="2100">
                <a:solidFill>
                  <a:schemeClr val="accent5"/>
                </a:solidFill>
              </a:defRPr>
            </a:lvl3pPr>
            <a:lvl4pPr lvl="3" algn="ctr" rtl="0">
              <a:lnSpc>
                <a:spcPct val="100000"/>
              </a:lnSpc>
              <a:spcBef>
                <a:spcPts val="0"/>
              </a:spcBef>
              <a:spcAft>
                <a:spcPts val="0"/>
              </a:spcAft>
              <a:buClr>
                <a:schemeClr val="accent5"/>
              </a:buClr>
              <a:buSzPts val="2100"/>
              <a:buNone/>
              <a:defRPr sz="2100">
                <a:solidFill>
                  <a:schemeClr val="accent5"/>
                </a:solidFill>
              </a:defRPr>
            </a:lvl4pPr>
            <a:lvl5pPr lvl="4" algn="ctr" rtl="0">
              <a:lnSpc>
                <a:spcPct val="100000"/>
              </a:lnSpc>
              <a:spcBef>
                <a:spcPts val="0"/>
              </a:spcBef>
              <a:spcAft>
                <a:spcPts val="0"/>
              </a:spcAft>
              <a:buClr>
                <a:schemeClr val="accent5"/>
              </a:buClr>
              <a:buSzPts val="2100"/>
              <a:buNone/>
              <a:defRPr sz="2100">
                <a:solidFill>
                  <a:schemeClr val="accent5"/>
                </a:solidFill>
              </a:defRPr>
            </a:lvl5pPr>
            <a:lvl6pPr lvl="5" algn="ctr" rtl="0">
              <a:lnSpc>
                <a:spcPct val="100000"/>
              </a:lnSpc>
              <a:spcBef>
                <a:spcPts val="0"/>
              </a:spcBef>
              <a:spcAft>
                <a:spcPts val="0"/>
              </a:spcAft>
              <a:buClr>
                <a:schemeClr val="accent5"/>
              </a:buClr>
              <a:buSzPts val="2100"/>
              <a:buNone/>
              <a:defRPr sz="2100">
                <a:solidFill>
                  <a:schemeClr val="accent5"/>
                </a:solidFill>
              </a:defRPr>
            </a:lvl6pPr>
            <a:lvl7pPr lvl="6" algn="ctr" rtl="0">
              <a:lnSpc>
                <a:spcPct val="100000"/>
              </a:lnSpc>
              <a:spcBef>
                <a:spcPts val="0"/>
              </a:spcBef>
              <a:spcAft>
                <a:spcPts val="0"/>
              </a:spcAft>
              <a:buClr>
                <a:schemeClr val="accent5"/>
              </a:buClr>
              <a:buSzPts val="2100"/>
              <a:buNone/>
              <a:defRPr sz="2100">
                <a:solidFill>
                  <a:schemeClr val="accent5"/>
                </a:solidFill>
              </a:defRPr>
            </a:lvl7pPr>
            <a:lvl8pPr lvl="7" algn="ctr" rtl="0">
              <a:lnSpc>
                <a:spcPct val="100000"/>
              </a:lnSpc>
              <a:spcBef>
                <a:spcPts val="0"/>
              </a:spcBef>
              <a:spcAft>
                <a:spcPts val="0"/>
              </a:spcAft>
              <a:buClr>
                <a:schemeClr val="accent5"/>
              </a:buClr>
              <a:buSzPts val="2100"/>
              <a:buNone/>
              <a:defRPr sz="2100">
                <a:solidFill>
                  <a:schemeClr val="accent5"/>
                </a:solidFill>
              </a:defRPr>
            </a:lvl8pPr>
            <a:lvl9pPr lvl="8" algn="ctr" rtl="0">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52" name="Google Shape;52;p10"/>
          <p:cNvSpPr txBox="1">
            <a:spLocks noGrp="1"/>
          </p:cNvSpPr>
          <p:nvPr>
            <p:ph type="body" idx="4"/>
          </p:nvPr>
        </p:nvSpPr>
        <p:spPr>
          <a:xfrm>
            <a:off x="4813725" y="3822525"/>
            <a:ext cx="3999900" cy="208200"/>
          </a:xfrm>
          <a:prstGeom prst="rect">
            <a:avLst/>
          </a:prstGeom>
        </p:spPr>
        <p:txBody>
          <a:bodyPr spcFirstLastPara="1" wrap="square" lIns="91425" tIns="91425" rIns="91425" bIns="91425" anchor="t" anchorCtr="0">
            <a:normAutofit/>
          </a:bodyPr>
          <a:lstStyle>
            <a:lvl1pPr marL="457200" lvl="0" indent="-273050" algn="r" rtl="0">
              <a:spcBef>
                <a:spcPts val="0"/>
              </a:spcBef>
              <a:spcAft>
                <a:spcPts val="0"/>
              </a:spcAft>
              <a:buSzPts val="700"/>
              <a:buChar char="●"/>
              <a:defRPr sz="700"/>
            </a:lvl1pPr>
            <a:lvl2pPr marL="914400" lvl="1" indent="-260350" algn="r" rtl="0">
              <a:spcBef>
                <a:spcPts val="0"/>
              </a:spcBef>
              <a:spcAft>
                <a:spcPts val="0"/>
              </a:spcAft>
              <a:buSzPts val="500"/>
              <a:buChar char="○"/>
              <a:defRPr sz="500"/>
            </a:lvl2pPr>
            <a:lvl3pPr marL="1371600" lvl="2" indent="-260350" algn="r" rtl="0">
              <a:spcBef>
                <a:spcPts val="0"/>
              </a:spcBef>
              <a:spcAft>
                <a:spcPts val="0"/>
              </a:spcAft>
              <a:buSzPts val="500"/>
              <a:buChar char="■"/>
              <a:defRPr sz="500"/>
            </a:lvl3pPr>
            <a:lvl4pPr marL="1828800" lvl="3" indent="-260350" algn="r" rtl="0">
              <a:spcBef>
                <a:spcPts val="0"/>
              </a:spcBef>
              <a:spcAft>
                <a:spcPts val="0"/>
              </a:spcAft>
              <a:buSzPts val="500"/>
              <a:buChar char="●"/>
              <a:defRPr sz="500"/>
            </a:lvl4pPr>
            <a:lvl5pPr marL="2286000" lvl="4" indent="-260350" algn="r" rtl="0">
              <a:spcBef>
                <a:spcPts val="0"/>
              </a:spcBef>
              <a:spcAft>
                <a:spcPts val="0"/>
              </a:spcAft>
              <a:buSzPts val="500"/>
              <a:buChar char="○"/>
              <a:defRPr sz="500"/>
            </a:lvl5pPr>
            <a:lvl6pPr marL="2743200" lvl="5" indent="-260350" algn="r" rtl="0">
              <a:spcBef>
                <a:spcPts val="0"/>
              </a:spcBef>
              <a:spcAft>
                <a:spcPts val="0"/>
              </a:spcAft>
              <a:buSzPts val="500"/>
              <a:buChar char="■"/>
              <a:defRPr sz="500"/>
            </a:lvl6pPr>
            <a:lvl7pPr marL="3200400" lvl="6" indent="-260350" algn="r" rtl="0">
              <a:spcBef>
                <a:spcPts val="0"/>
              </a:spcBef>
              <a:spcAft>
                <a:spcPts val="0"/>
              </a:spcAft>
              <a:buSzPts val="500"/>
              <a:buChar char="●"/>
              <a:defRPr sz="500"/>
            </a:lvl7pPr>
            <a:lvl8pPr marL="3657600" lvl="7" indent="-260350" algn="r" rtl="0">
              <a:spcBef>
                <a:spcPts val="0"/>
              </a:spcBef>
              <a:spcAft>
                <a:spcPts val="0"/>
              </a:spcAft>
              <a:buSzPts val="500"/>
              <a:buChar char="○"/>
              <a:defRPr sz="500"/>
            </a:lvl8pPr>
            <a:lvl9pPr marL="4114800" lvl="8" indent="-260350" algn="r" rtl="0">
              <a:spcBef>
                <a:spcPts val="0"/>
              </a:spcBef>
              <a:spcAft>
                <a:spcPts val="0"/>
              </a:spcAft>
              <a:buSzPts val="500"/>
              <a:buChar char="■"/>
              <a:defRPr sz="500"/>
            </a:lvl9pPr>
          </a:lstStyle>
          <a:p>
            <a:endParaRPr/>
          </a:p>
        </p:txBody>
      </p:sp>
      <p:sp>
        <p:nvSpPr>
          <p:cNvPr id="53" name="Google Shape;53;p10"/>
          <p:cNvSpPr txBox="1">
            <a:spLocks noGrp="1"/>
          </p:cNvSpPr>
          <p:nvPr>
            <p:ph type="sldNum" idx="5"/>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accent4"/>
                </a:solidFill>
              </a:defRPr>
            </a:lvl1pPr>
            <a:lvl2pPr lvl="1" rtl="0">
              <a:buNone/>
              <a:defRPr>
                <a:solidFill>
                  <a:schemeClr val="accent4"/>
                </a:solidFill>
              </a:defRPr>
            </a:lvl2pPr>
            <a:lvl3pPr lvl="2" rtl="0">
              <a:buNone/>
              <a:defRPr>
                <a:solidFill>
                  <a:schemeClr val="accent4"/>
                </a:solidFill>
              </a:defRPr>
            </a:lvl3pPr>
            <a:lvl4pPr lvl="3" rtl="0">
              <a:buNone/>
              <a:defRPr>
                <a:solidFill>
                  <a:schemeClr val="accent4"/>
                </a:solidFill>
              </a:defRPr>
            </a:lvl4pPr>
            <a:lvl5pPr lvl="4" rtl="0">
              <a:buNone/>
              <a:defRPr>
                <a:solidFill>
                  <a:schemeClr val="accent4"/>
                </a:solidFill>
              </a:defRPr>
            </a:lvl5pPr>
            <a:lvl6pPr lvl="5" rtl="0">
              <a:buNone/>
              <a:defRPr>
                <a:solidFill>
                  <a:schemeClr val="accent4"/>
                </a:solidFill>
              </a:defRPr>
            </a:lvl6pPr>
            <a:lvl7pPr lvl="6" rtl="0">
              <a:buNone/>
              <a:defRPr>
                <a:solidFill>
                  <a:schemeClr val="accent4"/>
                </a:solidFill>
              </a:defRPr>
            </a:lvl7pPr>
            <a:lvl8pPr lvl="7" rtl="0">
              <a:buNone/>
              <a:defRPr>
                <a:solidFill>
                  <a:schemeClr val="accent4"/>
                </a:solidFill>
              </a:defRPr>
            </a:lvl8pPr>
            <a:lvl9pPr lvl="8" rtl="0">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4"/>
        <p:cNvGrpSpPr/>
        <p:nvPr/>
      </p:nvGrpSpPr>
      <p:grpSpPr>
        <a:xfrm>
          <a:off x="0" y="0"/>
          <a:ext cx="0" cy="0"/>
          <a:chOff x="0" y="0"/>
          <a:chExt cx="0" cy="0"/>
        </a:xfrm>
      </p:grpSpPr>
      <p:sp>
        <p:nvSpPr>
          <p:cNvPr id="55" name="Google Shape;55;p11"/>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
        <p:cNvGrpSpPr/>
        <p:nvPr/>
      </p:nvGrpSpPr>
      <p:grpSpPr>
        <a:xfrm>
          <a:off x="0" y="0"/>
          <a:ext cx="0" cy="0"/>
          <a:chOff x="0" y="0"/>
          <a:chExt cx="0" cy="0"/>
        </a:xfrm>
      </p:grpSpPr>
      <p:sp>
        <p:nvSpPr>
          <p:cNvPr id="58" name="Google Shape;58;p12"/>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2"/>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60" name="Google Shape;60;p12"/>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Paradigma Frikatifisasi Ilmu</a:t>
            </a:r>
          </a:p>
        </p:txBody>
      </p:sp>
      <p:sp>
        <p:nvSpPr>
          <p:cNvPr id="4" name="Subtitle 3"/>
          <p:cNvSpPr>
            <a:spLocks noGrp="1"/>
          </p:cNvSpPr>
          <p:nvPr>
            <p:ph type="subTitle" idx="13"/>
          </p:nvPr>
        </p:nvSpPr>
        <p:spPr/>
        <p:txBody>
          <a:bodyPr>
            <a:normAutofit/>
          </a:bodyPr>
          <a:lstStyle/>
          <a:p>
            <a:r>
              <a:t>Menghidupkan Kembali Ilmu sebagai Cahaya dan Hembusan</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105705"/>
          </a:xfrm>
          <a:prstGeom prst="rect">
            <a:avLst/>
          </a:prstGeom>
          <a:noFill/>
          <a:ln>
            <a:noFill/>
          </a:ln>
        </p:spPr>
        <p:txBody>
          <a:bodyPr wrap="square" lIns="190500" tIns="0" rIns="0" bIns="190500" anchor="t">
            <a:spAutoFit/>
          </a:bodyPr>
          <a:lstStyle/>
          <a:p>
            <a:pPr marL="137160" algn="l">
              <a:spcBef>
                <a:spcPts val="0"/>
              </a:spcBef>
              <a:spcAft>
                <a:spcPts val="800"/>
              </a:spcAft>
              <a:buSzPct val="100000"/>
            </a:pPr>
            <a:r>
              <a:rPr sz="1300" b="0" i="0" dirty="0" err="1">
                <a:solidFill>
                  <a:srgbClr val="616161"/>
                </a:solidFill>
                <a:latin typeface="Proxima Nova"/>
              </a:rPr>
              <a:t>Kamaruzzaman</a:t>
            </a:r>
            <a:r>
              <a:rPr sz="1300" b="0" i="0" dirty="0">
                <a:solidFill>
                  <a:srgbClr val="616161"/>
                </a:solidFill>
                <a:latin typeface="Proxima Nova"/>
              </a:rPr>
              <a:t> </a:t>
            </a:r>
            <a:r>
              <a:rPr sz="1300" b="0" i="0" dirty="0" err="1">
                <a:solidFill>
                  <a:srgbClr val="616161"/>
                </a:solidFill>
                <a:latin typeface="Proxima Nova"/>
              </a:rPr>
              <a:t>Bustamam</a:t>
            </a:r>
            <a:r>
              <a:rPr sz="1300" b="0" i="0" dirty="0">
                <a:solidFill>
                  <a:srgbClr val="616161"/>
                </a:solidFill>
                <a:latin typeface="Proxima Nova"/>
              </a:rPr>
              <a:t> Ahmad</a:t>
            </a:r>
            <a:endParaRPr lang="en-US" sz="1300" b="0" i="0" dirty="0">
              <a:solidFill>
                <a:srgbClr val="616161"/>
              </a:solidFill>
              <a:latin typeface="Proxima Nova"/>
            </a:endParaRPr>
          </a:p>
          <a:p>
            <a:pPr marL="137160" algn="l">
              <a:spcBef>
                <a:spcPts val="0"/>
              </a:spcBef>
              <a:spcAft>
                <a:spcPts val="800"/>
              </a:spcAft>
              <a:buSzPct val="100000"/>
            </a:pPr>
            <a:r>
              <a:rPr sz="1300" b="0" i="0" dirty="0">
                <a:solidFill>
                  <a:srgbClr val="616161"/>
                </a:solidFill>
                <a:latin typeface="Proxima Nova"/>
              </a:rPr>
              <a:t>UIN </a:t>
            </a:r>
            <a:r>
              <a:rPr sz="1300" b="0" i="0" dirty="0" err="1">
                <a:solidFill>
                  <a:srgbClr val="616161"/>
                </a:solidFill>
                <a:latin typeface="Proxima Nova"/>
              </a:rPr>
              <a:t>Ar-Raniry</a:t>
            </a:r>
            <a:r>
              <a:rPr sz="1300" b="0" i="0" dirty="0">
                <a:solidFill>
                  <a:srgbClr val="616161"/>
                </a:solidFill>
                <a:latin typeface="Proxima Nova"/>
              </a:rPr>
              <a:t> Banda Aceh</a:t>
            </a:r>
          </a:p>
          <a:p>
            <a:pPr marL="228600" lvl="1" indent="-91440" algn="l">
              <a:spcBef>
                <a:spcPts val="1200"/>
              </a:spcBef>
              <a:spcAft>
                <a:spcPts val="0"/>
              </a:spcAft>
              <a:buSzPct val="100000"/>
              <a:buFont typeface="Arial"/>
              <a:buChar char="•"/>
            </a:pPr>
            <a:r>
              <a:rPr sz="1300" b="1" i="0" dirty="0" err="1">
                <a:solidFill>
                  <a:srgbClr val="616161"/>
                </a:solidFill>
                <a:latin typeface="Proxima Nova"/>
              </a:rPr>
              <a:t>Tema</a:t>
            </a:r>
            <a:r>
              <a:rPr sz="1300" b="1" i="0" dirty="0">
                <a:solidFill>
                  <a:srgbClr val="616161"/>
                </a:solidFill>
                <a:latin typeface="Proxima Nova"/>
              </a:rPr>
              <a:t> Utama:</a:t>
            </a:r>
            <a:r>
              <a:rPr sz="1300" b="0" i="0" dirty="0">
                <a:solidFill>
                  <a:srgbClr val="616161"/>
                </a:solidFill>
                <a:latin typeface="Proxima Nova"/>
              </a:rPr>
              <a:t> Integrasi </a:t>
            </a:r>
            <a:r>
              <a:rPr sz="1300" b="0" i="0" dirty="0" err="1">
                <a:solidFill>
                  <a:srgbClr val="616161"/>
                </a:solidFill>
                <a:latin typeface="Proxima Nova"/>
              </a:rPr>
              <a:t>ilmu</a:t>
            </a:r>
            <a:r>
              <a:rPr sz="1300" b="0" i="0" dirty="0">
                <a:solidFill>
                  <a:srgbClr val="616161"/>
                </a:solidFill>
                <a:latin typeface="Proxima Nova"/>
              </a:rPr>
              <a:t>, </a:t>
            </a:r>
            <a:r>
              <a:rPr sz="1300" b="0" i="0" dirty="0" err="1">
                <a:solidFill>
                  <a:srgbClr val="616161"/>
                </a:solidFill>
                <a:latin typeface="Proxima Nova"/>
              </a:rPr>
              <a:t>iman</a:t>
            </a:r>
            <a:r>
              <a:rPr sz="1300" b="0" i="0" dirty="0">
                <a:solidFill>
                  <a:srgbClr val="616161"/>
                </a:solidFill>
                <a:latin typeface="Proxima Nova"/>
              </a:rPr>
              <a:t>, dan </a:t>
            </a:r>
            <a:r>
              <a:rPr sz="1300" b="0" i="0" dirty="0" err="1">
                <a:solidFill>
                  <a:srgbClr val="616161"/>
                </a:solidFill>
                <a:latin typeface="Proxima Nova"/>
              </a:rPr>
              <a:t>makna</a:t>
            </a:r>
            <a:r>
              <a:rPr sz="1300" b="0" i="0" dirty="0">
                <a:solidFill>
                  <a:srgbClr val="616161"/>
                </a:solidFill>
                <a:latin typeface="Proxima Nova"/>
              </a:rPr>
              <a:t> </a:t>
            </a:r>
            <a:r>
              <a:rPr sz="1300" b="0" i="0" dirty="0" err="1">
                <a:solidFill>
                  <a:srgbClr val="616161"/>
                </a:solidFill>
                <a:latin typeface="Proxima Nova"/>
              </a:rPr>
              <a:t>dalam</a:t>
            </a:r>
            <a:r>
              <a:rPr sz="1300" b="0" i="0" dirty="0">
                <a:solidFill>
                  <a:srgbClr val="616161"/>
                </a:solidFill>
                <a:latin typeface="Proxima Nova"/>
              </a:rPr>
              <a:t> </a:t>
            </a:r>
            <a:r>
              <a:rPr sz="1300" b="0" i="0" dirty="0" err="1">
                <a:solidFill>
                  <a:srgbClr val="616161"/>
                </a:solidFill>
                <a:latin typeface="Proxima Nova"/>
              </a:rPr>
              <a:t>pendidikan</a:t>
            </a:r>
            <a:r>
              <a:rPr sz="1300" b="0" i="0" dirty="0">
                <a:solidFill>
                  <a:srgbClr val="616161"/>
                </a:solidFill>
                <a:latin typeface="Proxima Nova"/>
              </a:rPr>
              <a:t> </a:t>
            </a:r>
            <a:r>
              <a:rPr sz="1300" b="0" i="0" dirty="0" err="1">
                <a:solidFill>
                  <a:srgbClr val="616161"/>
                </a:solidFill>
                <a:latin typeface="Proxima Nova"/>
              </a:rPr>
              <a:t>tinggi</a:t>
            </a:r>
            <a:r>
              <a:rPr sz="1300" b="0" i="0" dirty="0">
                <a:solidFill>
                  <a:srgbClr val="616161"/>
                </a:solidFill>
                <a:latin typeface="Proxima Nova"/>
              </a:rPr>
              <a:t> Islam</a:t>
            </a:r>
          </a:p>
          <a:p>
            <a:pPr marL="228600" lvl="1" indent="-91440" algn="l">
              <a:spcBef>
                <a:spcPts val="1200"/>
              </a:spcBef>
              <a:spcAft>
                <a:spcPts val="0"/>
              </a:spcAft>
              <a:buSzPct val="100000"/>
              <a:buFont typeface="Arial"/>
              <a:buChar char="•"/>
            </a:pPr>
            <a:r>
              <a:rPr sz="1300" b="1" i="0" dirty="0" err="1">
                <a:solidFill>
                  <a:srgbClr val="616161"/>
                </a:solidFill>
                <a:latin typeface="Proxima Nova"/>
              </a:rPr>
              <a:t>Tujuan</a:t>
            </a:r>
            <a:r>
              <a:rPr sz="1300" b="1" i="0" dirty="0">
                <a:solidFill>
                  <a:srgbClr val="616161"/>
                </a:solidFill>
                <a:latin typeface="Proxima Nova"/>
              </a:rPr>
              <a:t> </a:t>
            </a:r>
            <a:r>
              <a:rPr sz="1300" b="1" i="0" dirty="0" err="1">
                <a:solidFill>
                  <a:srgbClr val="616161"/>
                </a:solidFill>
                <a:latin typeface="Proxima Nova"/>
              </a:rPr>
              <a:t>Presentasi</a:t>
            </a:r>
            <a:r>
              <a:rPr sz="1300" b="1" i="0" dirty="0">
                <a:solidFill>
                  <a:srgbClr val="616161"/>
                </a:solidFill>
                <a:latin typeface="Proxima Nova"/>
              </a:rPr>
              <a:t>:</a:t>
            </a:r>
            <a:r>
              <a:rPr sz="1300" b="0" i="0" dirty="0">
                <a:solidFill>
                  <a:srgbClr val="616161"/>
                </a:solidFill>
                <a:latin typeface="Proxima Nova"/>
              </a:rPr>
              <a:t> </a:t>
            </a:r>
            <a:r>
              <a:rPr sz="1300" b="0" i="0" dirty="0" err="1">
                <a:solidFill>
                  <a:srgbClr val="616161"/>
                </a:solidFill>
                <a:latin typeface="Proxima Nova"/>
              </a:rPr>
              <a:t>Membumikan</a:t>
            </a:r>
            <a:r>
              <a:rPr sz="1300" b="0" i="0" dirty="0">
                <a:solidFill>
                  <a:srgbClr val="616161"/>
                </a:solidFill>
                <a:latin typeface="Proxima Nova"/>
              </a:rPr>
              <a:t> </a:t>
            </a:r>
            <a:r>
              <a:rPr sz="1300" b="0" i="0" dirty="0" err="1">
                <a:solidFill>
                  <a:srgbClr val="616161"/>
                </a:solidFill>
                <a:latin typeface="Proxima Nova"/>
              </a:rPr>
              <a:t>paradigma</a:t>
            </a:r>
            <a:r>
              <a:rPr sz="1300" b="0" i="0" dirty="0">
                <a:solidFill>
                  <a:srgbClr val="616161"/>
                </a:solidFill>
                <a:latin typeface="Proxima Nova"/>
              </a:rPr>
              <a:t> </a:t>
            </a:r>
            <a:r>
              <a:rPr sz="1300" b="0" i="0" dirty="0" err="1">
                <a:solidFill>
                  <a:srgbClr val="616161"/>
                </a:solidFill>
                <a:latin typeface="Proxima Nova"/>
              </a:rPr>
              <a:t>frikatifisasi</a:t>
            </a:r>
            <a:r>
              <a:rPr sz="1300" b="0" i="0" dirty="0">
                <a:solidFill>
                  <a:srgbClr val="616161"/>
                </a:solidFill>
                <a:latin typeface="Proxima Nova"/>
              </a:rPr>
              <a:t> </a:t>
            </a:r>
            <a:r>
              <a:rPr sz="1300" b="0" i="0" dirty="0" err="1">
                <a:solidFill>
                  <a:srgbClr val="616161"/>
                </a:solidFill>
                <a:latin typeface="Proxima Nova"/>
              </a:rPr>
              <a:t>dalam</a:t>
            </a:r>
            <a:r>
              <a:rPr sz="1300" b="0" i="0" dirty="0">
                <a:solidFill>
                  <a:srgbClr val="616161"/>
                </a:solidFill>
                <a:latin typeface="Proxima Nova"/>
              </a:rPr>
              <a:t> </a:t>
            </a:r>
            <a:r>
              <a:rPr sz="1300" b="0" i="0" dirty="0" err="1">
                <a:solidFill>
                  <a:srgbClr val="616161"/>
                </a:solidFill>
                <a:latin typeface="Proxima Nova"/>
              </a:rPr>
              <a:t>kurikulum</a:t>
            </a:r>
            <a:r>
              <a:rPr sz="1300" b="0" i="0" dirty="0">
                <a:solidFill>
                  <a:srgbClr val="616161"/>
                </a:solidFill>
                <a:latin typeface="Proxima Nova"/>
              </a:rPr>
              <a:t> dan </a:t>
            </a:r>
            <a:r>
              <a:rPr sz="1300" b="0" i="0" dirty="0" err="1">
                <a:solidFill>
                  <a:srgbClr val="616161"/>
                </a:solidFill>
                <a:latin typeface="Proxima Nova"/>
              </a:rPr>
              <a:t>pengajaran</a:t>
            </a:r>
            <a:r>
              <a:rPr sz="1300" b="0" i="0" dirty="0">
                <a:solidFill>
                  <a:srgbClr val="616161"/>
                </a:solidFill>
                <a:latin typeface="Proxima Nova"/>
              </a:rPr>
              <a:t> </a:t>
            </a:r>
            <a:r>
              <a:rPr sz="1300" b="0" i="0" dirty="0" err="1">
                <a:solidFill>
                  <a:srgbClr val="616161"/>
                </a:solidFill>
                <a:latin typeface="Proxima Nova"/>
              </a:rPr>
              <a:t>lintas</a:t>
            </a:r>
            <a:r>
              <a:rPr sz="1300" b="0" i="0" dirty="0">
                <a:solidFill>
                  <a:srgbClr val="616161"/>
                </a:solidFill>
                <a:latin typeface="Proxima Nova"/>
              </a:rPr>
              <a:t> </a:t>
            </a:r>
            <a:r>
              <a:rPr sz="1300" b="0" i="0" dirty="0" err="1">
                <a:solidFill>
                  <a:srgbClr val="616161"/>
                </a:solidFill>
                <a:latin typeface="Proxima Nova"/>
              </a:rPr>
              <a:t>disiplin</a:t>
            </a:r>
            <a:endParaRPr sz="1300" b="0" i="0" dirty="0">
              <a:solidFill>
                <a:srgbClr val="616161"/>
              </a:solidFill>
              <a:latin typeface="Proxima Nova"/>
            </a:endParaRPr>
          </a:p>
        </p:txBody>
      </p:sp>
      <p:sp>
        <p:nvSpPr>
          <p:cNvPr id="10" name="Rectangle 9"/>
          <p:cNvSpPr/>
          <p:nvPr/>
        </p:nvSpPr>
        <p:spPr>
          <a:xfrm>
            <a:off x="47244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image.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Masjid Pogung Dalangan on Unsplash</a:t>
            </a:r>
          </a:p>
        </p:txBody>
      </p:sp>
    </p:spTree>
    <p:extLst>
      <p:ext uri="{BB962C8B-B14F-4D97-AF65-F5344CB8AC3E}">
        <p14:creationId xmlns:p14="http://schemas.microsoft.com/office/powerpoint/2010/main" val="303926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Paradigma Frikatifisasi Ilmu</a:t>
            </a:r>
          </a:p>
        </p:txBody>
      </p:sp>
      <p:sp>
        <p:nvSpPr>
          <p:cNvPr id="4" name="Subtitle 3"/>
          <p:cNvSpPr>
            <a:spLocks noGrp="1"/>
          </p:cNvSpPr>
          <p:nvPr>
            <p:ph type="subTitle" idx="13"/>
          </p:nvPr>
        </p:nvSpPr>
        <p:spPr/>
        <p:txBody>
          <a:bodyPr>
            <a:normAutofit/>
          </a:bodyPr>
          <a:lstStyle/>
          <a:p>
            <a:r>
              <a:t>Konsep Dasar Ilmu sebagai Cahaya dan Hembusan</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3115865"/>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Makna Frikatifisasi Ilmu:</a:t>
            </a:r>
            <a:r>
              <a:rPr sz="1300" b="0" i="0">
                <a:solidFill>
                  <a:srgbClr val="616161"/>
                </a:solidFill>
                <a:latin typeface="Proxima Nova"/>
              </a:rPr>
              <a:t> Ilmu dipahami sebagai cahaya dan hembusan spiritual yang menerangi dan menggerakkan kesadaran batin manusia.</a:t>
            </a:r>
          </a:p>
          <a:p>
            <a:pPr marL="228600" lvl="1" indent="-91440" algn="l">
              <a:spcBef>
                <a:spcPts val="1200"/>
              </a:spcBef>
              <a:spcAft>
                <a:spcPts val="0"/>
              </a:spcAft>
              <a:buSzPct val="100000"/>
              <a:buFont typeface="Arial"/>
              <a:buChar char="•"/>
            </a:pPr>
            <a:r>
              <a:rPr sz="1300" b="1" i="0">
                <a:solidFill>
                  <a:srgbClr val="616161"/>
                </a:solidFill>
                <a:latin typeface="Proxima Nova"/>
              </a:rPr>
              <a:t>Asal Ilmu dari Langit:</a:t>
            </a:r>
            <a:r>
              <a:rPr sz="1300" b="0" i="0">
                <a:solidFill>
                  <a:srgbClr val="616161"/>
                </a:solidFill>
                <a:latin typeface="Proxima Nova"/>
              </a:rPr>
              <a:t> Ilmu bukan hanya dari rasionalitas atau empirisme, tetapi berasal dari metafisika cahaya Ilahi.</a:t>
            </a:r>
          </a:p>
          <a:p>
            <a:pPr marL="228600" lvl="1" indent="-91440" algn="l">
              <a:spcBef>
                <a:spcPts val="1200"/>
              </a:spcBef>
              <a:spcAft>
                <a:spcPts val="0"/>
              </a:spcAft>
              <a:buSzPct val="100000"/>
              <a:buFont typeface="Arial"/>
              <a:buChar char="•"/>
            </a:pPr>
            <a:r>
              <a:rPr sz="1300" b="1" i="0">
                <a:solidFill>
                  <a:srgbClr val="616161"/>
                </a:solidFill>
                <a:latin typeface="Proxima Nova"/>
              </a:rPr>
              <a:t>Fungsi Ilmu dalam Peradaban:</a:t>
            </a:r>
            <a:r>
              <a:rPr sz="1300" b="0" i="0">
                <a:solidFill>
                  <a:srgbClr val="616161"/>
                </a:solidFill>
                <a:latin typeface="Proxima Nova"/>
              </a:rPr>
              <a:t> Ilmu menyinari dan menghentikan kebiadaban; menjadi energi etis dan profetik dalam membangun masyarakat.</a:t>
            </a:r>
          </a:p>
          <a:p>
            <a:pPr marL="228600" lvl="1" indent="-91440" algn="l">
              <a:spcBef>
                <a:spcPts val="1200"/>
              </a:spcBef>
              <a:spcAft>
                <a:spcPts val="0"/>
              </a:spcAft>
              <a:buSzPct val="100000"/>
              <a:buFont typeface="Arial"/>
              <a:buChar char="•"/>
            </a:pPr>
            <a:r>
              <a:rPr sz="1300" b="1" i="0">
                <a:solidFill>
                  <a:srgbClr val="616161"/>
                </a:solidFill>
                <a:latin typeface="Proxima Nova"/>
              </a:rPr>
              <a:t>Kesadaran Tauhidik:</a:t>
            </a:r>
            <a:r>
              <a:rPr sz="1300" b="0" i="0">
                <a:solidFill>
                  <a:srgbClr val="616161"/>
                </a:solidFill>
                <a:latin typeface="Proxima Nova"/>
              </a:rPr>
              <a:t> Tauhid sebagai landasan epistemologis bahwa semua ilmu bertujuan kembali kepada Allah.</a:t>
            </a:r>
          </a:p>
        </p:txBody>
      </p:sp>
      <p:sp>
        <p:nvSpPr>
          <p:cNvPr id="10" name="Rectangle 9"/>
          <p:cNvSpPr/>
          <p:nvPr/>
        </p:nvSpPr>
        <p:spPr>
          <a:xfrm>
            <a:off x="4724400" y="1508670"/>
            <a:ext cx="4190999"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image.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Masjid Pogung Dalangan on Unsplash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Landasan Filosofis dan Ontologi Ilmu</a:t>
            </a:r>
          </a:p>
        </p:txBody>
      </p:sp>
      <p:sp>
        <p:nvSpPr>
          <p:cNvPr id="4" name="Subtitle 3"/>
          <p:cNvSpPr>
            <a:spLocks noGrp="1"/>
          </p:cNvSpPr>
          <p:nvPr>
            <p:ph type="subTitle" idx="13"/>
          </p:nvPr>
        </p:nvSpPr>
        <p:spPr/>
        <p:txBody>
          <a:bodyPr>
            <a:normAutofit/>
          </a:bodyPr>
          <a:lstStyle/>
          <a:p>
            <a:r>
              <a:t>Asal-Usul dan Hakikat Ilmu dalam Paradigma Frikatifisasi</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8686800" cy="245328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286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21717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71700" y="1508670"/>
            <a:ext cx="304800" cy="304800"/>
          </a:xfrm>
          <a:prstGeom prst="rect">
            <a:avLst/>
          </a:prstGeom>
          <a:noFill/>
          <a:ln>
            <a:noFill/>
          </a:ln>
        </p:spPr>
        <p:txBody>
          <a:bodyPr wrap="square" lIns="0" tIns="0" rIns="0" bIns="0" anchor="t">
            <a:spAutoFit/>
          </a:bodyPr>
          <a:lstStyle/>
          <a:p>
            <a:pPr algn="ctr"/>
            <a:endParaRPr/>
          </a:p>
        </p:txBody>
      </p:sp>
      <p:pic>
        <p:nvPicPr>
          <p:cNvPr id="12" name="Picture 11" descr="image.png"/>
          <p:cNvPicPr>
            <a:picLocks noChangeAspect="1"/>
          </p:cNvPicPr>
          <p:nvPr/>
        </p:nvPicPr>
        <p:blipFill>
          <a:blip r:embed="rId3"/>
          <a:stretch>
            <a:fillRect/>
          </a:stretch>
        </p:blipFill>
        <p:spPr>
          <a:xfrm>
            <a:off x="2171700" y="1508670"/>
            <a:ext cx="304800" cy="304800"/>
          </a:xfrm>
          <a:prstGeom prst="rect">
            <a:avLst/>
          </a:prstGeom>
        </p:spPr>
      </p:pic>
      <p:sp>
        <p:nvSpPr>
          <p:cNvPr id="13" name="TextBox 12"/>
          <p:cNvSpPr txBox="1"/>
          <p:nvPr/>
        </p:nvSpPr>
        <p:spPr>
          <a:xfrm>
            <a:off x="2286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Ilmu dari Kerajaan Langit</a:t>
            </a:r>
          </a:p>
          <a:p>
            <a:pPr algn="ctr">
              <a:spcAft>
                <a:spcPts val="1200"/>
              </a:spcAft>
            </a:pPr>
            <a:r>
              <a:rPr sz="1300" b="0" i="0">
                <a:solidFill>
                  <a:srgbClr val="616161"/>
                </a:solidFill>
                <a:latin typeface="Proxima Nova"/>
              </a:rPr>
              <a:t>Ilmu berasal dari sumber ilahiyah yang menuntun ruh manusia, bukan hanya hasil rasionalitas.</a:t>
            </a:r>
          </a:p>
        </p:txBody>
      </p:sp>
      <p:sp>
        <p:nvSpPr>
          <p:cNvPr id="14" name="Rectangle 13"/>
          <p:cNvSpPr/>
          <p:nvPr/>
        </p:nvSpPr>
        <p:spPr>
          <a:xfrm>
            <a:off x="47244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6675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667500" y="1508670"/>
            <a:ext cx="304800" cy="304800"/>
          </a:xfrm>
          <a:prstGeom prst="rect">
            <a:avLst/>
          </a:prstGeom>
          <a:noFill/>
          <a:ln>
            <a:noFill/>
          </a:ln>
        </p:spPr>
        <p:txBody>
          <a:bodyPr wrap="square" lIns="0" tIns="0" rIns="0" bIns="0" anchor="t">
            <a:spAutoFit/>
          </a:bodyPr>
          <a:lstStyle/>
          <a:p>
            <a:pPr algn="ctr"/>
            <a:endParaRPr/>
          </a:p>
        </p:txBody>
      </p:sp>
      <p:pic>
        <p:nvPicPr>
          <p:cNvPr id="17" name="Picture 16" descr="image.png"/>
          <p:cNvPicPr>
            <a:picLocks noChangeAspect="1"/>
          </p:cNvPicPr>
          <p:nvPr/>
        </p:nvPicPr>
        <p:blipFill>
          <a:blip r:embed="rId4"/>
          <a:stretch>
            <a:fillRect/>
          </a:stretch>
        </p:blipFill>
        <p:spPr>
          <a:xfrm>
            <a:off x="6667500" y="1508670"/>
            <a:ext cx="304800" cy="304800"/>
          </a:xfrm>
          <a:prstGeom prst="rect">
            <a:avLst/>
          </a:prstGeom>
        </p:spPr>
      </p:pic>
      <p:sp>
        <p:nvSpPr>
          <p:cNvPr id="18" name="TextBox 17"/>
          <p:cNvSpPr txBox="1"/>
          <p:nvPr/>
        </p:nvSpPr>
        <p:spPr>
          <a:xfrm>
            <a:off x="47244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Ilmu sebagai Energi Spiritual</a:t>
            </a:r>
          </a:p>
          <a:p>
            <a:pPr algn="ctr">
              <a:spcAft>
                <a:spcPts val="1200"/>
              </a:spcAft>
            </a:pPr>
            <a:r>
              <a:rPr sz="1300" b="0" i="0">
                <a:solidFill>
                  <a:srgbClr val="616161"/>
                </a:solidFill>
                <a:latin typeface="Proxima Nova"/>
              </a:rPr>
              <a:t>Dipahami sebagai sinar dan hembusan yang memandu manusia menuju pengenalan akan Tuhannya.</a:t>
            </a:r>
          </a:p>
        </p:txBody>
      </p:sp>
      <p:sp>
        <p:nvSpPr>
          <p:cNvPr id="19" name="Rectangle 18"/>
          <p:cNvSpPr/>
          <p:nvPr/>
        </p:nvSpPr>
        <p:spPr>
          <a:xfrm>
            <a:off x="228600" y="288771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21717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171700" y="2887712"/>
            <a:ext cx="304800" cy="304800"/>
          </a:xfrm>
          <a:prstGeom prst="rect">
            <a:avLst/>
          </a:prstGeom>
          <a:noFill/>
          <a:ln>
            <a:noFill/>
          </a:ln>
        </p:spPr>
        <p:txBody>
          <a:bodyPr wrap="square" lIns="0" tIns="0" rIns="0" bIns="0" anchor="t">
            <a:spAutoFit/>
          </a:bodyPr>
          <a:lstStyle/>
          <a:p>
            <a:pPr algn="ctr"/>
            <a:endParaRPr/>
          </a:p>
        </p:txBody>
      </p:sp>
      <p:pic>
        <p:nvPicPr>
          <p:cNvPr id="22" name="Picture 21" descr="image.png"/>
          <p:cNvPicPr>
            <a:picLocks noChangeAspect="1"/>
          </p:cNvPicPr>
          <p:nvPr/>
        </p:nvPicPr>
        <p:blipFill>
          <a:blip r:embed="rId5"/>
          <a:stretch>
            <a:fillRect/>
          </a:stretch>
        </p:blipFill>
        <p:spPr>
          <a:xfrm>
            <a:off x="2171700" y="2887712"/>
            <a:ext cx="304800" cy="304800"/>
          </a:xfrm>
          <a:prstGeom prst="rect">
            <a:avLst/>
          </a:prstGeom>
        </p:spPr>
      </p:pic>
      <p:sp>
        <p:nvSpPr>
          <p:cNvPr id="23" name="TextBox 22"/>
          <p:cNvSpPr txBox="1"/>
          <p:nvPr/>
        </p:nvSpPr>
        <p:spPr>
          <a:xfrm>
            <a:off x="2286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Ilmu Menggerakkan Peradaban</a:t>
            </a:r>
          </a:p>
          <a:p>
            <a:pPr algn="ctr">
              <a:spcAft>
                <a:spcPts val="1200"/>
              </a:spcAft>
            </a:pPr>
            <a:r>
              <a:rPr sz="1300" b="0" i="0">
                <a:solidFill>
                  <a:srgbClr val="616161"/>
                </a:solidFill>
                <a:latin typeface="Proxima Nova"/>
              </a:rPr>
              <a:t>Memberi makna dan arah dalam kehidupan melalui penyinaran nilai-nilai Ilahi.</a:t>
            </a:r>
          </a:p>
        </p:txBody>
      </p:sp>
      <p:sp>
        <p:nvSpPr>
          <p:cNvPr id="24" name="Rectangle 23"/>
          <p:cNvSpPr/>
          <p:nvPr/>
        </p:nvSpPr>
        <p:spPr>
          <a:xfrm>
            <a:off x="4724400" y="288771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6675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67500" y="2887712"/>
            <a:ext cx="304800" cy="304800"/>
          </a:xfrm>
          <a:prstGeom prst="rect">
            <a:avLst/>
          </a:prstGeom>
          <a:noFill/>
          <a:ln>
            <a:noFill/>
          </a:ln>
        </p:spPr>
        <p:txBody>
          <a:bodyPr wrap="square" lIns="0" tIns="0" rIns="0" bIns="0" anchor="t">
            <a:spAutoFit/>
          </a:bodyPr>
          <a:lstStyle/>
          <a:p>
            <a:pPr algn="ctr"/>
            <a:endParaRPr/>
          </a:p>
        </p:txBody>
      </p:sp>
      <p:pic>
        <p:nvPicPr>
          <p:cNvPr id="27" name="Picture 26" descr="image.png"/>
          <p:cNvPicPr>
            <a:picLocks noChangeAspect="1"/>
          </p:cNvPicPr>
          <p:nvPr/>
        </p:nvPicPr>
        <p:blipFill>
          <a:blip r:embed="rId6"/>
          <a:stretch>
            <a:fillRect/>
          </a:stretch>
        </p:blipFill>
        <p:spPr>
          <a:xfrm>
            <a:off x="6667500" y="2887712"/>
            <a:ext cx="304800" cy="304800"/>
          </a:xfrm>
          <a:prstGeom prst="rect">
            <a:avLst/>
          </a:prstGeom>
        </p:spPr>
      </p:pic>
      <p:sp>
        <p:nvSpPr>
          <p:cNvPr id="28" name="TextBox 27"/>
          <p:cNvSpPr txBox="1"/>
          <p:nvPr/>
        </p:nvSpPr>
        <p:spPr>
          <a:xfrm>
            <a:off x="47244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Ontologi Ilmu Tauhidik</a:t>
            </a:r>
          </a:p>
          <a:p>
            <a:pPr algn="ctr">
              <a:spcAft>
                <a:spcPts val="1200"/>
              </a:spcAft>
            </a:pPr>
            <a:r>
              <a:rPr sz="1300" b="0" i="0">
                <a:solidFill>
                  <a:srgbClr val="616161"/>
                </a:solidFill>
                <a:latin typeface="Proxima Nova"/>
              </a:rPr>
              <a:t>Segala pencarian dan pemaknaan ilmu berpangkal dari kesadaran akan keesaan Allah.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Epistemologi dan Aksiologi Ilmu</a:t>
            </a:r>
          </a:p>
        </p:txBody>
      </p:sp>
      <p:sp>
        <p:nvSpPr>
          <p:cNvPr id="4" name="Subtitle 3"/>
          <p:cNvSpPr>
            <a:spLocks noGrp="1"/>
          </p:cNvSpPr>
          <p:nvPr>
            <p:ph type="subTitle" idx="13"/>
          </p:nvPr>
        </p:nvSpPr>
        <p:spPr/>
        <p:txBody>
          <a:bodyPr>
            <a:normAutofit/>
          </a:bodyPr>
          <a:lstStyle/>
          <a:p>
            <a:r>
              <a:t>Ilmu Sebagai Proses Kontemplatif dan Etis</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8686800" cy="2658963"/>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28600" y="1508670"/>
            <a:ext cx="4190999" cy="127992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21717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71700" y="1508670"/>
            <a:ext cx="304800" cy="304800"/>
          </a:xfrm>
          <a:prstGeom prst="rect">
            <a:avLst/>
          </a:prstGeom>
          <a:noFill/>
          <a:ln>
            <a:noFill/>
          </a:ln>
        </p:spPr>
        <p:txBody>
          <a:bodyPr wrap="square" lIns="0" tIns="0" rIns="0" bIns="0" anchor="t">
            <a:spAutoFit/>
          </a:bodyPr>
          <a:lstStyle/>
          <a:p>
            <a:pPr algn="ctr"/>
            <a:endParaRPr/>
          </a:p>
        </p:txBody>
      </p:sp>
      <p:pic>
        <p:nvPicPr>
          <p:cNvPr id="12" name="Picture 11" descr="image.png"/>
          <p:cNvPicPr>
            <a:picLocks noChangeAspect="1"/>
          </p:cNvPicPr>
          <p:nvPr/>
        </p:nvPicPr>
        <p:blipFill>
          <a:blip r:embed="rId3"/>
          <a:stretch>
            <a:fillRect/>
          </a:stretch>
        </p:blipFill>
        <p:spPr>
          <a:xfrm>
            <a:off x="2171700" y="1508670"/>
            <a:ext cx="304800" cy="304800"/>
          </a:xfrm>
          <a:prstGeom prst="rect">
            <a:avLst/>
          </a:prstGeom>
        </p:spPr>
      </p:pic>
      <p:sp>
        <p:nvSpPr>
          <p:cNvPr id="13" name="TextBox 12"/>
          <p:cNvSpPr txBox="1"/>
          <p:nvPr/>
        </p:nvSpPr>
        <p:spPr>
          <a:xfrm>
            <a:off x="2286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Epistemologi Diam dan Renung</a:t>
            </a:r>
          </a:p>
          <a:p>
            <a:pPr algn="ctr">
              <a:spcAft>
                <a:spcPts val="1200"/>
              </a:spcAft>
            </a:pPr>
            <a:r>
              <a:rPr sz="1300" b="0" i="0">
                <a:solidFill>
                  <a:srgbClr val="616161"/>
                </a:solidFill>
                <a:latin typeface="Proxima Nova"/>
              </a:rPr>
              <a:t>Ilmu diperoleh melalui zikir, intuisi, dan pengembaraan batin, bukan semata logika.</a:t>
            </a:r>
          </a:p>
        </p:txBody>
      </p:sp>
      <p:sp>
        <p:nvSpPr>
          <p:cNvPr id="14" name="Rectangle 13"/>
          <p:cNvSpPr/>
          <p:nvPr/>
        </p:nvSpPr>
        <p:spPr>
          <a:xfrm>
            <a:off x="4724400" y="1508670"/>
            <a:ext cx="4190999" cy="127992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6675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667500" y="1508670"/>
            <a:ext cx="304800" cy="304800"/>
          </a:xfrm>
          <a:prstGeom prst="rect">
            <a:avLst/>
          </a:prstGeom>
          <a:noFill/>
          <a:ln>
            <a:noFill/>
          </a:ln>
        </p:spPr>
        <p:txBody>
          <a:bodyPr wrap="square" lIns="0" tIns="0" rIns="0" bIns="0" anchor="t">
            <a:spAutoFit/>
          </a:bodyPr>
          <a:lstStyle/>
          <a:p>
            <a:pPr algn="ctr"/>
            <a:endParaRPr/>
          </a:p>
        </p:txBody>
      </p:sp>
      <p:pic>
        <p:nvPicPr>
          <p:cNvPr id="17" name="Picture 16" descr="image.png"/>
          <p:cNvPicPr>
            <a:picLocks noChangeAspect="1"/>
          </p:cNvPicPr>
          <p:nvPr/>
        </p:nvPicPr>
        <p:blipFill>
          <a:blip r:embed="rId4"/>
          <a:stretch>
            <a:fillRect/>
          </a:stretch>
        </p:blipFill>
        <p:spPr>
          <a:xfrm>
            <a:off x="6667500" y="1508670"/>
            <a:ext cx="304800" cy="304800"/>
          </a:xfrm>
          <a:prstGeom prst="rect">
            <a:avLst/>
          </a:prstGeom>
        </p:spPr>
      </p:pic>
      <p:sp>
        <p:nvSpPr>
          <p:cNvPr id="18" name="TextBox 17"/>
          <p:cNvSpPr txBox="1"/>
          <p:nvPr/>
        </p:nvSpPr>
        <p:spPr>
          <a:xfrm>
            <a:off x="47244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Gerak Intelektual-Spiritual</a:t>
            </a:r>
          </a:p>
          <a:p>
            <a:pPr algn="ctr">
              <a:spcAft>
                <a:spcPts val="1200"/>
              </a:spcAft>
            </a:pPr>
            <a:r>
              <a:rPr sz="1300" b="0" i="0">
                <a:solidFill>
                  <a:srgbClr val="616161"/>
                </a:solidFill>
                <a:latin typeface="Proxima Nova"/>
              </a:rPr>
              <a:t>Faqaha (memahami), ‘arafa (mengetahui), dabara (merenung), fakara (memikirkan) sebagai dasar epistemik.</a:t>
            </a:r>
          </a:p>
        </p:txBody>
      </p:sp>
      <p:sp>
        <p:nvSpPr>
          <p:cNvPr id="19" name="Rectangle 18"/>
          <p:cNvSpPr/>
          <p:nvPr/>
        </p:nvSpPr>
        <p:spPr>
          <a:xfrm>
            <a:off x="228600" y="309339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2171700" y="309339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171700" y="3093392"/>
            <a:ext cx="304800" cy="304800"/>
          </a:xfrm>
          <a:prstGeom prst="rect">
            <a:avLst/>
          </a:prstGeom>
          <a:noFill/>
          <a:ln>
            <a:noFill/>
          </a:ln>
        </p:spPr>
        <p:txBody>
          <a:bodyPr wrap="square" lIns="0" tIns="0" rIns="0" bIns="0" anchor="t">
            <a:spAutoFit/>
          </a:bodyPr>
          <a:lstStyle/>
          <a:p>
            <a:pPr algn="ctr"/>
            <a:endParaRPr/>
          </a:p>
        </p:txBody>
      </p:sp>
      <p:pic>
        <p:nvPicPr>
          <p:cNvPr id="22" name="Picture 21" descr="image.png"/>
          <p:cNvPicPr>
            <a:picLocks noChangeAspect="1"/>
          </p:cNvPicPr>
          <p:nvPr/>
        </p:nvPicPr>
        <p:blipFill>
          <a:blip r:embed="rId5"/>
          <a:stretch>
            <a:fillRect/>
          </a:stretch>
        </p:blipFill>
        <p:spPr>
          <a:xfrm>
            <a:off x="2171700" y="3093392"/>
            <a:ext cx="304800" cy="304800"/>
          </a:xfrm>
          <a:prstGeom prst="rect">
            <a:avLst/>
          </a:prstGeom>
        </p:spPr>
      </p:pic>
      <p:sp>
        <p:nvSpPr>
          <p:cNvPr id="23" name="TextBox 22"/>
          <p:cNvSpPr txBox="1"/>
          <p:nvPr/>
        </p:nvSpPr>
        <p:spPr>
          <a:xfrm>
            <a:off x="228600" y="355059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Aksiologi Pencerahan</a:t>
            </a:r>
          </a:p>
          <a:p>
            <a:pPr algn="ctr">
              <a:spcAft>
                <a:spcPts val="1200"/>
              </a:spcAft>
            </a:pPr>
            <a:r>
              <a:rPr sz="1300" b="0" i="0">
                <a:solidFill>
                  <a:srgbClr val="616161"/>
                </a:solidFill>
                <a:latin typeface="Proxima Nova"/>
              </a:rPr>
              <a:t>Ilmu sebagai alat memuliakan kehidupan dan menghapus kebiadaban, bukan untuk dominasi.</a:t>
            </a:r>
          </a:p>
        </p:txBody>
      </p:sp>
      <p:sp>
        <p:nvSpPr>
          <p:cNvPr id="24" name="Rectangle 23"/>
          <p:cNvSpPr/>
          <p:nvPr/>
        </p:nvSpPr>
        <p:spPr>
          <a:xfrm>
            <a:off x="4724400" y="309339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667500" y="309339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67500" y="3093392"/>
            <a:ext cx="304800" cy="304800"/>
          </a:xfrm>
          <a:prstGeom prst="rect">
            <a:avLst/>
          </a:prstGeom>
          <a:noFill/>
          <a:ln>
            <a:noFill/>
          </a:ln>
        </p:spPr>
        <p:txBody>
          <a:bodyPr wrap="square" lIns="0" tIns="0" rIns="0" bIns="0" anchor="t">
            <a:spAutoFit/>
          </a:bodyPr>
          <a:lstStyle/>
          <a:p>
            <a:pPr algn="ctr"/>
            <a:endParaRPr/>
          </a:p>
        </p:txBody>
      </p:sp>
      <p:pic>
        <p:nvPicPr>
          <p:cNvPr id="27" name="Picture 26" descr="image.png"/>
          <p:cNvPicPr>
            <a:picLocks noChangeAspect="1"/>
          </p:cNvPicPr>
          <p:nvPr/>
        </p:nvPicPr>
        <p:blipFill>
          <a:blip r:embed="rId6"/>
          <a:stretch>
            <a:fillRect/>
          </a:stretch>
        </p:blipFill>
        <p:spPr>
          <a:xfrm>
            <a:off x="6667500" y="3093392"/>
            <a:ext cx="304800" cy="304800"/>
          </a:xfrm>
          <a:prstGeom prst="rect">
            <a:avLst/>
          </a:prstGeom>
        </p:spPr>
      </p:pic>
      <p:sp>
        <p:nvSpPr>
          <p:cNvPr id="28" name="TextBox 27"/>
          <p:cNvSpPr txBox="1"/>
          <p:nvPr/>
        </p:nvSpPr>
        <p:spPr>
          <a:xfrm>
            <a:off x="4724400" y="355059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Ilmu dan Kesadaran Sosial</a:t>
            </a:r>
          </a:p>
          <a:p>
            <a:pPr algn="ctr">
              <a:spcAft>
                <a:spcPts val="1200"/>
              </a:spcAft>
            </a:pPr>
            <a:r>
              <a:rPr sz="1300" b="0" i="0">
                <a:solidFill>
                  <a:srgbClr val="616161"/>
                </a:solidFill>
                <a:latin typeface="Proxima Nova"/>
              </a:rPr>
              <a:t>Digunakan untuk menerangi masyarakat dan membentuk kesalehan sosial.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Integrasi Kurikulum OBE dan Kurikulum Cinta</a:t>
            </a:r>
          </a:p>
        </p:txBody>
      </p:sp>
      <p:sp>
        <p:nvSpPr>
          <p:cNvPr id="4" name="Subtitle 3"/>
          <p:cNvSpPr>
            <a:spLocks noGrp="1"/>
          </p:cNvSpPr>
          <p:nvPr>
            <p:ph type="subTitle" idx="13"/>
          </p:nvPr>
        </p:nvSpPr>
        <p:spPr/>
        <p:txBody>
          <a:bodyPr>
            <a:normAutofit/>
          </a:bodyPr>
          <a:lstStyle/>
          <a:p>
            <a:r>
              <a:t>Spiritualitas dan Transendensi dalam Pendidikan Tinggi</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8686800" cy="2658963"/>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286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21717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71700" y="1508670"/>
            <a:ext cx="304800" cy="304800"/>
          </a:xfrm>
          <a:prstGeom prst="rect">
            <a:avLst/>
          </a:prstGeom>
          <a:noFill/>
          <a:ln>
            <a:noFill/>
          </a:ln>
        </p:spPr>
        <p:txBody>
          <a:bodyPr wrap="square" lIns="0" tIns="0" rIns="0" bIns="0" anchor="t">
            <a:spAutoFit/>
          </a:bodyPr>
          <a:lstStyle/>
          <a:p>
            <a:pPr algn="ctr"/>
            <a:endParaRPr/>
          </a:p>
        </p:txBody>
      </p:sp>
      <p:pic>
        <p:nvPicPr>
          <p:cNvPr id="12" name="Picture 11" descr="image.png"/>
          <p:cNvPicPr>
            <a:picLocks noChangeAspect="1"/>
          </p:cNvPicPr>
          <p:nvPr/>
        </p:nvPicPr>
        <p:blipFill>
          <a:blip r:embed="rId3"/>
          <a:stretch>
            <a:fillRect/>
          </a:stretch>
        </p:blipFill>
        <p:spPr>
          <a:xfrm>
            <a:off x="2171700" y="1508670"/>
            <a:ext cx="304800" cy="304800"/>
          </a:xfrm>
          <a:prstGeom prst="rect">
            <a:avLst/>
          </a:prstGeom>
        </p:spPr>
      </p:pic>
      <p:sp>
        <p:nvSpPr>
          <p:cNvPr id="13" name="TextBox 12"/>
          <p:cNvSpPr txBox="1"/>
          <p:nvPr/>
        </p:nvSpPr>
        <p:spPr>
          <a:xfrm>
            <a:off x="2286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OBE Berbasis Transendensi</a:t>
            </a:r>
          </a:p>
          <a:p>
            <a:pPr algn="ctr">
              <a:spcAft>
                <a:spcPts val="1200"/>
              </a:spcAft>
            </a:pPr>
            <a:r>
              <a:rPr sz="1300" b="0" i="0">
                <a:solidFill>
                  <a:srgbClr val="616161"/>
                </a:solidFill>
                <a:latin typeface="Proxima Nova"/>
              </a:rPr>
              <a:t>CPL menekankan kesadaran bahwa ilmu adalah amanah dan cahaya dari Tuhan.</a:t>
            </a:r>
          </a:p>
        </p:txBody>
      </p:sp>
      <p:sp>
        <p:nvSpPr>
          <p:cNvPr id="14" name="Rectangle 13"/>
          <p:cNvSpPr/>
          <p:nvPr/>
        </p:nvSpPr>
        <p:spPr>
          <a:xfrm>
            <a:off x="47244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6675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667500" y="1508670"/>
            <a:ext cx="304800" cy="304800"/>
          </a:xfrm>
          <a:prstGeom prst="rect">
            <a:avLst/>
          </a:prstGeom>
          <a:noFill/>
          <a:ln>
            <a:noFill/>
          </a:ln>
        </p:spPr>
        <p:txBody>
          <a:bodyPr wrap="square" lIns="0" tIns="0" rIns="0" bIns="0" anchor="t">
            <a:spAutoFit/>
          </a:bodyPr>
          <a:lstStyle/>
          <a:p>
            <a:pPr algn="ctr"/>
            <a:endParaRPr/>
          </a:p>
        </p:txBody>
      </p:sp>
      <p:pic>
        <p:nvPicPr>
          <p:cNvPr id="17" name="Picture 16" descr="image.png"/>
          <p:cNvPicPr>
            <a:picLocks noChangeAspect="1"/>
          </p:cNvPicPr>
          <p:nvPr/>
        </p:nvPicPr>
        <p:blipFill>
          <a:blip r:embed="rId4"/>
          <a:stretch>
            <a:fillRect/>
          </a:stretch>
        </p:blipFill>
        <p:spPr>
          <a:xfrm>
            <a:off x="6667500" y="1508670"/>
            <a:ext cx="304800" cy="304800"/>
          </a:xfrm>
          <a:prstGeom prst="rect">
            <a:avLst/>
          </a:prstGeom>
        </p:spPr>
      </p:pic>
      <p:sp>
        <p:nvSpPr>
          <p:cNvPr id="18" name="TextBox 17"/>
          <p:cNvSpPr txBox="1"/>
          <p:nvPr/>
        </p:nvSpPr>
        <p:spPr>
          <a:xfrm>
            <a:off x="47244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Transformasi Melalui CPMK</a:t>
            </a:r>
          </a:p>
          <a:p>
            <a:pPr algn="ctr">
              <a:spcAft>
                <a:spcPts val="1200"/>
              </a:spcAft>
            </a:pPr>
            <a:r>
              <a:rPr sz="1300" b="0" i="0">
                <a:solidFill>
                  <a:srgbClr val="616161"/>
                </a:solidFill>
                <a:latin typeface="Proxima Nova"/>
              </a:rPr>
              <a:t>CPMK mengintegrasikan refleksi dan nilai etis dalam capaian pembelajaran.</a:t>
            </a:r>
          </a:p>
        </p:txBody>
      </p:sp>
      <p:sp>
        <p:nvSpPr>
          <p:cNvPr id="19" name="Rectangle 18"/>
          <p:cNvSpPr/>
          <p:nvPr/>
        </p:nvSpPr>
        <p:spPr>
          <a:xfrm>
            <a:off x="228600" y="2887712"/>
            <a:ext cx="4190999" cy="127992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21717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171700" y="2887712"/>
            <a:ext cx="304800" cy="304800"/>
          </a:xfrm>
          <a:prstGeom prst="rect">
            <a:avLst/>
          </a:prstGeom>
          <a:noFill/>
          <a:ln>
            <a:noFill/>
          </a:ln>
        </p:spPr>
        <p:txBody>
          <a:bodyPr wrap="square" lIns="0" tIns="0" rIns="0" bIns="0" anchor="t">
            <a:spAutoFit/>
          </a:bodyPr>
          <a:lstStyle/>
          <a:p>
            <a:pPr algn="ctr"/>
            <a:endParaRPr/>
          </a:p>
        </p:txBody>
      </p:sp>
      <p:pic>
        <p:nvPicPr>
          <p:cNvPr id="22" name="Picture 21" descr="image.png"/>
          <p:cNvPicPr>
            <a:picLocks noChangeAspect="1"/>
          </p:cNvPicPr>
          <p:nvPr/>
        </p:nvPicPr>
        <p:blipFill>
          <a:blip r:embed="rId5"/>
          <a:stretch>
            <a:fillRect/>
          </a:stretch>
        </p:blipFill>
        <p:spPr>
          <a:xfrm>
            <a:off x="2171700" y="2887712"/>
            <a:ext cx="304800" cy="304800"/>
          </a:xfrm>
          <a:prstGeom prst="rect">
            <a:avLst/>
          </a:prstGeom>
        </p:spPr>
      </p:pic>
      <p:sp>
        <p:nvSpPr>
          <p:cNvPr id="23" name="TextBox 22"/>
          <p:cNvSpPr txBox="1"/>
          <p:nvPr/>
        </p:nvSpPr>
        <p:spPr>
          <a:xfrm>
            <a:off x="2286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Evaluasi Berbasis Niat</a:t>
            </a:r>
          </a:p>
          <a:p>
            <a:pPr algn="ctr">
              <a:spcAft>
                <a:spcPts val="1200"/>
              </a:spcAft>
            </a:pPr>
            <a:r>
              <a:rPr sz="1300" b="0" i="0">
                <a:solidFill>
                  <a:srgbClr val="616161"/>
                </a:solidFill>
                <a:latin typeface="Proxima Nova"/>
              </a:rPr>
              <a:t>Penilaian mempertimbangkan nilai, orientasi, dan intensi spiritual mahasiswa.</a:t>
            </a:r>
          </a:p>
        </p:txBody>
      </p:sp>
      <p:sp>
        <p:nvSpPr>
          <p:cNvPr id="24" name="Rectangle 23"/>
          <p:cNvSpPr/>
          <p:nvPr/>
        </p:nvSpPr>
        <p:spPr>
          <a:xfrm>
            <a:off x="4724400" y="2887712"/>
            <a:ext cx="4190999" cy="127992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6675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67500" y="2887712"/>
            <a:ext cx="304800" cy="304800"/>
          </a:xfrm>
          <a:prstGeom prst="rect">
            <a:avLst/>
          </a:prstGeom>
          <a:noFill/>
          <a:ln>
            <a:noFill/>
          </a:ln>
        </p:spPr>
        <p:txBody>
          <a:bodyPr wrap="square" lIns="0" tIns="0" rIns="0" bIns="0" anchor="t">
            <a:spAutoFit/>
          </a:bodyPr>
          <a:lstStyle/>
          <a:p>
            <a:pPr algn="ctr"/>
            <a:endParaRPr/>
          </a:p>
        </p:txBody>
      </p:sp>
      <p:pic>
        <p:nvPicPr>
          <p:cNvPr id="27" name="Picture 26" descr="image.png"/>
          <p:cNvPicPr>
            <a:picLocks noChangeAspect="1"/>
          </p:cNvPicPr>
          <p:nvPr/>
        </p:nvPicPr>
        <p:blipFill>
          <a:blip r:embed="rId6"/>
          <a:stretch>
            <a:fillRect/>
          </a:stretch>
        </p:blipFill>
        <p:spPr>
          <a:xfrm>
            <a:off x="6667500" y="2887712"/>
            <a:ext cx="304800" cy="304800"/>
          </a:xfrm>
          <a:prstGeom prst="rect">
            <a:avLst/>
          </a:prstGeom>
        </p:spPr>
      </p:pic>
      <p:sp>
        <p:nvSpPr>
          <p:cNvPr id="28" name="TextBox 27"/>
          <p:cNvSpPr txBox="1"/>
          <p:nvPr/>
        </p:nvSpPr>
        <p:spPr>
          <a:xfrm>
            <a:off x="47244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Kurikulum Cinta sebagai Ibadah</a:t>
            </a:r>
          </a:p>
          <a:p>
            <a:pPr algn="ctr">
              <a:spcAft>
                <a:spcPts val="1200"/>
              </a:spcAft>
            </a:pPr>
            <a:r>
              <a:rPr sz="1300" b="0" i="0">
                <a:solidFill>
                  <a:srgbClr val="616161"/>
                </a:solidFill>
                <a:latin typeface="Proxima Nova"/>
              </a:rPr>
              <a:t>Proses belajar dilihat sebagai ibadah intelektual yang menumbuhkan cinta terhadap Tuhan, sesama, dan alam.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Struktur Kurikulum Berbasis Frikatifisasi Ilmu</a:t>
            </a:r>
          </a:p>
        </p:txBody>
      </p:sp>
      <p:sp>
        <p:nvSpPr>
          <p:cNvPr id="4" name="Subtitle 3"/>
          <p:cNvSpPr>
            <a:spLocks noGrp="1"/>
          </p:cNvSpPr>
          <p:nvPr>
            <p:ph type="subTitle" idx="13"/>
          </p:nvPr>
        </p:nvSpPr>
        <p:spPr/>
        <p:txBody>
          <a:bodyPr>
            <a:normAutofit/>
          </a:bodyPr>
          <a:lstStyle/>
          <a:p>
            <a:r>
              <a:t>Integrasi Ruhani, Sosial, dan Akademik</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8686800" cy="245328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286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21717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71700" y="1508670"/>
            <a:ext cx="304800" cy="304800"/>
          </a:xfrm>
          <a:prstGeom prst="rect">
            <a:avLst/>
          </a:prstGeom>
          <a:noFill/>
          <a:ln>
            <a:noFill/>
          </a:ln>
        </p:spPr>
        <p:txBody>
          <a:bodyPr wrap="square" lIns="0" tIns="0" rIns="0" bIns="0" anchor="t">
            <a:spAutoFit/>
          </a:bodyPr>
          <a:lstStyle/>
          <a:p>
            <a:pPr algn="ctr"/>
            <a:endParaRPr/>
          </a:p>
        </p:txBody>
      </p:sp>
      <p:pic>
        <p:nvPicPr>
          <p:cNvPr id="12" name="Picture 11" descr="image.png"/>
          <p:cNvPicPr>
            <a:picLocks noChangeAspect="1"/>
          </p:cNvPicPr>
          <p:nvPr/>
        </p:nvPicPr>
        <p:blipFill>
          <a:blip r:embed="rId3"/>
          <a:stretch>
            <a:fillRect/>
          </a:stretch>
        </p:blipFill>
        <p:spPr>
          <a:xfrm>
            <a:off x="2171700" y="1508670"/>
            <a:ext cx="304800" cy="304800"/>
          </a:xfrm>
          <a:prstGeom prst="rect">
            <a:avLst/>
          </a:prstGeom>
        </p:spPr>
      </p:pic>
      <p:sp>
        <p:nvSpPr>
          <p:cNvPr id="13" name="TextBox 12"/>
          <p:cNvSpPr txBox="1"/>
          <p:nvPr/>
        </p:nvSpPr>
        <p:spPr>
          <a:xfrm>
            <a:off x="2286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CPL Transendental</a:t>
            </a:r>
          </a:p>
          <a:p>
            <a:pPr algn="ctr">
              <a:spcAft>
                <a:spcPts val="1200"/>
              </a:spcAft>
            </a:pPr>
            <a:r>
              <a:rPr sz="1300" b="0" i="0">
                <a:solidFill>
                  <a:srgbClr val="616161"/>
                </a:solidFill>
                <a:latin typeface="Proxima Nova"/>
              </a:rPr>
              <a:t>Kesadaran spiritual, reflektif, komunikatif, dan transformasional sebagai tujuan utama.</a:t>
            </a:r>
          </a:p>
        </p:txBody>
      </p:sp>
      <p:sp>
        <p:nvSpPr>
          <p:cNvPr id="14" name="Rectangle 13"/>
          <p:cNvSpPr/>
          <p:nvPr/>
        </p:nvSpPr>
        <p:spPr>
          <a:xfrm>
            <a:off x="47244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6675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667500" y="1508670"/>
            <a:ext cx="304800" cy="304800"/>
          </a:xfrm>
          <a:prstGeom prst="rect">
            <a:avLst/>
          </a:prstGeom>
          <a:noFill/>
          <a:ln>
            <a:noFill/>
          </a:ln>
        </p:spPr>
        <p:txBody>
          <a:bodyPr wrap="square" lIns="0" tIns="0" rIns="0" bIns="0" anchor="t">
            <a:spAutoFit/>
          </a:bodyPr>
          <a:lstStyle/>
          <a:p>
            <a:pPr algn="ctr"/>
            <a:endParaRPr/>
          </a:p>
        </p:txBody>
      </p:sp>
      <p:pic>
        <p:nvPicPr>
          <p:cNvPr id="17" name="Picture 16" descr="image.png"/>
          <p:cNvPicPr>
            <a:picLocks noChangeAspect="1"/>
          </p:cNvPicPr>
          <p:nvPr/>
        </p:nvPicPr>
        <p:blipFill>
          <a:blip r:embed="rId4"/>
          <a:stretch>
            <a:fillRect/>
          </a:stretch>
        </p:blipFill>
        <p:spPr>
          <a:xfrm>
            <a:off x="6667500" y="1508670"/>
            <a:ext cx="304800" cy="304800"/>
          </a:xfrm>
          <a:prstGeom prst="rect">
            <a:avLst/>
          </a:prstGeom>
        </p:spPr>
      </p:pic>
      <p:sp>
        <p:nvSpPr>
          <p:cNvPr id="18" name="TextBox 17"/>
          <p:cNvSpPr txBox="1"/>
          <p:nvPr/>
        </p:nvSpPr>
        <p:spPr>
          <a:xfrm>
            <a:off x="47244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CPMK Berlapis Makna</a:t>
            </a:r>
          </a:p>
          <a:p>
            <a:pPr algn="ctr">
              <a:spcAft>
                <a:spcPts val="1200"/>
              </a:spcAft>
            </a:pPr>
            <a:r>
              <a:rPr sz="1300" b="0" i="0">
                <a:solidFill>
                  <a:srgbClr val="616161"/>
                </a:solidFill>
                <a:latin typeface="Proxima Nova"/>
              </a:rPr>
              <a:t>Mencakup dimensi ruhani (karena Allah), dialogik (bersama Allah), kontribusi (untuk Allah).</a:t>
            </a:r>
          </a:p>
        </p:txBody>
      </p:sp>
      <p:sp>
        <p:nvSpPr>
          <p:cNvPr id="19" name="Rectangle 18"/>
          <p:cNvSpPr/>
          <p:nvPr/>
        </p:nvSpPr>
        <p:spPr>
          <a:xfrm>
            <a:off x="228600" y="288771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21717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171700" y="2887712"/>
            <a:ext cx="304800" cy="304800"/>
          </a:xfrm>
          <a:prstGeom prst="rect">
            <a:avLst/>
          </a:prstGeom>
          <a:noFill/>
          <a:ln>
            <a:noFill/>
          </a:ln>
        </p:spPr>
        <p:txBody>
          <a:bodyPr wrap="square" lIns="0" tIns="0" rIns="0" bIns="0" anchor="t">
            <a:spAutoFit/>
          </a:bodyPr>
          <a:lstStyle/>
          <a:p>
            <a:pPr algn="ctr"/>
            <a:endParaRPr/>
          </a:p>
        </p:txBody>
      </p:sp>
      <p:pic>
        <p:nvPicPr>
          <p:cNvPr id="22" name="Picture 21" descr="image.png"/>
          <p:cNvPicPr>
            <a:picLocks noChangeAspect="1"/>
          </p:cNvPicPr>
          <p:nvPr/>
        </p:nvPicPr>
        <p:blipFill>
          <a:blip r:embed="rId5"/>
          <a:stretch>
            <a:fillRect/>
          </a:stretch>
        </p:blipFill>
        <p:spPr>
          <a:xfrm>
            <a:off x="2171700" y="2887712"/>
            <a:ext cx="304800" cy="304800"/>
          </a:xfrm>
          <a:prstGeom prst="rect">
            <a:avLst/>
          </a:prstGeom>
        </p:spPr>
      </p:pic>
      <p:sp>
        <p:nvSpPr>
          <p:cNvPr id="23" name="TextBox 22"/>
          <p:cNvSpPr txBox="1"/>
          <p:nvPr/>
        </p:nvSpPr>
        <p:spPr>
          <a:xfrm>
            <a:off x="2286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Struktur RPS Reflektif</a:t>
            </a:r>
          </a:p>
          <a:p>
            <a:pPr algn="ctr">
              <a:spcAft>
                <a:spcPts val="1200"/>
              </a:spcAft>
            </a:pPr>
            <a:r>
              <a:rPr sz="1300" b="0" i="0">
                <a:solidFill>
                  <a:srgbClr val="616161"/>
                </a:solidFill>
                <a:latin typeface="Proxima Nova"/>
              </a:rPr>
              <a:t>Setiap perkuliahan diawali dan diakhiri dengan refleksi serta proyek sosial-spiritual.</a:t>
            </a:r>
          </a:p>
        </p:txBody>
      </p:sp>
      <p:sp>
        <p:nvSpPr>
          <p:cNvPr id="24" name="Rectangle 23"/>
          <p:cNvSpPr/>
          <p:nvPr/>
        </p:nvSpPr>
        <p:spPr>
          <a:xfrm>
            <a:off x="4724400" y="288771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6675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67500" y="2887712"/>
            <a:ext cx="304800" cy="304800"/>
          </a:xfrm>
          <a:prstGeom prst="rect">
            <a:avLst/>
          </a:prstGeom>
          <a:noFill/>
          <a:ln>
            <a:noFill/>
          </a:ln>
        </p:spPr>
        <p:txBody>
          <a:bodyPr wrap="square" lIns="0" tIns="0" rIns="0" bIns="0" anchor="t">
            <a:spAutoFit/>
          </a:bodyPr>
          <a:lstStyle/>
          <a:p>
            <a:pPr algn="ctr"/>
            <a:endParaRPr/>
          </a:p>
        </p:txBody>
      </p:sp>
      <p:pic>
        <p:nvPicPr>
          <p:cNvPr id="27" name="Picture 26" descr="image.png"/>
          <p:cNvPicPr>
            <a:picLocks noChangeAspect="1"/>
          </p:cNvPicPr>
          <p:nvPr/>
        </p:nvPicPr>
        <p:blipFill>
          <a:blip r:embed="rId6"/>
          <a:stretch>
            <a:fillRect/>
          </a:stretch>
        </p:blipFill>
        <p:spPr>
          <a:xfrm>
            <a:off x="6667500" y="2887712"/>
            <a:ext cx="304800" cy="304800"/>
          </a:xfrm>
          <a:prstGeom prst="rect">
            <a:avLst/>
          </a:prstGeom>
        </p:spPr>
      </p:pic>
      <p:sp>
        <p:nvSpPr>
          <p:cNvPr id="28" name="TextBox 27"/>
          <p:cNvSpPr txBox="1"/>
          <p:nvPr/>
        </p:nvSpPr>
        <p:spPr>
          <a:xfrm>
            <a:off x="47244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Logbook Transformasi Diri</a:t>
            </a:r>
          </a:p>
          <a:p>
            <a:pPr algn="ctr">
              <a:spcAft>
                <a:spcPts val="1200"/>
              </a:spcAft>
            </a:pPr>
            <a:r>
              <a:rPr sz="1300" b="0" i="0">
                <a:solidFill>
                  <a:srgbClr val="616161"/>
                </a:solidFill>
                <a:latin typeface="Proxima Nova"/>
              </a:rPr>
              <a:t>Mahasiswa mencatat jejak transformasi batin dan kontribusinya dalam pembelajaran.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Implementasi Lintas Fakultas</a:t>
            </a:r>
          </a:p>
        </p:txBody>
      </p:sp>
      <p:sp>
        <p:nvSpPr>
          <p:cNvPr id="4" name="Subtitle 3"/>
          <p:cNvSpPr>
            <a:spLocks noGrp="1"/>
          </p:cNvSpPr>
          <p:nvPr>
            <p:ph type="subTitle" idx="13"/>
          </p:nvPr>
        </p:nvSpPr>
        <p:spPr/>
        <p:txBody>
          <a:bodyPr>
            <a:normAutofit/>
          </a:bodyPr>
          <a:lstStyle/>
          <a:p>
            <a:r>
              <a:t>Paradigma Frikatifisasi dalam Berbagai Bidang Ilmu</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8686800" cy="245328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286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21717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71700" y="1508670"/>
            <a:ext cx="304800" cy="304800"/>
          </a:xfrm>
          <a:prstGeom prst="rect">
            <a:avLst/>
          </a:prstGeom>
          <a:noFill/>
          <a:ln>
            <a:noFill/>
          </a:ln>
        </p:spPr>
        <p:txBody>
          <a:bodyPr wrap="square" lIns="0" tIns="0" rIns="0" bIns="0" anchor="t">
            <a:spAutoFit/>
          </a:bodyPr>
          <a:lstStyle/>
          <a:p>
            <a:pPr algn="ctr"/>
            <a:endParaRPr/>
          </a:p>
        </p:txBody>
      </p:sp>
      <p:pic>
        <p:nvPicPr>
          <p:cNvPr id="12" name="Picture 11" descr="image.png"/>
          <p:cNvPicPr>
            <a:picLocks noChangeAspect="1"/>
          </p:cNvPicPr>
          <p:nvPr/>
        </p:nvPicPr>
        <p:blipFill>
          <a:blip r:embed="rId3"/>
          <a:stretch>
            <a:fillRect/>
          </a:stretch>
        </p:blipFill>
        <p:spPr>
          <a:xfrm>
            <a:off x="2171700" y="1508670"/>
            <a:ext cx="304800" cy="304800"/>
          </a:xfrm>
          <a:prstGeom prst="rect">
            <a:avLst/>
          </a:prstGeom>
        </p:spPr>
      </p:pic>
      <p:sp>
        <p:nvSpPr>
          <p:cNvPr id="13" name="TextBox 12"/>
          <p:cNvSpPr txBox="1"/>
          <p:nvPr/>
        </p:nvSpPr>
        <p:spPr>
          <a:xfrm>
            <a:off x="2286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Syariah dan Hukum</a:t>
            </a:r>
          </a:p>
          <a:p>
            <a:pPr algn="ctr">
              <a:spcAft>
                <a:spcPts val="1200"/>
              </a:spcAft>
            </a:pPr>
            <a:r>
              <a:rPr sz="1300" b="0" i="0">
                <a:solidFill>
                  <a:srgbClr val="616161"/>
                </a:solidFill>
                <a:latin typeface="Proxima Nova"/>
              </a:rPr>
              <a:t>Etika hukum sebagai cahaya; advokasi sosial sebagai hembusan nilai rahmah dan maqāṣid.</a:t>
            </a:r>
          </a:p>
        </p:txBody>
      </p:sp>
      <p:sp>
        <p:nvSpPr>
          <p:cNvPr id="14" name="Rectangle 13"/>
          <p:cNvSpPr/>
          <p:nvPr/>
        </p:nvSpPr>
        <p:spPr>
          <a:xfrm>
            <a:off x="47244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6675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667500" y="1508670"/>
            <a:ext cx="304800" cy="304800"/>
          </a:xfrm>
          <a:prstGeom prst="rect">
            <a:avLst/>
          </a:prstGeom>
          <a:noFill/>
          <a:ln>
            <a:noFill/>
          </a:ln>
        </p:spPr>
        <p:txBody>
          <a:bodyPr wrap="square" lIns="0" tIns="0" rIns="0" bIns="0" anchor="t">
            <a:spAutoFit/>
          </a:bodyPr>
          <a:lstStyle/>
          <a:p>
            <a:pPr algn="ctr"/>
            <a:endParaRPr/>
          </a:p>
        </p:txBody>
      </p:sp>
      <p:pic>
        <p:nvPicPr>
          <p:cNvPr id="17" name="Picture 16" descr="image.png"/>
          <p:cNvPicPr>
            <a:picLocks noChangeAspect="1"/>
          </p:cNvPicPr>
          <p:nvPr/>
        </p:nvPicPr>
        <p:blipFill>
          <a:blip r:embed="rId4"/>
          <a:stretch>
            <a:fillRect/>
          </a:stretch>
        </p:blipFill>
        <p:spPr>
          <a:xfrm>
            <a:off x="6667500" y="1508670"/>
            <a:ext cx="304800" cy="304800"/>
          </a:xfrm>
          <a:prstGeom prst="rect">
            <a:avLst/>
          </a:prstGeom>
        </p:spPr>
      </p:pic>
      <p:sp>
        <p:nvSpPr>
          <p:cNvPr id="18" name="TextBox 17"/>
          <p:cNvSpPr txBox="1"/>
          <p:nvPr/>
        </p:nvSpPr>
        <p:spPr>
          <a:xfrm>
            <a:off x="47244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Tarbiyah dan Keguruan</a:t>
            </a:r>
          </a:p>
          <a:p>
            <a:pPr algn="ctr">
              <a:spcAft>
                <a:spcPts val="1200"/>
              </a:spcAft>
            </a:pPr>
            <a:r>
              <a:rPr sz="1300" b="0" i="0">
                <a:solidFill>
                  <a:srgbClr val="616161"/>
                </a:solidFill>
                <a:latin typeface="Proxima Nova"/>
              </a:rPr>
              <a:t>Guru sebagai penyalur cahaya ruhani; pembelajaran berbasis zikir dan refleksi.</a:t>
            </a:r>
          </a:p>
        </p:txBody>
      </p:sp>
      <p:sp>
        <p:nvSpPr>
          <p:cNvPr id="19" name="Rectangle 18"/>
          <p:cNvSpPr/>
          <p:nvPr/>
        </p:nvSpPr>
        <p:spPr>
          <a:xfrm>
            <a:off x="228600" y="288771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21717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171700" y="2887712"/>
            <a:ext cx="304800" cy="304800"/>
          </a:xfrm>
          <a:prstGeom prst="rect">
            <a:avLst/>
          </a:prstGeom>
          <a:noFill/>
          <a:ln>
            <a:noFill/>
          </a:ln>
        </p:spPr>
        <p:txBody>
          <a:bodyPr wrap="square" lIns="0" tIns="0" rIns="0" bIns="0" anchor="t">
            <a:spAutoFit/>
          </a:bodyPr>
          <a:lstStyle/>
          <a:p>
            <a:pPr algn="ctr"/>
            <a:endParaRPr/>
          </a:p>
        </p:txBody>
      </p:sp>
      <p:pic>
        <p:nvPicPr>
          <p:cNvPr id="22" name="Picture 21" descr="image.png"/>
          <p:cNvPicPr>
            <a:picLocks noChangeAspect="1"/>
          </p:cNvPicPr>
          <p:nvPr/>
        </p:nvPicPr>
        <p:blipFill>
          <a:blip r:embed="rId5"/>
          <a:stretch>
            <a:fillRect/>
          </a:stretch>
        </p:blipFill>
        <p:spPr>
          <a:xfrm>
            <a:off x="2171700" y="2887712"/>
            <a:ext cx="304800" cy="304800"/>
          </a:xfrm>
          <a:prstGeom prst="rect">
            <a:avLst/>
          </a:prstGeom>
        </p:spPr>
      </p:pic>
      <p:sp>
        <p:nvSpPr>
          <p:cNvPr id="23" name="TextBox 22"/>
          <p:cNvSpPr txBox="1"/>
          <p:nvPr/>
        </p:nvSpPr>
        <p:spPr>
          <a:xfrm>
            <a:off x="2286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Ushuluddin dan Filsafat</a:t>
            </a:r>
          </a:p>
          <a:p>
            <a:pPr algn="ctr">
              <a:spcAft>
                <a:spcPts val="1200"/>
              </a:spcAft>
            </a:pPr>
            <a:r>
              <a:rPr sz="1300" b="0" i="0">
                <a:solidFill>
                  <a:srgbClr val="616161"/>
                </a:solidFill>
                <a:latin typeface="Proxima Nova"/>
              </a:rPr>
              <a:t>Eksplorasi ontologis dan epistemologi tauhidik dalam diskursus keilmuan kontemporer.</a:t>
            </a:r>
          </a:p>
        </p:txBody>
      </p:sp>
      <p:sp>
        <p:nvSpPr>
          <p:cNvPr id="24" name="Rectangle 23"/>
          <p:cNvSpPr/>
          <p:nvPr/>
        </p:nvSpPr>
        <p:spPr>
          <a:xfrm>
            <a:off x="4724400" y="288771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6675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67500" y="2887712"/>
            <a:ext cx="304800" cy="304800"/>
          </a:xfrm>
          <a:prstGeom prst="rect">
            <a:avLst/>
          </a:prstGeom>
          <a:noFill/>
          <a:ln>
            <a:noFill/>
          </a:ln>
        </p:spPr>
        <p:txBody>
          <a:bodyPr wrap="square" lIns="0" tIns="0" rIns="0" bIns="0" anchor="t">
            <a:spAutoFit/>
          </a:bodyPr>
          <a:lstStyle/>
          <a:p>
            <a:pPr algn="ctr"/>
            <a:endParaRPr/>
          </a:p>
        </p:txBody>
      </p:sp>
      <p:pic>
        <p:nvPicPr>
          <p:cNvPr id="27" name="Picture 26" descr="image.png"/>
          <p:cNvPicPr>
            <a:picLocks noChangeAspect="1"/>
          </p:cNvPicPr>
          <p:nvPr/>
        </p:nvPicPr>
        <p:blipFill>
          <a:blip r:embed="rId6"/>
          <a:stretch>
            <a:fillRect/>
          </a:stretch>
        </p:blipFill>
        <p:spPr>
          <a:xfrm>
            <a:off x="6667500" y="2887712"/>
            <a:ext cx="304800" cy="304800"/>
          </a:xfrm>
          <a:prstGeom prst="rect">
            <a:avLst/>
          </a:prstGeom>
        </p:spPr>
      </p:pic>
      <p:sp>
        <p:nvSpPr>
          <p:cNvPr id="28" name="TextBox 27"/>
          <p:cNvSpPr txBox="1"/>
          <p:nvPr/>
        </p:nvSpPr>
        <p:spPr>
          <a:xfrm>
            <a:off x="47244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Sains dan Teknologi</a:t>
            </a:r>
          </a:p>
          <a:p>
            <a:pPr algn="ctr">
              <a:spcAft>
                <a:spcPts val="1200"/>
              </a:spcAft>
            </a:pPr>
            <a:r>
              <a:rPr sz="1300" b="0" i="0">
                <a:solidFill>
                  <a:srgbClr val="616161"/>
                </a:solidFill>
                <a:latin typeface="Proxima Nova"/>
              </a:rPr>
              <a:t>Sains sebagai jalan memahami keteraturan Ilahi dan ayat kawniyyah.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Mata Kuliah Wajib Universitas (MKU)</a:t>
            </a:r>
          </a:p>
        </p:txBody>
      </p:sp>
      <p:sp>
        <p:nvSpPr>
          <p:cNvPr id="4" name="Subtitle 3"/>
          <p:cNvSpPr>
            <a:spLocks noGrp="1"/>
          </p:cNvSpPr>
          <p:nvPr>
            <p:ph type="subTitle" idx="13"/>
          </p:nvPr>
        </p:nvSpPr>
        <p:spPr/>
        <p:txBody>
          <a:bodyPr>
            <a:normAutofit/>
          </a:bodyPr>
          <a:lstStyle/>
          <a:p>
            <a:r>
              <a:t>Penguatan Paradigma Frikatifisasi dalam Inti Kurikulum</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3115865"/>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Ilmu sebagai Cahaya dan Hembusan:</a:t>
            </a:r>
            <a:r>
              <a:rPr sz="1300" b="0" i="0">
                <a:solidFill>
                  <a:srgbClr val="616161"/>
                </a:solidFill>
                <a:latin typeface="Proxima Nova"/>
              </a:rPr>
              <a:t> MKU memperkenalkan paradigma integral ilmu–iman–makna untuk semua prodi.</a:t>
            </a:r>
          </a:p>
          <a:p>
            <a:pPr marL="228600" lvl="1" indent="-91440" algn="l">
              <a:spcBef>
                <a:spcPts val="1200"/>
              </a:spcBef>
              <a:spcAft>
                <a:spcPts val="0"/>
              </a:spcAft>
              <a:buSzPct val="100000"/>
              <a:buFont typeface="Arial"/>
              <a:buChar char="•"/>
            </a:pPr>
            <a:r>
              <a:rPr sz="1300" b="1" i="0">
                <a:solidFill>
                  <a:srgbClr val="616161"/>
                </a:solidFill>
                <a:latin typeface="Proxima Nova"/>
              </a:rPr>
              <a:t>RPS dengan Refleksi Ilmiah:</a:t>
            </a:r>
            <a:r>
              <a:rPr sz="1300" b="0" i="0">
                <a:solidFill>
                  <a:srgbClr val="616161"/>
                </a:solidFill>
                <a:latin typeface="Proxima Nova"/>
              </a:rPr>
              <a:t> Setiap mata kuliah mengandung ruang refleksi spiritual sebagai evaluasi diri.</a:t>
            </a:r>
          </a:p>
          <a:p>
            <a:pPr marL="228600" lvl="1" indent="-91440" algn="l">
              <a:spcBef>
                <a:spcPts val="1200"/>
              </a:spcBef>
              <a:spcAft>
                <a:spcPts val="0"/>
              </a:spcAft>
              <a:buSzPct val="100000"/>
              <a:buFont typeface="Arial"/>
              <a:buChar char="•"/>
            </a:pPr>
            <a:r>
              <a:rPr sz="1300" b="1" i="0">
                <a:solidFill>
                  <a:srgbClr val="616161"/>
                </a:solidFill>
                <a:latin typeface="Proxima Nova"/>
              </a:rPr>
              <a:t>Instrumen Evaluasi Inovatif:</a:t>
            </a:r>
            <a:r>
              <a:rPr sz="1300" b="0" i="0">
                <a:solidFill>
                  <a:srgbClr val="616161"/>
                </a:solidFill>
                <a:latin typeface="Proxima Nova"/>
              </a:rPr>
              <a:t> Penggunaan logbook, jurnal pembacaan, dan peta makna sebagai alat asesmen.</a:t>
            </a:r>
          </a:p>
          <a:p>
            <a:pPr marL="228600" lvl="1" indent="-91440" algn="l">
              <a:spcBef>
                <a:spcPts val="1200"/>
              </a:spcBef>
              <a:spcAft>
                <a:spcPts val="0"/>
              </a:spcAft>
              <a:buSzPct val="100000"/>
              <a:buFont typeface="Arial"/>
              <a:buChar char="•"/>
            </a:pPr>
            <a:r>
              <a:rPr sz="1300" b="1" i="0">
                <a:solidFill>
                  <a:srgbClr val="616161"/>
                </a:solidFill>
                <a:latin typeface="Proxima Nova"/>
              </a:rPr>
              <a:t>Pelatihan Dosen Tahunan:</a:t>
            </a:r>
            <a:r>
              <a:rPr sz="1300" b="0" i="0">
                <a:solidFill>
                  <a:srgbClr val="616161"/>
                </a:solidFill>
                <a:latin typeface="Proxima Nova"/>
              </a:rPr>
              <a:t> Penguatan kapasitas dosen untuk menyusun kurikulum yang 'bernapas'.</a:t>
            </a:r>
          </a:p>
        </p:txBody>
      </p:sp>
      <p:sp>
        <p:nvSpPr>
          <p:cNvPr id="10" name="Rectangle 9"/>
          <p:cNvSpPr/>
          <p:nvPr/>
        </p:nvSpPr>
        <p:spPr>
          <a:xfrm>
            <a:off x="4724400" y="1508670"/>
            <a:ext cx="4190999"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image.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T Foz on Unsplash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Pengabdian dan Mobilitas Frikatif</a:t>
            </a:r>
          </a:p>
        </p:txBody>
      </p:sp>
      <p:sp>
        <p:nvSpPr>
          <p:cNvPr id="4" name="Subtitle 3"/>
          <p:cNvSpPr>
            <a:spLocks noGrp="1"/>
          </p:cNvSpPr>
          <p:nvPr>
            <p:ph type="subTitle" idx="13"/>
          </p:nvPr>
        </p:nvSpPr>
        <p:spPr/>
        <p:txBody>
          <a:bodyPr>
            <a:normAutofit/>
          </a:bodyPr>
          <a:lstStyle/>
          <a:p>
            <a:r>
              <a:t>Transformasi Sosial melalui Ilmu yang Menyinari</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3115865"/>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Pengabdian Frikatif:</a:t>
            </a:r>
            <a:r>
              <a:rPr sz="1300" b="0" i="0">
                <a:solidFill>
                  <a:srgbClr val="616161"/>
                </a:solidFill>
                <a:latin typeface="Proxima Nova"/>
              </a:rPr>
              <a:t> Diarahkan pada wilayah marginal, menyebarkan cahaya ilmu di ruang sosial gelap.</a:t>
            </a:r>
          </a:p>
          <a:p>
            <a:pPr marL="228600" lvl="1" indent="-91440" algn="l">
              <a:spcBef>
                <a:spcPts val="1200"/>
              </a:spcBef>
              <a:spcAft>
                <a:spcPts val="0"/>
              </a:spcAft>
              <a:buSzPct val="100000"/>
              <a:buFont typeface="Arial"/>
              <a:buChar char="•"/>
            </a:pPr>
            <a:r>
              <a:rPr sz="1300" b="1" i="0">
                <a:solidFill>
                  <a:srgbClr val="616161"/>
                </a:solidFill>
                <a:latin typeface="Proxima Nova"/>
              </a:rPr>
              <a:t>Magang dan Riset Transformatif:</a:t>
            </a:r>
            <a:r>
              <a:rPr sz="1300" b="0" i="0">
                <a:solidFill>
                  <a:srgbClr val="616161"/>
                </a:solidFill>
                <a:latin typeface="Proxima Nova"/>
              </a:rPr>
              <a:t> Berbasis nilai dan kontribusi sosial, bukan hanya produk akademik.</a:t>
            </a:r>
          </a:p>
          <a:p>
            <a:pPr marL="228600" lvl="1" indent="-91440" algn="l">
              <a:spcBef>
                <a:spcPts val="1200"/>
              </a:spcBef>
              <a:spcAft>
                <a:spcPts val="0"/>
              </a:spcAft>
              <a:buSzPct val="100000"/>
              <a:buFont typeface="Arial"/>
              <a:buChar char="•"/>
            </a:pPr>
            <a:r>
              <a:rPr sz="1300" b="1" i="0">
                <a:solidFill>
                  <a:srgbClr val="616161"/>
                </a:solidFill>
                <a:latin typeface="Proxima Nova"/>
              </a:rPr>
              <a:t>Mobilitas Kesadaran Ilmiah:</a:t>
            </a:r>
            <a:r>
              <a:rPr sz="1300" b="0" i="0">
                <a:solidFill>
                  <a:srgbClr val="616161"/>
                </a:solidFill>
                <a:latin typeface="Proxima Nova"/>
              </a:rPr>
              <a:t> MBKM difokuskan pada jejaring spiritual dan kontribusi etis lintas budaya.</a:t>
            </a:r>
          </a:p>
          <a:p>
            <a:pPr marL="228600" lvl="1" indent="-91440" algn="l">
              <a:spcBef>
                <a:spcPts val="1200"/>
              </a:spcBef>
              <a:spcAft>
                <a:spcPts val="0"/>
              </a:spcAft>
              <a:buSzPct val="100000"/>
              <a:buFont typeface="Arial"/>
              <a:buChar char="•"/>
            </a:pPr>
            <a:r>
              <a:rPr sz="1300" b="1" i="0">
                <a:solidFill>
                  <a:srgbClr val="616161"/>
                </a:solidFill>
                <a:latin typeface="Proxima Nova"/>
              </a:rPr>
              <a:t>Jejaring Kampus Sufistik:</a:t>
            </a:r>
            <a:r>
              <a:rPr sz="1300" b="0" i="0">
                <a:solidFill>
                  <a:srgbClr val="616161"/>
                </a:solidFill>
                <a:latin typeface="Proxima Nova"/>
              </a:rPr>
              <a:t> Internasionalisasi melalui kolaborasi dengan kampus-kampus bernafaskan spiritualitas.</a:t>
            </a:r>
          </a:p>
        </p:txBody>
      </p:sp>
      <p:sp>
        <p:nvSpPr>
          <p:cNvPr id="10" name="Rectangle 9"/>
          <p:cNvSpPr/>
          <p:nvPr/>
        </p:nvSpPr>
        <p:spPr>
          <a:xfrm>
            <a:off x="4724400" y="1508670"/>
            <a:ext cx="4190999"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image.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Asif Ali Yousafzai on Unsplash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Standar Dosen dan Strategi Internasionalisasi</a:t>
            </a:r>
          </a:p>
        </p:txBody>
      </p:sp>
      <p:sp>
        <p:nvSpPr>
          <p:cNvPr id="4" name="Subtitle 3"/>
          <p:cNvSpPr>
            <a:spLocks noGrp="1"/>
          </p:cNvSpPr>
          <p:nvPr>
            <p:ph type="subTitle" idx="13"/>
          </p:nvPr>
        </p:nvSpPr>
        <p:spPr/>
        <p:txBody>
          <a:bodyPr>
            <a:normAutofit/>
          </a:bodyPr>
          <a:lstStyle/>
          <a:p>
            <a:r>
              <a:t>Membangun Komunitas Akademik Ruhani Global</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704504"/>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704504"/>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704504"/>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Profil Dosen Frikatif:</a:t>
            </a:r>
            <a:r>
              <a:rPr sz="1300" b="0" i="0">
                <a:solidFill>
                  <a:srgbClr val="616161"/>
                </a:solidFill>
                <a:latin typeface="Proxima Nova"/>
              </a:rPr>
              <a:t> Menjadi inspirator ruhani dan intelektual; menghidupkan kesadaran mahasiswa.</a:t>
            </a:r>
          </a:p>
          <a:p>
            <a:pPr marL="228600" lvl="1" indent="-91440" algn="l">
              <a:spcBef>
                <a:spcPts val="1200"/>
              </a:spcBef>
              <a:spcAft>
                <a:spcPts val="0"/>
              </a:spcAft>
              <a:buSzPct val="100000"/>
              <a:buFont typeface="Arial"/>
              <a:buChar char="•"/>
            </a:pPr>
            <a:r>
              <a:rPr sz="1300" b="1" i="0">
                <a:solidFill>
                  <a:srgbClr val="616161"/>
                </a:solidFill>
                <a:latin typeface="Proxima Nova"/>
              </a:rPr>
              <a:t>Kualifikasi Non-Akademik:</a:t>
            </a:r>
            <a:r>
              <a:rPr sz="1300" b="0" i="0">
                <a:solidFill>
                  <a:srgbClr val="616161"/>
                </a:solidFill>
                <a:latin typeface="Proxima Nova"/>
              </a:rPr>
              <a:t> Memiliki pengalaman batin, zikir intelektual, dan karya reflektif-sosial.</a:t>
            </a:r>
          </a:p>
          <a:p>
            <a:pPr marL="228600" lvl="1" indent="-91440" algn="l">
              <a:spcBef>
                <a:spcPts val="1200"/>
              </a:spcBef>
              <a:spcAft>
                <a:spcPts val="0"/>
              </a:spcAft>
              <a:buSzPct val="100000"/>
              <a:buFont typeface="Arial"/>
              <a:buChar char="•"/>
            </a:pPr>
            <a:r>
              <a:rPr sz="1300" b="1" i="0">
                <a:solidFill>
                  <a:srgbClr val="616161"/>
                </a:solidFill>
                <a:latin typeface="Proxima Nova"/>
              </a:rPr>
              <a:t>Pelibatan Spiritual dalam Pengajaran:</a:t>
            </a:r>
            <a:r>
              <a:rPr sz="1300" b="0" i="0">
                <a:solidFill>
                  <a:srgbClr val="616161"/>
                </a:solidFill>
                <a:latin typeface="Proxima Nova"/>
              </a:rPr>
              <a:t> Menyediakan ruang refleksi dalam kuliah dan evaluasi berbasis transformasi diri.</a:t>
            </a:r>
          </a:p>
          <a:p>
            <a:pPr marL="228600" lvl="1" indent="-91440" algn="l">
              <a:spcBef>
                <a:spcPts val="1200"/>
              </a:spcBef>
              <a:spcAft>
                <a:spcPts val="0"/>
              </a:spcAft>
              <a:buSzPct val="100000"/>
              <a:buFont typeface="Arial"/>
              <a:buChar char="•"/>
            </a:pPr>
            <a:r>
              <a:rPr sz="1300" b="1" i="0">
                <a:solidFill>
                  <a:srgbClr val="616161"/>
                </a:solidFill>
                <a:latin typeface="Proxima Nova"/>
              </a:rPr>
              <a:t>Strategi Internasionalisasi:</a:t>
            </a:r>
            <a:r>
              <a:rPr sz="1300" b="0" i="0">
                <a:solidFill>
                  <a:srgbClr val="616161"/>
                </a:solidFill>
                <a:latin typeface="Proxima Nova"/>
              </a:rPr>
              <a:t> Mitra global seperti Al-Qarawiyyin dan Kyoto Spiritual Center untuk kolaborasi sufistik dan reflektif.</a:t>
            </a:r>
          </a:p>
        </p:txBody>
      </p:sp>
      <p:sp>
        <p:nvSpPr>
          <p:cNvPr id="10" name="Rectangle 9"/>
          <p:cNvSpPr/>
          <p:nvPr/>
        </p:nvSpPr>
        <p:spPr>
          <a:xfrm>
            <a:off x="4724400" y="1508670"/>
            <a:ext cx="4190999" cy="2704504"/>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image.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Wulan Sari on Unsplash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Model Asesmen Transformasional</a:t>
            </a:r>
          </a:p>
        </p:txBody>
      </p:sp>
      <p:sp>
        <p:nvSpPr>
          <p:cNvPr id="4" name="Subtitle 3"/>
          <p:cNvSpPr>
            <a:spLocks noGrp="1"/>
          </p:cNvSpPr>
          <p:nvPr>
            <p:ph type="subTitle" idx="13"/>
          </p:nvPr>
        </p:nvSpPr>
        <p:spPr/>
        <p:txBody>
          <a:bodyPr>
            <a:normAutofit/>
          </a:bodyPr>
          <a:lstStyle/>
          <a:p>
            <a:r>
              <a:t>Menilai Kesadaran, Nilai, dan Proses dalam Pendidikan</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8686800" cy="245328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286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21717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71700" y="1508670"/>
            <a:ext cx="304800" cy="304800"/>
          </a:xfrm>
          <a:prstGeom prst="rect">
            <a:avLst/>
          </a:prstGeom>
          <a:noFill/>
          <a:ln>
            <a:noFill/>
          </a:ln>
        </p:spPr>
        <p:txBody>
          <a:bodyPr wrap="square" lIns="0" tIns="0" rIns="0" bIns="0" anchor="t">
            <a:spAutoFit/>
          </a:bodyPr>
          <a:lstStyle/>
          <a:p>
            <a:pPr algn="ctr"/>
            <a:endParaRPr/>
          </a:p>
        </p:txBody>
      </p:sp>
      <p:pic>
        <p:nvPicPr>
          <p:cNvPr id="12" name="Picture 11" descr="image.png"/>
          <p:cNvPicPr>
            <a:picLocks noChangeAspect="1"/>
          </p:cNvPicPr>
          <p:nvPr/>
        </p:nvPicPr>
        <p:blipFill>
          <a:blip r:embed="rId3"/>
          <a:stretch>
            <a:fillRect/>
          </a:stretch>
        </p:blipFill>
        <p:spPr>
          <a:xfrm>
            <a:off x="2171700" y="1508670"/>
            <a:ext cx="304800" cy="304800"/>
          </a:xfrm>
          <a:prstGeom prst="rect">
            <a:avLst/>
          </a:prstGeom>
        </p:spPr>
      </p:pic>
      <p:sp>
        <p:nvSpPr>
          <p:cNvPr id="13" name="TextBox 12"/>
          <p:cNvSpPr txBox="1"/>
          <p:nvPr/>
        </p:nvSpPr>
        <p:spPr>
          <a:xfrm>
            <a:off x="2286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Refleksi Diri</a:t>
            </a:r>
          </a:p>
          <a:p>
            <a:pPr algn="ctr">
              <a:spcAft>
                <a:spcPts val="1200"/>
              </a:spcAft>
            </a:pPr>
            <a:r>
              <a:rPr sz="1300" b="0" i="0">
                <a:solidFill>
                  <a:srgbClr val="616161"/>
                </a:solidFill>
                <a:latin typeface="Proxima Nova"/>
              </a:rPr>
              <a:t>Evaluasi atas perubahan sikap, makna, dan kesadaran spiritual mahasiswa.</a:t>
            </a:r>
          </a:p>
        </p:txBody>
      </p:sp>
      <p:sp>
        <p:nvSpPr>
          <p:cNvPr id="14" name="Rectangle 13"/>
          <p:cNvSpPr/>
          <p:nvPr/>
        </p:nvSpPr>
        <p:spPr>
          <a:xfrm>
            <a:off x="4724400" y="1508670"/>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6675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667500" y="1508670"/>
            <a:ext cx="304800" cy="304800"/>
          </a:xfrm>
          <a:prstGeom prst="rect">
            <a:avLst/>
          </a:prstGeom>
          <a:noFill/>
          <a:ln>
            <a:noFill/>
          </a:ln>
        </p:spPr>
        <p:txBody>
          <a:bodyPr wrap="square" lIns="0" tIns="0" rIns="0" bIns="0" anchor="t">
            <a:spAutoFit/>
          </a:bodyPr>
          <a:lstStyle/>
          <a:p>
            <a:pPr algn="ctr"/>
            <a:endParaRPr/>
          </a:p>
        </p:txBody>
      </p:sp>
      <p:pic>
        <p:nvPicPr>
          <p:cNvPr id="17" name="Picture 16" descr="image.png"/>
          <p:cNvPicPr>
            <a:picLocks noChangeAspect="1"/>
          </p:cNvPicPr>
          <p:nvPr/>
        </p:nvPicPr>
        <p:blipFill>
          <a:blip r:embed="rId4"/>
          <a:stretch>
            <a:fillRect/>
          </a:stretch>
        </p:blipFill>
        <p:spPr>
          <a:xfrm>
            <a:off x="6667500" y="1508670"/>
            <a:ext cx="304800" cy="304800"/>
          </a:xfrm>
          <a:prstGeom prst="rect">
            <a:avLst/>
          </a:prstGeom>
        </p:spPr>
      </p:pic>
      <p:sp>
        <p:nvSpPr>
          <p:cNvPr id="18" name="TextBox 17"/>
          <p:cNvSpPr txBox="1"/>
          <p:nvPr/>
        </p:nvSpPr>
        <p:spPr>
          <a:xfrm>
            <a:off x="4724400" y="1965870"/>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Praktikum Sosial</a:t>
            </a:r>
          </a:p>
          <a:p>
            <a:pPr algn="ctr">
              <a:spcAft>
                <a:spcPts val="1200"/>
              </a:spcAft>
            </a:pPr>
            <a:r>
              <a:rPr sz="1300" b="0" i="0">
                <a:solidFill>
                  <a:srgbClr val="616161"/>
                </a:solidFill>
                <a:latin typeface="Proxima Nova"/>
              </a:rPr>
              <a:t>Menilai kontribusi nyata mahasiswa dalam proyek komunitas.</a:t>
            </a:r>
          </a:p>
        </p:txBody>
      </p:sp>
      <p:sp>
        <p:nvSpPr>
          <p:cNvPr id="19" name="Rectangle 18"/>
          <p:cNvSpPr/>
          <p:nvPr/>
        </p:nvSpPr>
        <p:spPr>
          <a:xfrm>
            <a:off x="228600" y="288771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21717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171700" y="2887712"/>
            <a:ext cx="304800" cy="304800"/>
          </a:xfrm>
          <a:prstGeom prst="rect">
            <a:avLst/>
          </a:prstGeom>
          <a:noFill/>
          <a:ln>
            <a:noFill/>
          </a:ln>
        </p:spPr>
        <p:txBody>
          <a:bodyPr wrap="square" lIns="0" tIns="0" rIns="0" bIns="0" anchor="t">
            <a:spAutoFit/>
          </a:bodyPr>
          <a:lstStyle/>
          <a:p>
            <a:pPr algn="ctr"/>
            <a:endParaRPr/>
          </a:p>
        </p:txBody>
      </p:sp>
      <p:pic>
        <p:nvPicPr>
          <p:cNvPr id="22" name="Picture 21" descr="image.png"/>
          <p:cNvPicPr>
            <a:picLocks noChangeAspect="1"/>
          </p:cNvPicPr>
          <p:nvPr/>
        </p:nvPicPr>
        <p:blipFill>
          <a:blip r:embed="rId5"/>
          <a:stretch>
            <a:fillRect/>
          </a:stretch>
        </p:blipFill>
        <p:spPr>
          <a:xfrm>
            <a:off x="2171700" y="2887712"/>
            <a:ext cx="304800" cy="304800"/>
          </a:xfrm>
          <a:prstGeom prst="rect">
            <a:avLst/>
          </a:prstGeom>
        </p:spPr>
      </p:pic>
      <p:sp>
        <p:nvSpPr>
          <p:cNvPr id="23" name="TextBox 22"/>
          <p:cNvSpPr txBox="1"/>
          <p:nvPr/>
        </p:nvSpPr>
        <p:spPr>
          <a:xfrm>
            <a:off x="2286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Evaluasi Akhir Naratif</a:t>
            </a:r>
          </a:p>
          <a:p>
            <a:pPr algn="ctr">
              <a:spcAft>
                <a:spcPts val="1200"/>
              </a:spcAft>
            </a:pPr>
            <a:r>
              <a:rPr sz="1300" b="0" i="0">
                <a:solidFill>
                  <a:srgbClr val="616161"/>
                </a:solidFill>
                <a:latin typeface="Proxima Nova"/>
              </a:rPr>
              <a:t>Presentasi yang mengekspresikan sinergi ilmu dan pencerahan batin.</a:t>
            </a:r>
          </a:p>
        </p:txBody>
      </p:sp>
      <p:sp>
        <p:nvSpPr>
          <p:cNvPr id="24" name="Rectangle 23"/>
          <p:cNvSpPr/>
          <p:nvPr/>
        </p:nvSpPr>
        <p:spPr>
          <a:xfrm>
            <a:off x="4724400" y="2887712"/>
            <a:ext cx="4190999" cy="10742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667500" y="2887712"/>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67500" y="2887712"/>
            <a:ext cx="304800" cy="304800"/>
          </a:xfrm>
          <a:prstGeom prst="rect">
            <a:avLst/>
          </a:prstGeom>
          <a:noFill/>
          <a:ln>
            <a:noFill/>
          </a:ln>
        </p:spPr>
        <p:txBody>
          <a:bodyPr wrap="square" lIns="0" tIns="0" rIns="0" bIns="0" anchor="t">
            <a:spAutoFit/>
          </a:bodyPr>
          <a:lstStyle/>
          <a:p>
            <a:pPr algn="ctr"/>
            <a:endParaRPr/>
          </a:p>
        </p:txBody>
      </p:sp>
      <p:pic>
        <p:nvPicPr>
          <p:cNvPr id="27" name="Picture 26" descr="image.png"/>
          <p:cNvPicPr>
            <a:picLocks noChangeAspect="1"/>
          </p:cNvPicPr>
          <p:nvPr/>
        </p:nvPicPr>
        <p:blipFill>
          <a:blip r:embed="rId6"/>
          <a:stretch>
            <a:fillRect/>
          </a:stretch>
        </p:blipFill>
        <p:spPr>
          <a:xfrm>
            <a:off x="6667500" y="2887712"/>
            <a:ext cx="304800" cy="304800"/>
          </a:xfrm>
          <a:prstGeom prst="rect">
            <a:avLst/>
          </a:prstGeom>
        </p:spPr>
      </p:pic>
      <p:sp>
        <p:nvSpPr>
          <p:cNvPr id="28" name="TextBox 27"/>
          <p:cNvSpPr txBox="1"/>
          <p:nvPr/>
        </p:nvSpPr>
        <p:spPr>
          <a:xfrm>
            <a:off x="4724400" y="3344912"/>
            <a:ext cx="419099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Logbook Transformasi</a:t>
            </a:r>
          </a:p>
          <a:p>
            <a:pPr algn="ctr">
              <a:spcAft>
                <a:spcPts val="1200"/>
              </a:spcAft>
            </a:pPr>
            <a:r>
              <a:rPr sz="1300" b="0" i="0">
                <a:solidFill>
                  <a:srgbClr val="616161"/>
                </a:solidFill>
                <a:latin typeface="Proxima Nova"/>
              </a:rPr>
              <a:t>Merekam perjalanan pembelajaran dan intensi luhur dalam portofolio.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Kesimpulan dan Visi Akademik</a:t>
            </a:r>
          </a:p>
        </p:txBody>
      </p:sp>
      <p:sp>
        <p:nvSpPr>
          <p:cNvPr id="4" name="Subtitle 3"/>
          <p:cNvSpPr>
            <a:spLocks noGrp="1"/>
          </p:cNvSpPr>
          <p:nvPr>
            <p:ph type="subTitle" idx="13"/>
          </p:nvPr>
        </p:nvSpPr>
        <p:spPr/>
        <p:txBody>
          <a:bodyPr>
            <a:normAutofit/>
          </a:bodyPr>
          <a:lstStyle/>
          <a:p>
            <a:r>
              <a:t>Menyinari Dunia dengan Ilmu yang Bernapas</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3115865"/>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Paradigma Ilmu Ilahiyah:</a:t>
            </a:r>
            <a:r>
              <a:rPr sz="1300" b="0" i="0">
                <a:solidFill>
                  <a:srgbClr val="616161"/>
                </a:solidFill>
                <a:latin typeface="Proxima Nova"/>
              </a:rPr>
              <a:t> Menjadikan ilmu sebagai pancaran cahaya dan hembusan ruh yang membentuk insan holistik.</a:t>
            </a:r>
          </a:p>
          <a:p>
            <a:pPr marL="228600" lvl="1" indent="-91440" algn="l">
              <a:spcBef>
                <a:spcPts val="1200"/>
              </a:spcBef>
              <a:spcAft>
                <a:spcPts val="0"/>
              </a:spcAft>
              <a:buSzPct val="100000"/>
              <a:buFont typeface="Arial"/>
              <a:buChar char="•"/>
            </a:pPr>
            <a:r>
              <a:rPr sz="1300" b="1" i="0">
                <a:solidFill>
                  <a:srgbClr val="616161"/>
                </a:solidFill>
                <a:latin typeface="Proxima Nova"/>
              </a:rPr>
              <a:t>Kesatuan Ilmu–Iman–Amal:</a:t>
            </a:r>
            <a:r>
              <a:rPr sz="1300" b="0" i="0">
                <a:solidFill>
                  <a:srgbClr val="616161"/>
                </a:solidFill>
                <a:latin typeface="Proxima Nova"/>
              </a:rPr>
              <a:t> Ilmu bukan entitas terpisah, tetapi berpadu dengan iman dan aksi sosial dalam pendidikan.</a:t>
            </a:r>
          </a:p>
          <a:p>
            <a:pPr marL="228600" lvl="1" indent="-91440" algn="l">
              <a:spcBef>
                <a:spcPts val="1200"/>
              </a:spcBef>
              <a:spcAft>
                <a:spcPts val="0"/>
              </a:spcAft>
              <a:buSzPct val="100000"/>
              <a:buFont typeface="Arial"/>
              <a:buChar char="•"/>
            </a:pPr>
            <a:r>
              <a:rPr sz="1300" b="1" i="0">
                <a:solidFill>
                  <a:srgbClr val="616161"/>
                </a:solidFill>
                <a:latin typeface="Proxima Nova"/>
              </a:rPr>
              <a:t>Kampus Sebagai Ruang Kosmik:</a:t>
            </a:r>
            <a:r>
              <a:rPr sz="1300" b="0" i="0">
                <a:solidFill>
                  <a:srgbClr val="616161"/>
                </a:solidFill>
                <a:latin typeface="Proxima Nova"/>
              </a:rPr>
              <a:t> Universitas bukan hanya tempat akademik, tetapi ladang kesadaran spiritual dan sosial.</a:t>
            </a:r>
          </a:p>
          <a:p>
            <a:pPr marL="228600" lvl="1" indent="-91440" algn="l">
              <a:spcBef>
                <a:spcPts val="1200"/>
              </a:spcBef>
              <a:spcAft>
                <a:spcPts val="0"/>
              </a:spcAft>
              <a:buSzPct val="100000"/>
              <a:buFont typeface="Arial"/>
              <a:buChar char="•"/>
            </a:pPr>
            <a:r>
              <a:rPr sz="1300" b="1" i="0">
                <a:solidFill>
                  <a:srgbClr val="616161"/>
                </a:solidFill>
                <a:latin typeface="Proxima Nova"/>
              </a:rPr>
              <a:t>Visi UIN Ar-Raniry:</a:t>
            </a:r>
            <a:r>
              <a:rPr sz="1300" b="0" i="0">
                <a:solidFill>
                  <a:srgbClr val="616161"/>
                </a:solidFill>
                <a:latin typeface="Proxima Nova"/>
              </a:rPr>
              <a:t> Menjadi pusat keilmuan Islam yang menyinari nilai-nilai keadilan, kemanusiaan, dan ketuhanan.</a:t>
            </a:r>
          </a:p>
        </p:txBody>
      </p:sp>
      <p:sp>
        <p:nvSpPr>
          <p:cNvPr id="10" name="Rectangle 9"/>
          <p:cNvSpPr/>
          <p:nvPr/>
        </p:nvSpPr>
        <p:spPr>
          <a:xfrm>
            <a:off x="4724400" y="1508670"/>
            <a:ext cx="4190999" cy="31158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image.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Roman Jauch on Unsplash</a:t>
            </a:r>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63D297"/>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2241</Words>
  <Application>Microsoft Macintosh PowerPoint</Application>
  <PresentationFormat>On-screen Show (16:9)</PresentationFormat>
  <Paragraphs>164</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Proxima Nova</vt:lpstr>
      <vt:lpstr>Spearmint</vt:lpstr>
      <vt:lpstr>Paradigma Frikatifisasi Ilmu</vt:lpstr>
      <vt:lpstr>Paradigma Frikatifisasi Ilmu</vt:lpstr>
      <vt:lpstr>Landasan Filosofis dan Ontologi Ilmu</vt:lpstr>
      <vt:lpstr>Epistemologi dan Aksiologi Ilmu</vt:lpstr>
      <vt:lpstr>Integrasi Kurikulum OBE dan Kurikulum Cinta</vt:lpstr>
      <vt:lpstr>Struktur Kurikulum Berbasis Frikatifisasi Ilmu</vt:lpstr>
      <vt:lpstr>Implementasi Lintas Fakultas</vt:lpstr>
      <vt:lpstr>Mata Kuliah Wajib Universitas (MKU)</vt:lpstr>
      <vt:lpstr>Pengabdian dan Mobilitas Frikatif</vt:lpstr>
      <vt:lpstr>Standar Dosen dan Strategi Internasionalisasi</vt:lpstr>
      <vt:lpstr>Model Asesmen Transformasional</vt:lpstr>
      <vt:lpstr>Kesimpulan dan Visi Akademik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Paradigma Frikatifisasi Ilmu</dc:title>
  <cp:lastModifiedBy>Kamaruzzaman Bustamam Ahmad</cp:lastModifiedBy>
  <cp:revision>4</cp:revision>
  <dcterms:modified xsi:type="dcterms:W3CDTF">2025-07-18T23:32:20Z</dcterms:modified>
</cp:coreProperties>
</file>