
<file path=[Content_Types].xml><?xml version="1.0" encoding="utf-8"?>
<Types xmlns="http://schemas.openxmlformats.org/package/2006/content-types">
  <Default Extension="jpg" ContentType="image/jpeg"/>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rawings/drawing1.xml" ContentType="application/vnd.openxmlformats-officedocument.drawingml.chartshapes+xml"/>
  <Override PartName="/ppt/drawings/vmlDrawing1.vml" ContentType="application/vnd.openxmlformats-officedocument.vmlDrawing"/>
  <Override PartName="/ppt/drawings/vmlDrawing2.vml" ContentType="application/vnd.openxmlformats-officedocument.vmlDrawing"/>
  <Override PartName="/ppt/embeddings/Microsoft_Office_PowerPoint_Slide1.sldx" ContentType="application/vnd.openxmlformats-officedocument.presentationml.slide"/>
  <Override PartName="/ppt/embeddings/Microsoft_Office_PowerPoint_Slide2.sldx" ContentType="application/vnd.openxmlformats-officedocument.presentationml.slide"/>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sldIdLst>
    <p:sldId id="256" r:id="rId2"/>
    <p:sldId id="258" r:id="rId3"/>
    <p:sldId id="259" r:id="rId4"/>
    <p:sldId id="317" r:id="rId5"/>
    <p:sldId id="320" r:id="rId6"/>
    <p:sldId id="322" r:id="rId7"/>
    <p:sldId id="324" r:id="rId8"/>
    <p:sldId id="325" r:id="rId9"/>
    <p:sldId id="300" r:id="rId10"/>
    <p:sldId id="299" r:id="rId11"/>
    <p:sldId id="319" r:id="rId12"/>
    <p:sldId id="279" r:id="rId13"/>
    <p:sldId id="280" r:id="rId14"/>
    <p:sldId id="323" r:id="rId15"/>
    <p:sldId id="307" r:id="rId16"/>
    <p:sldId id="281" r:id="rId17"/>
    <p:sldId id="283" r:id="rId18"/>
    <p:sldId id="330" r:id="rId19"/>
    <p:sldId id="284" r:id="rId20"/>
    <p:sldId id="318" r:id="rId21"/>
    <p:sldId id="285" r:id="rId22"/>
    <p:sldId id="286" r:id="rId23"/>
    <p:sldId id="287" r:id="rId24"/>
    <p:sldId id="260" r:id="rId25"/>
    <p:sldId id="261" r:id="rId26"/>
    <p:sldId id="331" r:id="rId27"/>
    <p:sldId id="321" r:id="rId28"/>
    <p:sldId id="289" r:id="rId29"/>
    <p:sldId id="290" r:id="rId30"/>
    <p:sldId id="291" r:id="rId31"/>
    <p:sldId id="292" r:id="rId32"/>
    <p:sldId id="293" r:id="rId33"/>
    <p:sldId id="262" r:id="rId34"/>
    <p:sldId id="315" r:id="rId35"/>
    <p:sldId id="263" r:id="rId36"/>
    <p:sldId id="264" r:id="rId37"/>
    <p:sldId id="277" r:id="rId38"/>
    <p:sldId id="270" r:id="rId39"/>
    <p:sldId id="295" r:id="rId40"/>
    <p:sldId id="266" r:id="rId41"/>
    <p:sldId id="267" r:id="rId42"/>
    <p:sldId id="269" r:id="rId43"/>
    <p:sldId id="312" r:id="rId44"/>
    <p:sldId id="313" r:id="rId45"/>
    <p:sldId id="273" r:id="rId46"/>
    <p:sldId id="274" r:id="rId47"/>
    <p:sldId id="275" r:id="rId48"/>
    <p:sldId id="296" r:id="rId49"/>
    <p:sldId id="326" r:id="rId50"/>
    <p:sldId id="328" r:id="rId51"/>
    <p:sldId id="329" r:id="rId52"/>
    <p:sldId id="297" r:id="rId53"/>
    <p:sldId id="310" r:id="rId54"/>
    <p:sldId id="276" r:id="rId55"/>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2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presProps" Target="presProps.xml"/><Relationship Id="rId57" Type="http://schemas.openxmlformats.org/officeDocument/2006/relationships/viewProps" Target="viewProps.xml"/><Relationship Id="rId58" Type="http://schemas.openxmlformats.org/officeDocument/2006/relationships/theme" Target="theme/theme1.xml"/><Relationship Id="rId5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F:\ALIRAN%20SESAT%20DAN%20PENDANGKALAN%20AQIDAH.xlsx" TargetMode="External"/><Relationship Id="rId2"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lang val="id-ID"/>
  <c:roundedCorners val="1"/>
  <c:chart>
    <c:plotArea>
      <c:layout>
        <c:manualLayout>
          <c:layoutTarget val="inner"/>
          <c:xMode val="edge"/>
          <c:yMode val="edge"/>
          <c:x val="5.0191126765010426E-2"/>
          <c:y val="0.19260053486222029"/>
          <c:w val="0.69675610083468464"/>
          <c:h val="0.70501690834744946"/>
        </c:manualLayout>
      </c:layout>
      <c:lineChart>
        <c:grouping val="stacked"/>
        <c:ser>
          <c:idx val="0"/>
          <c:order val="0"/>
          <c:tx>
            <c:strRef>
              <c:f>Sheet2!$B$3</c:f>
              <c:strCache>
                <c:ptCount val="1"/>
                <c:pt idx="0">
                  <c:v>KONFLIK AGAMA</c:v>
                </c:pt>
              </c:strCache>
            </c:strRef>
          </c:tx>
          <c:dLbls>
            <c:dLbl>
              <c:idx val="0"/>
              <c:layout>
                <c:manualLayout>
                  <c:x val="1.3201318416709762E-2"/>
                  <c:y val="0"/>
                </c:manualLayout>
              </c:layout>
              <c:dLblPos val="r"/>
              <c:showVal val="1"/>
            </c:dLbl>
            <c:dLbl>
              <c:idx val="1"/>
              <c:delete val="1"/>
            </c:dLbl>
            <c:dLbl>
              <c:idx val="2"/>
              <c:layout>
                <c:manualLayout>
                  <c:x val="6.0505343780358606E-17"/>
                  <c:y val="1.8912529550827426E-2"/>
                </c:manualLayout>
              </c:layout>
              <c:dLblPos val="r"/>
              <c:showVal val="1"/>
            </c:dLbl>
            <c:dLbl>
              <c:idx val="3"/>
              <c:delete val="1"/>
            </c:dLbl>
            <c:txPr>
              <a:bodyPr/>
              <a:lstStyle/>
              <a:p>
                <a:pPr>
                  <a:defRPr lang="en-US" sz="1000" b="1" i="0" u="none" strike="noStrike" baseline="0">
                    <a:solidFill>
                      <a:srgbClr val="000000"/>
                    </a:solidFill>
                    <a:latin typeface="Calibri"/>
                    <a:ea typeface="Calibri"/>
                    <a:cs typeface="Calibri"/>
                  </a:defRPr>
                </a:pPr>
                <a:endParaRPr lang="id-ID"/>
              </a:p>
            </c:txPr>
            <c:showVal val="1"/>
          </c:dLbls>
          <c:cat>
            <c:strRef>
              <c:f>Sheet2!$A$4:$A$7</c:f>
              <c:strCache>
                <c:ptCount val="4"/>
                <c:pt idx="0">
                  <c:v>2012</c:v>
                </c:pt>
                <c:pt idx="1">
                  <c:v>2013</c:v>
                </c:pt>
                <c:pt idx="2">
                  <c:v>2014</c:v>
                </c:pt>
                <c:pt idx="3">
                  <c:v>s/d Feb 2015</c:v>
                </c:pt>
              </c:strCache>
            </c:strRef>
          </c:cat>
          <c:val>
            <c:numRef>
              <c:f>Sheet2!$B$4:$B$7</c:f>
              <c:numCache>
                <c:formatCode>General</c:formatCode>
                <c:ptCount val="4"/>
                <c:pt idx="0">
                  <c:v>1</c:v>
                </c:pt>
                <c:pt idx="1">
                  <c:v>0</c:v>
                </c:pt>
                <c:pt idx="2">
                  <c:v>1</c:v>
                </c:pt>
                <c:pt idx="3">
                  <c:v>0</c:v>
                </c:pt>
              </c:numCache>
            </c:numRef>
          </c:val>
        </c:ser>
        <c:ser>
          <c:idx val="1"/>
          <c:order val="1"/>
          <c:tx>
            <c:strRef>
              <c:f>Sheet2!$C$3</c:f>
              <c:strCache>
                <c:ptCount val="1"/>
                <c:pt idx="0">
                  <c:v>PENDANGKALAN AQIDAH </c:v>
                </c:pt>
              </c:strCache>
            </c:strRef>
          </c:tx>
          <c:dLbls>
            <c:dLbl>
              <c:idx val="0"/>
              <c:layout>
                <c:manualLayout>
                  <c:x val="1.6501648020887199E-2"/>
                  <c:y val="0"/>
                </c:manualLayout>
              </c:layout>
              <c:dLblPos val="r"/>
              <c:showVal val="1"/>
            </c:dLbl>
            <c:dLbl>
              <c:idx val="2"/>
              <c:delete val="1"/>
            </c:dLbl>
            <c:dLbl>
              <c:idx val="3"/>
              <c:layout>
                <c:manualLayout>
                  <c:x val="-4.9504944062661576E-3"/>
                  <c:y val="0"/>
                </c:manualLayout>
              </c:layout>
              <c:dLblPos val="r"/>
              <c:showVal val="1"/>
            </c:dLbl>
            <c:txPr>
              <a:bodyPr/>
              <a:lstStyle/>
              <a:p>
                <a:pPr>
                  <a:defRPr lang="en-US" sz="1000" b="1" i="0" u="none" strike="noStrike" baseline="0">
                    <a:solidFill>
                      <a:srgbClr val="000000"/>
                    </a:solidFill>
                    <a:latin typeface="Calibri"/>
                    <a:ea typeface="Calibri"/>
                    <a:cs typeface="Calibri"/>
                  </a:defRPr>
                </a:pPr>
                <a:endParaRPr lang="id-ID"/>
              </a:p>
            </c:txPr>
            <c:showVal val="1"/>
          </c:dLbls>
          <c:cat>
            <c:strRef>
              <c:f>Sheet2!$A$4:$A$7</c:f>
              <c:strCache>
                <c:ptCount val="4"/>
                <c:pt idx="0">
                  <c:v>2012</c:v>
                </c:pt>
                <c:pt idx="1">
                  <c:v>2013</c:v>
                </c:pt>
                <c:pt idx="2">
                  <c:v>2014</c:v>
                </c:pt>
                <c:pt idx="3">
                  <c:v>s/d Feb 2015</c:v>
                </c:pt>
              </c:strCache>
            </c:strRef>
          </c:cat>
          <c:val>
            <c:numRef>
              <c:f>Sheet2!$C$4:$C$7</c:f>
              <c:numCache>
                <c:formatCode>General</c:formatCode>
                <c:ptCount val="4"/>
                <c:pt idx="0">
                  <c:v>2</c:v>
                </c:pt>
                <c:pt idx="1">
                  <c:v>1</c:v>
                </c:pt>
                <c:pt idx="2">
                  <c:v>0</c:v>
                </c:pt>
                <c:pt idx="3">
                  <c:v>2</c:v>
                </c:pt>
              </c:numCache>
            </c:numRef>
          </c:val>
        </c:ser>
        <c:ser>
          <c:idx val="2"/>
          <c:order val="2"/>
          <c:tx>
            <c:strRef>
              <c:f>Sheet2!$D$3</c:f>
              <c:strCache>
                <c:ptCount val="1"/>
                <c:pt idx="0">
                  <c:v>ALIRAN SESAT</c:v>
                </c:pt>
              </c:strCache>
            </c:strRef>
          </c:tx>
          <c:dLbls>
            <c:dLbl>
              <c:idx val="0"/>
              <c:layout>
                <c:manualLayout>
                  <c:x val="1.4851483218798481E-2"/>
                  <c:y val="3.1520882584712387E-3"/>
                </c:manualLayout>
              </c:layout>
              <c:dLblPos val="r"/>
              <c:showVal val="1"/>
            </c:dLbl>
            <c:dLbl>
              <c:idx val="3"/>
              <c:layout>
                <c:manualLayout>
                  <c:x val="-6.6006592083548777E-3"/>
                  <c:y val="3.1520882584712387E-3"/>
                </c:manualLayout>
              </c:layout>
              <c:dLblPos val="r"/>
              <c:showVal val="1"/>
            </c:dLbl>
            <c:txPr>
              <a:bodyPr/>
              <a:lstStyle/>
              <a:p>
                <a:pPr>
                  <a:defRPr lang="en-US" sz="1000" b="1" i="0" u="none" strike="noStrike" baseline="0">
                    <a:solidFill>
                      <a:srgbClr val="000000"/>
                    </a:solidFill>
                    <a:latin typeface="Calibri"/>
                    <a:ea typeface="Calibri"/>
                    <a:cs typeface="Calibri"/>
                  </a:defRPr>
                </a:pPr>
                <a:endParaRPr lang="id-ID"/>
              </a:p>
            </c:txPr>
            <c:showVal val="1"/>
          </c:dLbls>
          <c:cat>
            <c:strRef>
              <c:f>Sheet2!$A$4:$A$7</c:f>
              <c:strCache>
                <c:ptCount val="4"/>
                <c:pt idx="0">
                  <c:v>2012</c:v>
                </c:pt>
                <c:pt idx="1">
                  <c:v>2013</c:v>
                </c:pt>
                <c:pt idx="2">
                  <c:v>2014</c:v>
                </c:pt>
                <c:pt idx="3">
                  <c:v>s/d Feb 2015</c:v>
                </c:pt>
              </c:strCache>
            </c:strRef>
          </c:cat>
          <c:val>
            <c:numRef>
              <c:f>Sheet2!$D$4:$D$7</c:f>
              <c:numCache>
                <c:formatCode>General</c:formatCode>
                <c:ptCount val="4"/>
                <c:pt idx="0">
                  <c:v>2</c:v>
                </c:pt>
                <c:pt idx="1">
                  <c:v>1</c:v>
                </c:pt>
                <c:pt idx="2">
                  <c:v>13</c:v>
                </c:pt>
                <c:pt idx="3">
                  <c:v>1</c:v>
                </c:pt>
              </c:numCache>
            </c:numRef>
          </c:val>
        </c:ser>
        <c:dLbls/>
        <c:marker val="1"/>
        <c:axId val="54579584"/>
        <c:axId val="54581120"/>
      </c:lineChart>
      <c:catAx>
        <c:axId val="54579584"/>
        <c:scaling>
          <c:orientation val="minMax"/>
        </c:scaling>
        <c:axPos val="b"/>
        <c:numFmt formatCode="General" sourceLinked="1"/>
        <c:tickLblPos val="nextTo"/>
        <c:txPr>
          <a:bodyPr rot="0" vert="horz"/>
          <a:lstStyle/>
          <a:p>
            <a:pPr>
              <a:defRPr lang="en-US" sz="1000" b="0" i="0" u="none" strike="noStrike" baseline="0">
                <a:solidFill>
                  <a:srgbClr val="000000"/>
                </a:solidFill>
                <a:latin typeface="Calibri"/>
                <a:ea typeface="Calibri"/>
                <a:cs typeface="Calibri"/>
              </a:defRPr>
            </a:pPr>
            <a:endParaRPr lang="id-ID"/>
          </a:p>
        </c:txPr>
        <c:crossAx val="54581120"/>
        <c:crosses val="autoZero"/>
        <c:auto val="1"/>
        <c:lblAlgn val="ctr"/>
        <c:lblOffset val="100"/>
      </c:catAx>
      <c:valAx>
        <c:axId val="54581120"/>
        <c:scaling>
          <c:orientation val="minMax"/>
        </c:scaling>
        <c:axPos val="l"/>
        <c:majorGridlines/>
        <c:numFmt formatCode="General" sourceLinked="1"/>
        <c:tickLblPos val="nextTo"/>
        <c:txPr>
          <a:bodyPr rot="0" vert="horz"/>
          <a:lstStyle/>
          <a:p>
            <a:pPr>
              <a:defRPr lang="en-US" sz="1000" b="0" i="0" u="none" strike="noStrike" baseline="0">
                <a:solidFill>
                  <a:srgbClr val="000000"/>
                </a:solidFill>
                <a:latin typeface="Calibri"/>
                <a:ea typeface="Calibri"/>
                <a:cs typeface="Calibri"/>
              </a:defRPr>
            </a:pPr>
            <a:endParaRPr lang="id-ID"/>
          </a:p>
        </c:txPr>
        <c:crossAx val="54579584"/>
        <c:crosses val="autoZero"/>
        <c:crossBetween val="between"/>
      </c:valAx>
    </c:plotArea>
    <c:legend>
      <c:legendPos val="r"/>
      <c:layout>
        <c:manualLayout>
          <c:xMode val="edge"/>
          <c:yMode val="edge"/>
          <c:x val="0.76839933993399345"/>
          <c:y val="0.61938732835700494"/>
          <c:w val="0.22500000000000003"/>
          <c:h val="0.17099681688725082"/>
        </c:manualLayout>
      </c:layout>
      <c:txPr>
        <a:bodyPr/>
        <a:lstStyle/>
        <a:p>
          <a:pPr>
            <a:defRPr lang="en-US" sz="920" b="0" i="0" u="none" strike="noStrike" baseline="0">
              <a:solidFill>
                <a:srgbClr val="000000"/>
              </a:solidFill>
              <a:latin typeface="Calibri"/>
              <a:ea typeface="Calibri"/>
              <a:cs typeface="Calibri"/>
            </a:defRPr>
          </a:pPr>
          <a:endParaRPr lang="id-ID"/>
        </a:p>
      </c:txPr>
    </c:legend>
    <c:plotVisOnly val="1"/>
    <c:dispBlanksAs val="zero"/>
  </c:chart>
  <c:txPr>
    <a:bodyPr/>
    <a:lstStyle/>
    <a:p>
      <a:pPr>
        <a:defRPr sz="1000" b="0" i="0" u="none" strike="noStrike" baseline="0">
          <a:solidFill>
            <a:srgbClr val="000000"/>
          </a:solidFill>
          <a:latin typeface="Calibri"/>
          <a:ea typeface="Calibri"/>
          <a:cs typeface="Calibri"/>
        </a:defRPr>
      </a:pPr>
      <a:endParaRPr lang="id-ID"/>
    </a:p>
  </c:txPr>
  <c:externalData r:id="rId1"/>
  <c:userShapes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1BE9E4-B91E-4734-9925-6D75B1818E67}"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id-ID"/>
        </a:p>
      </dgm:t>
    </dgm:pt>
    <dgm:pt modelId="{0E358F14-275B-4635-AFBF-BD27A5130294}">
      <dgm:prSet phldrT="[Text]"/>
      <dgm:spPr/>
      <dgm:t>
        <a:bodyPr/>
        <a:lstStyle/>
        <a:p>
          <a:r>
            <a:rPr lang="id-ID" dirty="0" smtClean="0"/>
            <a:t>Melawan Aliran Sesat</a:t>
          </a:r>
          <a:endParaRPr lang="id-ID" dirty="0"/>
        </a:p>
      </dgm:t>
    </dgm:pt>
    <dgm:pt modelId="{E9AB0AEF-F72A-474C-8ABB-7593D769AAC8}" type="parTrans" cxnId="{9E847942-19BC-4E6B-BA5C-FF03D2EDFEBF}">
      <dgm:prSet/>
      <dgm:spPr/>
      <dgm:t>
        <a:bodyPr/>
        <a:lstStyle/>
        <a:p>
          <a:endParaRPr lang="id-ID"/>
        </a:p>
      </dgm:t>
    </dgm:pt>
    <dgm:pt modelId="{CE9DCE8C-D852-49A6-91EB-60D465863BE6}" type="sibTrans" cxnId="{9E847942-19BC-4E6B-BA5C-FF03D2EDFEBF}">
      <dgm:prSet/>
      <dgm:spPr/>
      <dgm:t>
        <a:bodyPr/>
        <a:lstStyle/>
        <a:p>
          <a:endParaRPr lang="id-ID"/>
        </a:p>
      </dgm:t>
    </dgm:pt>
    <dgm:pt modelId="{98509B89-64B7-420E-B545-7F2388D98F8B}">
      <dgm:prSet phldrT="[Text]"/>
      <dgm:spPr/>
      <dgm:t>
        <a:bodyPr/>
        <a:lstStyle/>
        <a:p>
          <a:r>
            <a:rPr lang="id-ID" dirty="0" smtClean="0"/>
            <a:t>Semua Organisasi Islam </a:t>
          </a:r>
          <a:endParaRPr lang="id-ID" dirty="0"/>
        </a:p>
      </dgm:t>
    </dgm:pt>
    <dgm:pt modelId="{B62E6DDE-CD40-469E-9305-AAAB2E32ABAF}" type="parTrans" cxnId="{5C5D6C41-4009-4870-8F0C-E9EB8E0A7617}">
      <dgm:prSet/>
      <dgm:spPr/>
      <dgm:t>
        <a:bodyPr/>
        <a:lstStyle/>
        <a:p>
          <a:endParaRPr lang="id-ID"/>
        </a:p>
      </dgm:t>
    </dgm:pt>
    <dgm:pt modelId="{B6E84C79-7B5D-49EC-AED2-C93541B98666}" type="sibTrans" cxnId="{5C5D6C41-4009-4870-8F0C-E9EB8E0A7617}">
      <dgm:prSet/>
      <dgm:spPr/>
      <dgm:t>
        <a:bodyPr/>
        <a:lstStyle/>
        <a:p>
          <a:endParaRPr lang="id-ID"/>
        </a:p>
      </dgm:t>
    </dgm:pt>
    <dgm:pt modelId="{CB52B22C-2E91-45E2-A112-EDA1A905E055}">
      <dgm:prSet phldrT="[Text]"/>
      <dgm:spPr/>
      <dgm:t>
        <a:bodyPr/>
        <a:lstStyle/>
        <a:p>
          <a:r>
            <a:rPr lang="id-ID" dirty="0" smtClean="0"/>
            <a:t>Pemerintah</a:t>
          </a:r>
          <a:endParaRPr lang="id-ID" dirty="0"/>
        </a:p>
      </dgm:t>
    </dgm:pt>
    <dgm:pt modelId="{5E37FBCB-1D2D-496A-AE2B-790E9CD4C9E4}" type="parTrans" cxnId="{81C69745-BDC6-43AA-B8AD-E4C3E9388431}">
      <dgm:prSet/>
      <dgm:spPr/>
      <dgm:t>
        <a:bodyPr/>
        <a:lstStyle/>
        <a:p>
          <a:endParaRPr lang="id-ID"/>
        </a:p>
      </dgm:t>
    </dgm:pt>
    <dgm:pt modelId="{A1DBEDD7-A6FC-464A-8CED-842848A2BDEA}" type="sibTrans" cxnId="{81C69745-BDC6-43AA-B8AD-E4C3E9388431}">
      <dgm:prSet/>
      <dgm:spPr/>
      <dgm:t>
        <a:bodyPr/>
        <a:lstStyle/>
        <a:p>
          <a:endParaRPr lang="id-ID"/>
        </a:p>
      </dgm:t>
    </dgm:pt>
    <dgm:pt modelId="{2D6F1CD3-1627-4836-9889-9B61D8D712A9}">
      <dgm:prSet phldrT="[Text]"/>
      <dgm:spPr/>
      <dgm:t>
        <a:bodyPr/>
        <a:lstStyle/>
        <a:p>
          <a:r>
            <a:rPr lang="id-ID" dirty="0" smtClean="0"/>
            <a:t>Dapat Bekerja Sama</a:t>
          </a:r>
          <a:endParaRPr lang="id-ID" dirty="0"/>
        </a:p>
      </dgm:t>
    </dgm:pt>
    <dgm:pt modelId="{9F7790E0-BAF0-4FAF-8432-00DC3C2993B6}" type="parTrans" cxnId="{FE63F1D2-5DE7-4E84-A3FD-E2063671A96E}">
      <dgm:prSet/>
      <dgm:spPr/>
      <dgm:t>
        <a:bodyPr/>
        <a:lstStyle/>
        <a:p>
          <a:endParaRPr lang="id-ID"/>
        </a:p>
      </dgm:t>
    </dgm:pt>
    <dgm:pt modelId="{F9BE57D9-D47B-4B60-8609-89F3BDF07D8D}" type="sibTrans" cxnId="{FE63F1D2-5DE7-4E84-A3FD-E2063671A96E}">
      <dgm:prSet/>
      <dgm:spPr/>
      <dgm:t>
        <a:bodyPr/>
        <a:lstStyle/>
        <a:p>
          <a:endParaRPr lang="id-ID"/>
        </a:p>
      </dgm:t>
    </dgm:pt>
    <dgm:pt modelId="{3E1B1B43-B8F8-4EAB-A4D3-7322C1D63445}" type="pres">
      <dgm:prSet presAssocID="{561BE9E4-B91E-4734-9925-6D75B1818E67}" presName="composite" presStyleCnt="0">
        <dgm:presLayoutVars>
          <dgm:chMax val="1"/>
          <dgm:dir/>
          <dgm:resizeHandles val="exact"/>
        </dgm:presLayoutVars>
      </dgm:prSet>
      <dgm:spPr/>
      <dgm:t>
        <a:bodyPr/>
        <a:lstStyle/>
        <a:p>
          <a:endParaRPr lang="id-ID"/>
        </a:p>
      </dgm:t>
    </dgm:pt>
    <dgm:pt modelId="{9E6D0EC7-31E5-4F5E-ABAD-E88BABA5802C}" type="pres">
      <dgm:prSet presAssocID="{0E358F14-275B-4635-AFBF-BD27A5130294}" presName="roof" presStyleLbl="dkBgShp" presStyleIdx="0" presStyleCnt="2"/>
      <dgm:spPr/>
      <dgm:t>
        <a:bodyPr/>
        <a:lstStyle/>
        <a:p>
          <a:endParaRPr lang="id-ID"/>
        </a:p>
      </dgm:t>
    </dgm:pt>
    <dgm:pt modelId="{1ABE5919-EA0D-40DC-A190-CBB6F8B12608}" type="pres">
      <dgm:prSet presAssocID="{0E358F14-275B-4635-AFBF-BD27A5130294}" presName="pillars" presStyleCnt="0"/>
      <dgm:spPr/>
    </dgm:pt>
    <dgm:pt modelId="{A4921DBA-D11B-42FE-8A89-B94986B7D658}" type="pres">
      <dgm:prSet presAssocID="{0E358F14-275B-4635-AFBF-BD27A5130294}" presName="pillar1" presStyleLbl="node1" presStyleIdx="0" presStyleCnt="3">
        <dgm:presLayoutVars>
          <dgm:bulletEnabled val="1"/>
        </dgm:presLayoutVars>
      </dgm:prSet>
      <dgm:spPr/>
      <dgm:t>
        <a:bodyPr/>
        <a:lstStyle/>
        <a:p>
          <a:endParaRPr lang="id-ID"/>
        </a:p>
      </dgm:t>
    </dgm:pt>
    <dgm:pt modelId="{0DFDA908-EA12-4AA2-A73B-9EFF5ABBBBE5}" type="pres">
      <dgm:prSet presAssocID="{CB52B22C-2E91-45E2-A112-EDA1A905E055}" presName="pillarX" presStyleLbl="node1" presStyleIdx="1" presStyleCnt="3">
        <dgm:presLayoutVars>
          <dgm:bulletEnabled val="1"/>
        </dgm:presLayoutVars>
      </dgm:prSet>
      <dgm:spPr/>
      <dgm:t>
        <a:bodyPr/>
        <a:lstStyle/>
        <a:p>
          <a:endParaRPr lang="id-ID"/>
        </a:p>
      </dgm:t>
    </dgm:pt>
    <dgm:pt modelId="{CF89F1D6-664E-462C-AC6A-0F74CEF1C1F5}" type="pres">
      <dgm:prSet presAssocID="{2D6F1CD3-1627-4836-9889-9B61D8D712A9}" presName="pillarX" presStyleLbl="node1" presStyleIdx="2" presStyleCnt="3">
        <dgm:presLayoutVars>
          <dgm:bulletEnabled val="1"/>
        </dgm:presLayoutVars>
      </dgm:prSet>
      <dgm:spPr/>
      <dgm:t>
        <a:bodyPr/>
        <a:lstStyle/>
        <a:p>
          <a:endParaRPr lang="id-ID"/>
        </a:p>
      </dgm:t>
    </dgm:pt>
    <dgm:pt modelId="{9D8F15D7-51CF-4104-AF47-6A02BECA8A30}" type="pres">
      <dgm:prSet presAssocID="{0E358F14-275B-4635-AFBF-BD27A5130294}" presName="base" presStyleLbl="dkBgShp" presStyleIdx="1" presStyleCnt="2"/>
      <dgm:spPr/>
    </dgm:pt>
  </dgm:ptLst>
  <dgm:cxnLst>
    <dgm:cxn modelId="{107A33FE-6DB5-4860-9DE4-954CE4D73EA1}" type="presOf" srcId="{561BE9E4-B91E-4734-9925-6D75B1818E67}" destId="{3E1B1B43-B8F8-4EAB-A4D3-7322C1D63445}" srcOrd="0" destOrd="0" presId="urn:microsoft.com/office/officeart/2005/8/layout/hList3"/>
    <dgm:cxn modelId="{5C5D6C41-4009-4870-8F0C-E9EB8E0A7617}" srcId="{0E358F14-275B-4635-AFBF-BD27A5130294}" destId="{98509B89-64B7-420E-B545-7F2388D98F8B}" srcOrd="0" destOrd="0" parTransId="{B62E6DDE-CD40-469E-9305-AAAB2E32ABAF}" sibTransId="{B6E84C79-7B5D-49EC-AED2-C93541B98666}"/>
    <dgm:cxn modelId="{FE63F1D2-5DE7-4E84-A3FD-E2063671A96E}" srcId="{0E358F14-275B-4635-AFBF-BD27A5130294}" destId="{2D6F1CD3-1627-4836-9889-9B61D8D712A9}" srcOrd="2" destOrd="0" parTransId="{9F7790E0-BAF0-4FAF-8432-00DC3C2993B6}" sibTransId="{F9BE57D9-D47B-4B60-8609-89F3BDF07D8D}"/>
    <dgm:cxn modelId="{81C69745-BDC6-43AA-B8AD-E4C3E9388431}" srcId="{0E358F14-275B-4635-AFBF-BD27A5130294}" destId="{CB52B22C-2E91-45E2-A112-EDA1A905E055}" srcOrd="1" destOrd="0" parTransId="{5E37FBCB-1D2D-496A-AE2B-790E9CD4C9E4}" sibTransId="{A1DBEDD7-A6FC-464A-8CED-842848A2BDEA}"/>
    <dgm:cxn modelId="{2B140201-B560-4090-B571-D85DD0A71601}" type="presOf" srcId="{2D6F1CD3-1627-4836-9889-9B61D8D712A9}" destId="{CF89F1D6-664E-462C-AC6A-0F74CEF1C1F5}" srcOrd="0" destOrd="0" presId="urn:microsoft.com/office/officeart/2005/8/layout/hList3"/>
    <dgm:cxn modelId="{7CC7E5EE-907B-4BBE-A10E-98C02D9AFA1D}" type="presOf" srcId="{CB52B22C-2E91-45E2-A112-EDA1A905E055}" destId="{0DFDA908-EA12-4AA2-A73B-9EFF5ABBBBE5}" srcOrd="0" destOrd="0" presId="urn:microsoft.com/office/officeart/2005/8/layout/hList3"/>
    <dgm:cxn modelId="{9E847942-19BC-4E6B-BA5C-FF03D2EDFEBF}" srcId="{561BE9E4-B91E-4734-9925-6D75B1818E67}" destId="{0E358F14-275B-4635-AFBF-BD27A5130294}" srcOrd="0" destOrd="0" parTransId="{E9AB0AEF-F72A-474C-8ABB-7593D769AAC8}" sibTransId="{CE9DCE8C-D852-49A6-91EB-60D465863BE6}"/>
    <dgm:cxn modelId="{5E3BB7C5-99C5-4EA0-81BD-E0D6171C3E40}" type="presOf" srcId="{0E358F14-275B-4635-AFBF-BD27A5130294}" destId="{9E6D0EC7-31E5-4F5E-ABAD-E88BABA5802C}" srcOrd="0" destOrd="0" presId="urn:microsoft.com/office/officeart/2005/8/layout/hList3"/>
    <dgm:cxn modelId="{C4DB6B61-DCB3-47E8-830D-1BB515C34D56}" type="presOf" srcId="{98509B89-64B7-420E-B545-7F2388D98F8B}" destId="{A4921DBA-D11B-42FE-8A89-B94986B7D658}" srcOrd="0" destOrd="0" presId="urn:microsoft.com/office/officeart/2005/8/layout/hList3"/>
    <dgm:cxn modelId="{629DF93A-27C5-4511-A045-FFFBA30A1289}" type="presParOf" srcId="{3E1B1B43-B8F8-4EAB-A4D3-7322C1D63445}" destId="{9E6D0EC7-31E5-4F5E-ABAD-E88BABA5802C}" srcOrd="0" destOrd="0" presId="urn:microsoft.com/office/officeart/2005/8/layout/hList3"/>
    <dgm:cxn modelId="{E6A51866-0803-4747-AF8D-6DC2C98E2967}" type="presParOf" srcId="{3E1B1B43-B8F8-4EAB-A4D3-7322C1D63445}" destId="{1ABE5919-EA0D-40DC-A190-CBB6F8B12608}" srcOrd="1" destOrd="0" presId="urn:microsoft.com/office/officeart/2005/8/layout/hList3"/>
    <dgm:cxn modelId="{ED678ADF-7E11-42FA-BBF6-DAB5E262E5AA}" type="presParOf" srcId="{1ABE5919-EA0D-40DC-A190-CBB6F8B12608}" destId="{A4921DBA-D11B-42FE-8A89-B94986B7D658}" srcOrd="0" destOrd="0" presId="urn:microsoft.com/office/officeart/2005/8/layout/hList3"/>
    <dgm:cxn modelId="{4A209B84-1772-42A9-97D9-B214D4DA52CA}" type="presParOf" srcId="{1ABE5919-EA0D-40DC-A190-CBB6F8B12608}" destId="{0DFDA908-EA12-4AA2-A73B-9EFF5ABBBBE5}" srcOrd="1" destOrd="0" presId="urn:microsoft.com/office/officeart/2005/8/layout/hList3"/>
    <dgm:cxn modelId="{F5F654CB-7DDE-4BF7-9A28-401042027B4D}" type="presParOf" srcId="{1ABE5919-EA0D-40DC-A190-CBB6F8B12608}" destId="{CF89F1D6-664E-462C-AC6A-0F74CEF1C1F5}" srcOrd="2" destOrd="0" presId="urn:microsoft.com/office/officeart/2005/8/layout/hList3"/>
    <dgm:cxn modelId="{1DD3FF94-1148-4785-AB33-C27DB4A01DC0}" type="presParOf" srcId="{3E1B1B43-B8F8-4EAB-A4D3-7322C1D63445}" destId="{9D8F15D7-51CF-4104-AF47-6A02BECA8A30}"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D8383F-AD74-4845-9343-2791556F64F3}"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id-ID"/>
        </a:p>
      </dgm:t>
    </dgm:pt>
    <dgm:pt modelId="{7A0C259E-28C7-4D5A-B1AB-902F02F9F394}">
      <dgm:prSet phldrT="[Text]"/>
      <dgm:spPr/>
      <dgm:t>
        <a:bodyPr/>
        <a:lstStyle/>
        <a:p>
          <a:r>
            <a:rPr lang="id-ID" dirty="0" smtClean="0"/>
            <a:t>Melawan Wahabi</a:t>
          </a:r>
          <a:endParaRPr lang="id-ID" dirty="0"/>
        </a:p>
      </dgm:t>
    </dgm:pt>
    <dgm:pt modelId="{7DB22875-73CD-4332-BB94-973BED35FF8F}" type="parTrans" cxnId="{925EFBE4-E259-4B90-80DD-EF4993CC6248}">
      <dgm:prSet/>
      <dgm:spPr/>
      <dgm:t>
        <a:bodyPr/>
        <a:lstStyle/>
        <a:p>
          <a:endParaRPr lang="id-ID"/>
        </a:p>
      </dgm:t>
    </dgm:pt>
    <dgm:pt modelId="{EED14060-06C0-44BA-B803-01A99DB5663E}" type="sibTrans" cxnId="{925EFBE4-E259-4B90-80DD-EF4993CC6248}">
      <dgm:prSet/>
      <dgm:spPr/>
      <dgm:t>
        <a:bodyPr/>
        <a:lstStyle/>
        <a:p>
          <a:endParaRPr lang="id-ID"/>
        </a:p>
      </dgm:t>
    </dgm:pt>
    <dgm:pt modelId="{ED97E884-BBF7-4913-A1F7-6A42785EDE34}">
      <dgm:prSet phldrT="[Text]"/>
      <dgm:spPr/>
      <dgm:t>
        <a:bodyPr/>
        <a:lstStyle/>
        <a:p>
          <a:r>
            <a:rPr lang="id-ID" dirty="0" smtClean="0"/>
            <a:t>Dayah</a:t>
          </a:r>
          <a:endParaRPr lang="id-ID" dirty="0"/>
        </a:p>
      </dgm:t>
    </dgm:pt>
    <dgm:pt modelId="{EEAEE0B3-C1D5-4CAD-B4AC-3587CC19026C}" type="parTrans" cxnId="{83A0B4D9-6CD3-4B92-8749-F213EFAF4EDF}">
      <dgm:prSet/>
      <dgm:spPr/>
      <dgm:t>
        <a:bodyPr/>
        <a:lstStyle/>
        <a:p>
          <a:endParaRPr lang="id-ID"/>
        </a:p>
      </dgm:t>
    </dgm:pt>
    <dgm:pt modelId="{B259F867-2B59-473D-878C-36D820F50944}" type="sibTrans" cxnId="{83A0B4D9-6CD3-4B92-8749-F213EFAF4EDF}">
      <dgm:prSet/>
      <dgm:spPr/>
      <dgm:t>
        <a:bodyPr/>
        <a:lstStyle/>
        <a:p>
          <a:endParaRPr lang="id-ID"/>
        </a:p>
      </dgm:t>
    </dgm:pt>
    <dgm:pt modelId="{6DD7BFE4-9EB1-4943-BB7A-66A90B128BD8}">
      <dgm:prSet phldrT="[Text]"/>
      <dgm:spPr/>
      <dgm:t>
        <a:bodyPr/>
        <a:lstStyle/>
        <a:p>
          <a:r>
            <a:rPr lang="id-ID" dirty="0" smtClean="0"/>
            <a:t>Aswaja </a:t>
          </a:r>
          <a:endParaRPr lang="id-ID" dirty="0"/>
        </a:p>
      </dgm:t>
    </dgm:pt>
    <dgm:pt modelId="{0F323378-1F71-43C1-A4E7-F5E7C600605E}" type="parTrans" cxnId="{D1CEFAB3-2228-4314-AD29-927E535A848D}">
      <dgm:prSet/>
      <dgm:spPr/>
      <dgm:t>
        <a:bodyPr/>
        <a:lstStyle/>
        <a:p>
          <a:endParaRPr lang="id-ID"/>
        </a:p>
      </dgm:t>
    </dgm:pt>
    <dgm:pt modelId="{7DF1532C-2463-4EA8-AAA5-A4FCF7B56597}" type="sibTrans" cxnId="{D1CEFAB3-2228-4314-AD29-927E535A848D}">
      <dgm:prSet/>
      <dgm:spPr/>
      <dgm:t>
        <a:bodyPr/>
        <a:lstStyle/>
        <a:p>
          <a:endParaRPr lang="id-ID"/>
        </a:p>
      </dgm:t>
    </dgm:pt>
    <dgm:pt modelId="{DEAFC47F-0287-429A-9546-AB67CDBD2B48}">
      <dgm:prSet phldrT="[Text]"/>
      <dgm:spPr/>
      <dgm:t>
        <a:bodyPr/>
        <a:lstStyle/>
        <a:p>
          <a:r>
            <a:rPr lang="id-ID" dirty="0" smtClean="0"/>
            <a:t>Political Issues</a:t>
          </a:r>
          <a:endParaRPr lang="id-ID" dirty="0"/>
        </a:p>
      </dgm:t>
    </dgm:pt>
    <dgm:pt modelId="{5C01F4D6-BFA2-4A45-878B-B6EA06FD23BF}" type="parTrans" cxnId="{C3DC007C-DCDB-40AB-9F54-FCB0395FC015}">
      <dgm:prSet/>
      <dgm:spPr/>
      <dgm:t>
        <a:bodyPr/>
        <a:lstStyle/>
        <a:p>
          <a:endParaRPr lang="id-ID"/>
        </a:p>
      </dgm:t>
    </dgm:pt>
    <dgm:pt modelId="{D4424AE0-75A6-4F05-A9B5-CD5719630F57}" type="sibTrans" cxnId="{C3DC007C-DCDB-40AB-9F54-FCB0395FC015}">
      <dgm:prSet/>
      <dgm:spPr/>
      <dgm:t>
        <a:bodyPr/>
        <a:lstStyle/>
        <a:p>
          <a:endParaRPr lang="id-ID"/>
        </a:p>
      </dgm:t>
    </dgm:pt>
    <dgm:pt modelId="{B15B8E7C-2E72-4D12-85B3-6D7F06A9A575}" type="pres">
      <dgm:prSet presAssocID="{23D8383F-AD74-4845-9343-2791556F64F3}" presName="composite" presStyleCnt="0">
        <dgm:presLayoutVars>
          <dgm:chMax val="1"/>
          <dgm:dir/>
          <dgm:resizeHandles val="exact"/>
        </dgm:presLayoutVars>
      </dgm:prSet>
      <dgm:spPr/>
      <dgm:t>
        <a:bodyPr/>
        <a:lstStyle/>
        <a:p>
          <a:endParaRPr lang="id-ID"/>
        </a:p>
      </dgm:t>
    </dgm:pt>
    <dgm:pt modelId="{5C73792E-89E3-4425-B4F5-E6B9260BD570}" type="pres">
      <dgm:prSet presAssocID="{7A0C259E-28C7-4D5A-B1AB-902F02F9F394}" presName="roof" presStyleLbl="dkBgShp" presStyleIdx="0" presStyleCnt="2"/>
      <dgm:spPr/>
      <dgm:t>
        <a:bodyPr/>
        <a:lstStyle/>
        <a:p>
          <a:endParaRPr lang="id-ID"/>
        </a:p>
      </dgm:t>
    </dgm:pt>
    <dgm:pt modelId="{77EAA0F5-F8CB-4AA2-902F-5AA352BF515A}" type="pres">
      <dgm:prSet presAssocID="{7A0C259E-28C7-4D5A-B1AB-902F02F9F394}" presName="pillars" presStyleCnt="0"/>
      <dgm:spPr/>
    </dgm:pt>
    <dgm:pt modelId="{A83FFC94-2642-487B-8495-196466D2295C}" type="pres">
      <dgm:prSet presAssocID="{7A0C259E-28C7-4D5A-B1AB-902F02F9F394}" presName="pillar1" presStyleLbl="node1" presStyleIdx="0" presStyleCnt="3">
        <dgm:presLayoutVars>
          <dgm:bulletEnabled val="1"/>
        </dgm:presLayoutVars>
      </dgm:prSet>
      <dgm:spPr/>
      <dgm:t>
        <a:bodyPr/>
        <a:lstStyle/>
        <a:p>
          <a:endParaRPr lang="id-ID"/>
        </a:p>
      </dgm:t>
    </dgm:pt>
    <dgm:pt modelId="{0F81E795-BCAF-4A4B-AC44-506F58C1DEB6}" type="pres">
      <dgm:prSet presAssocID="{6DD7BFE4-9EB1-4943-BB7A-66A90B128BD8}" presName="pillarX" presStyleLbl="node1" presStyleIdx="1" presStyleCnt="3" custLinFactNeighborX="472" custLinFactNeighborY="459">
        <dgm:presLayoutVars>
          <dgm:bulletEnabled val="1"/>
        </dgm:presLayoutVars>
      </dgm:prSet>
      <dgm:spPr/>
      <dgm:t>
        <a:bodyPr/>
        <a:lstStyle/>
        <a:p>
          <a:endParaRPr lang="id-ID"/>
        </a:p>
      </dgm:t>
    </dgm:pt>
    <dgm:pt modelId="{3DEEE1B2-17CC-4843-A9A4-D2B874D8615A}" type="pres">
      <dgm:prSet presAssocID="{DEAFC47F-0287-429A-9546-AB67CDBD2B48}" presName="pillarX" presStyleLbl="node1" presStyleIdx="2" presStyleCnt="3">
        <dgm:presLayoutVars>
          <dgm:bulletEnabled val="1"/>
        </dgm:presLayoutVars>
      </dgm:prSet>
      <dgm:spPr/>
      <dgm:t>
        <a:bodyPr/>
        <a:lstStyle/>
        <a:p>
          <a:endParaRPr lang="id-ID"/>
        </a:p>
      </dgm:t>
    </dgm:pt>
    <dgm:pt modelId="{5100FDCA-69A6-4B02-8588-B9FBB6CD3424}" type="pres">
      <dgm:prSet presAssocID="{7A0C259E-28C7-4D5A-B1AB-902F02F9F394}" presName="base" presStyleLbl="dkBgShp" presStyleIdx="1" presStyleCnt="2"/>
      <dgm:spPr/>
    </dgm:pt>
  </dgm:ptLst>
  <dgm:cxnLst>
    <dgm:cxn modelId="{87D3D8CA-DD9D-4AC5-B187-628CB9696722}" type="presOf" srcId="{ED97E884-BBF7-4913-A1F7-6A42785EDE34}" destId="{A83FFC94-2642-487B-8495-196466D2295C}" srcOrd="0" destOrd="0" presId="urn:microsoft.com/office/officeart/2005/8/layout/hList3"/>
    <dgm:cxn modelId="{CA3DCA10-4956-4A2C-89B8-85C745C6C049}" type="presOf" srcId="{DEAFC47F-0287-429A-9546-AB67CDBD2B48}" destId="{3DEEE1B2-17CC-4843-A9A4-D2B874D8615A}" srcOrd="0" destOrd="0" presId="urn:microsoft.com/office/officeart/2005/8/layout/hList3"/>
    <dgm:cxn modelId="{1E4C90F0-B972-4347-BE65-6AB304213350}" type="presOf" srcId="{6DD7BFE4-9EB1-4943-BB7A-66A90B128BD8}" destId="{0F81E795-BCAF-4A4B-AC44-506F58C1DEB6}" srcOrd="0" destOrd="0" presId="urn:microsoft.com/office/officeart/2005/8/layout/hList3"/>
    <dgm:cxn modelId="{83A0B4D9-6CD3-4B92-8749-F213EFAF4EDF}" srcId="{7A0C259E-28C7-4D5A-B1AB-902F02F9F394}" destId="{ED97E884-BBF7-4913-A1F7-6A42785EDE34}" srcOrd="0" destOrd="0" parTransId="{EEAEE0B3-C1D5-4CAD-B4AC-3587CC19026C}" sibTransId="{B259F867-2B59-473D-878C-36D820F50944}"/>
    <dgm:cxn modelId="{D1CEFAB3-2228-4314-AD29-927E535A848D}" srcId="{7A0C259E-28C7-4D5A-B1AB-902F02F9F394}" destId="{6DD7BFE4-9EB1-4943-BB7A-66A90B128BD8}" srcOrd="1" destOrd="0" parTransId="{0F323378-1F71-43C1-A4E7-F5E7C600605E}" sibTransId="{7DF1532C-2463-4EA8-AAA5-A4FCF7B56597}"/>
    <dgm:cxn modelId="{C3DC007C-DCDB-40AB-9F54-FCB0395FC015}" srcId="{7A0C259E-28C7-4D5A-B1AB-902F02F9F394}" destId="{DEAFC47F-0287-429A-9546-AB67CDBD2B48}" srcOrd="2" destOrd="0" parTransId="{5C01F4D6-BFA2-4A45-878B-B6EA06FD23BF}" sibTransId="{D4424AE0-75A6-4F05-A9B5-CD5719630F57}"/>
    <dgm:cxn modelId="{F1C24851-FB1F-4090-8495-D08F6EA37AA3}" type="presOf" srcId="{23D8383F-AD74-4845-9343-2791556F64F3}" destId="{B15B8E7C-2E72-4D12-85B3-6D7F06A9A575}" srcOrd="0" destOrd="0" presId="urn:microsoft.com/office/officeart/2005/8/layout/hList3"/>
    <dgm:cxn modelId="{925EFBE4-E259-4B90-80DD-EF4993CC6248}" srcId="{23D8383F-AD74-4845-9343-2791556F64F3}" destId="{7A0C259E-28C7-4D5A-B1AB-902F02F9F394}" srcOrd="0" destOrd="0" parTransId="{7DB22875-73CD-4332-BB94-973BED35FF8F}" sibTransId="{EED14060-06C0-44BA-B803-01A99DB5663E}"/>
    <dgm:cxn modelId="{736BDB0C-C9CB-4C72-AB93-813014206D34}" type="presOf" srcId="{7A0C259E-28C7-4D5A-B1AB-902F02F9F394}" destId="{5C73792E-89E3-4425-B4F5-E6B9260BD570}" srcOrd="0" destOrd="0" presId="urn:microsoft.com/office/officeart/2005/8/layout/hList3"/>
    <dgm:cxn modelId="{AA6970D3-76C6-4186-8B19-A24B0209B922}" type="presParOf" srcId="{B15B8E7C-2E72-4D12-85B3-6D7F06A9A575}" destId="{5C73792E-89E3-4425-B4F5-E6B9260BD570}" srcOrd="0" destOrd="0" presId="urn:microsoft.com/office/officeart/2005/8/layout/hList3"/>
    <dgm:cxn modelId="{99F37997-E2DE-4898-A37F-7BCA1F8C0D29}" type="presParOf" srcId="{B15B8E7C-2E72-4D12-85B3-6D7F06A9A575}" destId="{77EAA0F5-F8CB-4AA2-902F-5AA352BF515A}" srcOrd="1" destOrd="0" presId="urn:microsoft.com/office/officeart/2005/8/layout/hList3"/>
    <dgm:cxn modelId="{6B8B7497-7A08-46A0-949F-ABA8E88255BA}" type="presParOf" srcId="{77EAA0F5-F8CB-4AA2-902F-5AA352BF515A}" destId="{A83FFC94-2642-487B-8495-196466D2295C}" srcOrd="0" destOrd="0" presId="urn:microsoft.com/office/officeart/2005/8/layout/hList3"/>
    <dgm:cxn modelId="{E068C95A-FC9F-4621-B08E-292AEF476349}" type="presParOf" srcId="{77EAA0F5-F8CB-4AA2-902F-5AA352BF515A}" destId="{0F81E795-BCAF-4A4B-AC44-506F58C1DEB6}" srcOrd="1" destOrd="0" presId="urn:microsoft.com/office/officeart/2005/8/layout/hList3"/>
    <dgm:cxn modelId="{2795E609-F787-4A8C-9F4C-24EF38D8BE98}" type="presParOf" srcId="{77EAA0F5-F8CB-4AA2-902F-5AA352BF515A}" destId="{3DEEE1B2-17CC-4843-A9A4-D2B874D8615A}" srcOrd="2" destOrd="0" presId="urn:microsoft.com/office/officeart/2005/8/layout/hList3"/>
    <dgm:cxn modelId="{7E327C88-D2EF-4588-B0B9-62B6E1B0D18A}" type="presParOf" srcId="{B15B8E7C-2E72-4D12-85B3-6D7F06A9A575}" destId="{5100FDCA-69A6-4B02-8588-B9FBB6CD3424}"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BABB99F-A5DF-43D4-AC24-C60804F96451}" type="doc">
      <dgm:prSet loTypeId="urn:microsoft.com/office/officeart/2005/8/layout/hProcess10#1" loCatId="process" qsTypeId="urn:microsoft.com/office/officeart/2005/8/quickstyle/simple1" qsCatId="simple" csTypeId="urn:microsoft.com/office/officeart/2005/8/colors/accent1_2" csCatId="accent1" phldr="1"/>
      <dgm:spPr/>
      <dgm:t>
        <a:bodyPr/>
        <a:lstStyle/>
        <a:p>
          <a:endParaRPr lang="id-ID"/>
        </a:p>
      </dgm:t>
    </dgm:pt>
    <dgm:pt modelId="{1052F0A7-99DC-4E66-961C-E9FF041CCD7B}">
      <dgm:prSet phldrT="[Text]"/>
      <dgm:spPr/>
      <dgm:t>
        <a:bodyPr/>
        <a:lstStyle/>
        <a:p>
          <a:r>
            <a:rPr lang="id-ID" dirty="0" smtClean="0"/>
            <a:t>Middle Eastern</a:t>
          </a:r>
          <a:endParaRPr lang="id-ID" dirty="0"/>
        </a:p>
      </dgm:t>
    </dgm:pt>
    <dgm:pt modelId="{E04FB9A3-7B9B-478B-BFAA-01357C9C8F2C}" type="parTrans" cxnId="{CA316C3F-92D3-4921-9347-9238F39B9C4A}">
      <dgm:prSet/>
      <dgm:spPr/>
      <dgm:t>
        <a:bodyPr/>
        <a:lstStyle/>
        <a:p>
          <a:endParaRPr lang="id-ID"/>
        </a:p>
      </dgm:t>
    </dgm:pt>
    <dgm:pt modelId="{A0CC9722-4C37-4DE1-813D-B7299683353F}" type="sibTrans" cxnId="{CA316C3F-92D3-4921-9347-9238F39B9C4A}">
      <dgm:prSet/>
      <dgm:spPr/>
      <dgm:t>
        <a:bodyPr/>
        <a:lstStyle/>
        <a:p>
          <a:endParaRPr lang="id-ID"/>
        </a:p>
      </dgm:t>
    </dgm:pt>
    <dgm:pt modelId="{D077DE62-4E55-4AE5-8270-D683CA0B301A}">
      <dgm:prSet phldrT="[Text]"/>
      <dgm:spPr/>
      <dgm:t>
        <a:bodyPr/>
        <a:lstStyle/>
        <a:p>
          <a:r>
            <a:rPr lang="id-ID" dirty="0" smtClean="0"/>
            <a:t>Arabic Syaikh</a:t>
          </a:r>
          <a:endParaRPr lang="id-ID" dirty="0"/>
        </a:p>
      </dgm:t>
    </dgm:pt>
    <dgm:pt modelId="{A3FBDAC9-10AD-4DB9-BE9C-F4845E215B80}" type="parTrans" cxnId="{608D0F38-BBEF-4FDC-A5CB-B33EA140FC4E}">
      <dgm:prSet/>
      <dgm:spPr/>
      <dgm:t>
        <a:bodyPr/>
        <a:lstStyle/>
        <a:p>
          <a:endParaRPr lang="id-ID"/>
        </a:p>
      </dgm:t>
    </dgm:pt>
    <dgm:pt modelId="{04E72DB1-0D42-47FA-ACDF-49D0610742A1}" type="sibTrans" cxnId="{608D0F38-BBEF-4FDC-A5CB-B33EA140FC4E}">
      <dgm:prSet/>
      <dgm:spPr/>
      <dgm:t>
        <a:bodyPr/>
        <a:lstStyle/>
        <a:p>
          <a:endParaRPr lang="id-ID"/>
        </a:p>
      </dgm:t>
    </dgm:pt>
    <dgm:pt modelId="{5705681A-ADA7-4491-A0CF-FD09241D666E}">
      <dgm:prSet phldrT="[Text]"/>
      <dgm:spPr/>
      <dgm:t>
        <a:bodyPr/>
        <a:lstStyle/>
        <a:p>
          <a:r>
            <a:rPr lang="id-ID" dirty="0" smtClean="0"/>
            <a:t>Pesantren</a:t>
          </a:r>
          <a:endParaRPr lang="id-ID" dirty="0"/>
        </a:p>
      </dgm:t>
    </dgm:pt>
    <dgm:pt modelId="{C8170534-6E3D-4D29-8DEF-A28834ED9E7A}" type="parTrans" cxnId="{851F054D-674D-49D1-800E-C5A730FE2816}">
      <dgm:prSet/>
      <dgm:spPr/>
      <dgm:t>
        <a:bodyPr/>
        <a:lstStyle/>
        <a:p>
          <a:endParaRPr lang="id-ID"/>
        </a:p>
      </dgm:t>
    </dgm:pt>
    <dgm:pt modelId="{2B104138-D051-4E1D-B11B-0B886FC4C65A}" type="sibTrans" cxnId="{851F054D-674D-49D1-800E-C5A730FE2816}">
      <dgm:prSet/>
      <dgm:spPr/>
      <dgm:t>
        <a:bodyPr/>
        <a:lstStyle/>
        <a:p>
          <a:endParaRPr lang="id-ID"/>
        </a:p>
      </dgm:t>
    </dgm:pt>
    <dgm:pt modelId="{2B89C7F8-350B-4007-8CD1-ED82DBE74A80}">
      <dgm:prSet phldrT="[Text]"/>
      <dgm:spPr/>
      <dgm:t>
        <a:bodyPr/>
        <a:lstStyle/>
        <a:p>
          <a:r>
            <a:rPr lang="id-ID" dirty="0" smtClean="0"/>
            <a:t>Society</a:t>
          </a:r>
          <a:endParaRPr lang="id-ID" dirty="0"/>
        </a:p>
      </dgm:t>
    </dgm:pt>
    <dgm:pt modelId="{1A44BFE3-4A8A-4D96-8F3A-BB26B2362787}" type="parTrans" cxnId="{99DA1886-1A90-47F9-92A7-34F0B2077329}">
      <dgm:prSet/>
      <dgm:spPr/>
      <dgm:t>
        <a:bodyPr/>
        <a:lstStyle/>
        <a:p>
          <a:endParaRPr lang="id-ID"/>
        </a:p>
      </dgm:t>
    </dgm:pt>
    <dgm:pt modelId="{2A31EC41-4B0C-471E-975F-756C46949269}" type="sibTrans" cxnId="{99DA1886-1A90-47F9-92A7-34F0B2077329}">
      <dgm:prSet/>
      <dgm:spPr/>
      <dgm:t>
        <a:bodyPr/>
        <a:lstStyle/>
        <a:p>
          <a:endParaRPr lang="id-ID"/>
        </a:p>
      </dgm:t>
    </dgm:pt>
    <dgm:pt modelId="{59AEE0EB-710D-4DB3-AD9E-0032F4670217}">
      <dgm:prSet phldrT="[Text]"/>
      <dgm:spPr/>
      <dgm:t>
        <a:bodyPr/>
        <a:lstStyle/>
        <a:p>
          <a:r>
            <a:rPr lang="id-ID" dirty="0" smtClean="0"/>
            <a:t>Muhammadiyah</a:t>
          </a:r>
          <a:endParaRPr lang="id-ID" dirty="0"/>
        </a:p>
      </dgm:t>
    </dgm:pt>
    <dgm:pt modelId="{0BFF13EF-CE7A-4934-B486-42A05B51C612}" type="parTrans" cxnId="{90CD7270-D851-4C91-9073-04887F6B6E6A}">
      <dgm:prSet/>
      <dgm:spPr/>
      <dgm:t>
        <a:bodyPr/>
        <a:lstStyle/>
        <a:p>
          <a:endParaRPr lang="id-ID"/>
        </a:p>
      </dgm:t>
    </dgm:pt>
    <dgm:pt modelId="{CBB1EBB8-7E9F-43BB-9139-42CC6A49F153}" type="sibTrans" cxnId="{90CD7270-D851-4C91-9073-04887F6B6E6A}">
      <dgm:prSet/>
      <dgm:spPr/>
      <dgm:t>
        <a:bodyPr/>
        <a:lstStyle/>
        <a:p>
          <a:endParaRPr lang="id-ID"/>
        </a:p>
      </dgm:t>
    </dgm:pt>
    <dgm:pt modelId="{613DF23D-AF41-4E7A-BD12-15841D788550}">
      <dgm:prSet phldrT="[Text]"/>
      <dgm:spPr/>
      <dgm:t>
        <a:bodyPr/>
        <a:lstStyle/>
        <a:p>
          <a:r>
            <a:rPr lang="id-ID" dirty="0" smtClean="0"/>
            <a:t>Scholars at Campuss</a:t>
          </a:r>
          <a:endParaRPr lang="id-ID" dirty="0"/>
        </a:p>
      </dgm:t>
    </dgm:pt>
    <dgm:pt modelId="{065F8F66-D4F9-4682-8075-192CF0A80F3B}" type="parTrans" cxnId="{BB70985B-E453-4AA4-8427-32AE65B2EB70}">
      <dgm:prSet/>
      <dgm:spPr/>
      <dgm:t>
        <a:bodyPr/>
        <a:lstStyle/>
        <a:p>
          <a:endParaRPr lang="id-ID"/>
        </a:p>
      </dgm:t>
    </dgm:pt>
    <dgm:pt modelId="{1FC96872-74AE-4234-B0E9-3DC4DA514424}" type="sibTrans" cxnId="{BB70985B-E453-4AA4-8427-32AE65B2EB70}">
      <dgm:prSet/>
      <dgm:spPr/>
      <dgm:t>
        <a:bodyPr/>
        <a:lstStyle/>
        <a:p>
          <a:endParaRPr lang="id-ID"/>
        </a:p>
      </dgm:t>
    </dgm:pt>
    <dgm:pt modelId="{EB34B921-6FE8-40CF-B918-A77FEB524A8F}">
      <dgm:prSet phldrT="[Text]"/>
      <dgm:spPr/>
      <dgm:t>
        <a:bodyPr/>
        <a:lstStyle/>
        <a:p>
          <a:r>
            <a:rPr lang="id-ID" dirty="0" smtClean="0"/>
            <a:t>Issues</a:t>
          </a:r>
          <a:endParaRPr lang="id-ID" dirty="0"/>
        </a:p>
      </dgm:t>
    </dgm:pt>
    <dgm:pt modelId="{B1371A71-7B2D-467F-80A3-64EA35F517A4}" type="parTrans" cxnId="{1EC153EE-1537-491B-9054-F0184F4A935C}">
      <dgm:prSet/>
      <dgm:spPr/>
      <dgm:t>
        <a:bodyPr/>
        <a:lstStyle/>
        <a:p>
          <a:endParaRPr lang="id-ID"/>
        </a:p>
      </dgm:t>
    </dgm:pt>
    <dgm:pt modelId="{77E18591-C301-4538-AD4A-1356AFBEA9A3}" type="sibTrans" cxnId="{1EC153EE-1537-491B-9054-F0184F4A935C}">
      <dgm:prSet/>
      <dgm:spPr/>
      <dgm:t>
        <a:bodyPr/>
        <a:lstStyle/>
        <a:p>
          <a:endParaRPr lang="id-ID"/>
        </a:p>
      </dgm:t>
    </dgm:pt>
    <dgm:pt modelId="{F6D9BD30-A0FF-426A-9A06-8F5CB676D4D8}">
      <dgm:prSet phldrT="[Text]"/>
      <dgm:spPr/>
      <dgm:t>
        <a:bodyPr/>
        <a:lstStyle/>
        <a:p>
          <a:r>
            <a:rPr lang="id-ID" dirty="0" smtClean="0"/>
            <a:t>Aliran Sesat</a:t>
          </a:r>
          <a:endParaRPr lang="id-ID" dirty="0"/>
        </a:p>
      </dgm:t>
    </dgm:pt>
    <dgm:pt modelId="{F4C42050-C9FA-4A46-A331-6BCC36B32447}" type="parTrans" cxnId="{E98AF107-9FD9-43D4-BD03-2B2378961866}">
      <dgm:prSet/>
      <dgm:spPr/>
      <dgm:t>
        <a:bodyPr/>
        <a:lstStyle/>
        <a:p>
          <a:endParaRPr lang="id-ID"/>
        </a:p>
      </dgm:t>
    </dgm:pt>
    <dgm:pt modelId="{772668FC-A5F7-42A9-8D7A-48C82633D5B8}" type="sibTrans" cxnId="{E98AF107-9FD9-43D4-BD03-2B2378961866}">
      <dgm:prSet/>
      <dgm:spPr/>
      <dgm:t>
        <a:bodyPr/>
        <a:lstStyle/>
        <a:p>
          <a:endParaRPr lang="id-ID"/>
        </a:p>
      </dgm:t>
    </dgm:pt>
    <dgm:pt modelId="{CEE48076-8B82-400F-8216-E295F10460B7}">
      <dgm:prSet phldrT="[Text]"/>
      <dgm:spPr/>
      <dgm:t>
        <a:bodyPr/>
        <a:lstStyle/>
        <a:p>
          <a:r>
            <a:rPr lang="id-ID" dirty="0" smtClean="0"/>
            <a:t>Against Aswaja</a:t>
          </a:r>
          <a:endParaRPr lang="id-ID" dirty="0"/>
        </a:p>
      </dgm:t>
    </dgm:pt>
    <dgm:pt modelId="{5F15F02F-0CEE-406A-AC65-6D840DEBB68B}" type="parTrans" cxnId="{1CEDFA52-0D9A-41E6-8877-B86042145B1D}">
      <dgm:prSet/>
      <dgm:spPr/>
      <dgm:t>
        <a:bodyPr/>
        <a:lstStyle/>
        <a:p>
          <a:endParaRPr lang="id-ID"/>
        </a:p>
      </dgm:t>
    </dgm:pt>
    <dgm:pt modelId="{5FEFB133-5B88-465F-B8CD-3D3129F712BF}" type="sibTrans" cxnId="{1CEDFA52-0D9A-41E6-8877-B86042145B1D}">
      <dgm:prSet/>
      <dgm:spPr/>
      <dgm:t>
        <a:bodyPr/>
        <a:lstStyle/>
        <a:p>
          <a:endParaRPr lang="id-ID"/>
        </a:p>
      </dgm:t>
    </dgm:pt>
    <dgm:pt modelId="{C08AFAD0-6368-4D1E-A048-9C10B7018F28}">
      <dgm:prSet phldrT="[Text]"/>
      <dgm:spPr/>
      <dgm:t>
        <a:bodyPr/>
        <a:lstStyle/>
        <a:p>
          <a:r>
            <a:rPr lang="id-ID" dirty="0" smtClean="0"/>
            <a:t>Alumni </a:t>
          </a:r>
          <a:endParaRPr lang="id-ID" dirty="0"/>
        </a:p>
      </dgm:t>
    </dgm:pt>
    <dgm:pt modelId="{96F29829-0DF2-4031-BC69-C37268455B17}" type="parTrans" cxnId="{D9233F77-43AF-4D6C-A62B-4647E78AE427}">
      <dgm:prSet/>
      <dgm:spPr/>
    </dgm:pt>
    <dgm:pt modelId="{9AF1DE21-881A-4BE3-B876-4799B08C3ECF}" type="sibTrans" cxnId="{D9233F77-43AF-4D6C-A62B-4647E78AE427}">
      <dgm:prSet/>
      <dgm:spPr/>
    </dgm:pt>
    <dgm:pt modelId="{A8486D4E-58E6-45B2-B094-BFB4996978CF}">
      <dgm:prSet phldrT="[Text]"/>
      <dgm:spPr/>
      <dgm:t>
        <a:bodyPr/>
        <a:lstStyle/>
        <a:p>
          <a:r>
            <a:rPr lang="id-ID" dirty="0" smtClean="0"/>
            <a:t>Urban society </a:t>
          </a:r>
          <a:endParaRPr lang="id-ID" dirty="0"/>
        </a:p>
      </dgm:t>
    </dgm:pt>
    <dgm:pt modelId="{5029B383-5C95-4C6D-8845-B249F744C76F}" type="parTrans" cxnId="{8E45444B-E3FF-4383-A10B-F55E8A244186}">
      <dgm:prSet/>
      <dgm:spPr/>
    </dgm:pt>
    <dgm:pt modelId="{2B0151C1-2A0F-4197-98E0-D918F8581398}" type="sibTrans" cxnId="{8E45444B-E3FF-4383-A10B-F55E8A244186}">
      <dgm:prSet/>
      <dgm:spPr/>
    </dgm:pt>
    <dgm:pt modelId="{60B8BF5A-2648-4564-BD60-35C1B93522D3}">
      <dgm:prSet phldrT="[Text]"/>
      <dgm:spPr/>
      <dgm:t>
        <a:bodyPr/>
        <a:lstStyle/>
        <a:p>
          <a:r>
            <a:rPr lang="id-ID" dirty="0" smtClean="0"/>
            <a:t>Political Affairs</a:t>
          </a:r>
          <a:endParaRPr lang="id-ID" dirty="0"/>
        </a:p>
      </dgm:t>
    </dgm:pt>
    <dgm:pt modelId="{3FD4864B-4213-4F71-ACE5-6AAD5E249E91}" type="parTrans" cxnId="{06DF7084-1047-422B-B459-08173F0E7D0B}">
      <dgm:prSet/>
      <dgm:spPr/>
    </dgm:pt>
    <dgm:pt modelId="{AEF8FC51-D5CE-4AC0-8A1A-CDB8698FB22D}" type="sibTrans" cxnId="{06DF7084-1047-422B-B459-08173F0E7D0B}">
      <dgm:prSet/>
      <dgm:spPr/>
    </dgm:pt>
    <dgm:pt modelId="{07A17901-E7DF-465D-96CD-3CF9F7639527}" type="pres">
      <dgm:prSet presAssocID="{7BABB99F-A5DF-43D4-AC24-C60804F96451}" presName="Name0" presStyleCnt="0">
        <dgm:presLayoutVars>
          <dgm:dir/>
          <dgm:resizeHandles val="exact"/>
        </dgm:presLayoutVars>
      </dgm:prSet>
      <dgm:spPr/>
      <dgm:t>
        <a:bodyPr/>
        <a:lstStyle/>
        <a:p>
          <a:endParaRPr lang="id-ID"/>
        </a:p>
      </dgm:t>
    </dgm:pt>
    <dgm:pt modelId="{5690D6EC-85CD-4CF2-87A1-DB3AC9AD856C}" type="pres">
      <dgm:prSet presAssocID="{1052F0A7-99DC-4E66-961C-E9FF041CCD7B}" presName="composite" presStyleCnt="0"/>
      <dgm:spPr/>
    </dgm:pt>
    <dgm:pt modelId="{6EA06B2D-23B6-4D9A-8480-1DE05C1AC6EB}" type="pres">
      <dgm:prSet presAssocID="{1052F0A7-99DC-4E66-961C-E9FF041CCD7B}" presName="imagSh" presStyleLbl="bgImgPlace1" presStyleIdx="0" presStyleCnt="3"/>
      <dgm:spPr/>
    </dgm:pt>
    <dgm:pt modelId="{EC183CBA-0142-49C7-951B-8788C098B9A7}" type="pres">
      <dgm:prSet presAssocID="{1052F0A7-99DC-4E66-961C-E9FF041CCD7B}" presName="txNode" presStyleLbl="node1" presStyleIdx="0" presStyleCnt="3">
        <dgm:presLayoutVars>
          <dgm:bulletEnabled val="1"/>
        </dgm:presLayoutVars>
      </dgm:prSet>
      <dgm:spPr/>
      <dgm:t>
        <a:bodyPr/>
        <a:lstStyle/>
        <a:p>
          <a:endParaRPr lang="id-ID"/>
        </a:p>
      </dgm:t>
    </dgm:pt>
    <dgm:pt modelId="{403A5256-5371-45B8-A734-83819DC50B6C}" type="pres">
      <dgm:prSet presAssocID="{A0CC9722-4C37-4DE1-813D-B7299683353F}" presName="sibTrans" presStyleLbl="sibTrans2D1" presStyleIdx="0" presStyleCnt="2"/>
      <dgm:spPr/>
      <dgm:t>
        <a:bodyPr/>
        <a:lstStyle/>
        <a:p>
          <a:endParaRPr lang="id-ID"/>
        </a:p>
      </dgm:t>
    </dgm:pt>
    <dgm:pt modelId="{D87BD7CF-7B5D-4DCB-A662-3A8FF90D219A}" type="pres">
      <dgm:prSet presAssocID="{A0CC9722-4C37-4DE1-813D-B7299683353F}" presName="connTx" presStyleLbl="sibTrans2D1" presStyleIdx="0" presStyleCnt="2"/>
      <dgm:spPr/>
      <dgm:t>
        <a:bodyPr/>
        <a:lstStyle/>
        <a:p>
          <a:endParaRPr lang="id-ID"/>
        </a:p>
      </dgm:t>
    </dgm:pt>
    <dgm:pt modelId="{BE47AB41-27F6-40F5-95CD-D92C609C20C4}" type="pres">
      <dgm:prSet presAssocID="{2B89C7F8-350B-4007-8CD1-ED82DBE74A80}" presName="composite" presStyleCnt="0"/>
      <dgm:spPr/>
    </dgm:pt>
    <dgm:pt modelId="{FB7C5815-E4B0-490E-A3E8-9E61F46C34B1}" type="pres">
      <dgm:prSet presAssocID="{2B89C7F8-350B-4007-8CD1-ED82DBE74A80}" presName="imagSh" presStyleLbl="bgImgPlace1" presStyleIdx="1" presStyleCnt="3"/>
      <dgm:spPr/>
    </dgm:pt>
    <dgm:pt modelId="{BD6093F0-359C-4A98-BA71-DF6C96B4AE1B}" type="pres">
      <dgm:prSet presAssocID="{2B89C7F8-350B-4007-8CD1-ED82DBE74A80}" presName="txNode" presStyleLbl="node1" presStyleIdx="1" presStyleCnt="3">
        <dgm:presLayoutVars>
          <dgm:bulletEnabled val="1"/>
        </dgm:presLayoutVars>
      </dgm:prSet>
      <dgm:spPr/>
      <dgm:t>
        <a:bodyPr/>
        <a:lstStyle/>
        <a:p>
          <a:endParaRPr lang="id-ID"/>
        </a:p>
      </dgm:t>
    </dgm:pt>
    <dgm:pt modelId="{276B3A67-6EF8-4CD1-A507-D9C445338743}" type="pres">
      <dgm:prSet presAssocID="{2A31EC41-4B0C-471E-975F-756C46949269}" presName="sibTrans" presStyleLbl="sibTrans2D1" presStyleIdx="1" presStyleCnt="2"/>
      <dgm:spPr/>
      <dgm:t>
        <a:bodyPr/>
        <a:lstStyle/>
        <a:p>
          <a:endParaRPr lang="id-ID"/>
        </a:p>
      </dgm:t>
    </dgm:pt>
    <dgm:pt modelId="{DAB3F739-F154-4850-9E88-BC4E44CB6DBF}" type="pres">
      <dgm:prSet presAssocID="{2A31EC41-4B0C-471E-975F-756C46949269}" presName="connTx" presStyleLbl="sibTrans2D1" presStyleIdx="1" presStyleCnt="2"/>
      <dgm:spPr/>
      <dgm:t>
        <a:bodyPr/>
        <a:lstStyle/>
        <a:p>
          <a:endParaRPr lang="id-ID"/>
        </a:p>
      </dgm:t>
    </dgm:pt>
    <dgm:pt modelId="{0654737D-C99C-45C8-9634-689AE7C7B1A9}" type="pres">
      <dgm:prSet presAssocID="{EB34B921-6FE8-40CF-B918-A77FEB524A8F}" presName="composite" presStyleCnt="0"/>
      <dgm:spPr/>
    </dgm:pt>
    <dgm:pt modelId="{0584C62B-8A10-4C67-B323-86CD14A072F7}" type="pres">
      <dgm:prSet presAssocID="{EB34B921-6FE8-40CF-B918-A77FEB524A8F}" presName="imagSh" presStyleLbl="bgImgPlace1" presStyleIdx="2" presStyleCnt="3"/>
      <dgm:spPr/>
    </dgm:pt>
    <dgm:pt modelId="{6FF1F045-A7BC-4BA9-9763-EB9EE20F8F5C}" type="pres">
      <dgm:prSet presAssocID="{EB34B921-6FE8-40CF-B918-A77FEB524A8F}" presName="txNode" presStyleLbl="node1" presStyleIdx="2" presStyleCnt="3">
        <dgm:presLayoutVars>
          <dgm:bulletEnabled val="1"/>
        </dgm:presLayoutVars>
      </dgm:prSet>
      <dgm:spPr/>
      <dgm:t>
        <a:bodyPr/>
        <a:lstStyle/>
        <a:p>
          <a:endParaRPr lang="id-ID"/>
        </a:p>
      </dgm:t>
    </dgm:pt>
  </dgm:ptLst>
  <dgm:cxnLst>
    <dgm:cxn modelId="{EAE65714-B91F-4AC8-92BB-5BD806F9790F}" type="presOf" srcId="{A0CC9722-4C37-4DE1-813D-B7299683353F}" destId="{403A5256-5371-45B8-A734-83819DC50B6C}" srcOrd="0" destOrd="0" presId="urn:microsoft.com/office/officeart/2005/8/layout/hProcess10#1"/>
    <dgm:cxn modelId="{2DEB651C-4B3C-4799-AD03-162C4FB08074}" type="presOf" srcId="{1052F0A7-99DC-4E66-961C-E9FF041CCD7B}" destId="{EC183CBA-0142-49C7-951B-8788C098B9A7}" srcOrd="0" destOrd="0" presId="urn:microsoft.com/office/officeart/2005/8/layout/hProcess10#1"/>
    <dgm:cxn modelId="{8E45444B-E3FF-4383-A10B-F55E8A244186}" srcId="{2B89C7F8-350B-4007-8CD1-ED82DBE74A80}" destId="{A8486D4E-58E6-45B2-B094-BFB4996978CF}" srcOrd="2" destOrd="0" parTransId="{5029B383-5C95-4C6D-8845-B249F744C76F}" sibTransId="{2B0151C1-2A0F-4197-98E0-D918F8581398}"/>
    <dgm:cxn modelId="{374AB12A-26E2-4883-937E-E58850138610}" type="presOf" srcId="{CEE48076-8B82-400F-8216-E295F10460B7}" destId="{6FF1F045-A7BC-4BA9-9763-EB9EE20F8F5C}" srcOrd="0" destOrd="2" presId="urn:microsoft.com/office/officeart/2005/8/layout/hProcess10#1"/>
    <dgm:cxn modelId="{CA316C3F-92D3-4921-9347-9238F39B9C4A}" srcId="{7BABB99F-A5DF-43D4-AC24-C60804F96451}" destId="{1052F0A7-99DC-4E66-961C-E9FF041CCD7B}" srcOrd="0" destOrd="0" parTransId="{E04FB9A3-7B9B-478B-BFAA-01357C9C8F2C}" sibTransId="{A0CC9722-4C37-4DE1-813D-B7299683353F}"/>
    <dgm:cxn modelId="{7D59591B-8444-425E-BEBB-88E7BA1B7923}" type="presOf" srcId="{5705681A-ADA7-4491-A0CF-FD09241D666E}" destId="{EC183CBA-0142-49C7-951B-8788C098B9A7}" srcOrd="0" destOrd="2" presId="urn:microsoft.com/office/officeart/2005/8/layout/hProcess10#1"/>
    <dgm:cxn modelId="{7DBFA0E6-6D87-4C61-AE20-53F0E111E869}" type="presOf" srcId="{2B89C7F8-350B-4007-8CD1-ED82DBE74A80}" destId="{BD6093F0-359C-4A98-BA71-DF6C96B4AE1B}" srcOrd="0" destOrd="0" presId="urn:microsoft.com/office/officeart/2005/8/layout/hProcess10#1"/>
    <dgm:cxn modelId="{84CED2D2-44A0-4A20-9263-DFA695E4BC65}" type="presOf" srcId="{60B8BF5A-2648-4564-BD60-35C1B93522D3}" destId="{6FF1F045-A7BC-4BA9-9763-EB9EE20F8F5C}" srcOrd="0" destOrd="3" presId="urn:microsoft.com/office/officeart/2005/8/layout/hProcess10#1"/>
    <dgm:cxn modelId="{D9233F77-43AF-4D6C-A62B-4647E78AE427}" srcId="{1052F0A7-99DC-4E66-961C-E9FF041CCD7B}" destId="{C08AFAD0-6368-4D1E-A048-9C10B7018F28}" srcOrd="2" destOrd="0" parTransId="{96F29829-0DF2-4031-BC69-C37268455B17}" sibTransId="{9AF1DE21-881A-4BE3-B876-4799B08C3ECF}"/>
    <dgm:cxn modelId="{E34B4409-7A3B-45FF-84B9-2A9D401A97D0}" type="presOf" srcId="{613DF23D-AF41-4E7A-BD12-15841D788550}" destId="{BD6093F0-359C-4A98-BA71-DF6C96B4AE1B}" srcOrd="0" destOrd="2" presId="urn:microsoft.com/office/officeart/2005/8/layout/hProcess10#1"/>
    <dgm:cxn modelId="{DBBD68E4-D932-4FE5-AC11-D52B46F0C233}" type="presOf" srcId="{EB34B921-6FE8-40CF-B918-A77FEB524A8F}" destId="{6FF1F045-A7BC-4BA9-9763-EB9EE20F8F5C}" srcOrd="0" destOrd="0" presId="urn:microsoft.com/office/officeart/2005/8/layout/hProcess10#1"/>
    <dgm:cxn modelId="{F392FC7B-00D7-42E0-A923-6CDB669FA40D}" type="presOf" srcId="{59AEE0EB-710D-4DB3-AD9E-0032F4670217}" destId="{BD6093F0-359C-4A98-BA71-DF6C96B4AE1B}" srcOrd="0" destOrd="1" presId="urn:microsoft.com/office/officeart/2005/8/layout/hProcess10#1"/>
    <dgm:cxn modelId="{608D0F38-BBEF-4FDC-A5CB-B33EA140FC4E}" srcId="{1052F0A7-99DC-4E66-961C-E9FF041CCD7B}" destId="{D077DE62-4E55-4AE5-8270-D683CA0B301A}" srcOrd="0" destOrd="0" parTransId="{A3FBDAC9-10AD-4DB9-BE9C-F4845E215B80}" sibTransId="{04E72DB1-0D42-47FA-ACDF-49D0610742A1}"/>
    <dgm:cxn modelId="{BB70985B-E453-4AA4-8427-32AE65B2EB70}" srcId="{2B89C7F8-350B-4007-8CD1-ED82DBE74A80}" destId="{613DF23D-AF41-4E7A-BD12-15841D788550}" srcOrd="1" destOrd="0" parTransId="{065F8F66-D4F9-4682-8075-192CF0A80F3B}" sibTransId="{1FC96872-74AE-4234-B0E9-3DC4DA514424}"/>
    <dgm:cxn modelId="{E98AF107-9FD9-43D4-BD03-2B2378961866}" srcId="{EB34B921-6FE8-40CF-B918-A77FEB524A8F}" destId="{F6D9BD30-A0FF-426A-9A06-8F5CB676D4D8}" srcOrd="0" destOrd="0" parTransId="{F4C42050-C9FA-4A46-A331-6BCC36B32447}" sibTransId="{772668FC-A5F7-42A9-8D7A-48C82633D5B8}"/>
    <dgm:cxn modelId="{1EC153EE-1537-491B-9054-F0184F4A935C}" srcId="{7BABB99F-A5DF-43D4-AC24-C60804F96451}" destId="{EB34B921-6FE8-40CF-B918-A77FEB524A8F}" srcOrd="2" destOrd="0" parTransId="{B1371A71-7B2D-467F-80A3-64EA35F517A4}" sibTransId="{77E18591-C301-4538-AD4A-1356AFBEA9A3}"/>
    <dgm:cxn modelId="{DB7FF89C-344D-42D3-98A5-73D7C6D48D59}" type="presOf" srcId="{2A31EC41-4B0C-471E-975F-756C46949269}" destId="{DAB3F739-F154-4850-9E88-BC4E44CB6DBF}" srcOrd="1" destOrd="0" presId="urn:microsoft.com/office/officeart/2005/8/layout/hProcess10#1"/>
    <dgm:cxn modelId="{99DA1886-1A90-47F9-92A7-34F0B2077329}" srcId="{7BABB99F-A5DF-43D4-AC24-C60804F96451}" destId="{2B89C7F8-350B-4007-8CD1-ED82DBE74A80}" srcOrd="1" destOrd="0" parTransId="{1A44BFE3-4A8A-4D96-8F3A-BB26B2362787}" sibTransId="{2A31EC41-4B0C-471E-975F-756C46949269}"/>
    <dgm:cxn modelId="{D6526496-E567-4101-AB7B-555B58BAC2BB}" type="presOf" srcId="{A0CC9722-4C37-4DE1-813D-B7299683353F}" destId="{D87BD7CF-7B5D-4DCB-A662-3A8FF90D219A}" srcOrd="1" destOrd="0" presId="urn:microsoft.com/office/officeart/2005/8/layout/hProcess10#1"/>
    <dgm:cxn modelId="{0AC33462-42BB-4E61-AE4F-F98B4D57BEB6}" type="presOf" srcId="{C08AFAD0-6368-4D1E-A048-9C10B7018F28}" destId="{EC183CBA-0142-49C7-951B-8788C098B9A7}" srcOrd="0" destOrd="3" presId="urn:microsoft.com/office/officeart/2005/8/layout/hProcess10#1"/>
    <dgm:cxn modelId="{851F054D-674D-49D1-800E-C5A730FE2816}" srcId="{1052F0A7-99DC-4E66-961C-E9FF041CCD7B}" destId="{5705681A-ADA7-4491-A0CF-FD09241D666E}" srcOrd="1" destOrd="0" parTransId="{C8170534-6E3D-4D29-8DEF-A28834ED9E7A}" sibTransId="{2B104138-D051-4E1D-B11B-0B886FC4C65A}"/>
    <dgm:cxn modelId="{1543B360-2691-425E-9A86-18648CD74823}" type="presOf" srcId="{A8486D4E-58E6-45B2-B094-BFB4996978CF}" destId="{BD6093F0-359C-4A98-BA71-DF6C96B4AE1B}" srcOrd="0" destOrd="3" presId="urn:microsoft.com/office/officeart/2005/8/layout/hProcess10#1"/>
    <dgm:cxn modelId="{3BB4AE84-7AB6-4E10-9829-07B28790C0D2}" type="presOf" srcId="{F6D9BD30-A0FF-426A-9A06-8F5CB676D4D8}" destId="{6FF1F045-A7BC-4BA9-9763-EB9EE20F8F5C}" srcOrd="0" destOrd="1" presId="urn:microsoft.com/office/officeart/2005/8/layout/hProcess10#1"/>
    <dgm:cxn modelId="{90CD7270-D851-4C91-9073-04887F6B6E6A}" srcId="{2B89C7F8-350B-4007-8CD1-ED82DBE74A80}" destId="{59AEE0EB-710D-4DB3-AD9E-0032F4670217}" srcOrd="0" destOrd="0" parTransId="{0BFF13EF-CE7A-4934-B486-42A05B51C612}" sibTransId="{CBB1EBB8-7E9F-43BB-9139-42CC6A49F153}"/>
    <dgm:cxn modelId="{06DF7084-1047-422B-B459-08173F0E7D0B}" srcId="{EB34B921-6FE8-40CF-B918-A77FEB524A8F}" destId="{60B8BF5A-2648-4564-BD60-35C1B93522D3}" srcOrd="2" destOrd="0" parTransId="{3FD4864B-4213-4F71-ACE5-6AAD5E249E91}" sibTransId="{AEF8FC51-D5CE-4AC0-8A1A-CDB8698FB22D}"/>
    <dgm:cxn modelId="{92EA6B00-1F79-4A06-AF7E-A7F541114F2D}" type="presOf" srcId="{2A31EC41-4B0C-471E-975F-756C46949269}" destId="{276B3A67-6EF8-4CD1-A507-D9C445338743}" srcOrd="0" destOrd="0" presId="urn:microsoft.com/office/officeart/2005/8/layout/hProcess10#1"/>
    <dgm:cxn modelId="{DAB32130-8369-43B0-84DD-4067B381DF89}" type="presOf" srcId="{7BABB99F-A5DF-43D4-AC24-C60804F96451}" destId="{07A17901-E7DF-465D-96CD-3CF9F7639527}" srcOrd="0" destOrd="0" presId="urn:microsoft.com/office/officeart/2005/8/layout/hProcess10#1"/>
    <dgm:cxn modelId="{1CEDFA52-0D9A-41E6-8877-B86042145B1D}" srcId="{EB34B921-6FE8-40CF-B918-A77FEB524A8F}" destId="{CEE48076-8B82-400F-8216-E295F10460B7}" srcOrd="1" destOrd="0" parTransId="{5F15F02F-0CEE-406A-AC65-6D840DEBB68B}" sibTransId="{5FEFB133-5B88-465F-B8CD-3D3129F712BF}"/>
    <dgm:cxn modelId="{66378994-6538-4AEF-8AED-D42556115832}" type="presOf" srcId="{D077DE62-4E55-4AE5-8270-D683CA0B301A}" destId="{EC183CBA-0142-49C7-951B-8788C098B9A7}" srcOrd="0" destOrd="1" presId="urn:microsoft.com/office/officeart/2005/8/layout/hProcess10#1"/>
    <dgm:cxn modelId="{CFAAD887-D22C-450D-9618-66320D63B272}" type="presParOf" srcId="{07A17901-E7DF-465D-96CD-3CF9F7639527}" destId="{5690D6EC-85CD-4CF2-87A1-DB3AC9AD856C}" srcOrd="0" destOrd="0" presId="urn:microsoft.com/office/officeart/2005/8/layout/hProcess10#1"/>
    <dgm:cxn modelId="{A1A59D53-FD1A-48C7-BBC8-8766B690E17F}" type="presParOf" srcId="{5690D6EC-85CD-4CF2-87A1-DB3AC9AD856C}" destId="{6EA06B2D-23B6-4D9A-8480-1DE05C1AC6EB}" srcOrd="0" destOrd="0" presId="urn:microsoft.com/office/officeart/2005/8/layout/hProcess10#1"/>
    <dgm:cxn modelId="{BA29F6E9-C8F6-4CF2-A4F7-6A563B870226}" type="presParOf" srcId="{5690D6EC-85CD-4CF2-87A1-DB3AC9AD856C}" destId="{EC183CBA-0142-49C7-951B-8788C098B9A7}" srcOrd="1" destOrd="0" presId="urn:microsoft.com/office/officeart/2005/8/layout/hProcess10#1"/>
    <dgm:cxn modelId="{0E28B204-22D3-40EF-B2E2-853E5A6D1782}" type="presParOf" srcId="{07A17901-E7DF-465D-96CD-3CF9F7639527}" destId="{403A5256-5371-45B8-A734-83819DC50B6C}" srcOrd="1" destOrd="0" presId="urn:microsoft.com/office/officeart/2005/8/layout/hProcess10#1"/>
    <dgm:cxn modelId="{606EFD39-B878-4543-901B-A294F100FB34}" type="presParOf" srcId="{403A5256-5371-45B8-A734-83819DC50B6C}" destId="{D87BD7CF-7B5D-4DCB-A662-3A8FF90D219A}" srcOrd="0" destOrd="0" presId="urn:microsoft.com/office/officeart/2005/8/layout/hProcess10#1"/>
    <dgm:cxn modelId="{08A24EE5-B785-4C89-943D-6D6250473928}" type="presParOf" srcId="{07A17901-E7DF-465D-96CD-3CF9F7639527}" destId="{BE47AB41-27F6-40F5-95CD-D92C609C20C4}" srcOrd="2" destOrd="0" presId="urn:microsoft.com/office/officeart/2005/8/layout/hProcess10#1"/>
    <dgm:cxn modelId="{3EAAF7CD-AF6A-411E-945A-91E26E284389}" type="presParOf" srcId="{BE47AB41-27F6-40F5-95CD-D92C609C20C4}" destId="{FB7C5815-E4B0-490E-A3E8-9E61F46C34B1}" srcOrd="0" destOrd="0" presId="urn:microsoft.com/office/officeart/2005/8/layout/hProcess10#1"/>
    <dgm:cxn modelId="{D0E77998-22CB-45D7-B703-BC9CFA92D603}" type="presParOf" srcId="{BE47AB41-27F6-40F5-95CD-D92C609C20C4}" destId="{BD6093F0-359C-4A98-BA71-DF6C96B4AE1B}" srcOrd="1" destOrd="0" presId="urn:microsoft.com/office/officeart/2005/8/layout/hProcess10#1"/>
    <dgm:cxn modelId="{E54557FB-3AFF-447B-BBC2-099F02B6D28E}" type="presParOf" srcId="{07A17901-E7DF-465D-96CD-3CF9F7639527}" destId="{276B3A67-6EF8-4CD1-A507-D9C445338743}" srcOrd="3" destOrd="0" presId="urn:microsoft.com/office/officeart/2005/8/layout/hProcess10#1"/>
    <dgm:cxn modelId="{F571C4BC-C7B8-4282-835C-D189E934ADA2}" type="presParOf" srcId="{276B3A67-6EF8-4CD1-A507-D9C445338743}" destId="{DAB3F739-F154-4850-9E88-BC4E44CB6DBF}" srcOrd="0" destOrd="0" presId="urn:microsoft.com/office/officeart/2005/8/layout/hProcess10#1"/>
    <dgm:cxn modelId="{F62D7BBF-BCA9-4137-8712-1D287277C3FA}" type="presParOf" srcId="{07A17901-E7DF-465D-96CD-3CF9F7639527}" destId="{0654737D-C99C-45C8-9634-689AE7C7B1A9}" srcOrd="4" destOrd="0" presId="urn:microsoft.com/office/officeart/2005/8/layout/hProcess10#1"/>
    <dgm:cxn modelId="{823E6718-6844-4E4B-AA87-447BB50FD2BC}" type="presParOf" srcId="{0654737D-C99C-45C8-9634-689AE7C7B1A9}" destId="{0584C62B-8A10-4C67-B323-86CD14A072F7}" srcOrd="0" destOrd="0" presId="urn:microsoft.com/office/officeart/2005/8/layout/hProcess10#1"/>
    <dgm:cxn modelId="{063441C6-F49A-494C-958E-702DC360EF97}" type="presParOf" srcId="{0654737D-C99C-45C8-9634-689AE7C7B1A9}" destId="{6FF1F045-A7BC-4BA9-9763-EB9EE20F8F5C}" srcOrd="1" destOrd="0" presId="urn:microsoft.com/office/officeart/2005/8/layout/hProcess10#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6D0EC7-31E5-4F5E-ABAD-E88BABA5802C}">
      <dsp:nvSpPr>
        <dsp:cNvPr id="0" name=""/>
        <dsp:cNvSpPr/>
      </dsp:nvSpPr>
      <dsp:spPr>
        <a:xfrm>
          <a:off x="0" y="0"/>
          <a:ext cx="7624786" cy="1714500"/>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20980" tIns="220980" rIns="220980" bIns="220980" numCol="1" spcCol="1270" anchor="ctr" anchorCtr="0">
          <a:noAutofit/>
        </a:bodyPr>
        <a:lstStyle/>
        <a:p>
          <a:pPr lvl="0" algn="ctr" defTabSz="2578100">
            <a:lnSpc>
              <a:spcPct val="90000"/>
            </a:lnSpc>
            <a:spcBef>
              <a:spcPct val="0"/>
            </a:spcBef>
            <a:spcAft>
              <a:spcPct val="35000"/>
            </a:spcAft>
          </a:pPr>
          <a:r>
            <a:rPr lang="id-ID" sz="5800" kern="1200" dirty="0" smtClean="0"/>
            <a:t>Melawan Aliran Sesat</a:t>
          </a:r>
          <a:endParaRPr lang="id-ID" sz="5800" kern="1200" dirty="0"/>
        </a:p>
      </dsp:txBody>
      <dsp:txXfrm>
        <a:off x="0" y="0"/>
        <a:ext cx="7624786" cy="1714500"/>
      </dsp:txXfrm>
    </dsp:sp>
    <dsp:sp modelId="{A4921DBA-D11B-42FE-8A89-B94986B7D658}">
      <dsp:nvSpPr>
        <dsp:cNvPr id="0" name=""/>
        <dsp:cNvSpPr/>
      </dsp:nvSpPr>
      <dsp:spPr>
        <a:xfrm>
          <a:off x="3723" y="1714500"/>
          <a:ext cx="2539113" cy="360045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id-ID" sz="3400" kern="1200" dirty="0" smtClean="0"/>
            <a:t>Semua Organisasi Islam </a:t>
          </a:r>
          <a:endParaRPr lang="id-ID" sz="3400" kern="1200" dirty="0"/>
        </a:p>
      </dsp:txBody>
      <dsp:txXfrm>
        <a:off x="3723" y="1714500"/>
        <a:ext cx="2539113" cy="3600450"/>
      </dsp:txXfrm>
    </dsp:sp>
    <dsp:sp modelId="{0DFDA908-EA12-4AA2-A73B-9EFF5ABBBBE5}">
      <dsp:nvSpPr>
        <dsp:cNvPr id="0" name=""/>
        <dsp:cNvSpPr/>
      </dsp:nvSpPr>
      <dsp:spPr>
        <a:xfrm>
          <a:off x="2542836" y="1714500"/>
          <a:ext cx="2539113" cy="360045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id-ID" sz="3400" kern="1200" dirty="0" smtClean="0"/>
            <a:t>Pemerintah</a:t>
          </a:r>
          <a:endParaRPr lang="id-ID" sz="3400" kern="1200" dirty="0"/>
        </a:p>
      </dsp:txBody>
      <dsp:txXfrm>
        <a:off x="2542836" y="1714500"/>
        <a:ext cx="2539113" cy="3600450"/>
      </dsp:txXfrm>
    </dsp:sp>
    <dsp:sp modelId="{CF89F1D6-664E-462C-AC6A-0F74CEF1C1F5}">
      <dsp:nvSpPr>
        <dsp:cNvPr id="0" name=""/>
        <dsp:cNvSpPr/>
      </dsp:nvSpPr>
      <dsp:spPr>
        <a:xfrm>
          <a:off x="5081949" y="1714500"/>
          <a:ext cx="2539113" cy="360045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id-ID" sz="3400" kern="1200" dirty="0" smtClean="0"/>
            <a:t>Dapat Bekerja Sama</a:t>
          </a:r>
          <a:endParaRPr lang="id-ID" sz="3400" kern="1200" dirty="0"/>
        </a:p>
      </dsp:txBody>
      <dsp:txXfrm>
        <a:off x="5081949" y="1714500"/>
        <a:ext cx="2539113" cy="3600450"/>
      </dsp:txXfrm>
    </dsp:sp>
    <dsp:sp modelId="{9D8F15D7-51CF-4104-AF47-6A02BECA8A30}">
      <dsp:nvSpPr>
        <dsp:cNvPr id="0" name=""/>
        <dsp:cNvSpPr/>
      </dsp:nvSpPr>
      <dsp:spPr>
        <a:xfrm>
          <a:off x="0" y="5314950"/>
          <a:ext cx="7624786" cy="400050"/>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73792E-89E3-4425-B4F5-E6B9260BD570}">
      <dsp:nvSpPr>
        <dsp:cNvPr id="0" name=""/>
        <dsp:cNvSpPr/>
      </dsp:nvSpPr>
      <dsp:spPr>
        <a:xfrm>
          <a:off x="0" y="0"/>
          <a:ext cx="7747000" cy="116347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01930" tIns="201930" rIns="201930" bIns="201930" numCol="1" spcCol="1270" anchor="ctr" anchorCtr="0">
          <a:noAutofit/>
        </a:bodyPr>
        <a:lstStyle/>
        <a:p>
          <a:pPr lvl="0" algn="ctr" defTabSz="2355850">
            <a:lnSpc>
              <a:spcPct val="90000"/>
            </a:lnSpc>
            <a:spcBef>
              <a:spcPct val="0"/>
            </a:spcBef>
            <a:spcAft>
              <a:spcPct val="35000"/>
            </a:spcAft>
          </a:pPr>
          <a:r>
            <a:rPr lang="id-ID" sz="5300" kern="1200" dirty="0" smtClean="0"/>
            <a:t>Melawan Wahabi</a:t>
          </a:r>
          <a:endParaRPr lang="id-ID" sz="5300" kern="1200" dirty="0"/>
        </a:p>
      </dsp:txBody>
      <dsp:txXfrm>
        <a:off x="0" y="0"/>
        <a:ext cx="7747000" cy="1163478"/>
      </dsp:txXfrm>
    </dsp:sp>
    <dsp:sp modelId="{A83FFC94-2642-487B-8495-196466D2295C}">
      <dsp:nvSpPr>
        <dsp:cNvPr id="0" name=""/>
        <dsp:cNvSpPr/>
      </dsp:nvSpPr>
      <dsp:spPr>
        <a:xfrm>
          <a:off x="3782" y="1163478"/>
          <a:ext cx="2579811" cy="244330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id-ID" sz="4800" kern="1200" dirty="0" smtClean="0"/>
            <a:t>Dayah</a:t>
          </a:r>
          <a:endParaRPr lang="id-ID" sz="4800" kern="1200" dirty="0"/>
        </a:p>
      </dsp:txBody>
      <dsp:txXfrm>
        <a:off x="3782" y="1163478"/>
        <a:ext cx="2579811" cy="2443305"/>
      </dsp:txXfrm>
    </dsp:sp>
    <dsp:sp modelId="{0F81E795-BCAF-4A4B-AC44-506F58C1DEB6}">
      <dsp:nvSpPr>
        <dsp:cNvPr id="0" name=""/>
        <dsp:cNvSpPr/>
      </dsp:nvSpPr>
      <dsp:spPr>
        <a:xfrm>
          <a:off x="2595770" y="1174693"/>
          <a:ext cx="2579811" cy="244330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id-ID" sz="4800" kern="1200" dirty="0" smtClean="0"/>
            <a:t>Aswaja </a:t>
          </a:r>
          <a:endParaRPr lang="id-ID" sz="4800" kern="1200" dirty="0"/>
        </a:p>
      </dsp:txBody>
      <dsp:txXfrm>
        <a:off x="2595770" y="1174693"/>
        <a:ext cx="2579811" cy="2443305"/>
      </dsp:txXfrm>
    </dsp:sp>
    <dsp:sp modelId="{3DEEE1B2-17CC-4843-A9A4-D2B874D8615A}">
      <dsp:nvSpPr>
        <dsp:cNvPr id="0" name=""/>
        <dsp:cNvSpPr/>
      </dsp:nvSpPr>
      <dsp:spPr>
        <a:xfrm>
          <a:off x="5163405" y="1163478"/>
          <a:ext cx="2579811" cy="2443305"/>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id-ID" sz="4800" kern="1200" dirty="0" smtClean="0"/>
            <a:t>Political Issues</a:t>
          </a:r>
          <a:endParaRPr lang="id-ID" sz="4800" kern="1200" dirty="0"/>
        </a:p>
      </dsp:txBody>
      <dsp:txXfrm>
        <a:off x="5163405" y="1163478"/>
        <a:ext cx="2579811" cy="2443305"/>
      </dsp:txXfrm>
    </dsp:sp>
    <dsp:sp modelId="{5100FDCA-69A6-4B02-8588-B9FBB6CD3424}">
      <dsp:nvSpPr>
        <dsp:cNvPr id="0" name=""/>
        <dsp:cNvSpPr/>
      </dsp:nvSpPr>
      <dsp:spPr>
        <a:xfrm>
          <a:off x="0" y="3606784"/>
          <a:ext cx="7747000" cy="27147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A06B2D-23B6-4D9A-8480-1DE05C1AC6EB}">
      <dsp:nvSpPr>
        <dsp:cNvPr id="0" name=""/>
        <dsp:cNvSpPr/>
      </dsp:nvSpPr>
      <dsp:spPr>
        <a:xfrm>
          <a:off x="3853" y="486932"/>
          <a:ext cx="1815249" cy="1815249"/>
        </a:xfrm>
        <a:prstGeom prst="roundRect">
          <a:avLst>
            <a:gd name="adj" fmla="val 10000"/>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183CBA-0142-49C7-951B-8788C098B9A7}">
      <dsp:nvSpPr>
        <dsp:cNvPr id="0" name=""/>
        <dsp:cNvSpPr/>
      </dsp:nvSpPr>
      <dsp:spPr>
        <a:xfrm>
          <a:off x="299358" y="1576081"/>
          <a:ext cx="1815249" cy="181524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id-ID" sz="1900" kern="1200" dirty="0" smtClean="0"/>
            <a:t>Middle Eastern</a:t>
          </a:r>
          <a:endParaRPr lang="id-ID" sz="1900" kern="1200" dirty="0"/>
        </a:p>
        <a:p>
          <a:pPr marL="114300" lvl="1" indent="-114300" algn="l" defTabSz="666750">
            <a:lnSpc>
              <a:spcPct val="90000"/>
            </a:lnSpc>
            <a:spcBef>
              <a:spcPct val="0"/>
            </a:spcBef>
            <a:spcAft>
              <a:spcPct val="15000"/>
            </a:spcAft>
            <a:buChar char="••"/>
          </a:pPr>
          <a:r>
            <a:rPr lang="id-ID" sz="1500" kern="1200" dirty="0" smtClean="0"/>
            <a:t>Arabic Syaikh</a:t>
          </a:r>
          <a:endParaRPr lang="id-ID" sz="1500" kern="1200" dirty="0"/>
        </a:p>
        <a:p>
          <a:pPr marL="114300" lvl="1" indent="-114300" algn="l" defTabSz="666750">
            <a:lnSpc>
              <a:spcPct val="90000"/>
            </a:lnSpc>
            <a:spcBef>
              <a:spcPct val="0"/>
            </a:spcBef>
            <a:spcAft>
              <a:spcPct val="15000"/>
            </a:spcAft>
            <a:buChar char="••"/>
          </a:pPr>
          <a:r>
            <a:rPr lang="id-ID" sz="1500" kern="1200" dirty="0" smtClean="0"/>
            <a:t>Pesantren</a:t>
          </a:r>
          <a:endParaRPr lang="id-ID" sz="1500" kern="1200" dirty="0"/>
        </a:p>
        <a:p>
          <a:pPr marL="114300" lvl="1" indent="-114300" algn="l" defTabSz="666750">
            <a:lnSpc>
              <a:spcPct val="90000"/>
            </a:lnSpc>
            <a:spcBef>
              <a:spcPct val="0"/>
            </a:spcBef>
            <a:spcAft>
              <a:spcPct val="15000"/>
            </a:spcAft>
            <a:buChar char="••"/>
          </a:pPr>
          <a:r>
            <a:rPr lang="id-ID" sz="1500" kern="1200" dirty="0" smtClean="0"/>
            <a:t>Alumni </a:t>
          </a:r>
          <a:endParaRPr lang="id-ID" sz="1500" kern="1200" dirty="0"/>
        </a:p>
      </dsp:txBody>
      <dsp:txXfrm>
        <a:off x="352525" y="1629248"/>
        <a:ext cx="1708915" cy="1708915"/>
      </dsp:txXfrm>
    </dsp:sp>
    <dsp:sp modelId="{403A5256-5371-45B8-A734-83819DC50B6C}">
      <dsp:nvSpPr>
        <dsp:cNvPr id="0" name=""/>
        <dsp:cNvSpPr/>
      </dsp:nvSpPr>
      <dsp:spPr>
        <a:xfrm>
          <a:off x="2168759" y="1176467"/>
          <a:ext cx="349657" cy="43617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id-ID" sz="1500" kern="1200"/>
        </a:p>
      </dsp:txBody>
      <dsp:txXfrm>
        <a:off x="2168759" y="1263703"/>
        <a:ext cx="244760" cy="261707"/>
      </dsp:txXfrm>
    </dsp:sp>
    <dsp:sp modelId="{FB7C5815-E4B0-490E-A3E8-9E61F46C34B1}">
      <dsp:nvSpPr>
        <dsp:cNvPr id="0" name=""/>
        <dsp:cNvSpPr/>
      </dsp:nvSpPr>
      <dsp:spPr>
        <a:xfrm>
          <a:off x="2818122" y="486932"/>
          <a:ext cx="1815249" cy="1815249"/>
        </a:xfrm>
        <a:prstGeom prst="roundRect">
          <a:avLst>
            <a:gd name="adj" fmla="val 10000"/>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D6093F0-359C-4A98-BA71-DF6C96B4AE1B}">
      <dsp:nvSpPr>
        <dsp:cNvPr id="0" name=""/>
        <dsp:cNvSpPr/>
      </dsp:nvSpPr>
      <dsp:spPr>
        <a:xfrm>
          <a:off x="3113628" y="1576081"/>
          <a:ext cx="1815249" cy="181524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id-ID" sz="1900" kern="1200" dirty="0" smtClean="0"/>
            <a:t>Society</a:t>
          </a:r>
          <a:endParaRPr lang="id-ID" sz="1900" kern="1200" dirty="0"/>
        </a:p>
        <a:p>
          <a:pPr marL="114300" lvl="1" indent="-114300" algn="l" defTabSz="666750">
            <a:lnSpc>
              <a:spcPct val="90000"/>
            </a:lnSpc>
            <a:spcBef>
              <a:spcPct val="0"/>
            </a:spcBef>
            <a:spcAft>
              <a:spcPct val="15000"/>
            </a:spcAft>
            <a:buChar char="••"/>
          </a:pPr>
          <a:r>
            <a:rPr lang="id-ID" sz="1500" kern="1200" dirty="0" smtClean="0"/>
            <a:t>Muhammadiyah</a:t>
          </a:r>
          <a:endParaRPr lang="id-ID" sz="1500" kern="1200" dirty="0"/>
        </a:p>
        <a:p>
          <a:pPr marL="114300" lvl="1" indent="-114300" algn="l" defTabSz="666750">
            <a:lnSpc>
              <a:spcPct val="90000"/>
            </a:lnSpc>
            <a:spcBef>
              <a:spcPct val="0"/>
            </a:spcBef>
            <a:spcAft>
              <a:spcPct val="15000"/>
            </a:spcAft>
            <a:buChar char="••"/>
          </a:pPr>
          <a:r>
            <a:rPr lang="id-ID" sz="1500" kern="1200" dirty="0" smtClean="0"/>
            <a:t>Scholars at Campuss</a:t>
          </a:r>
          <a:endParaRPr lang="id-ID" sz="1500" kern="1200" dirty="0"/>
        </a:p>
        <a:p>
          <a:pPr marL="114300" lvl="1" indent="-114300" algn="l" defTabSz="666750">
            <a:lnSpc>
              <a:spcPct val="90000"/>
            </a:lnSpc>
            <a:spcBef>
              <a:spcPct val="0"/>
            </a:spcBef>
            <a:spcAft>
              <a:spcPct val="15000"/>
            </a:spcAft>
            <a:buChar char="••"/>
          </a:pPr>
          <a:r>
            <a:rPr lang="id-ID" sz="1500" kern="1200" dirty="0" smtClean="0"/>
            <a:t>Urban society </a:t>
          </a:r>
          <a:endParaRPr lang="id-ID" sz="1500" kern="1200" dirty="0"/>
        </a:p>
      </dsp:txBody>
      <dsp:txXfrm>
        <a:off x="3166795" y="1629248"/>
        <a:ext cx="1708915" cy="1708915"/>
      </dsp:txXfrm>
    </dsp:sp>
    <dsp:sp modelId="{276B3A67-6EF8-4CD1-A507-D9C445338743}">
      <dsp:nvSpPr>
        <dsp:cNvPr id="0" name=""/>
        <dsp:cNvSpPr/>
      </dsp:nvSpPr>
      <dsp:spPr>
        <a:xfrm>
          <a:off x="4983028" y="1176467"/>
          <a:ext cx="349657" cy="43617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id-ID" sz="1500" kern="1200"/>
        </a:p>
      </dsp:txBody>
      <dsp:txXfrm>
        <a:off x="4983028" y="1263703"/>
        <a:ext cx="244760" cy="261707"/>
      </dsp:txXfrm>
    </dsp:sp>
    <dsp:sp modelId="{0584C62B-8A10-4C67-B323-86CD14A072F7}">
      <dsp:nvSpPr>
        <dsp:cNvPr id="0" name=""/>
        <dsp:cNvSpPr/>
      </dsp:nvSpPr>
      <dsp:spPr>
        <a:xfrm>
          <a:off x="5632392" y="486932"/>
          <a:ext cx="1815249" cy="1815249"/>
        </a:xfrm>
        <a:prstGeom prst="roundRect">
          <a:avLst>
            <a:gd name="adj" fmla="val 10000"/>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FF1F045-A7BC-4BA9-9763-EB9EE20F8F5C}">
      <dsp:nvSpPr>
        <dsp:cNvPr id="0" name=""/>
        <dsp:cNvSpPr/>
      </dsp:nvSpPr>
      <dsp:spPr>
        <a:xfrm>
          <a:off x="5927897" y="1576081"/>
          <a:ext cx="1815249" cy="181524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id-ID" sz="1900" kern="1200" dirty="0" smtClean="0"/>
            <a:t>Issues</a:t>
          </a:r>
          <a:endParaRPr lang="id-ID" sz="1900" kern="1200" dirty="0"/>
        </a:p>
        <a:p>
          <a:pPr marL="114300" lvl="1" indent="-114300" algn="l" defTabSz="666750">
            <a:lnSpc>
              <a:spcPct val="90000"/>
            </a:lnSpc>
            <a:spcBef>
              <a:spcPct val="0"/>
            </a:spcBef>
            <a:spcAft>
              <a:spcPct val="15000"/>
            </a:spcAft>
            <a:buChar char="••"/>
          </a:pPr>
          <a:r>
            <a:rPr lang="id-ID" sz="1500" kern="1200" dirty="0" smtClean="0"/>
            <a:t>Aliran Sesat</a:t>
          </a:r>
          <a:endParaRPr lang="id-ID" sz="1500" kern="1200" dirty="0"/>
        </a:p>
        <a:p>
          <a:pPr marL="114300" lvl="1" indent="-114300" algn="l" defTabSz="666750">
            <a:lnSpc>
              <a:spcPct val="90000"/>
            </a:lnSpc>
            <a:spcBef>
              <a:spcPct val="0"/>
            </a:spcBef>
            <a:spcAft>
              <a:spcPct val="15000"/>
            </a:spcAft>
            <a:buChar char="••"/>
          </a:pPr>
          <a:r>
            <a:rPr lang="id-ID" sz="1500" kern="1200" dirty="0" smtClean="0"/>
            <a:t>Against Aswaja</a:t>
          </a:r>
          <a:endParaRPr lang="id-ID" sz="1500" kern="1200" dirty="0"/>
        </a:p>
        <a:p>
          <a:pPr marL="114300" lvl="1" indent="-114300" algn="l" defTabSz="666750">
            <a:lnSpc>
              <a:spcPct val="90000"/>
            </a:lnSpc>
            <a:spcBef>
              <a:spcPct val="0"/>
            </a:spcBef>
            <a:spcAft>
              <a:spcPct val="15000"/>
            </a:spcAft>
            <a:buChar char="••"/>
          </a:pPr>
          <a:r>
            <a:rPr lang="id-ID" sz="1500" kern="1200" dirty="0" smtClean="0"/>
            <a:t>Political Affairs</a:t>
          </a:r>
          <a:endParaRPr lang="id-ID" sz="1500" kern="1200" dirty="0"/>
        </a:p>
      </dsp:txBody>
      <dsp:txXfrm>
        <a:off x="5981064" y="1629248"/>
        <a:ext cx="1708915" cy="1708915"/>
      </dsp:txXfrm>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10#1">
  <dgm:title val=""/>
  <dgm:desc val=""/>
  <dgm:catLst>
    <dgm:cat type="process" pri="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emf"/></Relationships>
</file>

<file path=ppt/drawings/drawing1.xml><?xml version="1.0" encoding="utf-8"?>
<c:userShapes xmlns:c="http://schemas.openxmlformats.org/drawingml/2006/chart">
  <cdr:relSizeAnchor xmlns:cdr="http://schemas.openxmlformats.org/drawingml/2006/chartDrawing">
    <cdr:from>
      <cdr:x>0.04208</cdr:x>
      <cdr:y>0.04019</cdr:y>
    </cdr:from>
    <cdr:to>
      <cdr:x>0.92574</cdr:x>
      <cdr:y>0.14184</cdr:y>
    </cdr:to>
    <cdr:sp macro="" textlink="">
      <cdr:nvSpPr>
        <cdr:cNvPr id="2" name="TextBox 1"/>
        <cdr:cNvSpPr txBox="1"/>
      </cdr:nvSpPr>
      <cdr:spPr>
        <a:xfrm xmlns:a="http://schemas.openxmlformats.org/drawingml/2006/main">
          <a:off x="323851" y="161926"/>
          <a:ext cx="6800850" cy="409575"/>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pPr algn="ctr"/>
          <a:r>
            <a:rPr lang="en-US" sz="1100" b="1" dirty="0"/>
            <a:t>JUMLAH</a:t>
          </a:r>
          <a:r>
            <a:rPr lang="en-US" sz="1100" b="1" baseline="0" dirty="0"/>
            <a:t> INSIDEN KONFLIK AGAMA, PENDANGKALAN AQIDAH DAN ALIRAN SESAT DI ACEH</a:t>
          </a:r>
        </a:p>
        <a:p xmlns:a="http://schemas.openxmlformats.org/drawingml/2006/main">
          <a:pPr algn="ctr"/>
          <a:r>
            <a:rPr lang="en-US" sz="1100" b="1" baseline="0" dirty="0"/>
            <a:t>PER TAHUN </a:t>
          </a:r>
          <a:r>
            <a:rPr lang="en-US" b="1" dirty="0" smtClean="0"/>
            <a:t>HINGGA TAHUN 2015</a:t>
          </a:r>
          <a:endParaRPr lang="en-US" sz="1100" b="1" dirty="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353056DB-2615-4215-953C-9AA360B07CB9}" type="datetimeFigureOut">
              <a:rPr lang="id-ID" smtClean="0"/>
              <a:pPr/>
              <a:t>28/08/2011</a:t>
            </a:fld>
            <a:endParaRPr lang="id-ID"/>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id-ID"/>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39CE27A4-6736-4878-B23C-4D61F781C9BE}" type="slidenum">
              <a:rPr lang="id-ID" smtClean="0"/>
              <a:pPr/>
              <a:t>‹#›</a:t>
            </a:fld>
            <a:endParaRPr lang="id-ID"/>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3056DB-2615-4215-953C-9AA360B07CB9}" type="datetimeFigureOut">
              <a:rPr lang="id-ID" smtClean="0"/>
              <a:pPr/>
              <a:t>28/08/2011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9CE27A4-6736-4878-B23C-4D61F781C9BE}" type="slidenum">
              <a:rPr lang="id-ID" smtClean="0"/>
              <a:pPr/>
              <a:t>‹#›</a:t>
            </a:fld>
            <a:endParaRPr lang="id-ID"/>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3056DB-2615-4215-953C-9AA360B07CB9}" type="datetimeFigureOut">
              <a:rPr lang="id-ID" smtClean="0"/>
              <a:pPr/>
              <a:t>28/08/2011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9CE27A4-6736-4878-B23C-4D61F781C9BE}"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53056DB-2615-4215-953C-9AA360B07CB9}" type="datetimeFigureOut">
              <a:rPr lang="id-ID" smtClean="0"/>
              <a:pPr/>
              <a:t>28/08/2011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39CE27A4-6736-4878-B23C-4D61F781C9BE}" type="slidenum">
              <a:rPr lang="id-ID" smtClean="0"/>
              <a:pPr/>
              <a:t>‹#›</a:t>
            </a:fld>
            <a:endParaRPr lang="id-ID"/>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53056DB-2615-4215-953C-9AA360B07CB9}" type="datetimeFigureOut">
              <a:rPr lang="id-ID" smtClean="0"/>
              <a:pPr/>
              <a:t>28/08/2011</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39CE27A4-6736-4878-B23C-4D61F781C9BE}" type="slidenum">
              <a:rPr lang="id-ID" smtClean="0"/>
              <a:pPr/>
              <a:t>‹#›</a:t>
            </a:fld>
            <a:endParaRPr lang="id-ID"/>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53056DB-2615-4215-953C-9AA360B07CB9}" type="datetimeFigureOut">
              <a:rPr lang="id-ID" smtClean="0"/>
              <a:pPr/>
              <a:t>28/08/2011</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39CE27A4-6736-4878-B23C-4D61F781C9BE}" type="slidenum">
              <a:rPr lang="id-ID" smtClean="0"/>
              <a:pPr/>
              <a:t>‹#›</a:t>
            </a:fld>
            <a:endParaRPr lang="id-ID"/>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3056DB-2615-4215-953C-9AA360B07CB9}" type="datetimeFigureOut">
              <a:rPr lang="id-ID" smtClean="0"/>
              <a:pPr/>
              <a:t>28/08/2011</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39CE27A4-6736-4878-B23C-4D61F781C9BE}"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3056DB-2615-4215-953C-9AA360B07CB9}" type="datetimeFigureOut">
              <a:rPr lang="id-ID" smtClean="0"/>
              <a:pPr/>
              <a:t>28/08/2011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39CE27A4-6736-4878-B23C-4D61F781C9BE}"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3056DB-2615-4215-953C-9AA360B07CB9}" type="datetimeFigureOut">
              <a:rPr lang="id-ID" smtClean="0"/>
              <a:pPr/>
              <a:t>28/08/2011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39CE27A4-6736-4878-B23C-4D61F781C9BE}"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3056DB-2615-4215-953C-9AA360B07CB9}" type="datetimeFigureOut">
              <a:rPr lang="id-ID" smtClean="0"/>
              <a:pPr/>
              <a:t>28/08/2011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9CE27A4-6736-4878-B23C-4D61F781C9BE}" type="slidenum">
              <a:rPr lang="id-ID" smtClean="0"/>
              <a:pPr/>
              <a:t>‹#›</a:t>
            </a:fld>
            <a:endParaRPr lang="id-ID"/>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3056DB-2615-4215-953C-9AA360B07CB9}" type="datetimeFigureOut">
              <a:rPr lang="id-ID" smtClean="0"/>
              <a:pPr/>
              <a:t>28/08/2011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9CE27A4-6736-4878-B23C-4D61F781C9BE}" type="slidenum">
              <a:rPr lang="id-ID" smtClean="0"/>
              <a:pPr/>
              <a:t>‹#›</a:t>
            </a:fld>
            <a:endParaRPr lang="id-ID"/>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353056DB-2615-4215-953C-9AA360B07CB9}" type="datetimeFigureOut">
              <a:rPr lang="id-ID" smtClean="0"/>
              <a:pPr/>
              <a:t>28/08/2011</a:t>
            </a:fld>
            <a:endParaRPr lang="id-ID"/>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id-ID"/>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39CE27A4-6736-4878-B23C-4D61F781C9BE}"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jpg"/><Relationship Id="rId3" Type="http://schemas.openxmlformats.org/officeDocument/2006/relationships/image" Target="../media/image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vmlDrawing" Target="../drawings/vmlDrawing1.vml"/><Relationship Id="rId2" Type="http://schemas.openxmlformats.org/officeDocument/2006/relationships/slideLayout" Target="../slideLayouts/slideLayout4.xml"/><Relationship Id="rId3" Type="http://schemas.openxmlformats.org/officeDocument/2006/relationships/package" Target="../embeddings/Microsoft_Office_PowerPoint_Slide1.sldx"/></Relationships>
</file>

<file path=ppt/slides/_rels/slide10.xml.rels><?xml version='1.0' encoding='UTF-8' standalone='yes'?>
<Relationships xmlns="http://schemas.openxmlformats.org/package/2006/relationships"><Relationship Id="rId1" Type="http://schemas.openxmlformats.org/officeDocument/2006/relationships/vmlDrawing" Target="../drawings/vmlDrawing2.vml"/><Relationship Id="rId2" Type="http://schemas.openxmlformats.org/officeDocument/2006/relationships/slideLayout" Target="../slideLayouts/slideLayout2.xml"/><Relationship Id="rId3" Type="http://schemas.openxmlformats.org/officeDocument/2006/relationships/package" Target="../embeddings/Microsoft_Office_PowerPoint_Slide2.sldx"/></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jpeg"/><Relationship Id="rId3" Type="http://schemas.openxmlformats.org/officeDocument/2006/relationships/image" Target="../media/image16.jpeg"/><Relationship Id="rId4" Type="http://schemas.openxmlformats.org/officeDocument/2006/relationships/image" Target="../media/image17.png"/><Relationship Id="rId5"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eg"/><Relationship Id="rId3" Type="http://schemas.openxmlformats.org/officeDocument/2006/relationships/image" Target="../media/image2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 Id="rId3" Type="http://schemas.openxmlformats.org/officeDocument/2006/relationships/image" Target="../media/image2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 Id="rId3" Type="http://schemas.openxmlformats.org/officeDocument/2006/relationships/image" Target="../media/image27.jpeg"/><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 Id="rId3"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1.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 Id="rId3" Type="http://schemas.openxmlformats.org/officeDocument/2006/relationships/image" Target="../media/image34.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 Id="rId3" Type="http://schemas.openxmlformats.org/officeDocument/2006/relationships/image" Target="../media/image36.jpeg"/><Relationship Id="rId4" Type="http://schemas.openxmlformats.org/officeDocument/2006/relationships/image" Target="../media/image37.jpeg"/><Relationship Id="rId5" Type="http://schemas.openxmlformats.org/officeDocument/2006/relationships/image" Target="../media/image38.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 Id="rId3" Type="http://schemas.openxmlformats.org/officeDocument/2006/relationships/image" Target="../media/image40.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1.jpg"/><Relationship Id="rId3" Type="http://schemas.openxmlformats.org/officeDocument/2006/relationships/image" Target="../media/image42.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 Id="rId3" Type="http://schemas.openxmlformats.org/officeDocument/2006/relationships/image" Target="../media/image44.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jpg"/><Relationship Id="rId3" Type="http://schemas.openxmlformats.org/officeDocument/2006/relationships/image" Target="../media/image48.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 Id="rId3" Type="http://schemas.openxmlformats.org/officeDocument/2006/relationships/image" Target="../media/image5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jpeg"/><Relationship Id="rId3" Type="http://schemas.openxmlformats.org/officeDocument/2006/relationships/image" Target="../media/image52.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w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diagramData" Target="../diagrams/data1.xml"/><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2.xml"/><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3.xml"/><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jpeg"/><Relationship Id="rId3" Type="http://schemas.openxmlformats.org/officeDocument/2006/relationships/image" Target="../media/image55.jpeg"/><Relationship Id="rId4" Type="http://schemas.openxmlformats.org/officeDocument/2006/relationships/image" Target="../media/image56.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7.jpeg"/><Relationship Id="rId3" Type="http://schemas.openxmlformats.org/officeDocument/2006/relationships/image" Target="../media/image58.jpeg"/><Relationship Id="rId4" Type="http://schemas.openxmlformats.org/officeDocument/2006/relationships/image" Target="../media/image59.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457200" y="3071810"/>
            <a:ext cx="8229600" cy="3085150"/>
          </a:xfrm>
        </p:spPr>
        <p:txBody>
          <a:bodyPr>
            <a:normAutofit/>
          </a:bodyPr>
          <a:lstStyle/>
          <a:p>
            <a:pPr algn="ctr"/>
            <a:endParaRPr lang="en-US" sz="2800" dirty="0" smtClean="0"/>
          </a:p>
          <a:p>
            <a:pPr marL="0" indent="0" algn="ctr">
              <a:buNone/>
            </a:pPr>
            <a:r>
              <a:rPr lang="en-US" sz="2800" dirty="0" smtClean="0"/>
              <a:t>Tim </a:t>
            </a:r>
            <a:r>
              <a:rPr lang="en-US" sz="2800" dirty="0" err="1" smtClean="0"/>
              <a:t>Peneliti</a:t>
            </a:r>
            <a:r>
              <a:rPr lang="en-US" sz="2800" dirty="0" smtClean="0"/>
              <a:t>: </a:t>
            </a:r>
          </a:p>
          <a:p>
            <a:pPr marL="0" indent="0" algn="ctr">
              <a:buNone/>
            </a:pPr>
            <a:r>
              <a:rPr lang="en-US" sz="2800" dirty="0" err="1" smtClean="0"/>
              <a:t>Kamaruzzaman</a:t>
            </a:r>
            <a:r>
              <a:rPr lang="en-US" sz="2800" dirty="0" smtClean="0"/>
              <a:t> </a:t>
            </a:r>
            <a:r>
              <a:rPr lang="en-US" sz="2800" dirty="0" err="1" smtClean="0"/>
              <a:t>Bustamam</a:t>
            </a:r>
            <a:r>
              <a:rPr lang="en-US" sz="2800" dirty="0" smtClean="0"/>
              <a:t>-Ahmad, Ph.D. (</a:t>
            </a:r>
            <a:r>
              <a:rPr lang="en-US" sz="2800" dirty="0" err="1" smtClean="0"/>
              <a:t>Ketua</a:t>
            </a:r>
            <a:r>
              <a:rPr lang="en-US" sz="2800" dirty="0" smtClean="0"/>
              <a:t>)</a:t>
            </a:r>
          </a:p>
          <a:p>
            <a:pPr marL="0" indent="0" algn="ctr">
              <a:buNone/>
            </a:pPr>
            <a:r>
              <a:rPr lang="en-US" sz="2800" dirty="0" smtClean="0"/>
              <a:t>Prof. Drs. H. </a:t>
            </a:r>
            <a:r>
              <a:rPr lang="en-US" sz="2800" dirty="0" err="1" smtClean="0"/>
              <a:t>Yusny</a:t>
            </a:r>
            <a:r>
              <a:rPr lang="en-US" sz="2800" dirty="0" smtClean="0"/>
              <a:t> </a:t>
            </a:r>
            <a:r>
              <a:rPr lang="en-US" sz="2800" dirty="0" err="1" smtClean="0"/>
              <a:t>Saby</a:t>
            </a:r>
            <a:r>
              <a:rPr lang="en-US" sz="2800" dirty="0" smtClean="0"/>
              <a:t>, Ph.D. (</a:t>
            </a:r>
            <a:r>
              <a:rPr lang="en-US" sz="2800" dirty="0" err="1" smtClean="0"/>
              <a:t>Anggota</a:t>
            </a:r>
            <a:r>
              <a:rPr lang="en-US" sz="2800" dirty="0" smtClean="0"/>
              <a:t>)</a:t>
            </a:r>
          </a:p>
          <a:p>
            <a:pPr marL="0" indent="0" algn="ctr">
              <a:buNone/>
            </a:pPr>
            <a:r>
              <a:rPr lang="en-US" sz="2800" dirty="0" smtClean="0"/>
              <a:t>Prof. Dr. H. M. </a:t>
            </a:r>
            <a:r>
              <a:rPr lang="en-US" sz="2800" dirty="0" err="1" smtClean="0"/>
              <a:t>Hasbi</a:t>
            </a:r>
            <a:r>
              <a:rPr lang="en-US" sz="2800" dirty="0" smtClean="0"/>
              <a:t> </a:t>
            </a:r>
            <a:r>
              <a:rPr lang="en-US" sz="2800" dirty="0" err="1" smtClean="0"/>
              <a:t>Amiruddin</a:t>
            </a:r>
            <a:r>
              <a:rPr lang="en-US" sz="2800" dirty="0" smtClean="0"/>
              <a:t>, M.A. (</a:t>
            </a:r>
            <a:r>
              <a:rPr lang="en-US" sz="2800" dirty="0" err="1" smtClean="0"/>
              <a:t>Anggota</a:t>
            </a:r>
            <a:r>
              <a:rPr lang="en-US" sz="2800" dirty="0"/>
              <a:t>)</a:t>
            </a:r>
            <a:endParaRPr lang="en-US" sz="2800" dirty="0" smtClean="0"/>
          </a:p>
          <a:p>
            <a:pPr marL="0" indent="0" algn="ctr">
              <a:buNone/>
            </a:pPr>
            <a:r>
              <a:rPr lang="en-US" sz="2800" dirty="0" err="1" smtClean="0"/>
              <a:t>Satgas</a:t>
            </a:r>
            <a:r>
              <a:rPr lang="en-US" sz="2800" dirty="0" smtClean="0"/>
              <a:t> FKPT (</a:t>
            </a:r>
            <a:r>
              <a:rPr lang="en-US" sz="2800" dirty="0" err="1" smtClean="0"/>
              <a:t>Anggota</a:t>
            </a:r>
            <a:r>
              <a:rPr lang="en-US" sz="2800" dirty="0"/>
              <a:t>)</a:t>
            </a:r>
            <a:endParaRPr lang="en-US" sz="2800" dirty="0" smtClean="0"/>
          </a:p>
          <a:p>
            <a:pPr algn="ctr"/>
            <a:endParaRPr lang="id-ID" dirty="0"/>
          </a:p>
        </p:txBody>
      </p:sp>
      <p:sp>
        <p:nvSpPr>
          <p:cNvPr id="2" name="Title 1"/>
          <p:cNvSpPr>
            <a:spLocks noGrp="1"/>
          </p:cNvSpPr>
          <p:nvPr>
            <p:ph type="title"/>
          </p:nvPr>
        </p:nvSpPr>
        <p:spPr>
          <a:xfrm>
            <a:off x="457200" y="152400"/>
            <a:ext cx="8229600" cy="3348608"/>
          </a:xfrm>
        </p:spPr>
        <p:txBody>
          <a:bodyPr>
            <a:normAutofit fontScale="90000"/>
          </a:bodyPr>
          <a:lstStyle/>
          <a:p>
            <a:pPr algn="ctr"/>
            <a:r>
              <a:rPr lang="en-US" sz="4800" dirty="0" smtClean="0">
                <a:solidFill>
                  <a:srgbClr val="FF0000"/>
                </a:solidFill>
              </a:rPr>
              <a:t/>
            </a:r>
            <a:br>
              <a:rPr lang="en-US" sz="4800" dirty="0" smtClean="0">
                <a:solidFill>
                  <a:srgbClr val="FF0000"/>
                </a:solidFill>
              </a:rPr>
            </a:br>
            <a:r>
              <a:rPr lang="en-US" sz="4800" dirty="0">
                <a:solidFill>
                  <a:srgbClr val="FF0000"/>
                </a:solidFill>
              </a:rPr>
              <a:t/>
            </a:r>
            <a:br>
              <a:rPr lang="en-US" sz="4800" dirty="0">
                <a:solidFill>
                  <a:srgbClr val="FF0000"/>
                </a:solidFill>
              </a:rPr>
            </a:br>
            <a:r>
              <a:rPr lang="en-US" sz="4800" dirty="0" smtClean="0">
                <a:solidFill>
                  <a:srgbClr val="FF0000"/>
                </a:solidFill>
              </a:rPr>
              <a:t/>
            </a:r>
            <a:br>
              <a:rPr lang="en-US" sz="4800" dirty="0" smtClean="0">
                <a:solidFill>
                  <a:srgbClr val="FF0000"/>
                </a:solidFill>
              </a:rPr>
            </a:br>
            <a:r>
              <a:rPr lang="en-US" sz="4800" dirty="0">
                <a:solidFill>
                  <a:srgbClr val="FF0000"/>
                </a:solidFill>
              </a:rPr>
              <a:t/>
            </a:r>
            <a:br>
              <a:rPr lang="en-US" sz="4800" dirty="0">
                <a:solidFill>
                  <a:srgbClr val="FF0000"/>
                </a:solidFill>
              </a:rPr>
            </a:br>
            <a:r>
              <a:rPr lang="id-ID" sz="4800" dirty="0" smtClean="0">
                <a:solidFill>
                  <a:srgbClr val="FF0000"/>
                </a:solidFill>
              </a:rPr>
              <a:t>Potensi Radikalisme dan  Terorisme di Aceh</a:t>
            </a:r>
            <a:br>
              <a:rPr lang="id-ID" sz="4800" dirty="0" smtClean="0">
                <a:solidFill>
                  <a:srgbClr val="FF0000"/>
                </a:solidFill>
              </a:rPr>
            </a:br>
            <a:r>
              <a:rPr lang="id-ID" sz="2400" dirty="0" smtClean="0">
                <a:solidFill>
                  <a:srgbClr val="FF0000"/>
                </a:solidFill>
              </a:rPr>
              <a:t/>
            </a:r>
            <a:br>
              <a:rPr lang="id-ID" sz="2400" dirty="0" smtClean="0">
                <a:solidFill>
                  <a:srgbClr val="FF0000"/>
                </a:solidFill>
              </a:rPr>
            </a:br>
            <a:endParaRPr lang="id-ID" sz="2400" dirty="0">
              <a:solidFill>
                <a:srgbClr val="FF0000"/>
              </a:solidFill>
            </a:endParaRPr>
          </a:p>
        </p:txBody>
      </p:sp>
      <p:pic>
        <p:nvPicPr>
          <p:cNvPr id="59394" name="Picture 2" descr="H:\LOGO FKPT BARU.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660232" y="260649"/>
            <a:ext cx="2333672" cy="1584176"/>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Tujuan</a:t>
            </a:r>
            <a:endParaRPr lang="id-ID" dirty="0"/>
          </a:p>
        </p:txBody>
      </p:sp>
      <p:pic>
        <p:nvPicPr>
          <p:cNvPr id="2050" name="Picture 2"/>
          <p:cNvPicPr>
            <a:picLocks noGrp="1" noChangeAspect="1" noChangeArrowheads="1"/>
          </p:cNvPicPr>
          <p:nvPr>
            <p:ph sz="quarter" idx="13"/>
          </p:nvPr>
        </p:nvPicPr>
        <p:blipFill>
          <a:blip r:embed="rId2"/>
          <a:stretch>
            <a:fillRect/>
          </a:stretch>
        </p:blipFill>
        <p:spPr bwMode="auto">
          <a:xfrm>
            <a:off x="323528" y="188640"/>
            <a:ext cx="2181481" cy="3876675"/>
          </a:xfrm>
          <a:prstGeom prst="rect">
            <a:avLst/>
          </a:prstGeom>
          <a:noFill/>
          <a:ln w="9525">
            <a:noFill/>
            <a:miter lim="800000"/>
            <a:headEnd/>
            <a:tailEnd/>
          </a:ln>
          <a:effectLst/>
        </p:spPr>
      </p:pic>
      <p:sp>
        <p:nvSpPr>
          <p:cNvPr id="5" name="Content Placeholder 4"/>
          <p:cNvSpPr>
            <a:spLocks noGrp="1"/>
          </p:cNvSpPr>
          <p:nvPr>
            <p:ph sz="quarter" idx="14"/>
          </p:nvPr>
        </p:nvSpPr>
        <p:spPr/>
        <p:txBody>
          <a:bodyPr>
            <a:normAutofit fontScale="92500" lnSpcReduction="10000"/>
          </a:bodyPr>
          <a:lstStyle/>
          <a:p>
            <a:r>
              <a:rPr lang="id-ID" dirty="0" smtClean="0"/>
              <a:t>Memetakan Potensi Radikalisme di Aceh</a:t>
            </a:r>
          </a:p>
          <a:p>
            <a:r>
              <a:rPr lang="id-ID" dirty="0" smtClean="0"/>
              <a:t>Deteksi dini potensi Radikalisme dan Terorisme di Aceh</a:t>
            </a:r>
          </a:p>
          <a:p>
            <a:r>
              <a:rPr lang="id-ID" dirty="0" smtClean="0"/>
              <a:t>Menarasikan perubahan sosial-politik dan sosial-kebudayaan, yang dapat memicu aksi-aksi radikalisme dan terorisme di Aceh</a:t>
            </a:r>
            <a:endParaRPr lang="id-ID" dirty="0"/>
          </a:p>
        </p:txBody>
      </p:sp>
      <p:pic>
        <p:nvPicPr>
          <p:cNvPr id="61442" name="Picture 2" descr="H:\Foto Makalah UIN SUKA\Wahabi-6-536x357 acehkita.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44349" y="4293096"/>
            <a:ext cx="3423360" cy="2280022"/>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Isu yang berkembang di Aceh</a:t>
            </a:r>
            <a:endParaRPr lang="id-ID" dirty="0"/>
          </a:p>
        </p:txBody>
      </p:sp>
      <p:sp>
        <p:nvSpPr>
          <p:cNvPr id="3" name="Content Placeholder 2"/>
          <p:cNvSpPr>
            <a:spLocks noGrp="1"/>
          </p:cNvSpPr>
          <p:nvPr>
            <p:ph sz="quarter" idx="13"/>
          </p:nvPr>
        </p:nvSpPr>
        <p:spPr/>
        <p:txBody>
          <a:bodyPr>
            <a:normAutofit fontScale="92500" lnSpcReduction="20000"/>
          </a:bodyPr>
          <a:lstStyle/>
          <a:p>
            <a:r>
              <a:rPr lang="id-ID" dirty="0" smtClean="0"/>
              <a:t>Level Sosio-Politik</a:t>
            </a:r>
          </a:p>
          <a:p>
            <a:pPr marL="514350" indent="-514350">
              <a:buAutoNum type="arabicPeriod"/>
            </a:pPr>
            <a:r>
              <a:rPr lang="id-ID" dirty="0" smtClean="0"/>
              <a:t>Konflik antara Gub dan Wagub.</a:t>
            </a:r>
          </a:p>
          <a:p>
            <a:pPr marL="514350" indent="-514350">
              <a:buAutoNum type="arabicPeriod"/>
            </a:pPr>
            <a:r>
              <a:rPr lang="id-ID" i="1" dirty="0" smtClean="0"/>
              <a:t>Pilkada  </a:t>
            </a:r>
            <a:r>
              <a:rPr lang="id-ID" dirty="0" smtClean="0"/>
              <a:t>tahun 2017.</a:t>
            </a:r>
          </a:p>
          <a:p>
            <a:pPr marL="514350" indent="-514350">
              <a:buAutoNum type="arabicPeriod"/>
            </a:pPr>
            <a:r>
              <a:rPr lang="id-ID" dirty="0" smtClean="0"/>
              <a:t>The cont. of conflict in Aceh:</a:t>
            </a:r>
          </a:p>
          <a:p>
            <a:pPr marL="514350" indent="-514350">
              <a:buAutoNum type="alphaLcPeriod"/>
            </a:pPr>
            <a:r>
              <a:rPr lang="id-ID" dirty="0" smtClean="0"/>
              <a:t>Din Minimi</a:t>
            </a:r>
          </a:p>
          <a:p>
            <a:pPr marL="514350" indent="-514350">
              <a:buAutoNum type="alphaLcPeriod"/>
            </a:pPr>
            <a:r>
              <a:rPr lang="id-ID" dirty="0" smtClean="0"/>
              <a:t>Aliran Sesat</a:t>
            </a:r>
          </a:p>
          <a:p>
            <a:pPr marL="514350" indent="-514350">
              <a:buAutoNum type="alphaLcPeriod"/>
            </a:pPr>
            <a:r>
              <a:rPr lang="id-ID" i="1" dirty="0" smtClean="0"/>
              <a:t>Kristenisasi </a:t>
            </a:r>
            <a:r>
              <a:rPr lang="id-ID" dirty="0" smtClean="0"/>
              <a:t>di perbatasan Aceh dan Pulau Terluar</a:t>
            </a:r>
          </a:p>
          <a:p>
            <a:pPr marL="514350" indent="-514350">
              <a:buAutoNum type="alphaLcPeriod"/>
            </a:pPr>
            <a:r>
              <a:rPr lang="id-ID" dirty="0" smtClean="0"/>
              <a:t>Pemekaran Aceh (ALA – ABAS)</a:t>
            </a:r>
          </a:p>
          <a:p>
            <a:pPr marL="514350" indent="-514350">
              <a:buAutoNum type="arabicPeriod"/>
            </a:pPr>
            <a:endParaRPr lang="id-ID" dirty="0" smtClean="0"/>
          </a:p>
          <a:p>
            <a:pPr marL="514350" indent="-514350">
              <a:buAutoNum type="arabicPeriod"/>
            </a:pPr>
            <a:endParaRPr lang="id-ID" i="1" dirty="0"/>
          </a:p>
        </p:txBody>
      </p:sp>
      <p:sp>
        <p:nvSpPr>
          <p:cNvPr id="4" name="Content Placeholder 3"/>
          <p:cNvSpPr>
            <a:spLocks noGrp="1"/>
          </p:cNvSpPr>
          <p:nvPr>
            <p:ph sz="quarter" idx="14"/>
          </p:nvPr>
        </p:nvSpPr>
        <p:spPr/>
        <p:txBody>
          <a:bodyPr>
            <a:normAutofit fontScale="92500" lnSpcReduction="20000"/>
          </a:bodyPr>
          <a:lstStyle/>
          <a:p>
            <a:r>
              <a:rPr lang="id-ID" dirty="0" smtClean="0"/>
              <a:t>Level Sosio-Religi</a:t>
            </a:r>
          </a:p>
          <a:p>
            <a:pPr>
              <a:buNone/>
            </a:pPr>
            <a:r>
              <a:rPr lang="id-ID" dirty="0" smtClean="0"/>
              <a:t>1. HUDA</a:t>
            </a:r>
          </a:p>
          <a:p>
            <a:pPr>
              <a:buNone/>
            </a:pPr>
            <a:r>
              <a:rPr lang="id-ID" dirty="0" smtClean="0"/>
              <a:t>2. MUNA</a:t>
            </a:r>
          </a:p>
          <a:p>
            <a:pPr>
              <a:buNone/>
            </a:pPr>
            <a:r>
              <a:rPr lang="id-ID" dirty="0" smtClean="0"/>
              <a:t>3.MPU</a:t>
            </a:r>
          </a:p>
          <a:p>
            <a:pPr>
              <a:buNone/>
            </a:pPr>
            <a:r>
              <a:rPr lang="id-ID" dirty="0" smtClean="0"/>
              <a:t>4. FPI</a:t>
            </a:r>
          </a:p>
          <a:p>
            <a:pPr>
              <a:buNone/>
            </a:pPr>
            <a:r>
              <a:rPr lang="id-ID" dirty="0" smtClean="0"/>
              <a:t>5. Alumni Timur Tengah</a:t>
            </a:r>
          </a:p>
          <a:p>
            <a:pPr>
              <a:buNone/>
            </a:pPr>
            <a:r>
              <a:rPr lang="id-ID" dirty="0" smtClean="0"/>
              <a:t>6. Kedatangan Syeikh dari luar Aceh (Imams? Taushiyah? Pendidikan? Etc.</a:t>
            </a:r>
          </a:p>
          <a:p>
            <a:pPr>
              <a:buNone/>
            </a:pPr>
            <a:r>
              <a:rPr lang="id-ID" dirty="0" smtClean="0"/>
              <a:t>7. Sistem Baru Dayah di Aceh</a:t>
            </a:r>
          </a:p>
          <a:p>
            <a:endParaRPr lang="id-ID"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p:cNvSpPr/>
          <p:nvPr/>
        </p:nvSpPr>
        <p:spPr>
          <a:xfrm>
            <a:off x="0" y="304800"/>
            <a:ext cx="2743200" cy="9144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r>
              <a:rPr lang="en-US" sz="2400" b="1" dirty="0"/>
              <a:t>SENGKETA LAHAN</a:t>
            </a:r>
          </a:p>
        </p:txBody>
      </p:sp>
      <p:sp>
        <p:nvSpPr>
          <p:cNvPr id="21" name="Rounded Rectangle 20"/>
          <p:cNvSpPr/>
          <p:nvPr/>
        </p:nvSpPr>
        <p:spPr>
          <a:xfrm>
            <a:off x="0" y="1219200"/>
            <a:ext cx="2743200" cy="8382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PERBATASAN</a:t>
            </a:r>
          </a:p>
        </p:txBody>
      </p:sp>
      <p:sp>
        <p:nvSpPr>
          <p:cNvPr id="22" name="Rounded Rectangle 21"/>
          <p:cNvSpPr/>
          <p:nvPr/>
        </p:nvSpPr>
        <p:spPr>
          <a:xfrm>
            <a:off x="0" y="2057400"/>
            <a:ext cx="2743200" cy="10668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DAERAH INDUK VS OTONOM</a:t>
            </a:r>
          </a:p>
        </p:txBody>
      </p:sp>
      <p:sp>
        <p:nvSpPr>
          <p:cNvPr id="23" name="Rounded Rectangle 22"/>
          <p:cNvSpPr/>
          <p:nvPr/>
        </p:nvSpPr>
        <p:spPr>
          <a:xfrm>
            <a:off x="0" y="3124200"/>
            <a:ext cx="2743200" cy="990600"/>
          </a:xfrm>
          <a:prstGeom prst="roundRect">
            <a:avLst/>
          </a:prstGeom>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US" sz="2400" b="1" dirty="0">
                <a:solidFill>
                  <a:schemeClr val="bg1"/>
                </a:solidFill>
              </a:rPr>
              <a:t>PENDIRIAN RMH IBADAH</a:t>
            </a:r>
          </a:p>
        </p:txBody>
      </p:sp>
      <p:sp>
        <p:nvSpPr>
          <p:cNvPr id="24" name="Rounded Rectangle 23"/>
          <p:cNvSpPr/>
          <p:nvPr/>
        </p:nvSpPr>
        <p:spPr>
          <a:xfrm>
            <a:off x="0" y="4038600"/>
            <a:ext cx="2743200" cy="8382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NARKOBA</a:t>
            </a:r>
          </a:p>
        </p:txBody>
      </p:sp>
      <p:sp>
        <p:nvSpPr>
          <p:cNvPr id="25" name="Rounded Rectangle 24"/>
          <p:cNvSpPr/>
          <p:nvPr/>
        </p:nvSpPr>
        <p:spPr>
          <a:xfrm>
            <a:off x="0" y="4800600"/>
            <a:ext cx="27432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ALIRAN SESAT (GAFATAR)</a:t>
            </a:r>
          </a:p>
        </p:txBody>
      </p:sp>
      <p:sp>
        <p:nvSpPr>
          <p:cNvPr id="26" name="Rounded Rectangle 25"/>
          <p:cNvSpPr/>
          <p:nvPr/>
        </p:nvSpPr>
        <p:spPr>
          <a:xfrm>
            <a:off x="6400800" y="228600"/>
            <a:ext cx="2743200" cy="914400"/>
          </a:xfrm>
          <a:prstGeom prst="roundRect">
            <a:avLst/>
          </a:prstGeom>
          <a:solidFill>
            <a:schemeClr val="accent3"/>
          </a:solidFill>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MISIONARIS</a:t>
            </a:r>
          </a:p>
        </p:txBody>
      </p:sp>
      <p:sp>
        <p:nvSpPr>
          <p:cNvPr id="27" name="Rounded Rectangle 26"/>
          <p:cNvSpPr/>
          <p:nvPr/>
        </p:nvSpPr>
        <p:spPr>
          <a:xfrm>
            <a:off x="6400800" y="1066800"/>
            <a:ext cx="2743200" cy="12192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AGAMA/</a:t>
            </a:r>
          </a:p>
          <a:p>
            <a:pPr algn="ctr" fontAlgn="auto">
              <a:spcBef>
                <a:spcPts val="0"/>
              </a:spcBef>
              <a:spcAft>
                <a:spcPts val="0"/>
              </a:spcAft>
              <a:defRPr/>
            </a:pPr>
            <a:r>
              <a:rPr lang="en-US" sz="2400" b="1" dirty="0">
                <a:solidFill>
                  <a:schemeClr val="tx1"/>
                </a:solidFill>
              </a:rPr>
              <a:t>TOLERANSI BERAGAMA</a:t>
            </a:r>
          </a:p>
        </p:txBody>
      </p:sp>
      <p:sp>
        <p:nvSpPr>
          <p:cNvPr id="28" name="Rounded Rectangle 27"/>
          <p:cNvSpPr/>
          <p:nvPr/>
        </p:nvSpPr>
        <p:spPr>
          <a:xfrm>
            <a:off x="6400800" y="2209800"/>
            <a:ext cx="2743200" cy="914400"/>
          </a:xfrm>
          <a:prstGeom prst="roundRect">
            <a:avLst/>
          </a:prstGeom>
          <a:solidFill>
            <a:schemeClr val="tx2">
              <a:lumMod val="60000"/>
              <a:lumOff val="40000"/>
            </a:schemeClr>
          </a:solidFill>
        </p:spPr>
        <p:style>
          <a:lnRef idx="1">
            <a:schemeClr val="accent5"/>
          </a:lnRef>
          <a:fillRef idx="3">
            <a:schemeClr val="accent5"/>
          </a:fillRef>
          <a:effectRef idx="2">
            <a:schemeClr val="accent5"/>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ORANG/LEMB ASING</a:t>
            </a:r>
          </a:p>
        </p:txBody>
      </p:sp>
      <p:sp>
        <p:nvSpPr>
          <p:cNvPr id="30" name="Rounded Rectangle 29"/>
          <p:cNvSpPr/>
          <p:nvPr/>
        </p:nvSpPr>
        <p:spPr>
          <a:xfrm>
            <a:off x="6400800" y="4038600"/>
            <a:ext cx="2743200" cy="914400"/>
          </a:xfrm>
          <a:prstGeom prst="roundRect">
            <a:avLst/>
          </a:prstGeom>
          <a:solidFill>
            <a:schemeClr val="accent2">
              <a:lumMod val="60000"/>
              <a:lumOff val="40000"/>
            </a:schemeClr>
          </a:solidFill>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KONFLIK KEBIJAKAN</a:t>
            </a:r>
          </a:p>
        </p:txBody>
      </p:sp>
      <p:sp>
        <p:nvSpPr>
          <p:cNvPr id="36" name="Rounded Rectangle 35"/>
          <p:cNvSpPr/>
          <p:nvPr/>
        </p:nvSpPr>
        <p:spPr>
          <a:xfrm>
            <a:off x="0" y="5791200"/>
            <a:ext cx="2743200" cy="914400"/>
          </a:xfrm>
          <a:prstGeom prst="roundRect">
            <a:avLst/>
          </a:prstGeom>
          <a:solidFill>
            <a:schemeClr val="accent4">
              <a:lumMod val="60000"/>
              <a:lumOff val="40000"/>
            </a:schemeClr>
          </a:solidFill>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DEVELOPMENT COMMITTEE</a:t>
            </a:r>
          </a:p>
        </p:txBody>
      </p:sp>
      <p:sp>
        <p:nvSpPr>
          <p:cNvPr id="37" name="Rounded Rectangle 36"/>
          <p:cNvSpPr/>
          <p:nvPr/>
        </p:nvSpPr>
        <p:spPr>
          <a:xfrm>
            <a:off x="6400800" y="3124200"/>
            <a:ext cx="2743200" cy="914400"/>
          </a:xfrm>
          <a:prstGeom prst="roundRect">
            <a:avLst/>
          </a:prstGeom>
          <a:solidFill>
            <a:schemeClr val="bg2">
              <a:lumMod val="75000"/>
            </a:schemeClr>
          </a:solidFill>
          <a:ln>
            <a:noFill/>
          </a:ln>
        </p:spPr>
        <p:style>
          <a:lnRef idx="1">
            <a:schemeClr val="dk1"/>
          </a:lnRef>
          <a:fillRef idx="2">
            <a:schemeClr val="dk1"/>
          </a:fillRef>
          <a:effectRef idx="1">
            <a:schemeClr val="dk1"/>
          </a:effectRef>
          <a:fontRef idx="minor">
            <a:schemeClr val="dk1"/>
          </a:fontRef>
        </p:style>
        <p:txBody>
          <a:bodyPr anchor="ctr"/>
          <a:lstStyle/>
          <a:p>
            <a:pPr algn="ctr" fontAlgn="auto">
              <a:spcBef>
                <a:spcPts val="0"/>
              </a:spcBef>
              <a:spcAft>
                <a:spcPts val="0"/>
              </a:spcAft>
              <a:defRPr/>
            </a:pPr>
            <a:r>
              <a:rPr lang="en-US" sz="2400" b="1" dirty="0"/>
              <a:t>SENPI ILEGAL</a:t>
            </a:r>
          </a:p>
        </p:txBody>
      </p:sp>
      <p:pic>
        <p:nvPicPr>
          <p:cNvPr id="17434" name="Picture 1" descr="C:\Users\PROGRAM\Desktop\animas\1.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2667000" y="304800"/>
            <a:ext cx="3962400"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Rounded Rectangle 14"/>
          <p:cNvSpPr/>
          <p:nvPr/>
        </p:nvSpPr>
        <p:spPr>
          <a:xfrm>
            <a:off x="6400800" y="5867400"/>
            <a:ext cx="2743200" cy="914400"/>
          </a:xfrm>
          <a:prstGeom prst="roundRect">
            <a:avLst/>
          </a:prstGeom>
          <a:solidFill>
            <a:schemeClr val="accent2">
              <a:lumMod val="75000"/>
            </a:schemeClr>
          </a:solidFill>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BENTROK MASSA</a:t>
            </a:r>
          </a:p>
        </p:txBody>
      </p:sp>
      <p:sp>
        <p:nvSpPr>
          <p:cNvPr id="16" name="Rounded Rectangle 15"/>
          <p:cNvSpPr/>
          <p:nvPr/>
        </p:nvSpPr>
        <p:spPr>
          <a:xfrm>
            <a:off x="6400800" y="4953000"/>
            <a:ext cx="2743200" cy="914400"/>
          </a:xfrm>
          <a:prstGeom prst="roundRect">
            <a:avLst/>
          </a:prstGeom>
          <a:solidFill>
            <a:schemeClr val="bg2">
              <a:lumMod val="25000"/>
            </a:schemeClr>
          </a:solidFill>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SUMBERDAYA</a:t>
            </a:r>
          </a:p>
        </p:txBody>
      </p:sp>
      <p:sp>
        <p:nvSpPr>
          <p:cNvPr id="17" name="Rounded Rectangle 16"/>
          <p:cNvSpPr/>
          <p:nvPr/>
        </p:nvSpPr>
        <p:spPr>
          <a:xfrm>
            <a:off x="4572000" y="5867400"/>
            <a:ext cx="1981200" cy="914400"/>
          </a:xfrm>
          <a:prstGeom prst="roundRect">
            <a:avLst/>
          </a:prstGeom>
          <a:solidFill>
            <a:schemeClr val="accent6">
              <a:lumMod val="60000"/>
              <a:lumOff val="40000"/>
            </a:schemeClr>
          </a:solidFill>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POLITIK</a:t>
            </a:r>
          </a:p>
        </p:txBody>
      </p:sp>
      <p:sp>
        <p:nvSpPr>
          <p:cNvPr id="18" name="Rounded Rectangle 17"/>
          <p:cNvSpPr/>
          <p:nvPr/>
        </p:nvSpPr>
        <p:spPr>
          <a:xfrm>
            <a:off x="2743200" y="5867400"/>
            <a:ext cx="1828800" cy="914400"/>
          </a:xfrm>
          <a:prstGeom prst="roundRect">
            <a:avLst/>
          </a:prstGeom>
          <a:solidFill>
            <a:schemeClr val="accent4">
              <a:lumMod val="75000"/>
            </a:schemeClr>
          </a:solidFill>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DEMO</a:t>
            </a:r>
          </a:p>
        </p:txBody>
      </p:sp>
    </p:spTree>
    <p:extLst>
      <p:ext uri="{BB962C8B-B14F-4D97-AF65-F5344CB8AC3E}">
        <p14:creationId xmlns:p14="http://schemas.microsoft.com/office/powerpoint/2010/main" xmlns="" val="42401521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0"/>
                                        </p:tgtEl>
                                        <p:attrNameLst>
                                          <p:attrName>style.visibility</p:attrName>
                                        </p:attrNameLst>
                                      </p:cBhvr>
                                      <p:to>
                                        <p:strVal val="visible"/>
                                      </p:to>
                                    </p:set>
                                    <p:anim calcmode="discrete" valueType="clr">
                                      <p:cBhvr override="childStyle">
                                        <p:cTn id="7" dur="80"/>
                                        <p:tgtEl>
                                          <p:spTgt spid="2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0"/>
                                        </p:tgtEl>
                                        <p:attrNameLst>
                                          <p:attrName>fillcolor</p:attrName>
                                        </p:attrNameLst>
                                      </p:cBhvr>
                                      <p:tavLst>
                                        <p:tav tm="0">
                                          <p:val>
                                            <p:clrVal>
                                              <a:schemeClr val="accent2"/>
                                            </p:clrVal>
                                          </p:val>
                                        </p:tav>
                                        <p:tav tm="50000">
                                          <p:val>
                                            <p:clrVal>
                                              <a:schemeClr val="hlink"/>
                                            </p:clrVal>
                                          </p:val>
                                        </p:tav>
                                      </p:tavLst>
                                    </p:anim>
                                    <p:set>
                                      <p:cBhvr>
                                        <p:cTn id="9" dur="80"/>
                                        <p:tgtEl>
                                          <p:spTgt spid="20"/>
                                        </p:tgtEl>
                                        <p:attrNameLst>
                                          <p:attrName>fill.type</p:attrName>
                                        </p:attrNameLst>
                                      </p:cBhvr>
                                      <p:to>
                                        <p:strVal val="solid"/>
                                      </p:to>
                                    </p:set>
                                  </p:childTnLst>
                                </p:cTn>
                              </p:par>
                              <p:par>
                                <p:cTn id="10" presetID="27" presetClass="entr" presetSubtype="0" fill="hold" grpId="0" nodeType="withEffect">
                                  <p:stCondLst>
                                    <p:cond delay="0"/>
                                  </p:stCondLst>
                                  <p:iterate type="lt">
                                    <p:tmPct val="50000"/>
                                  </p:iterate>
                                  <p:childTnLst>
                                    <p:set>
                                      <p:cBhvr>
                                        <p:cTn id="11" dur="1" fill="hold">
                                          <p:stCondLst>
                                            <p:cond delay="0"/>
                                          </p:stCondLst>
                                        </p:cTn>
                                        <p:tgtEl>
                                          <p:spTgt spid="21"/>
                                        </p:tgtEl>
                                        <p:attrNameLst>
                                          <p:attrName>style.visibility</p:attrName>
                                        </p:attrNameLst>
                                      </p:cBhvr>
                                      <p:to>
                                        <p:strVal val="visible"/>
                                      </p:to>
                                    </p:set>
                                    <p:anim calcmode="discrete" valueType="clr">
                                      <p:cBhvr override="childStyle">
                                        <p:cTn id="12" dur="80"/>
                                        <p:tgtEl>
                                          <p:spTgt spid="21"/>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21"/>
                                        </p:tgtEl>
                                        <p:attrNameLst>
                                          <p:attrName>fillcolor</p:attrName>
                                        </p:attrNameLst>
                                      </p:cBhvr>
                                      <p:tavLst>
                                        <p:tav tm="0">
                                          <p:val>
                                            <p:clrVal>
                                              <a:schemeClr val="accent2"/>
                                            </p:clrVal>
                                          </p:val>
                                        </p:tav>
                                        <p:tav tm="50000">
                                          <p:val>
                                            <p:clrVal>
                                              <a:schemeClr val="hlink"/>
                                            </p:clrVal>
                                          </p:val>
                                        </p:tav>
                                      </p:tavLst>
                                    </p:anim>
                                    <p:set>
                                      <p:cBhvr>
                                        <p:cTn id="14" dur="80"/>
                                        <p:tgtEl>
                                          <p:spTgt spid="21"/>
                                        </p:tgtEl>
                                        <p:attrNameLst>
                                          <p:attrName>fill.type</p:attrName>
                                        </p:attrNameLst>
                                      </p:cBhvr>
                                      <p:to>
                                        <p:strVal val="solid"/>
                                      </p:to>
                                    </p:set>
                                  </p:childTnLst>
                                </p:cTn>
                              </p:par>
                              <p:par>
                                <p:cTn id="15" presetID="27" presetClass="entr" presetSubtype="0" fill="hold" grpId="0" nodeType="withEffect">
                                  <p:stCondLst>
                                    <p:cond delay="0"/>
                                  </p:stCondLst>
                                  <p:iterate type="lt">
                                    <p:tmPct val="50000"/>
                                  </p:iterate>
                                  <p:childTnLst>
                                    <p:set>
                                      <p:cBhvr>
                                        <p:cTn id="16" dur="1" fill="hold">
                                          <p:stCondLst>
                                            <p:cond delay="0"/>
                                          </p:stCondLst>
                                        </p:cTn>
                                        <p:tgtEl>
                                          <p:spTgt spid="22"/>
                                        </p:tgtEl>
                                        <p:attrNameLst>
                                          <p:attrName>style.visibility</p:attrName>
                                        </p:attrNameLst>
                                      </p:cBhvr>
                                      <p:to>
                                        <p:strVal val="visible"/>
                                      </p:to>
                                    </p:set>
                                    <p:anim calcmode="discrete" valueType="clr">
                                      <p:cBhvr override="childStyle">
                                        <p:cTn id="17" dur="80"/>
                                        <p:tgtEl>
                                          <p:spTgt spid="22"/>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22"/>
                                        </p:tgtEl>
                                        <p:attrNameLst>
                                          <p:attrName>fillcolor</p:attrName>
                                        </p:attrNameLst>
                                      </p:cBhvr>
                                      <p:tavLst>
                                        <p:tav tm="0">
                                          <p:val>
                                            <p:clrVal>
                                              <a:schemeClr val="accent2"/>
                                            </p:clrVal>
                                          </p:val>
                                        </p:tav>
                                        <p:tav tm="50000">
                                          <p:val>
                                            <p:clrVal>
                                              <a:schemeClr val="hlink"/>
                                            </p:clrVal>
                                          </p:val>
                                        </p:tav>
                                      </p:tavLst>
                                    </p:anim>
                                    <p:set>
                                      <p:cBhvr>
                                        <p:cTn id="19" dur="80"/>
                                        <p:tgtEl>
                                          <p:spTgt spid="22"/>
                                        </p:tgtEl>
                                        <p:attrNameLst>
                                          <p:attrName>fill.type</p:attrName>
                                        </p:attrNameLst>
                                      </p:cBhvr>
                                      <p:to>
                                        <p:strVal val="solid"/>
                                      </p:to>
                                    </p:set>
                                  </p:childTnLst>
                                </p:cTn>
                              </p:par>
                              <p:par>
                                <p:cTn id="20" presetID="27" presetClass="entr" presetSubtype="0" fill="hold" nodeType="withEffect">
                                  <p:stCondLst>
                                    <p:cond delay="0"/>
                                  </p:stCondLst>
                                  <p:iterate type="lt">
                                    <p:tmPct val="50000"/>
                                  </p:iterate>
                                  <p:childTnLst>
                                    <p:set>
                                      <p:cBhvr>
                                        <p:cTn id="21" dur="1" fill="hold">
                                          <p:stCondLst>
                                            <p:cond delay="0"/>
                                          </p:stCondLst>
                                        </p:cTn>
                                        <p:tgtEl>
                                          <p:spTgt spid="23"/>
                                        </p:tgtEl>
                                        <p:attrNameLst>
                                          <p:attrName>style.visibility</p:attrName>
                                        </p:attrNameLst>
                                      </p:cBhvr>
                                      <p:to>
                                        <p:strVal val="visible"/>
                                      </p:to>
                                    </p:set>
                                    <p:anim calcmode="discrete" valueType="clr">
                                      <p:cBhvr override="childStyle">
                                        <p:cTn id="22" dur="80"/>
                                        <p:tgtEl>
                                          <p:spTgt spid="23"/>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23"/>
                                        </p:tgtEl>
                                        <p:attrNameLst>
                                          <p:attrName>fillcolor</p:attrName>
                                        </p:attrNameLst>
                                      </p:cBhvr>
                                      <p:tavLst>
                                        <p:tav tm="0">
                                          <p:val>
                                            <p:clrVal>
                                              <a:schemeClr val="accent2"/>
                                            </p:clrVal>
                                          </p:val>
                                        </p:tav>
                                        <p:tav tm="50000">
                                          <p:val>
                                            <p:clrVal>
                                              <a:schemeClr val="hlink"/>
                                            </p:clrVal>
                                          </p:val>
                                        </p:tav>
                                      </p:tavLst>
                                    </p:anim>
                                    <p:set>
                                      <p:cBhvr>
                                        <p:cTn id="24" dur="80"/>
                                        <p:tgtEl>
                                          <p:spTgt spid="23"/>
                                        </p:tgtEl>
                                        <p:attrNameLst>
                                          <p:attrName>fill.type</p:attrName>
                                        </p:attrNameLst>
                                      </p:cBhvr>
                                      <p:to>
                                        <p:strVal val="solid"/>
                                      </p:to>
                                    </p:set>
                                  </p:childTnLst>
                                </p:cTn>
                              </p:par>
                              <p:par>
                                <p:cTn id="25" presetID="27" presetClass="entr" presetSubtype="0" fill="hold" grpId="0" nodeType="withEffect">
                                  <p:stCondLst>
                                    <p:cond delay="0"/>
                                  </p:stCondLst>
                                  <p:iterate type="lt">
                                    <p:tmPct val="50000"/>
                                  </p:iterate>
                                  <p:childTnLst>
                                    <p:set>
                                      <p:cBhvr>
                                        <p:cTn id="26" dur="1" fill="hold">
                                          <p:stCondLst>
                                            <p:cond delay="0"/>
                                          </p:stCondLst>
                                        </p:cTn>
                                        <p:tgtEl>
                                          <p:spTgt spid="24"/>
                                        </p:tgtEl>
                                        <p:attrNameLst>
                                          <p:attrName>style.visibility</p:attrName>
                                        </p:attrNameLst>
                                      </p:cBhvr>
                                      <p:to>
                                        <p:strVal val="visible"/>
                                      </p:to>
                                    </p:set>
                                    <p:anim calcmode="discrete" valueType="clr">
                                      <p:cBhvr override="childStyle">
                                        <p:cTn id="27"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28" dur="80"/>
                                        <p:tgtEl>
                                          <p:spTgt spid="24"/>
                                        </p:tgtEl>
                                        <p:attrNameLst>
                                          <p:attrName>fillcolor</p:attrName>
                                        </p:attrNameLst>
                                      </p:cBhvr>
                                      <p:tavLst>
                                        <p:tav tm="0">
                                          <p:val>
                                            <p:clrVal>
                                              <a:schemeClr val="accent2"/>
                                            </p:clrVal>
                                          </p:val>
                                        </p:tav>
                                        <p:tav tm="50000">
                                          <p:val>
                                            <p:clrVal>
                                              <a:schemeClr val="hlink"/>
                                            </p:clrVal>
                                          </p:val>
                                        </p:tav>
                                      </p:tavLst>
                                    </p:anim>
                                    <p:set>
                                      <p:cBhvr>
                                        <p:cTn id="29" dur="80"/>
                                        <p:tgtEl>
                                          <p:spTgt spid="24"/>
                                        </p:tgtEl>
                                        <p:attrNameLst>
                                          <p:attrName>fill.type</p:attrName>
                                        </p:attrNameLst>
                                      </p:cBhvr>
                                      <p:to>
                                        <p:strVal val="solid"/>
                                      </p:to>
                                    </p:set>
                                  </p:childTnLst>
                                </p:cTn>
                              </p:par>
                              <p:par>
                                <p:cTn id="30" presetID="27" presetClass="entr" presetSubtype="0" fill="hold" grpId="0" nodeType="withEffect">
                                  <p:stCondLst>
                                    <p:cond delay="0"/>
                                  </p:stCondLst>
                                  <p:iterate type="lt">
                                    <p:tmPct val="50000"/>
                                  </p:iterate>
                                  <p:childTnLst>
                                    <p:set>
                                      <p:cBhvr>
                                        <p:cTn id="31" dur="1" fill="hold">
                                          <p:stCondLst>
                                            <p:cond delay="0"/>
                                          </p:stCondLst>
                                        </p:cTn>
                                        <p:tgtEl>
                                          <p:spTgt spid="25"/>
                                        </p:tgtEl>
                                        <p:attrNameLst>
                                          <p:attrName>style.visibility</p:attrName>
                                        </p:attrNameLst>
                                      </p:cBhvr>
                                      <p:to>
                                        <p:strVal val="visible"/>
                                      </p:to>
                                    </p:set>
                                    <p:anim calcmode="discrete" valueType="clr">
                                      <p:cBhvr override="childStyle">
                                        <p:cTn id="32" dur="80"/>
                                        <p:tgtEl>
                                          <p:spTgt spid="25"/>
                                        </p:tgtEl>
                                        <p:attrNameLst>
                                          <p:attrName>style.color</p:attrName>
                                        </p:attrNameLst>
                                      </p:cBhvr>
                                      <p:tavLst>
                                        <p:tav tm="0">
                                          <p:val>
                                            <p:clrVal>
                                              <a:schemeClr val="accent2"/>
                                            </p:clrVal>
                                          </p:val>
                                        </p:tav>
                                        <p:tav tm="50000">
                                          <p:val>
                                            <p:clrVal>
                                              <a:schemeClr val="hlink"/>
                                            </p:clrVal>
                                          </p:val>
                                        </p:tav>
                                      </p:tavLst>
                                    </p:anim>
                                    <p:anim calcmode="discrete" valueType="clr">
                                      <p:cBhvr>
                                        <p:cTn id="33" dur="80"/>
                                        <p:tgtEl>
                                          <p:spTgt spid="25"/>
                                        </p:tgtEl>
                                        <p:attrNameLst>
                                          <p:attrName>fillcolor</p:attrName>
                                        </p:attrNameLst>
                                      </p:cBhvr>
                                      <p:tavLst>
                                        <p:tav tm="0">
                                          <p:val>
                                            <p:clrVal>
                                              <a:schemeClr val="accent2"/>
                                            </p:clrVal>
                                          </p:val>
                                        </p:tav>
                                        <p:tav tm="50000">
                                          <p:val>
                                            <p:clrVal>
                                              <a:schemeClr val="hlink"/>
                                            </p:clrVal>
                                          </p:val>
                                        </p:tav>
                                      </p:tavLst>
                                    </p:anim>
                                    <p:set>
                                      <p:cBhvr>
                                        <p:cTn id="34" dur="80"/>
                                        <p:tgtEl>
                                          <p:spTgt spid="25"/>
                                        </p:tgtEl>
                                        <p:attrNameLst>
                                          <p:attrName>fill.type</p:attrName>
                                        </p:attrNameLst>
                                      </p:cBhvr>
                                      <p:to>
                                        <p:strVal val="solid"/>
                                      </p:to>
                                    </p:set>
                                  </p:childTnLst>
                                </p:cTn>
                              </p:par>
                              <p:par>
                                <p:cTn id="35" presetID="27" presetClass="entr" presetSubtype="0" fill="hold" nodeType="withEffect">
                                  <p:stCondLst>
                                    <p:cond delay="0"/>
                                  </p:stCondLst>
                                  <p:iterate type="lt">
                                    <p:tmPct val="50000"/>
                                  </p:iterate>
                                  <p:childTnLst>
                                    <p:set>
                                      <p:cBhvr>
                                        <p:cTn id="36" dur="1" fill="hold">
                                          <p:stCondLst>
                                            <p:cond delay="0"/>
                                          </p:stCondLst>
                                        </p:cTn>
                                        <p:tgtEl>
                                          <p:spTgt spid="26"/>
                                        </p:tgtEl>
                                        <p:attrNameLst>
                                          <p:attrName>style.visibility</p:attrName>
                                        </p:attrNameLst>
                                      </p:cBhvr>
                                      <p:to>
                                        <p:strVal val="visible"/>
                                      </p:to>
                                    </p:set>
                                    <p:anim calcmode="discrete" valueType="clr">
                                      <p:cBhvr override="childStyle">
                                        <p:cTn id="37" dur="80"/>
                                        <p:tgtEl>
                                          <p:spTgt spid="26"/>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26"/>
                                        </p:tgtEl>
                                        <p:attrNameLst>
                                          <p:attrName>fillcolor</p:attrName>
                                        </p:attrNameLst>
                                      </p:cBhvr>
                                      <p:tavLst>
                                        <p:tav tm="0">
                                          <p:val>
                                            <p:clrVal>
                                              <a:schemeClr val="accent2"/>
                                            </p:clrVal>
                                          </p:val>
                                        </p:tav>
                                        <p:tav tm="50000">
                                          <p:val>
                                            <p:clrVal>
                                              <a:schemeClr val="hlink"/>
                                            </p:clrVal>
                                          </p:val>
                                        </p:tav>
                                      </p:tavLst>
                                    </p:anim>
                                    <p:set>
                                      <p:cBhvr>
                                        <p:cTn id="39" dur="80"/>
                                        <p:tgtEl>
                                          <p:spTgt spid="26"/>
                                        </p:tgtEl>
                                        <p:attrNameLst>
                                          <p:attrName>fill.type</p:attrName>
                                        </p:attrNameLst>
                                      </p:cBhvr>
                                      <p:to>
                                        <p:strVal val="solid"/>
                                      </p:to>
                                    </p:set>
                                  </p:childTnLst>
                                </p:cTn>
                              </p:par>
                              <p:par>
                                <p:cTn id="40" presetID="27" presetClass="entr" presetSubtype="0" fill="hold" grpId="0" nodeType="withEffect">
                                  <p:stCondLst>
                                    <p:cond delay="0"/>
                                  </p:stCondLst>
                                  <p:iterate type="lt">
                                    <p:tmPct val="50000"/>
                                  </p:iterate>
                                  <p:childTnLst>
                                    <p:set>
                                      <p:cBhvr>
                                        <p:cTn id="41" dur="1" fill="hold">
                                          <p:stCondLst>
                                            <p:cond delay="0"/>
                                          </p:stCondLst>
                                        </p:cTn>
                                        <p:tgtEl>
                                          <p:spTgt spid="27"/>
                                        </p:tgtEl>
                                        <p:attrNameLst>
                                          <p:attrName>style.visibility</p:attrName>
                                        </p:attrNameLst>
                                      </p:cBhvr>
                                      <p:to>
                                        <p:strVal val="visible"/>
                                      </p:to>
                                    </p:set>
                                    <p:anim calcmode="discrete" valueType="clr">
                                      <p:cBhvr override="childStyle">
                                        <p:cTn id="42" dur="80"/>
                                        <p:tgtEl>
                                          <p:spTgt spid="27"/>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27"/>
                                        </p:tgtEl>
                                        <p:attrNameLst>
                                          <p:attrName>fillcolor</p:attrName>
                                        </p:attrNameLst>
                                      </p:cBhvr>
                                      <p:tavLst>
                                        <p:tav tm="0">
                                          <p:val>
                                            <p:clrVal>
                                              <a:schemeClr val="accent2"/>
                                            </p:clrVal>
                                          </p:val>
                                        </p:tav>
                                        <p:tav tm="50000">
                                          <p:val>
                                            <p:clrVal>
                                              <a:schemeClr val="hlink"/>
                                            </p:clrVal>
                                          </p:val>
                                        </p:tav>
                                      </p:tavLst>
                                    </p:anim>
                                    <p:set>
                                      <p:cBhvr>
                                        <p:cTn id="44" dur="80"/>
                                        <p:tgtEl>
                                          <p:spTgt spid="27"/>
                                        </p:tgtEl>
                                        <p:attrNameLst>
                                          <p:attrName>fill.type</p:attrName>
                                        </p:attrNameLst>
                                      </p:cBhvr>
                                      <p:to>
                                        <p:strVal val="solid"/>
                                      </p:to>
                                    </p:set>
                                  </p:childTnLst>
                                </p:cTn>
                              </p:par>
                              <p:par>
                                <p:cTn id="45" presetID="27" presetClass="entr" presetSubtype="0" fill="hold" nodeType="withEffect">
                                  <p:stCondLst>
                                    <p:cond delay="0"/>
                                  </p:stCondLst>
                                  <p:iterate type="lt">
                                    <p:tmPct val="50000"/>
                                  </p:iterate>
                                  <p:childTnLst>
                                    <p:set>
                                      <p:cBhvr>
                                        <p:cTn id="46" dur="1" fill="hold">
                                          <p:stCondLst>
                                            <p:cond delay="0"/>
                                          </p:stCondLst>
                                        </p:cTn>
                                        <p:tgtEl>
                                          <p:spTgt spid="28"/>
                                        </p:tgtEl>
                                        <p:attrNameLst>
                                          <p:attrName>style.visibility</p:attrName>
                                        </p:attrNameLst>
                                      </p:cBhvr>
                                      <p:to>
                                        <p:strVal val="visible"/>
                                      </p:to>
                                    </p:set>
                                    <p:anim calcmode="discrete" valueType="clr">
                                      <p:cBhvr override="childStyle">
                                        <p:cTn id="47" dur="80"/>
                                        <p:tgtEl>
                                          <p:spTgt spid="28"/>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28"/>
                                        </p:tgtEl>
                                        <p:attrNameLst>
                                          <p:attrName>fillcolor</p:attrName>
                                        </p:attrNameLst>
                                      </p:cBhvr>
                                      <p:tavLst>
                                        <p:tav tm="0">
                                          <p:val>
                                            <p:clrVal>
                                              <a:schemeClr val="accent2"/>
                                            </p:clrVal>
                                          </p:val>
                                        </p:tav>
                                        <p:tav tm="50000">
                                          <p:val>
                                            <p:clrVal>
                                              <a:schemeClr val="hlink"/>
                                            </p:clrVal>
                                          </p:val>
                                        </p:tav>
                                      </p:tavLst>
                                    </p:anim>
                                    <p:set>
                                      <p:cBhvr>
                                        <p:cTn id="49" dur="80"/>
                                        <p:tgtEl>
                                          <p:spTgt spid="28"/>
                                        </p:tgtEl>
                                        <p:attrNameLst>
                                          <p:attrName>fill.type</p:attrName>
                                        </p:attrNameLst>
                                      </p:cBhvr>
                                      <p:to>
                                        <p:strVal val="solid"/>
                                      </p:to>
                                    </p:set>
                                  </p:childTnLst>
                                </p:cTn>
                              </p:par>
                              <p:par>
                                <p:cTn id="50" presetID="27" presetClass="entr" presetSubtype="0" fill="hold" nodeType="withEffect">
                                  <p:stCondLst>
                                    <p:cond delay="0"/>
                                  </p:stCondLst>
                                  <p:iterate type="lt">
                                    <p:tmPct val="50000"/>
                                  </p:iterate>
                                  <p:childTnLst>
                                    <p:set>
                                      <p:cBhvr>
                                        <p:cTn id="51" dur="1" fill="hold">
                                          <p:stCondLst>
                                            <p:cond delay="0"/>
                                          </p:stCondLst>
                                        </p:cTn>
                                        <p:tgtEl>
                                          <p:spTgt spid="37"/>
                                        </p:tgtEl>
                                        <p:attrNameLst>
                                          <p:attrName>style.visibility</p:attrName>
                                        </p:attrNameLst>
                                      </p:cBhvr>
                                      <p:to>
                                        <p:strVal val="visible"/>
                                      </p:to>
                                    </p:set>
                                    <p:anim calcmode="discrete" valueType="clr">
                                      <p:cBhvr override="childStyle">
                                        <p:cTn id="52" dur="80"/>
                                        <p:tgtEl>
                                          <p:spTgt spid="37"/>
                                        </p:tgtEl>
                                        <p:attrNameLst>
                                          <p:attrName>style.color</p:attrName>
                                        </p:attrNameLst>
                                      </p:cBhvr>
                                      <p:tavLst>
                                        <p:tav tm="0">
                                          <p:val>
                                            <p:clrVal>
                                              <a:schemeClr val="accent2"/>
                                            </p:clrVal>
                                          </p:val>
                                        </p:tav>
                                        <p:tav tm="50000">
                                          <p:val>
                                            <p:clrVal>
                                              <a:schemeClr val="hlink"/>
                                            </p:clrVal>
                                          </p:val>
                                        </p:tav>
                                      </p:tavLst>
                                    </p:anim>
                                    <p:anim calcmode="discrete" valueType="clr">
                                      <p:cBhvr>
                                        <p:cTn id="53" dur="80"/>
                                        <p:tgtEl>
                                          <p:spTgt spid="37"/>
                                        </p:tgtEl>
                                        <p:attrNameLst>
                                          <p:attrName>fillcolor</p:attrName>
                                        </p:attrNameLst>
                                      </p:cBhvr>
                                      <p:tavLst>
                                        <p:tav tm="0">
                                          <p:val>
                                            <p:clrVal>
                                              <a:schemeClr val="accent2"/>
                                            </p:clrVal>
                                          </p:val>
                                        </p:tav>
                                        <p:tav tm="50000">
                                          <p:val>
                                            <p:clrVal>
                                              <a:schemeClr val="hlink"/>
                                            </p:clrVal>
                                          </p:val>
                                        </p:tav>
                                      </p:tavLst>
                                    </p:anim>
                                    <p:set>
                                      <p:cBhvr>
                                        <p:cTn id="54" dur="80"/>
                                        <p:tgtEl>
                                          <p:spTgt spid="37"/>
                                        </p:tgtEl>
                                        <p:attrNameLst>
                                          <p:attrName>fill.type</p:attrName>
                                        </p:attrNameLst>
                                      </p:cBhvr>
                                      <p:to>
                                        <p:strVal val="solid"/>
                                      </p:to>
                                    </p:set>
                                  </p:childTnLst>
                                </p:cTn>
                              </p:par>
                              <p:par>
                                <p:cTn id="55" presetID="27" presetClass="entr" presetSubtype="0" fill="hold" nodeType="withEffect">
                                  <p:stCondLst>
                                    <p:cond delay="0"/>
                                  </p:stCondLst>
                                  <p:iterate type="lt">
                                    <p:tmPct val="50000"/>
                                  </p:iterate>
                                  <p:childTnLst>
                                    <p:set>
                                      <p:cBhvr>
                                        <p:cTn id="56" dur="1" fill="hold">
                                          <p:stCondLst>
                                            <p:cond delay="0"/>
                                          </p:stCondLst>
                                        </p:cTn>
                                        <p:tgtEl>
                                          <p:spTgt spid="30"/>
                                        </p:tgtEl>
                                        <p:attrNameLst>
                                          <p:attrName>style.visibility</p:attrName>
                                        </p:attrNameLst>
                                      </p:cBhvr>
                                      <p:to>
                                        <p:strVal val="visible"/>
                                      </p:to>
                                    </p:set>
                                    <p:anim calcmode="discrete" valueType="clr">
                                      <p:cBhvr override="childStyle">
                                        <p:cTn id="57" dur="80"/>
                                        <p:tgtEl>
                                          <p:spTgt spid="30"/>
                                        </p:tgtEl>
                                        <p:attrNameLst>
                                          <p:attrName>style.color</p:attrName>
                                        </p:attrNameLst>
                                      </p:cBhvr>
                                      <p:tavLst>
                                        <p:tav tm="0">
                                          <p:val>
                                            <p:clrVal>
                                              <a:schemeClr val="accent2"/>
                                            </p:clrVal>
                                          </p:val>
                                        </p:tav>
                                        <p:tav tm="50000">
                                          <p:val>
                                            <p:clrVal>
                                              <a:schemeClr val="hlink"/>
                                            </p:clrVal>
                                          </p:val>
                                        </p:tav>
                                      </p:tavLst>
                                    </p:anim>
                                    <p:anim calcmode="discrete" valueType="clr">
                                      <p:cBhvr>
                                        <p:cTn id="58" dur="80"/>
                                        <p:tgtEl>
                                          <p:spTgt spid="30"/>
                                        </p:tgtEl>
                                        <p:attrNameLst>
                                          <p:attrName>fillcolor</p:attrName>
                                        </p:attrNameLst>
                                      </p:cBhvr>
                                      <p:tavLst>
                                        <p:tav tm="0">
                                          <p:val>
                                            <p:clrVal>
                                              <a:schemeClr val="accent2"/>
                                            </p:clrVal>
                                          </p:val>
                                        </p:tav>
                                        <p:tav tm="50000">
                                          <p:val>
                                            <p:clrVal>
                                              <a:schemeClr val="hlink"/>
                                            </p:clrVal>
                                          </p:val>
                                        </p:tav>
                                      </p:tavLst>
                                    </p:anim>
                                    <p:set>
                                      <p:cBhvr>
                                        <p:cTn id="59" dur="80"/>
                                        <p:tgtEl>
                                          <p:spTgt spid="30"/>
                                        </p:tgtEl>
                                        <p:attrNameLst>
                                          <p:attrName>fill.type</p:attrName>
                                        </p:attrNameLst>
                                      </p:cBhvr>
                                      <p:to>
                                        <p:strVal val="solid"/>
                                      </p:to>
                                    </p:set>
                                  </p:childTnLst>
                                </p:cTn>
                              </p:par>
                              <p:par>
                                <p:cTn id="60" presetID="27" presetClass="entr" presetSubtype="0" fill="hold" nodeType="withEffect">
                                  <p:stCondLst>
                                    <p:cond delay="0"/>
                                  </p:stCondLst>
                                  <p:iterate type="lt">
                                    <p:tmPct val="50000"/>
                                  </p:iterate>
                                  <p:childTnLst>
                                    <p:set>
                                      <p:cBhvr>
                                        <p:cTn id="61" dur="1" fill="hold">
                                          <p:stCondLst>
                                            <p:cond delay="0"/>
                                          </p:stCondLst>
                                        </p:cTn>
                                        <p:tgtEl>
                                          <p:spTgt spid="36"/>
                                        </p:tgtEl>
                                        <p:attrNameLst>
                                          <p:attrName>style.visibility</p:attrName>
                                        </p:attrNameLst>
                                      </p:cBhvr>
                                      <p:to>
                                        <p:strVal val="visible"/>
                                      </p:to>
                                    </p:set>
                                    <p:anim calcmode="discrete" valueType="clr">
                                      <p:cBhvr override="childStyle">
                                        <p:cTn id="62" dur="80"/>
                                        <p:tgtEl>
                                          <p:spTgt spid="36"/>
                                        </p:tgtEl>
                                        <p:attrNameLst>
                                          <p:attrName>style.color</p:attrName>
                                        </p:attrNameLst>
                                      </p:cBhvr>
                                      <p:tavLst>
                                        <p:tav tm="0">
                                          <p:val>
                                            <p:clrVal>
                                              <a:schemeClr val="accent2"/>
                                            </p:clrVal>
                                          </p:val>
                                        </p:tav>
                                        <p:tav tm="50000">
                                          <p:val>
                                            <p:clrVal>
                                              <a:schemeClr val="hlink"/>
                                            </p:clrVal>
                                          </p:val>
                                        </p:tav>
                                      </p:tavLst>
                                    </p:anim>
                                    <p:anim calcmode="discrete" valueType="clr">
                                      <p:cBhvr>
                                        <p:cTn id="63" dur="80"/>
                                        <p:tgtEl>
                                          <p:spTgt spid="36"/>
                                        </p:tgtEl>
                                        <p:attrNameLst>
                                          <p:attrName>fillcolor</p:attrName>
                                        </p:attrNameLst>
                                      </p:cBhvr>
                                      <p:tavLst>
                                        <p:tav tm="0">
                                          <p:val>
                                            <p:clrVal>
                                              <a:schemeClr val="accent2"/>
                                            </p:clrVal>
                                          </p:val>
                                        </p:tav>
                                        <p:tav tm="50000">
                                          <p:val>
                                            <p:clrVal>
                                              <a:schemeClr val="hlink"/>
                                            </p:clrVal>
                                          </p:val>
                                        </p:tav>
                                      </p:tavLst>
                                    </p:anim>
                                    <p:set>
                                      <p:cBhvr>
                                        <p:cTn id="64" dur="80"/>
                                        <p:tgtEl>
                                          <p:spTgt spid="36"/>
                                        </p:tgtEl>
                                        <p:attrNameLst>
                                          <p:attrName>fill.type</p:attrName>
                                        </p:attrNameLst>
                                      </p:cBhvr>
                                      <p:to>
                                        <p:strVal val="solid"/>
                                      </p:to>
                                    </p:set>
                                  </p:childTnLst>
                                </p:cTn>
                              </p:par>
                              <p:par>
                                <p:cTn id="65" presetID="27" presetClass="entr" presetSubtype="0" fill="hold" nodeType="withEffect">
                                  <p:stCondLst>
                                    <p:cond delay="0"/>
                                  </p:stCondLst>
                                  <p:iterate type="lt">
                                    <p:tmPct val="50000"/>
                                  </p:iterate>
                                  <p:childTnLst>
                                    <p:set>
                                      <p:cBhvr>
                                        <p:cTn id="66" dur="1" fill="hold">
                                          <p:stCondLst>
                                            <p:cond delay="0"/>
                                          </p:stCondLst>
                                        </p:cTn>
                                        <p:tgtEl>
                                          <p:spTgt spid="15"/>
                                        </p:tgtEl>
                                        <p:attrNameLst>
                                          <p:attrName>style.visibility</p:attrName>
                                        </p:attrNameLst>
                                      </p:cBhvr>
                                      <p:to>
                                        <p:strVal val="visible"/>
                                      </p:to>
                                    </p:set>
                                    <p:anim calcmode="discrete" valueType="clr">
                                      <p:cBhvr override="childStyle">
                                        <p:cTn id="67"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68" dur="80"/>
                                        <p:tgtEl>
                                          <p:spTgt spid="15"/>
                                        </p:tgtEl>
                                        <p:attrNameLst>
                                          <p:attrName>fillcolor</p:attrName>
                                        </p:attrNameLst>
                                      </p:cBhvr>
                                      <p:tavLst>
                                        <p:tav tm="0">
                                          <p:val>
                                            <p:clrVal>
                                              <a:schemeClr val="accent2"/>
                                            </p:clrVal>
                                          </p:val>
                                        </p:tav>
                                        <p:tav tm="50000">
                                          <p:val>
                                            <p:clrVal>
                                              <a:schemeClr val="hlink"/>
                                            </p:clrVal>
                                          </p:val>
                                        </p:tav>
                                      </p:tavLst>
                                    </p:anim>
                                    <p:set>
                                      <p:cBhvr>
                                        <p:cTn id="69" dur="80"/>
                                        <p:tgtEl>
                                          <p:spTgt spid="15"/>
                                        </p:tgtEl>
                                        <p:attrNameLst>
                                          <p:attrName>fill.type</p:attrName>
                                        </p:attrNameLst>
                                      </p:cBhvr>
                                      <p:to>
                                        <p:strVal val="solid"/>
                                      </p:to>
                                    </p:set>
                                  </p:childTnLst>
                                </p:cTn>
                              </p:par>
                              <p:par>
                                <p:cTn id="70" presetID="27" presetClass="entr" presetSubtype="0" fill="hold" nodeType="withEffect">
                                  <p:stCondLst>
                                    <p:cond delay="0"/>
                                  </p:stCondLst>
                                  <p:iterate type="lt">
                                    <p:tmPct val="50000"/>
                                  </p:iterate>
                                  <p:childTnLst>
                                    <p:set>
                                      <p:cBhvr>
                                        <p:cTn id="71" dur="1" fill="hold">
                                          <p:stCondLst>
                                            <p:cond delay="0"/>
                                          </p:stCondLst>
                                        </p:cTn>
                                        <p:tgtEl>
                                          <p:spTgt spid="16"/>
                                        </p:tgtEl>
                                        <p:attrNameLst>
                                          <p:attrName>style.visibility</p:attrName>
                                        </p:attrNameLst>
                                      </p:cBhvr>
                                      <p:to>
                                        <p:strVal val="visible"/>
                                      </p:to>
                                    </p:set>
                                    <p:anim calcmode="discrete" valueType="clr">
                                      <p:cBhvr override="childStyle">
                                        <p:cTn id="72"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73" dur="80"/>
                                        <p:tgtEl>
                                          <p:spTgt spid="16"/>
                                        </p:tgtEl>
                                        <p:attrNameLst>
                                          <p:attrName>fillcolor</p:attrName>
                                        </p:attrNameLst>
                                      </p:cBhvr>
                                      <p:tavLst>
                                        <p:tav tm="0">
                                          <p:val>
                                            <p:clrVal>
                                              <a:schemeClr val="accent2"/>
                                            </p:clrVal>
                                          </p:val>
                                        </p:tav>
                                        <p:tav tm="50000">
                                          <p:val>
                                            <p:clrVal>
                                              <a:schemeClr val="hlink"/>
                                            </p:clrVal>
                                          </p:val>
                                        </p:tav>
                                      </p:tavLst>
                                    </p:anim>
                                    <p:set>
                                      <p:cBhvr>
                                        <p:cTn id="74" dur="80"/>
                                        <p:tgtEl>
                                          <p:spTgt spid="16"/>
                                        </p:tgtEl>
                                        <p:attrNameLst>
                                          <p:attrName>fill.type</p:attrName>
                                        </p:attrNameLst>
                                      </p:cBhvr>
                                      <p:to>
                                        <p:strVal val="solid"/>
                                      </p:to>
                                    </p:set>
                                  </p:childTnLst>
                                </p:cTn>
                              </p:par>
                              <p:par>
                                <p:cTn id="75" presetID="27" presetClass="entr" presetSubtype="0" fill="hold" nodeType="withEffect">
                                  <p:stCondLst>
                                    <p:cond delay="0"/>
                                  </p:stCondLst>
                                  <p:iterate type="lt">
                                    <p:tmPct val="50000"/>
                                  </p:iterate>
                                  <p:childTnLst>
                                    <p:set>
                                      <p:cBhvr>
                                        <p:cTn id="76" dur="1" fill="hold">
                                          <p:stCondLst>
                                            <p:cond delay="0"/>
                                          </p:stCondLst>
                                        </p:cTn>
                                        <p:tgtEl>
                                          <p:spTgt spid="17"/>
                                        </p:tgtEl>
                                        <p:attrNameLst>
                                          <p:attrName>style.visibility</p:attrName>
                                        </p:attrNameLst>
                                      </p:cBhvr>
                                      <p:to>
                                        <p:strVal val="visible"/>
                                      </p:to>
                                    </p:set>
                                    <p:anim calcmode="discrete" valueType="clr">
                                      <p:cBhvr override="childStyle">
                                        <p:cTn id="77"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78" dur="80"/>
                                        <p:tgtEl>
                                          <p:spTgt spid="17"/>
                                        </p:tgtEl>
                                        <p:attrNameLst>
                                          <p:attrName>fillcolor</p:attrName>
                                        </p:attrNameLst>
                                      </p:cBhvr>
                                      <p:tavLst>
                                        <p:tav tm="0">
                                          <p:val>
                                            <p:clrVal>
                                              <a:schemeClr val="accent2"/>
                                            </p:clrVal>
                                          </p:val>
                                        </p:tav>
                                        <p:tav tm="50000">
                                          <p:val>
                                            <p:clrVal>
                                              <a:schemeClr val="hlink"/>
                                            </p:clrVal>
                                          </p:val>
                                        </p:tav>
                                      </p:tavLst>
                                    </p:anim>
                                    <p:set>
                                      <p:cBhvr>
                                        <p:cTn id="79" dur="80"/>
                                        <p:tgtEl>
                                          <p:spTgt spid="17"/>
                                        </p:tgtEl>
                                        <p:attrNameLst>
                                          <p:attrName>fill.type</p:attrName>
                                        </p:attrNameLst>
                                      </p:cBhvr>
                                      <p:to>
                                        <p:strVal val="solid"/>
                                      </p:to>
                                    </p:set>
                                  </p:childTnLst>
                                </p:cTn>
                              </p:par>
                              <p:par>
                                <p:cTn id="80" presetID="27" presetClass="entr" presetSubtype="0" fill="hold" nodeType="withEffect">
                                  <p:stCondLst>
                                    <p:cond delay="0"/>
                                  </p:stCondLst>
                                  <p:iterate type="lt">
                                    <p:tmPct val="50000"/>
                                  </p:iterate>
                                  <p:childTnLst>
                                    <p:set>
                                      <p:cBhvr>
                                        <p:cTn id="81" dur="1" fill="hold">
                                          <p:stCondLst>
                                            <p:cond delay="0"/>
                                          </p:stCondLst>
                                        </p:cTn>
                                        <p:tgtEl>
                                          <p:spTgt spid="18"/>
                                        </p:tgtEl>
                                        <p:attrNameLst>
                                          <p:attrName>style.visibility</p:attrName>
                                        </p:attrNameLst>
                                      </p:cBhvr>
                                      <p:to>
                                        <p:strVal val="visible"/>
                                      </p:to>
                                    </p:set>
                                    <p:anim calcmode="discrete" valueType="clr">
                                      <p:cBhvr override="childStyle">
                                        <p:cTn id="82"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83" dur="80"/>
                                        <p:tgtEl>
                                          <p:spTgt spid="18"/>
                                        </p:tgtEl>
                                        <p:attrNameLst>
                                          <p:attrName>fillcolor</p:attrName>
                                        </p:attrNameLst>
                                      </p:cBhvr>
                                      <p:tavLst>
                                        <p:tav tm="0">
                                          <p:val>
                                            <p:clrVal>
                                              <a:schemeClr val="accent2"/>
                                            </p:clrVal>
                                          </p:val>
                                        </p:tav>
                                        <p:tav tm="50000">
                                          <p:val>
                                            <p:clrVal>
                                              <a:schemeClr val="hlink"/>
                                            </p:clrVal>
                                          </p:val>
                                        </p:tav>
                                      </p:tavLst>
                                    </p:anim>
                                    <p:set>
                                      <p:cBhvr>
                                        <p:cTn id="84" dur="80"/>
                                        <p:tgtEl>
                                          <p:spTgt spid="1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4" grpId="0" animBg="1"/>
      <p:bldP spid="25" grpId="0" animBg="1"/>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id-ID"/>
          </a:p>
        </p:txBody>
      </p:sp>
      <p:sp>
        <p:nvSpPr>
          <p:cNvPr id="3" name="Title 2"/>
          <p:cNvSpPr>
            <a:spLocks noGrp="1"/>
          </p:cNvSpPr>
          <p:nvPr>
            <p:ph type="title"/>
          </p:nvPr>
        </p:nvSpPr>
        <p:spPr/>
        <p:txBody>
          <a:bodyPr/>
          <a:lstStyle/>
          <a:p>
            <a:endParaRPr lang="id-ID"/>
          </a:p>
        </p:txBody>
      </p:sp>
      <p:pic>
        <p:nvPicPr>
          <p:cNvPr id="4" name="Picture 3"/>
          <p:cNvPicPr/>
          <p:nvPr/>
        </p:nvPicPr>
        <p:blipFill>
          <a:blip r:embed="rId2"/>
          <a:stretch>
            <a:fillRect/>
          </a:stretch>
        </p:blipFill>
        <p:spPr>
          <a:xfrm>
            <a:off x="539552" y="188640"/>
            <a:ext cx="8352928" cy="5832648"/>
          </a:xfrm>
          <a:prstGeom prst="rect">
            <a:avLst/>
          </a:prstGeom>
        </p:spPr>
      </p:pic>
    </p:spTree>
    <p:extLst>
      <p:ext uri="{BB962C8B-B14F-4D97-AF65-F5344CB8AC3E}">
        <p14:creationId xmlns:p14="http://schemas.microsoft.com/office/powerpoint/2010/main" xmlns="" val="12703087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id-ID"/>
          </a:p>
        </p:txBody>
      </p:sp>
      <p:sp>
        <p:nvSpPr>
          <p:cNvPr id="3" name="Title 2"/>
          <p:cNvSpPr>
            <a:spLocks noGrp="1"/>
          </p:cNvSpPr>
          <p:nvPr>
            <p:ph type="title"/>
          </p:nvPr>
        </p:nvSpPr>
        <p:spPr/>
        <p:txBody>
          <a:bodyPr/>
          <a:lstStyle/>
          <a:p>
            <a:endParaRPr lang="id-ID"/>
          </a:p>
        </p:txBody>
      </p:sp>
      <p:pic>
        <p:nvPicPr>
          <p:cNvPr id="5" name="Picture 4"/>
          <p:cNvPicPr/>
          <p:nvPr/>
        </p:nvPicPr>
        <p:blipFill>
          <a:blip r:embed="rId2"/>
          <a:stretch>
            <a:fillRect/>
          </a:stretch>
        </p:blipFill>
        <p:spPr>
          <a:xfrm>
            <a:off x="0" y="188640"/>
            <a:ext cx="8964488" cy="6408712"/>
          </a:xfrm>
          <a:prstGeom prst="rect">
            <a:avLst/>
          </a:prstGeom>
        </p:spPr>
      </p:pic>
    </p:spTree>
    <p:extLst>
      <p:ext uri="{BB962C8B-B14F-4D97-AF65-F5344CB8AC3E}">
        <p14:creationId xmlns:p14="http://schemas.microsoft.com/office/powerpoint/2010/main" xmlns="" val="24700416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id-ID"/>
          </a:p>
        </p:txBody>
      </p:sp>
      <p:pic>
        <p:nvPicPr>
          <p:cNvPr id="4" name="Content Placeholder 3"/>
          <p:cNvPicPr>
            <a:picLocks noGrp="1"/>
          </p:cNvPicPr>
          <p:nvPr>
            <p:ph idx="1"/>
          </p:nvPr>
        </p:nvPicPr>
        <p:blipFill>
          <a:blip r:embed="rId2"/>
          <a:stretch>
            <a:fillRect/>
          </a:stretch>
        </p:blipFill>
        <p:spPr>
          <a:xfrm>
            <a:off x="0" y="116632"/>
            <a:ext cx="9144000" cy="6552728"/>
          </a:xfrm>
          <a:prstGeom prst="rect">
            <a:avLst/>
          </a:prstGeom>
        </p:spPr>
      </p:pic>
    </p:spTree>
    <p:extLst>
      <p:ext uri="{BB962C8B-B14F-4D97-AF65-F5344CB8AC3E}">
        <p14:creationId xmlns:p14="http://schemas.microsoft.com/office/powerpoint/2010/main" xmlns="" val="41260699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id-ID"/>
          </a:p>
        </p:txBody>
      </p:sp>
      <p:pic>
        <p:nvPicPr>
          <p:cNvPr id="4" name="Content Placeholder 3"/>
          <p:cNvPicPr>
            <a:picLocks noGrp="1"/>
          </p:cNvPicPr>
          <p:nvPr>
            <p:ph idx="1"/>
          </p:nvPr>
        </p:nvPicPr>
        <p:blipFill>
          <a:blip r:embed="rId2"/>
          <a:stretch>
            <a:fillRect/>
          </a:stretch>
        </p:blipFill>
        <p:spPr>
          <a:xfrm>
            <a:off x="107504" y="0"/>
            <a:ext cx="9036496" cy="6858000"/>
          </a:xfrm>
          <a:prstGeom prst="rect">
            <a:avLst/>
          </a:prstGeom>
        </p:spPr>
      </p:pic>
    </p:spTree>
    <p:extLst>
      <p:ext uri="{BB962C8B-B14F-4D97-AF65-F5344CB8AC3E}">
        <p14:creationId xmlns:p14="http://schemas.microsoft.com/office/powerpoint/2010/main" xmlns="" val="16980283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Aceh Pasca-Jalin</a:t>
            </a:r>
            <a:endParaRPr lang="id-ID" dirty="0"/>
          </a:p>
        </p:txBody>
      </p:sp>
      <p:sp>
        <p:nvSpPr>
          <p:cNvPr id="3" name="Content Placeholder 2"/>
          <p:cNvSpPr>
            <a:spLocks noGrp="1"/>
          </p:cNvSpPr>
          <p:nvPr>
            <p:ph sz="quarter" idx="13"/>
          </p:nvPr>
        </p:nvSpPr>
        <p:spPr/>
        <p:txBody>
          <a:bodyPr/>
          <a:lstStyle/>
          <a:p>
            <a:endParaRPr lang="id-ID"/>
          </a:p>
        </p:txBody>
      </p:sp>
      <p:sp>
        <p:nvSpPr>
          <p:cNvPr id="4" name="Content Placeholder 3"/>
          <p:cNvSpPr>
            <a:spLocks noGrp="1"/>
          </p:cNvSpPr>
          <p:nvPr>
            <p:ph sz="quarter" idx="14"/>
          </p:nvPr>
        </p:nvSpPr>
        <p:spPr/>
        <p:txBody>
          <a:bodyPr/>
          <a:lstStyle/>
          <a:p>
            <a:endParaRPr lang="id-ID"/>
          </a:p>
        </p:txBody>
      </p:sp>
      <p:sp>
        <p:nvSpPr>
          <p:cNvPr id="552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graphicFrame>
        <p:nvGraphicFramePr>
          <p:cNvPr id="55297" name="Object 1"/>
          <p:cNvGraphicFramePr>
            <a:graphicFrameLocks noChangeAspect="1"/>
          </p:cNvGraphicFramePr>
          <p:nvPr>
            <p:extLst>
              <p:ext uri="{D42A27DB-BD31-4B8C-83A1-F6EECF244321}">
                <p14:modId xmlns:p14="http://schemas.microsoft.com/office/powerpoint/2010/main" xmlns="" val="665356908"/>
              </p:ext>
            </p:extLst>
          </p:nvPr>
        </p:nvGraphicFramePr>
        <p:xfrm>
          <a:off x="571472" y="1453246"/>
          <a:ext cx="8215370" cy="5072098"/>
        </p:xfrm>
        <a:graphic>
          <a:graphicData uri="http://schemas.openxmlformats.org/presentationml/2006/ole">
            <p:oleObj spid="_x0000_s55317" name="Slide" r:id="rId3" imgW="4568900" imgH="3425883" progId="PowerPoint.Slide.12">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endParaRPr lang="id-ID"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graphicFrame>
        <p:nvGraphicFramePr>
          <p:cNvPr id="1025" name="Object 1"/>
          <p:cNvGraphicFramePr>
            <a:graphicFrameLocks noChangeAspect="1"/>
          </p:cNvGraphicFramePr>
          <p:nvPr>
            <p:extLst>
              <p:ext uri="{D42A27DB-BD31-4B8C-83A1-F6EECF244321}">
                <p14:modId xmlns:p14="http://schemas.microsoft.com/office/powerpoint/2010/main" xmlns="" val="1931781746"/>
              </p:ext>
            </p:extLst>
          </p:nvPr>
        </p:nvGraphicFramePr>
        <p:xfrm>
          <a:off x="0" y="404664"/>
          <a:ext cx="8715404" cy="6120680"/>
        </p:xfrm>
        <a:graphic>
          <a:graphicData uri="http://schemas.openxmlformats.org/presentationml/2006/ole">
            <p:oleObj spid="_x0000_s1045" name="Slide" r:id="rId3" imgW="4568900" imgH="3425883" progId="PowerPoint.Slide.12">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id-ID"/>
          </a:p>
        </p:txBody>
      </p:sp>
      <p:sp>
        <p:nvSpPr>
          <p:cNvPr id="3" name="Title 2"/>
          <p:cNvSpPr>
            <a:spLocks noGrp="1"/>
          </p:cNvSpPr>
          <p:nvPr>
            <p:ph type="title"/>
          </p:nvPr>
        </p:nvSpPr>
        <p:spPr/>
        <p:txBody>
          <a:bodyPr/>
          <a:lstStyle/>
          <a:p>
            <a:endParaRPr lang="id-ID"/>
          </a:p>
        </p:txBody>
      </p:sp>
      <p:pic>
        <p:nvPicPr>
          <p:cNvPr id="4" name="Picture 3"/>
          <p:cNvPicPr/>
          <p:nvPr/>
        </p:nvPicPr>
        <p:blipFill>
          <a:blip r:embed="rId2"/>
          <a:stretch>
            <a:fillRect/>
          </a:stretch>
        </p:blipFill>
        <p:spPr>
          <a:xfrm>
            <a:off x="899593" y="620688"/>
            <a:ext cx="7632848" cy="5616624"/>
          </a:xfrm>
          <a:prstGeom prst="rect">
            <a:avLst/>
          </a:prstGeom>
        </p:spPr>
      </p:pic>
    </p:spTree>
    <p:extLst>
      <p:ext uri="{BB962C8B-B14F-4D97-AF65-F5344CB8AC3E}">
        <p14:creationId xmlns:p14="http://schemas.microsoft.com/office/powerpoint/2010/main" xmlns="" val="14889369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Din Minimi</a:t>
            </a:r>
            <a:endParaRPr lang="id-ID" dirty="0"/>
          </a:p>
        </p:txBody>
      </p:sp>
      <p:sp>
        <p:nvSpPr>
          <p:cNvPr id="3" name="Content Placeholder 2"/>
          <p:cNvSpPr>
            <a:spLocks noGrp="1"/>
          </p:cNvSpPr>
          <p:nvPr>
            <p:ph sz="quarter" idx="13"/>
          </p:nvPr>
        </p:nvSpPr>
        <p:spPr/>
        <p:txBody>
          <a:bodyPr/>
          <a:lstStyle/>
          <a:p>
            <a:endParaRPr lang="id-ID"/>
          </a:p>
        </p:txBody>
      </p:sp>
      <p:pic>
        <p:nvPicPr>
          <p:cNvPr id="6" name="Content Placeholder 5" descr="D:\Gambars15\Foto Qaishar Fatih15\IMG-20150710-WA0019.jpg"/>
          <p:cNvPicPr>
            <a:picLocks noGrp="1"/>
          </p:cNvPicPr>
          <p:nvPr>
            <p:ph sz="quarter" idx="14"/>
          </p:nvPr>
        </p:nvPicPr>
        <p:blipFill>
          <a:blip r:embed="rId2"/>
          <a:srcRect/>
          <a:stretch>
            <a:fillRect/>
          </a:stretch>
        </p:blipFill>
        <p:spPr bwMode="auto">
          <a:xfrm>
            <a:off x="4932040" y="116632"/>
            <a:ext cx="4071966" cy="3585009"/>
          </a:xfrm>
          <a:prstGeom prst="rect">
            <a:avLst/>
          </a:prstGeom>
          <a:noFill/>
          <a:ln w="9525">
            <a:noFill/>
            <a:miter lim="800000"/>
            <a:headEnd/>
            <a:tailEnd/>
          </a:ln>
        </p:spPr>
      </p:pic>
      <p:pic>
        <p:nvPicPr>
          <p:cNvPr id="5" name="Picture 4" descr="D:\Gambars15\Foto Qaishar Fatih15\11198663_380001392204875_541375523_n.jpg"/>
          <p:cNvPicPr/>
          <p:nvPr/>
        </p:nvPicPr>
        <p:blipFill>
          <a:blip r:embed="rId3"/>
          <a:srcRect/>
          <a:stretch>
            <a:fillRect/>
          </a:stretch>
        </p:blipFill>
        <p:spPr bwMode="auto">
          <a:xfrm>
            <a:off x="755576" y="404664"/>
            <a:ext cx="4000528" cy="2520280"/>
          </a:xfrm>
          <a:prstGeom prst="rect">
            <a:avLst/>
          </a:prstGeom>
          <a:noFill/>
          <a:ln w="9525">
            <a:noFill/>
            <a:miter lim="800000"/>
            <a:headEnd/>
            <a:tailEnd/>
          </a:ln>
        </p:spPr>
      </p:pic>
      <p:pic>
        <p:nvPicPr>
          <p:cNvPr id="7" name="Picture 2"/>
          <p:cNvPicPr>
            <a:picLocks noChangeAspect="1" noChangeArrowheads="1"/>
          </p:cNvPicPr>
          <p:nvPr/>
        </p:nvPicPr>
        <p:blipFill>
          <a:blip r:embed="rId4"/>
          <a:srcRect/>
          <a:stretch>
            <a:fillRect/>
          </a:stretch>
        </p:blipFill>
        <p:spPr bwMode="auto">
          <a:xfrm>
            <a:off x="799792" y="3068960"/>
            <a:ext cx="3912096" cy="3429000"/>
          </a:xfrm>
          <a:prstGeom prst="rect">
            <a:avLst/>
          </a:prstGeom>
          <a:noFill/>
          <a:ln w="9525">
            <a:noFill/>
            <a:miter lim="800000"/>
            <a:headEnd/>
            <a:tailEnd/>
          </a:ln>
          <a:effectLst/>
        </p:spPr>
      </p:pic>
      <p:pic>
        <p:nvPicPr>
          <p:cNvPr id="8" name="Picture 2"/>
          <p:cNvPicPr>
            <a:picLocks noChangeAspect="1" noChangeArrowheads="1"/>
          </p:cNvPicPr>
          <p:nvPr/>
        </p:nvPicPr>
        <p:blipFill>
          <a:blip r:embed="rId5"/>
          <a:srcRect/>
          <a:stretch>
            <a:fillRect/>
          </a:stretch>
        </p:blipFill>
        <p:spPr bwMode="auto">
          <a:xfrm>
            <a:off x="4850904" y="3921075"/>
            <a:ext cx="4293096" cy="257688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endParaRPr lang="id-ID"/>
          </a:p>
        </p:txBody>
      </p:sp>
      <p:sp>
        <p:nvSpPr>
          <p:cNvPr id="5" name="Title 4"/>
          <p:cNvSpPr>
            <a:spLocks noGrp="1"/>
          </p:cNvSpPr>
          <p:nvPr>
            <p:ph type="title"/>
          </p:nvPr>
        </p:nvSpPr>
        <p:spPr/>
        <p:txBody>
          <a:bodyPr/>
          <a:lstStyle/>
          <a:p>
            <a:r>
              <a:rPr lang="id-ID" dirty="0" smtClean="0"/>
              <a:t>Kristenisasi</a:t>
            </a:r>
            <a:endParaRPr lang="id-ID" dirty="0"/>
          </a:p>
        </p:txBody>
      </p:sp>
      <p:sp>
        <p:nvSpPr>
          <p:cNvPr id="6" name="Rectangle 5"/>
          <p:cNvSpPr/>
          <p:nvPr/>
        </p:nvSpPr>
        <p:spPr>
          <a:xfrm>
            <a:off x="357158" y="2000240"/>
            <a:ext cx="8429684" cy="2862322"/>
          </a:xfrm>
          <a:prstGeom prst="rect">
            <a:avLst/>
          </a:prstGeom>
        </p:spPr>
        <p:txBody>
          <a:bodyPr wrap="square">
            <a:spAutoFit/>
          </a:bodyPr>
          <a:lstStyle/>
          <a:p>
            <a:r>
              <a:rPr lang="id-ID" sz="2000" dirty="0" smtClean="0"/>
              <a:t>Misalnya upaya kristenisasi yang luar biasa, menghidupakan aliran sesat di Aceh. Contoh konkritnya. Pengiriman bahan-bahan  bacaan lewat kardus, melalui kantor pos besar. Itu bukti konkrit.  Pendirian gereja illegal di Singkil. Ada satu isu mereka dari Amerika, dari satu keluarga dia, di pakai dua orang perempuan Sumatera Utara, dibuka PAUD di Melabouh, direkrut 2 orang jadi guru. Perempuan itu dibaptis. Satu orang dibaptis. LSM (yang mengusakan pemurtadan) itu lari terus, tinggal rumah sewa dan lain2. Semua paspor-paspor tinggal di Aceh. Hal-hal seperti itu, tidak terjadi sebelum Syariah dilaksanakan (Hasil Interview)</a:t>
            </a:r>
            <a:endParaRPr lang="id-ID"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id-ID" dirty="0"/>
          </a:p>
        </p:txBody>
      </p:sp>
      <p:sp>
        <p:nvSpPr>
          <p:cNvPr id="3" name="Title 2"/>
          <p:cNvSpPr>
            <a:spLocks noGrp="1"/>
          </p:cNvSpPr>
          <p:nvPr>
            <p:ph type="title"/>
          </p:nvPr>
        </p:nvSpPr>
        <p:spPr/>
        <p:txBody>
          <a:bodyPr/>
          <a:lstStyle/>
          <a:p>
            <a:endParaRPr lang="id-ID"/>
          </a:p>
        </p:txBody>
      </p:sp>
      <p:pic>
        <p:nvPicPr>
          <p:cNvPr id="4" name="Picture 3"/>
          <p:cNvPicPr/>
          <p:nvPr/>
        </p:nvPicPr>
        <p:blipFill>
          <a:blip r:embed="rId2"/>
          <a:stretch>
            <a:fillRect/>
          </a:stretch>
        </p:blipFill>
        <p:spPr>
          <a:xfrm>
            <a:off x="0" y="260648"/>
            <a:ext cx="9036495" cy="6597352"/>
          </a:xfrm>
          <a:prstGeom prst="rect">
            <a:avLst/>
          </a:prstGeom>
        </p:spPr>
      </p:pic>
    </p:spTree>
    <p:extLst>
      <p:ext uri="{BB962C8B-B14F-4D97-AF65-F5344CB8AC3E}">
        <p14:creationId xmlns:p14="http://schemas.microsoft.com/office/powerpoint/2010/main" xmlns="" val="30057649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Users\PROGRAM\Desktop\BAHAN PAPARAN 8 APRIL 2015\peta_aceh.png"/>
          <p:cNvPicPr>
            <a:picLocks noChangeAspect="1" noChangeArrowheads="1"/>
          </p:cNvPicPr>
          <p:nvPr/>
        </p:nvPicPr>
        <p:blipFill>
          <a:blip r:embed="rId2">
            <a:clrChange>
              <a:clrFrom>
                <a:srgbClr val="99D9EA"/>
              </a:clrFrom>
              <a:clrTo>
                <a:srgbClr val="99D9EA">
                  <a:alpha val="0"/>
                </a:srgbClr>
              </a:clrTo>
            </a:clrChange>
            <a:extLst>
              <a:ext uri="{28A0092B-C50C-407E-A947-70E740481C1C}">
                <a14:useLocalDpi xmlns:a14="http://schemas.microsoft.com/office/drawing/2010/main" xmlns="" val="0"/>
              </a:ext>
            </a:extLst>
          </a:blip>
          <a:srcRect/>
          <a:stretch>
            <a:fillRect/>
          </a:stretch>
        </p:blipFill>
        <p:spPr bwMode="auto">
          <a:xfrm>
            <a:off x="1752600" y="1298575"/>
            <a:ext cx="5257800" cy="350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 name="Group 168"/>
          <p:cNvGrpSpPr/>
          <p:nvPr/>
        </p:nvGrpSpPr>
        <p:grpSpPr>
          <a:xfrm>
            <a:off x="228600" y="0"/>
            <a:ext cx="8915400" cy="6705599"/>
            <a:chOff x="228600" y="0"/>
            <a:chExt cx="8915400" cy="6705599"/>
          </a:xfrm>
          <a:solidFill>
            <a:schemeClr val="tx2">
              <a:lumMod val="40000"/>
              <a:lumOff val="60000"/>
            </a:schemeClr>
          </a:solidFill>
        </p:grpSpPr>
        <p:sp>
          <p:nvSpPr>
            <p:cNvPr id="80" name="Rectangle 21"/>
            <p:cNvSpPr>
              <a:spLocks noChangeArrowheads="1"/>
            </p:cNvSpPr>
            <p:nvPr/>
          </p:nvSpPr>
          <p:spPr bwMode="auto">
            <a:xfrm>
              <a:off x="228600" y="381000"/>
              <a:ext cx="2028825" cy="914400"/>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SAB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SABANG</a:t>
              </a:r>
            </a:p>
            <a:p>
              <a:pPr algn="ctr">
                <a:defRPr/>
              </a:pPr>
              <a:r>
                <a:rPr lang="en-US" sz="800" b="1" dirty="0">
                  <a:solidFill>
                    <a:schemeClr val="tx1"/>
                  </a:solidFill>
                  <a:latin typeface="Arial Black" pitchFamily="34" charset="0"/>
                  <a:cs typeface="Arial" pitchFamily="34" charset="0"/>
                </a:rPr>
                <a:t>KETUA: MUHAMMAD ISNAINI</a:t>
              </a:r>
            </a:p>
            <a:p>
              <a:pPr algn="ctr">
                <a:spcAft>
                  <a:spcPts val="1000"/>
                </a:spcAft>
                <a:defRPr/>
              </a:pPr>
              <a:r>
                <a:rPr lang="en-US" sz="800" b="1" dirty="0">
                  <a:solidFill>
                    <a:schemeClr val="tx1"/>
                  </a:solidFill>
                  <a:latin typeface="Arial Black" pitchFamily="34" charset="0"/>
                  <a:cs typeface="Arial" pitchFamily="34" charset="0"/>
                </a:rPr>
                <a:t> TERDAFTAR (DIBEKUKAN)</a:t>
              </a:r>
            </a:p>
            <a:p>
              <a:pPr>
                <a:defRPr/>
              </a:pPr>
              <a:endParaRPr lang="en-US" sz="800" dirty="0">
                <a:solidFill>
                  <a:schemeClr val="tx1"/>
                </a:solidFill>
                <a:latin typeface="Arial Black" pitchFamily="34" charset="0"/>
                <a:cs typeface="Arial" pitchFamily="34" charset="0"/>
              </a:endParaRPr>
            </a:p>
          </p:txBody>
        </p:sp>
        <p:cxnSp>
          <p:nvCxnSpPr>
            <p:cNvPr id="82" name="Straight Arrow Connector 81"/>
            <p:cNvCxnSpPr>
              <a:stCxn id="80" idx="3"/>
            </p:cNvCxnSpPr>
            <p:nvPr/>
          </p:nvCxnSpPr>
          <p:spPr>
            <a:xfrm>
              <a:off x="2257425" y="838200"/>
              <a:ext cx="866775" cy="533400"/>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83" name="Rectangle 23"/>
            <p:cNvSpPr>
              <a:spLocks noChangeArrowheads="1"/>
            </p:cNvSpPr>
            <p:nvPr/>
          </p:nvSpPr>
          <p:spPr bwMode="auto">
            <a:xfrm>
              <a:off x="228600" y="1447800"/>
              <a:ext cx="2028825" cy="955675"/>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BANDA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BANDA ACEH</a:t>
              </a:r>
            </a:p>
            <a:p>
              <a:pPr algn="ctr">
                <a:defRPr/>
              </a:pPr>
              <a:r>
                <a:rPr lang="en-US" sz="800" b="1" dirty="0">
                  <a:solidFill>
                    <a:schemeClr val="tx1"/>
                  </a:solidFill>
                  <a:latin typeface="Arial Black" pitchFamily="34" charset="0"/>
                  <a:cs typeface="Arial" pitchFamily="34" charset="0"/>
                </a:rPr>
                <a:t>KETUA: MOHD. RAMADANI </a:t>
              </a:r>
            </a:p>
            <a:p>
              <a:pPr algn="ctr">
                <a:spcAft>
                  <a:spcPts val="1000"/>
                </a:spcAft>
                <a:defRPr/>
              </a:pPr>
              <a:r>
                <a:rPr lang="en-US" sz="800" b="1" dirty="0">
                  <a:solidFill>
                    <a:schemeClr val="tx1"/>
                  </a:solidFill>
                  <a:latin typeface="Arial Black" pitchFamily="34" charset="0"/>
                  <a:cs typeface="Arial" pitchFamily="34" charset="0"/>
                </a:rPr>
                <a:t> BELUM TERDAFTAR</a:t>
              </a:r>
            </a:p>
            <a:p>
              <a:pPr>
                <a:defRPr/>
              </a:pPr>
              <a:endParaRPr lang="en-US" sz="800" dirty="0">
                <a:solidFill>
                  <a:schemeClr val="tx1"/>
                </a:solidFill>
                <a:latin typeface="Arial Black" pitchFamily="34" charset="0"/>
                <a:cs typeface="Arial" pitchFamily="34" charset="0"/>
              </a:endParaRPr>
            </a:p>
          </p:txBody>
        </p:sp>
        <p:cxnSp>
          <p:nvCxnSpPr>
            <p:cNvPr id="85" name="Straight Arrow Connector 84"/>
            <p:cNvCxnSpPr>
              <a:stCxn id="83" idx="3"/>
            </p:cNvCxnSpPr>
            <p:nvPr/>
          </p:nvCxnSpPr>
          <p:spPr>
            <a:xfrm flipV="1">
              <a:off x="2257425" y="1676400"/>
              <a:ext cx="942975" cy="249238"/>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86" name="Rectangle 22"/>
            <p:cNvSpPr>
              <a:spLocks noChangeArrowheads="1"/>
            </p:cNvSpPr>
            <p:nvPr/>
          </p:nvSpPr>
          <p:spPr bwMode="auto">
            <a:xfrm>
              <a:off x="228600" y="2514600"/>
              <a:ext cx="2028825" cy="981505"/>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AB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ACEH BESAR</a:t>
              </a:r>
            </a:p>
            <a:p>
              <a:pPr algn="ctr">
                <a:defRPr/>
              </a:pPr>
              <a:r>
                <a:rPr lang="en-US" sz="800" b="1" dirty="0">
                  <a:solidFill>
                    <a:schemeClr val="tx1"/>
                  </a:solidFill>
                  <a:latin typeface="Arial Black" pitchFamily="34" charset="0"/>
                  <a:cs typeface="Arial" pitchFamily="34" charset="0"/>
                </a:rPr>
                <a:t>KETUA: HIDAYAT </a:t>
              </a:r>
            </a:p>
            <a:p>
              <a:pPr algn="ctr">
                <a:spcAft>
                  <a:spcPts val="1000"/>
                </a:spcAft>
                <a:defRPr/>
              </a:pPr>
              <a:r>
                <a:rPr lang="en-US" sz="800" b="1" dirty="0">
                  <a:solidFill>
                    <a:schemeClr val="tx1"/>
                  </a:solidFill>
                  <a:latin typeface="Arial Black" pitchFamily="34" charset="0"/>
                  <a:cs typeface="Arial" pitchFamily="34" charset="0"/>
                </a:rPr>
                <a:t> TERDAFTAR (BERHENTI AKTIFITAS))</a:t>
              </a:r>
            </a:p>
            <a:p>
              <a:pPr>
                <a:defRPr/>
              </a:pPr>
              <a:endParaRPr lang="en-US" sz="800" dirty="0">
                <a:solidFill>
                  <a:schemeClr val="tx1"/>
                </a:solidFill>
                <a:latin typeface="Arial Black" pitchFamily="34" charset="0"/>
                <a:cs typeface="Arial" pitchFamily="34" charset="0"/>
              </a:endParaRPr>
            </a:p>
          </p:txBody>
        </p:sp>
        <p:cxnSp>
          <p:nvCxnSpPr>
            <p:cNvPr id="88" name="Straight Arrow Connector 87"/>
            <p:cNvCxnSpPr>
              <a:stCxn id="86" idx="3"/>
            </p:cNvCxnSpPr>
            <p:nvPr/>
          </p:nvCxnSpPr>
          <p:spPr>
            <a:xfrm flipV="1">
              <a:off x="2257425" y="1676400"/>
              <a:ext cx="1095375" cy="1328953"/>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89" name="Rectangle 9"/>
            <p:cNvSpPr>
              <a:spLocks noChangeArrowheads="1"/>
            </p:cNvSpPr>
            <p:nvPr/>
          </p:nvSpPr>
          <p:spPr bwMode="auto">
            <a:xfrm>
              <a:off x="2514600" y="0"/>
              <a:ext cx="2028825" cy="947738"/>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PI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PIDIE</a:t>
              </a:r>
            </a:p>
            <a:p>
              <a:pPr algn="ctr">
                <a:defRPr/>
              </a:pPr>
              <a:r>
                <a:rPr lang="en-US" sz="800" b="1" dirty="0">
                  <a:solidFill>
                    <a:schemeClr val="tx1"/>
                  </a:solidFill>
                  <a:latin typeface="Arial Black" pitchFamily="34" charset="0"/>
                  <a:cs typeface="Arial" pitchFamily="34" charset="0"/>
                </a:rPr>
                <a:t>KETUA: LUTFIANTO</a:t>
              </a:r>
            </a:p>
            <a:p>
              <a:pPr algn="ctr">
                <a:spcAft>
                  <a:spcPts val="1000"/>
                </a:spcAft>
                <a:defRPr/>
              </a:pPr>
              <a:r>
                <a:rPr lang="en-US" sz="800" b="1" dirty="0">
                  <a:solidFill>
                    <a:schemeClr val="tx1"/>
                  </a:solidFill>
                  <a:latin typeface="Arial Black" pitchFamily="34" charset="0"/>
                  <a:cs typeface="Arial" pitchFamily="34" charset="0"/>
                </a:rPr>
                <a:t>TERDAFTAR (</a:t>
              </a:r>
              <a:r>
                <a:rPr lang="en-US" sz="800" b="1" i="1" dirty="0">
                  <a:solidFill>
                    <a:schemeClr val="tx1"/>
                  </a:solidFill>
                  <a:latin typeface="Arial Black" pitchFamily="34" charset="0"/>
                  <a:cs typeface="Arial" pitchFamily="34" charset="0"/>
                </a:rPr>
                <a:t>MEMBUBARKAN DIRI</a:t>
              </a:r>
              <a:r>
                <a:rPr lang="en-US" sz="800" b="1" dirty="0">
                  <a:solidFill>
                    <a:schemeClr val="tx1"/>
                  </a:solidFill>
                  <a:latin typeface="Arial Black" pitchFamily="34" charset="0"/>
                  <a:cs typeface="Arial" pitchFamily="34" charset="0"/>
                </a:rPr>
                <a:t>)</a:t>
              </a:r>
            </a:p>
            <a:p>
              <a:pPr>
                <a:defRPr/>
              </a:pPr>
              <a:endParaRPr lang="en-US" sz="800" dirty="0">
                <a:solidFill>
                  <a:schemeClr val="tx1"/>
                </a:solidFill>
                <a:latin typeface="Arial Black" pitchFamily="34" charset="0"/>
                <a:cs typeface="Arial" pitchFamily="34" charset="0"/>
              </a:endParaRPr>
            </a:p>
          </p:txBody>
        </p:sp>
        <p:cxnSp>
          <p:nvCxnSpPr>
            <p:cNvPr id="91" name="Straight Arrow Connector 90"/>
            <p:cNvCxnSpPr>
              <a:stCxn id="89" idx="2"/>
            </p:cNvCxnSpPr>
            <p:nvPr/>
          </p:nvCxnSpPr>
          <p:spPr>
            <a:xfrm rot="16200000" flipH="1">
              <a:off x="3076575" y="1400175"/>
              <a:ext cx="1185862" cy="280987"/>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93" name="Rectangle 17"/>
            <p:cNvSpPr>
              <a:spLocks noChangeArrowheads="1"/>
            </p:cNvSpPr>
            <p:nvPr/>
          </p:nvSpPr>
          <p:spPr bwMode="auto">
            <a:xfrm>
              <a:off x="4724400" y="0"/>
              <a:ext cx="2028825" cy="975558"/>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PIJA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PIDIE JAYA</a:t>
              </a:r>
            </a:p>
            <a:p>
              <a:pPr algn="ctr">
                <a:defRPr/>
              </a:pPr>
              <a:r>
                <a:rPr lang="en-US" sz="800" b="1" dirty="0">
                  <a:solidFill>
                    <a:schemeClr val="tx1"/>
                  </a:solidFill>
                  <a:latin typeface="Arial Black" pitchFamily="34" charset="0"/>
                  <a:cs typeface="Arial" pitchFamily="34" charset="0"/>
                </a:rPr>
                <a:t>KETUA: MAULIDAR</a:t>
              </a:r>
            </a:p>
            <a:p>
              <a:pPr algn="ctr">
                <a:spcAft>
                  <a:spcPts val="1000"/>
                </a:spcAft>
                <a:defRPr/>
              </a:pPr>
              <a:r>
                <a:rPr lang="en-US" sz="800" b="1" dirty="0">
                  <a:solidFill>
                    <a:schemeClr val="tx1"/>
                  </a:solidFill>
                  <a:latin typeface="Arial Black" pitchFamily="34" charset="0"/>
                  <a:cs typeface="Arial" pitchFamily="34" charset="0"/>
                </a:rPr>
                <a:t> TERDAFTAR (MENGUNDURKAN DIRI)</a:t>
              </a:r>
            </a:p>
            <a:p>
              <a:pPr>
                <a:defRPr/>
              </a:pPr>
              <a:endParaRPr lang="en-US" sz="800" dirty="0">
                <a:solidFill>
                  <a:schemeClr val="tx1"/>
                </a:solidFill>
                <a:latin typeface="Arial Black" pitchFamily="34" charset="0"/>
                <a:cs typeface="Arial" pitchFamily="34" charset="0"/>
              </a:endParaRPr>
            </a:p>
          </p:txBody>
        </p:sp>
        <p:cxnSp>
          <p:nvCxnSpPr>
            <p:cNvPr id="95" name="Straight Arrow Connector 94"/>
            <p:cNvCxnSpPr>
              <a:stCxn id="93" idx="2"/>
            </p:cNvCxnSpPr>
            <p:nvPr/>
          </p:nvCxnSpPr>
          <p:spPr>
            <a:xfrm rot="5400000">
              <a:off x="4385885" y="552074"/>
              <a:ext cx="929444" cy="1776413"/>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99" name="Rectangle 10"/>
            <p:cNvSpPr>
              <a:spLocks noChangeArrowheads="1"/>
            </p:cNvSpPr>
            <p:nvPr/>
          </p:nvSpPr>
          <p:spPr bwMode="auto">
            <a:xfrm>
              <a:off x="6934200" y="0"/>
              <a:ext cx="2028825" cy="957263"/>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a:solidFill>
                    <a:schemeClr val="tx1"/>
                  </a:solidFill>
                  <a:latin typeface="Arial Black" pitchFamily="34" charset="0"/>
                  <a:cs typeface="Arial" pitchFamily="34" charset="0"/>
                </a:rPr>
                <a:t>BI DEC</a:t>
              </a:r>
            </a:p>
            <a:p>
              <a:pPr algn="ctr">
                <a:defRPr/>
              </a:pPr>
              <a:r>
                <a:rPr lang="en-US" sz="800" b="1">
                  <a:solidFill>
                    <a:schemeClr val="tx1"/>
                  </a:solidFill>
                  <a:latin typeface="Arial Black" pitchFamily="34" charset="0"/>
                  <a:cs typeface="Arial" pitchFamily="34" charset="0"/>
                </a:rPr>
                <a:t>(DEVELOPMENT COMMITTEE)</a:t>
              </a:r>
            </a:p>
            <a:p>
              <a:pPr algn="ctr">
                <a:spcAft>
                  <a:spcPts val="600"/>
                </a:spcAft>
                <a:defRPr/>
              </a:pPr>
              <a:r>
                <a:rPr lang="en-US" sz="800" b="1">
                  <a:solidFill>
                    <a:schemeClr val="tx1"/>
                  </a:solidFill>
                  <a:latin typeface="Arial Black" pitchFamily="34" charset="0"/>
                  <a:cs typeface="Arial" pitchFamily="34" charset="0"/>
                </a:rPr>
                <a:t>BIREUN</a:t>
              </a:r>
            </a:p>
            <a:p>
              <a:pPr algn="ctr">
                <a:defRPr/>
              </a:pPr>
              <a:r>
                <a:rPr lang="en-US" sz="800" b="1">
                  <a:solidFill>
                    <a:schemeClr val="tx1"/>
                  </a:solidFill>
                  <a:latin typeface="Arial Black" pitchFamily="34" charset="0"/>
                  <a:cs typeface="Arial" pitchFamily="34" charset="0"/>
                </a:rPr>
                <a:t>KETUA: DARMAWAN HASAN</a:t>
              </a:r>
            </a:p>
            <a:p>
              <a:pPr algn="ctr">
                <a:spcAft>
                  <a:spcPts val="1000"/>
                </a:spcAft>
                <a:defRPr/>
              </a:pPr>
              <a:r>
                <a:rPr lang="en-US" sz="800" b="1">
                  <a:solidFill>
                    <a:schemeClr val="tx1"/>
                  </a:solidFill>
                  <a:latin typeface="Arial Black" pitchFamily="34" charset="0"/>
                  <a:cs typeface="Arial" pitchFamily="34" charset="0"/>
                </a:rPr>
                <a:t> TERDAFTAR (</a:t>
              </a:r>
              <a:r>
                <a:rPr lang="en-US" sz="800" b="1" i="1">
                  <a:solidFill>
                    <a:schemeClr val="tx1"/>
                  </a:solidFill>
                  <a:latin typeface="Arial Black" pitchFamily="34" charset="0"/>
                  <a:cs typeface="Arial" pitchFamily="34" charset="0"/>
                </a:rPr>
                <a:t>DIBEKUKAN</a:t>
              </a:r>
              <a:r>
                <a:rPr lang="en-US" sz="800" b="1">
                  <a:solidFill>
                    <a:schemeClr val="tx1"/>
                  </a:solidFill>
                  <a:latin typeface="Arial Black" pitchFamily="34" charset="0"/>
                  <a:cs typeface="Arial" pitchFamily="34" charset="0"/>
                </a:rPr>
                <a:t>)</a:t>
              </a:r>
            </a:p>
            <a:p>
              <a:pPr>
                <a:defRPr/>
              </a:pPr>
              <a:endParaRPr lang="en-US" sz="800">
                <a:solidFill>
                  <a:schemeClr val="tx1"/>
                </a:solidFill>
                <a:latin typeface="Arial Black" pitchFamily="34" charset="0"/>
                <a:cs typeface="Arial" pitchFamily="34" charset="0"/>
              </a:endParaRPr>
            </a:p>
          </p:txBody>
        </p:sp>
        <p:sp>
          <p:nvSpPr>
            <p:cNvPr id="103" name="Rectangle 18"/>
            <p:cNvSpPr>
              <a:spLocks noChangeArrowheads="1"/>
            </p:cNvSpPr>
            <p:nvPr/>
          </p:nvSpPr>
          <p:spPr bwMode="auto">
            <a:xfrm>
              <a:off x="7115175" y="1295400"/>
              <a:ext cx="2028825" cy="955675"/>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LSW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LHOKSEUMAWE</a:t>
              </a:r>
            </a:p>
            <a:p>
              <a:pPr algn="ctr">
                <a:defRPr/>
              </a:pPr>
              <a:r>
                <a:rPr lang="en-US" sz="800" b="1" dirty="0">
                  <a:solidFill>
                    <a:schemeClr val="tx1"/>
                  </a:solidFill>
                  <a:latin typeface="Arial Black" pitchFamily="34" charset="0"/>
                  <a:cs typeface="Arial" pitchFamily="34" charset="0"/>
                </a:rPr>
                <a:t>KETUA: HENDRA RAZALI SE</a:t>
              </a:r>
            </a:p>
            <a:p>
              <a:pPr algn="ctr">
                <a:spcAft>
                  <a:spcPts val="1000"/>
                </a:spcAft>
                <a:defRPr/>
              </a:pPr>
              <a:r>
                <a:rPr lang="en-US" sz="800" b="1" dirty="0">
                  <a:solidFill>
                    <a:schemeClr val="tx1"/>
                  </a:solidFill>
                  <a:latin typeface="Arial Black" pitchFamily="34" charset="0"/>
                  <a:cs typeface="Arial" pitchFamily="34" charset="0"/>
                </a:rPr>
                <a:t> TERDAFTAR (</a:t>
              </a:r>
              <a:r>
                <a:rPr lang="en-US" sz="800" b="1" i="1" dirty="0">
                  <a:solidFill>
                    <a:schemeClr val="tx1"/>
                  </a:solidFill>
                  <a:latin typeface="Arial Black" pitchFamily="34" charset="0"/>
                  <a:cs typeface="Arial" pitchFamily="34" charset="0"/>
                </a:rPr>
                <a:t>DIBEKUKAN</a:t>
              </a:r>
              <a:r>
                <a:rPr lang="en-US" sz="800" b="1" dirty="0">
                  <a:solidFill>
                    <a:schemeClr val="tx1"/>
                  </a:solidFill>
                  <a:latin typeface="Arial Black" pitchFamily="34" charset="0"/>
                  <a:cs typeface="Arial" pitchFamily="34" charset="0"/>
                </a:rPr>
                <a:t>)</a:t>
              </a:r>
            </a:p>
            <a:p>
              <a:pPr>
                <a:defRPr/>
              </a:pPr>
              <a:endParaRPr lang="en-US" sz="800" dirty="0">
                <a:solidFill>
                  <a:schemeClr val="tx1"/>
                </a:solidFill>
                <a:latin typeface="Arial Black" pitchFamily="34" charset="0"/>
                <a:cs typeface="Arial" pitchFamily="34" charset="0"/>
              </a:endParaRPr>
            </a:p>
          </p:txBody>
        </p:sp>
        <p:sp>
          <p:nvSpPr>
            <p:cNvPr id="107" name="Rectangle 14"/>
            <p:cNvSpPr>
              <a:spLocks noChangeArrowheads="1"/>
            </p:cNvSpPr>
            <p:nvPr/>
          </p:nvSpPr>
          <p:spPr bwMode="auto">
            <a:xfrm>
              <a:off x="7115175" y="2362200"/>
              <a:ext cx="2028825" cy="950913"/>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AU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ACEH UTARA</a:t>
              </a:r>
            </a:p>
            <a:p>
              <a:pPr algn="ctr">
                <a:defRPr/>
              </a:pPr>
              <a:r>
                <a:rPr lang="en-US" sz="800" b="1" dirty="0">
                  <a:solidFill>
                    <a:schemeClr val="tx1"/>
                  </a:solidFill>
                  <a:latin typeface="Arial Black" pitchFamily="34" charset="0"/>
                  <a:cs typeface="Arial" pitchFamily="34" charset="0"/>
                </a:rPr>
                <a:t>KETUA: ZIADI A JALIL</a:t>
              </a:r>
            </a:p>
            <a:p>
              <a:pPr algn="ctr">
                <a:spcAft>
                  <a:spcPts val="1000"/>
                </a:spcAft>
                <a:defRPr/>
              </a:pPr>
              <a:r>
                <a:rPr lang="en-US" sz="800" b="1" dirty="0">
                  <a:solidFill>
                    <a:schemeClr val="tx1"/>
                  </a:solidFill>
                  <a:latin typeface="Arial Black" pitchFamily="34" charset="0"/>
                  <a:cs typeface="Arial" pitchFamily="34" charset="0"/>
                </a:rPr>
                <a:t>BELUM TERDAFTAR</a:t>
              </a:r>
            </a:p>
            <a:p>
              <a:pPr>
                <a:defRPr/>
              </a:pPr>
              <a:endParaRPr lang="en-US" sz="800" dirty="0">
                <a:solidFill>
                  <a:schemeClr val="tx1"/>
                </a:solidFill>
                <a:latin typeface="Arial Black" pitchFamily="34" charset="0"/>
                <a:cs typeface="Arial" pitchFamily="34" charset="0"/>
              </a:endParaRPr>
            </a:p>
          </p:txBody>
        </p:sp>
        <p:cxnSp>
          <p:nvCxnSpPr>
            <p:cNvPr id="109" name="Straight Arrow Connector 108"/>
            <p:cNvCxnSpPr>
              <a:stCxn id="107" idx="1"/>
            </p:cNvCxnSpPr>
            <p:nvPr/>
          </p:nvCxnSpPr>
          <p:spPr>
            <a:xfrm rot="10800000">
              <a:off x="4800601" y="2133601"/>
              <a:ext cx="2314575" cy="704057"/>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110" name="Rectangle 11"/>
            <p:cNvSpPr>
              <a:spLocks noChangeArrowheads="1"/>
            </p:cNvSpPr>
            <p:nvPr/>
          </p:nvSpPr>
          <p:spPr bwMode="auto">
            <a:xfrm>
              <a:off x="7115175" y="3429000"/>
              <a:ext cx="2028825" cy="914400"/>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ATI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ACEH TIMUR</a:t>
              </a:r>
            </a:p>
            <a:p>
              <a:pPr algn="ctr">
                <a:defRPr/>
              </a:pPr>
              <a:r>
                <a:rPr lang="en-US" sz="800" b="1" dirty="0">
                  <a:solidFill>
                    <a:schemeClr val="tx1"/>
                  </a:solidFill>
                  <a:latin typeface="Arial Black" pitchFamily="34" charset="0"/>
                  <a:cs typeface="Arial" pitchFamily="34" charset="0"/>
                </a:rPr>
                <a:t>KETUA: ALIMIN</a:t>
              </a:r>
            </a:p>
            <a:p>
              <a:pPr algn="ctr">
                <a:spcAft>
                  <a:spcPts val="1000"/>
                </a:spcAft>
                <a:defRPr/>
              </a:pPr>
              <a:r>
                <a:rPr lang="en-US" sz="800" b="1" dirty="0">
                  <a:solidFill>
                    <a:schemeClr val="tx1"/>
                  </a:solidFill>
                  <a:latin typeface="Arial Black" pitchFamily="34" charset="0"/>
                  <a:cs typeface="Arial" pitchFamily="34" charset="0"/>
                </a:rPr>
                <a:t>TERDAFTAR (</a:t>
              </a:r>
              <a:r>
                <a:rPr lang="en-US" sz="800" b="1" i="1" dirty="0">
                  <a:solidFill>
                    <a:schemeClr val="tx1"/>
                  </a:solidFill>
                  <a:latin typeface="Arial Black" pitchFamily="34" charset="0"/>
                  <a:cs typeface="Arial" pitchFamily="34" charset="0"/>
                </a:rPr>
                <a:t>DIBEKUKAN</a:t>
              </a:r>
              <a:r>
                <a:rPr lang="en-US" sz="800" b="1" dirty="0">
                  <a:solidFill>
                    <a:schemeClr val="tx1"/>
                  </a:solidFill>
                  <a:latin typeface="Arial Black" pitchFamily="34" charset="0"/>
                  <a:cs typeface="Arial" pitchFamily="34" charset="0"/>
                </a:rPr>
                <a:t>)</a:t>
              </a:r>
            </a:p>
            <a:p>
              <a:pPr>
                <a:defRPr/>
              </a:pPr>
              <a:endParaRPr lang="en-US" sz="800" dirty="0">
                <a:solidFill>
                  <a:schemeClr val="tx1"/>
                </a:solidFill>
                <a:latin typeface="Arial Black" pitchFamily="34" charset="0"/>
                <a:cs typeface="Arial" pitchFamily="34" charset="0"/>
              </a:endParaRPr>
            </a:p>
          </p:txBody>
        </p:sp>
        <p:cxnSp>
          <p:nvCxnSpPr>
            <p:cNvPr id="112" name="Straight Arrow Connector 111"/>
            <p:cNvCxnSpPr>
              <a:stCxn id="110" idx="1"/>
            </p:cNvCxnSpPr>
            <p:nvPr/>
          </p:nvCxnSpPr>
          <p:spPr>
            <a:xfrm rot="10800000">
              <a:off x="5105401" y="2514600"/>
              <a:ext cx="2009775" cy="1371600"/>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113" name="Rectangle 19"/>
            <p:cNvSpPr>
              <a:spLocks noChangeArrowheads="1"/>
            </p:cNvSpPr>
            <p:nvPr/>
          </p:nvSpPr>
          <p:spPr bwMode="auto">
            <a:xfrm>
              <a:off x="7115175" y="4495800"/>
              <a:ext cx="2028825" cy="954087"/>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LA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LANGSA</a:t>
              </a:r>
            </a:p>
            <a:p>
              <a:pPr algn="ctr">
                <a:defRPr/>
              </a:pPr>
              <a:r>
                <a:rPr lang="en-US" sz="800" b="1" dirty="0">
                  <a:solidFill>
                    <a:schemeClr val="tx1"/>
                  </a:solidFill>
                  <a:latin typeface="Arial Black" pitchFamily="34" charset="0"/>
                  <a:cs typeface="Arial" pitchFamily="34" charset="0"/>
                </a:rPr>
                <a:t>KETUA: T. JAMALUL IQBAL SH</a:t>
              </a:r>
            </a:p>
            <a:p>
              <a:pPr algn="ctr">
                <a:spcAft>
                  <a:spcPts val="1000"/>
                </a:spcAft>
                <a:defRPr/>
              </a:pPr>
              <a:r>
                <a:rPr lang="en-US" sz="800" b="1" dirty="0">
                  <a:solidFill>
                    <a:schemeClr val="tx1"/>
                  </a:solidFill>
                  <a:latin typeface="Arial Black" pitchFamily="34" charset="0"/>
                  <a:cs typeface="Arial" pitchFamily="34" charset="0"/>
                </a:rPr>
                <a:t>TERDAFTAR (</a:t>
              </a:r>
              <a:r>
                <a:rPr lang="en-US" sz="800" b="1" i="1" dirty="0">
                  <a:solidFill>
                    <a:schemeClr val="tx1"/>
                  </a:solidFill>
                  <a:latin typeface="Arial Black" pitchFamily="34" charset="0"/>
                  <a:cs typeface="Arial" pitchFamily="34" charset="0"/>
                </a:rPr>
                <a:t>DIBEKUKAN</a:t>
              </a:r>
              <a:r>
                <a:rPr lang="en-US" sz="800" b="1" dirty="0">
                  <a:solidFill>
                    <a:schemeClr val="tx1"/>
                  </a:solidFill>
                  <a:latin typeface="Arial Black" pitchFamily="34" charset="0"/>
                  <a:cs typeface="Arial" pitchFamily="34" charset="0"/>
                </a:rPr>
                <a:t>)</a:t>
              </a:r>
            </a:p>
            <a:p>
              <a:pPr>
                <a:defRPr/>
              </a:pPr>
              <a:endParaRPr lang="en-US" sz="800" dirty="0">
                <a:solidFill>
                  <a:schemeClr val="tx1"/>
                </a:solidFill>
                <a:latin typeface="Arial Black" pitchFamily="34" charset="0"/>
                <a:cs typeface="Arial" pitchFamily="34" charset="0"/>
              </a:endParaRPr>
            </a:p>
          </p:txBody>
        </p:sp>
        <p:sp>
          <p:nvSpPr>
            <p:cNvPr id="121" name="Rectangle 20"/>
            <p:cNvSpPr>
              <a:spLocks noChangeArrowheads="1"/>
            </p:cNvSpPr>
            <p:nvPr/>
          </p:nvSpPr>
          <p:spPr bwMode="auto">
            <a:xfrm>
              <a:off x="228600" y="5791200"/>
              <a:ext cx="2028825" cy="914399"/>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GALU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GAYO LUES</a:t>
              </a:r>
            </a:p>
            <a:p>
              <a:pPr algn="ctr">
                <a:defRPr/>
              </a:pPr>
              <a:r>
                <a:rPr lang="en-US" sz="800" b="1" dirty="0">
                  <a:solidFill>
                    <a:schemeClr val="tx1"/>
                  </a:solidFill>
                  <a:latin typeface="Arial Black" pitchFamily="34" charset="0"/>
                  <a:cs typeface="Arial" pitchFamily="34" charset="0"/>
                </a:rPr>
                <a:t>KETUA: AMJAH</a:t>
              </a:r>
            </a:p>
            <a:p>
              <a:pPr algn="ctr">
                <a:spcAft>
                  <a:spcPts val="1000"/>
                </a:spcAft>
                <a:defRPr/>
              </a:pPr>
              <a:r>
                <a:rPr lang="en-US" sz="800" b="1" dirty="0">
                  <a:solidFill>
                    <a:schemeClr val="tx1"/>
                  </a:solidFill>
                  <a:latin typeface="Arial Black" pitchFamily="34" charset="0"/>
                  <a:cs typeface="Arial" pitchFamily="34" charset="0"/>
                </a:rPr>
                <a:t>TERDAFTAR (TIDAK ADA AKTIFITAS)</a:t>
              </a:r>
            </a:p>
            <a:p>
              <a:pPr>
                <a:defRPr/>
              </a:pPr>
              <a:endParaRPr lang="en-US" sz="800" dirty="0">
                <a:solidFill>
                  <a:schemeClr val="tx1"/>
                </a:solidFill>
                <a:latin typeface="Arial Black" pitchFamily="34" charset="0"/>
                <a:cs typeface="Arial" pitchFamily="34" charset="0"/>
              </a:endParaRPr>
            </a:p>
          </p:txBody>
        </p:sp>
        <p:sp>
          <p:nvSpPr>
            <p:cNvPr id="131" name="Rectangle 16"/>
            <p:cNvSpPr>
              <a:spLocks noChangeArrowheads="1"/>
            </p:cNvSpPr>
            <p:nvPr/>
          </p:nvSpPr>
          <p:spPr bwMode="auto">
            <a:xfrm>
              <a:off x="3124200" y="5334000"/>
              <a:ext cx="2028825" cy="927100"/>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SI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SINGKIL</a:t>
              </a:r>
            </a:p>
            <a:p>
              <a:pPr algn="ctr">
                <a:defRPr/>
              </a:pPr>
              <a:r>
                <a:rPr lang="en-US" sz="800" b="1" dirty="0">
                  <a:solidFill>
                    <a:schemeClr val="tx1"/>
                  </a:solidFill>
                  <a:latin typeface="Arial Black" pitchFamily="34" charset="0"/>
                  <a:cs typeface="Arial" pitchFamily="34" charset="0"/>
                </a:rPr>
                <a:t>KETUA: AIDON</a:t>
              </a:r>
            </a:p>
            <a:p>
              <a:pPr algn="ctr">
                <a:spcAft>
                  <a:spcPts val="1000"/>
                </a:spcAft>
                <a:defRPr/>
              </a:pPr>
              <a:r>
                <a:rPr lang="en-US" sz="800" b="1" dirty="0">
                  <a:solidFill>
                    <a:schemeClr val="tx1"/>
                  </a:solidFill>
                  <a:latin typeface="Arial Black" pitchFamily="34" charset="0"/>
                  <a:cs typeface="Arial" pitchFamily="34" charset="0"/>
                </a:rPr>
                <a:t>TERDAFTAR (</a:t>
              </a:r>
              <a:r>
                <a:rPr lang="en-US" sz="800" b="1" i="1" dirty="0">
                  <a:solidFill>
                    <a:schemeClr val="tx1"/>
                  </a:solidFill>
                  <a:latin typeface="Arial Black" pitchFamily="34" charset="0"/>
                  <a:cs typeface="Arial" pitchFamily="34" charset="0"/>
                </a:rPr>
                <a:t>SKT DITARIK</a:t>
              </a:r>
              <a:r>
                <a:rPr lang="en-US" sz="800" b="1" dirty="0">
                  <a:solidFill>
                    <a:schemeClr val="tx1"/>
                  </a:solidFill>
                  <a:latin typeface="Arial Black" pitchFamily="34" charset="0"/>
                  <a:cs typeface="Arial" pitchFamily="34" charset="0"/>
                </a:rPr>
                <a:t>)</a:t>
              </a:r>
            </a:p>
            <a:p>
              <a:pPr>
                <a:defRPr/>
              </a:pPr>
              <a:endParaRPr lang="en-US" sz="800" dirty="0">
                <a:solidFill>
                  <a:schemeClr val="tx1"/>
                </a:solidFill>
                <a:latin typeface="Arial Black" pitchFamily="34" charset="0"/>
                <a:cs typeface="Arial" pitchFamily="34" charset="0"/>
              </a:endParaRPr>
            </a:p>
          </p:txBody>
        </p:sp>
        <p:cxnSp>
          <p:nvCxnSpPr>
            <p:cNvPr id="136" name="Straight Arrow Connector 135"/>
            <p:cNvCxnSpPr>
              <a:stCxn id="113" idx="1"/>
            </p:cNvCxnSpPr>
            <p:nvPr/>
          </p:nvCxnSpPr>
          <p:spPr>
            <a:xfrm rot="10800000">
              <a:off x="5486401" y="2590800"/>
              <a:ext cx="1628775" cy="2382044"/>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139" name="Rectangle 15"/>
            <p:cNvSpPr>
              <a:spLocks noChangeArrowheads="1"/>
            </p:cNvSpPr>
            <p:nvPr/>
          </p:nvSpPr>
          <p:spPr bwMode="auto">
            <a:xfrm>
              <a:off x="228600" y="4724400"/>
              <a:ext cx="2028825" cy="941388"/>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BEM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BENER MERIAH</a:t>
              </a:r>
            </a:p>
            <a:p>
              <a:pPr algn="ctr">
                <a:defRPr/>
              </a:pPr>
              <a:r>
                <a:rPr lang="en-US" sz="800" b="1" dirty="0">
                  <a:solidFill>
                    <a:schemeClr val="tx1"/>
                  </a:solidFill>
                  <a:latin typeface="Arial Black" pitchFamily="34" charset="0"/>
                  <a:cs typeface="Arial" pitchFamily="34" charset="0"/>
                </a:rPr>
                <a:t>KETUA: TEUKU ZIBEK</a:t>
              </a:r>
            </a:p>
            <a:p>
              <a:pPr algn="ctr">
                <a:spcAft>
                  <a:spcPts val="1000"/>
                </a:spcAft>
                <a:defRPr/>
              </a:pPr>
              <a:r>
                <a:rPr lang="en-US" sz="800" b="1" dirty="0">
                  <a:solidFill>
                    <a:schemeClr val="tx1"/>
                  </a:solidFill>
                  <a:latin typeface="Arial Black" pitchFamily="34" charset="0"/>
                  <a:cs typeface="Arial" pitchFamily="34" charset="0"/>
                </a:rPr>
                <a:t>TERDAFTAR(BERHENTI AKTIFITAS)</a:t>
              </a:r>
            </a:p>
            <a:p>
              <a:pPr>
                <a:defRPr/>
              </a:pPr>
              <a:endParaRPr lang="en-US" sz="800" dirty="0">
                <a:solidFill>
                  <a:schemeClr val="tx1"/>
                </a:solidFill>
                <a:latin typeface="Arial Black" pitchFamily="34" charset="0"/>
                <a:cs typeface="Arial" pitchFamily="34" charset="0"/>
              </a:endParaRPr>
            </a:p>
          </p:txBody>
        </p:sp>
        <p:cxnSp>
          <p:nvCxnSpPr>
            <p:cNvPr id="141" name="Straight Arrow Connector 140"/>
            <p:cNvCxnSpPr>
              <a:stCxn id="139" idx="0"/>
            </p:cNvCxnSpPr>
            <p:nvPr/>
          </p:nvCxnSpPr>
          <p:spPr>
            <a:xfrm rot="5400000" flipH="1" flipV="1">
              <a:off x="1002507" y="3821906"/>
              <a:ext cx="1143000" cy="661989"/>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142" name="Rectangle 12"/>
            <p:cNvSpPr>
              <a:spLocks noChangeArrowheads="1"/>
            </p:cNvSpPr>
            <p:nvPr/>
          </p:nvSpPr>
          <p:spPr bwMode="auto">
            <a:xfrm>
              <a:off x="239031" y="3624942"/>
              <a:ext cx="2028825" cy="979487"/>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a:solidFill>
                    <a:schemeClr val="tx1"/>
                  </a:solidFill>
                  <a:latin typeface="Arial Black" pitchFamily="34" charset="0"/>
                  <a:cs typeface="Arial" pitchFamily="34" charset="0"/>
                </a:rPr>
                <a:t>AT DEC</a:t>
              </a:r>
            </a:p>
            <a:p>
              <a:pPr algn="ctr">
                <a:defRPr/>
              </a:pPr>
              <a:r>
                <a:rPr lang="en-US" sz="800" b="1">
                  <a:solidFill>
                    <a:schemeClr val="tx1"/>
                  </a:solidFill>
                  <a:latin typeface="Arial Black" pitchFamily="34" charset="0"/>
                  <a:cs typeface="Arial" pitchFamily="34" charset="0"/>
                </a:rPr>
                <a:t>(DEVELOPMENT COMMITTEE)</a:t>
              </a:r>
            </a:p>
            <a:p>
              <a:pPr algn="ctr">
                <a:spcAft>
                  <a:spcPts val="600"/>
                </a:spcAft>
                <a:defRPr/>
              </a:pPr>
              <a:r>
                <a:rPr lang="en-US" sz="800" b="1">
                  <a:solidFill>
                    <a:schemeClr val="tx1"/>
                  </a:solidFill>
                  <a:latin typeface="Arial Black" pitchFamily="34" charset="0"/>
                  <a:cs typeface="Arial" pitchFamily="34" charset="0"/>
                </a:rPr>
                <a:t>ACEH TENGAH</a:t>
              </a:r>
            </a:p>
            <a:p>
              <a:pPr algn="ctr">
                <a:defRPr/>
              </a:pPr>
              <a:r>
                <a:rPr lang="en-US" sz="800" b="1">
                  <a:solidFill>
                    <a:schemeClr val="tx1"/>
                  </a:solidFill>
                  <a:latin typeface="Arial Black" pitchFamily="34" charset="0"/>
                  <a:cs typeface="Arial" pitchFamily="34" charset="0"/>
                </a:rPr>
                <a:t>KETUA: JULIANDI</a:t>
              </a:r>
            </a:p>
            <a:p>
              <a:pPr algn="ctr">
                <a:spcAft>
                  <a:spcPts val="1000"/>
                </a:spcAft>
                <a:defRPr/>
              </a:pPr>
              <a:r>
                <a:rPr lang="en-US" sz="800" b="1">
                  <a:solidFill>
                    <a:schemeClr val="tx1"/>
                  </a:solidFill>
                  <a:latin typeface="Arial Black" pitchFamily="34" charset="0"/>
                  <a:cs typeface="Arial" pitchFamily="34" charset="0"/>
                </a:rPr>
                <a:t>BELUM TERDAFTAR</a:t>
              </a:r>
            </a:p>
            <a:p>
              <a:pPr>
                <a:defRPr/>
              </a:pPr>
              <a:endParaRPr lang="en-US" sz="800">
                <a:solidFill>
                  <a:schemeClr val="tx1"/>
                </a:solidFill>
                <a:latin typeface="Arial Black" pitchFamily="34" charset="0"/>
                <a:cs typeface="Arial" pitchFamily="34" charset="0"/>
              </a:endParaRPr>
            </a:p>
          </p:txBody>
        </p:sp>
        <p:cxnSp>
          <p:nvCxnSpPr>
            <p:cNvPr id="146" name="Straight Arrow Connector 145"/>
            <p:cNvCxnSpPr>
              <a:stCxn id="142" idx="3"/>
            </p:cNvCxnSpPr>
            <p:nvPr/>
          </p:nvCxnSpPr>
          <p:spPr>
            <a:xfrm flipV="1">
              <a:off x="2267856" y="2590800"/>
              <a:ext cx="2304144" cy="1523886"/>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cxnSp>
          <p:nvCxnSpPr>
            <p:cNvPr id="151" name="Straight Arrow Connector 150"/>
            <p:cNvCxnSpPr>
              <a:stCxn id="121" idx="3"/>
            </p:cNvCxnSpPr>
            <p:nvPr/>
          </p:nvCxnSpPr>
          <p:spPr>
            <a:xfrm flipV="1">
              <a:off x="2257425" y="2895600"/>
              <a:ext cx="2543175" cy="3352800"/>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cxnSp>
          <p:nvCxnSpPr>
            <p:cNvPr id="154" name="Straight Arrow Connector 153"/>
            <p:cNvCxnSpPr>
              <a:stCxn id="131" idx="0"/>
            </p:cNvCxnSpPr>
            <p:nvPr/>
          </p:nvCxnSpPr>
          <p:spPr>
            <a:xfrm rot="5400000" flipH="1" flipV="1">
              <a:off x="4317207" y="4164806"/>
              <a:ext cx="990600" cy="1347789"/>
            </a:xfrm>
            <a:prstGeom prst="straightConnector1">
              <a:avLst/>
            </a:prstGeom>
            <a:grpFill/>
            <a:ln w="5715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156" name="Straight Arrow Connector 155"/>
            <p:cNvCxnSpPr>
              <a:stCxn id="99" idx="2"/>
            </p:cNvCxnSpPr>
            <p:nvPr/>
          </p:nvCxnSpPr>
          <p:spPr>
            <a:xfrm rot="5400000">
              <a:off x="5595939" y="-295275"/>
              <a:ext cx="1100137" cy="3605213"/>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cxnSp>
          <p:nvCxnSpPr>
            <p:cNvPr id="158" name="Straight Arrow Connector 157"/>
            <p:cNvCxnSpPr>
              <a:stCxn id="103" idx="1"/>
            </p:cNvCxnSpPr>
            <p:nvPr/>
          </p:nvCxnSpPr>
          <p:spPr>
            <a:xfrm rot="10800000" flipV="1">
              <a:off x="4724401" y="1773238"/>
              <a:ext cx="2390775" cy="207962"/>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162" name="Rectangle 13"/>
            <p:cNvSpPr>
              <a:spLocks noChangeArrowheads="1"/>
            </p:cNvSpPr>
            <p:nvPr/>
          </p:nvSpPr>
          <p:spPr bwMode="auto">
            <a:xfrm>
              <a:off x="5410200" y="5638800"/>
              <a:ext cx="2028825" cy="941388"/>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TAMI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ACEH TAMIANG</a:t>
              </a:r>
            </a:p>
            <a:p>
              <a:pPr algn="ctr">
                <a:defRPr/>
              </a:pPr>
              <a:r>
                <a:rPr lang="en-US" sz="800" b="1" dirty="0">
                  <a:solidFill>
                    <a:schemeClr val="tx1"/>
                  </a:solidFill>
                  <a:latin typeface="Arial Black" pitchFamily="34" charset="0"/>
                  <a:cs typeface="Arial" pitchFamily="34" charset="0"/>
                </a:rPr>
                <a:t>KETUA: JHON ASMARA</a:t>
              </a:r>
            </a:p>
            <a:p>
              <a:pPr algn="ctr">
                <a:spcAft>
                  <a:spcPts val="1000"/>
                </a:spcAft>
                <a:defRPr/>
              </a:pPr>
              <a:r>
                <a:rPr lang="en-US" sz="800" b="1" dirty="0">
                  <a:solidFill>
                    <a:schemeClr val="tx1"/>
                  </a:solidFill>
                  <a:latin typeface="Arial Black" pitchFamily="34" charset="0"/>
                  <a:cs typeface="Arial" pitchFamily="34" charset="0"/>
                </a:rPr>
                <a:t>TERDAFTAR (</a:t>
              </a:r>
              <a:r>
                <a:rPr lang="en-US" sz="800" b="1" i="1" dirty="0">
                  <a:solidFill>
                    <a:schemeClr val="tx1"/>
                  </a:solidFill>
                  <a:latin typeface="Arial Black" pitchFamily="34" charset="0"/>
                  <a:cs typeface="Arial" pitchFamily="34" charset="0"/>
                </a:rPr>
                <a:t>DIBEKUKAN</a:t>
              </a:r>
              <a:r>
                <a:rPr lang="en-US" sz="800" b="1" dirty="0">
                  <a:solidFill>
                    <a:schemeClr val="tx1"/>
                  </a:solidFill>
                  <a:latin typeface="Arial Black" pitchFamily="34" charset="0"/>
                  <a:cs typeface="Arial" pitchFamily="34" charset="0"/>
                </a:rPr>
                <a:t>)</a:t>
              </a:r>
            </a:p>
            <a:p>
              <a:pPr>
                <a:defRPr/>
              </a:pPr>
              <a:endParaRPr lang="en-US" sz="800" dirty="0">
                <a:solidFill>
                  <a:schemeClr val="tx1"/>
                </a:solidFill>
                <a:latin typeface="Arial Black" pitchFamily="34" charset="0"/>
                <a:cs typeface="Arial" pitchFamily="34" charset="0"/>
              </a:endParaRPr>
            </a:p>
          </p:txBody>
        </p:sp>
        <p:cxnSp>
          <p:nvCxnSpPr>
            <p:cNvPr id="164" name="Straight Arrow Connector 163"/>
            <p:cNvCxnSpPr>
              <a:stCxn id="162" idx="0"/>
            </p:cNvCxnSpPr>
            <p:nvPr/>
          </p:nvCxnSpPr>
          <p:spPr>
            <a:xfrm rot="16200000" flipV="1">
              <a:off x="4545807" y="3759993"/>
              <a:ext cx="2743200" cy="1014413"/>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grpSp>
      <p:sp>
        <p:nvSpPr>
          <p:cNvPr id="167" name="Rectangle 166"/>
          <p:cNvSpPr/>
          <p:nvPr/>
        </p:nvSpPr>
        <p:spPr>
          <a:xfrm>
            <a:off x="2438400" y="1905000"/>
            <a:ext cx="4430508" cy="2554545"/>
          </a:xfrm>
          <a:prstGeom prst="rect">
            <a:avLst/>
          </a:prstGeom>
          <a:noFill/>
        </p:spPr>
        <p:txBody>
          <a:bodyPr wrap="none">
            <a:spAutoFit/>
          </a:bodyPr>
          <a:lstStyle/>
          <a:p>
            <a:pPr algn="ctr" fontAlgn="auto">
              <a:spcBef>
                <a:spcPts val="0"/>
              </a:spcBef>
              <a:spcAft>
                <a:spcPts val="0"/>
              </a:spcAft>
              <a:defRPr/>
            </a:pPr>
            <a:r>
              <a:rPr lang="en-US" sz="8000" b="1" dirty="0">
                <a:ln w="18000">
                  <a:solidFill>
                    <a:schemeClr val="accent2">
                      <a:satMod val="140000"/>
                    </a:schemeClr>
                  </a:solidFill>
                  <a:prstDash val="solid"/>
                  <a:miter lim="800000"/>
                </a:ln>
                <a:solidFill>
                  <a:schemeClr val="tx1">
                    <a:lumMod val="75000"/>
                    <a:lumOff val="25000"/>
                  </a:schemeClr>
                </a:solidFill>
                <a:effectLst>
                  <a:outerShdw blurRad="25500" dist="23000" dir="7020000" algn="tl">
                    <a:srgbClr val="000000">
                      <a:alpha val="50000"/>
                    </a:srgbClr>
                  </a:outerShdw>
                </a:effectLst>
                <a:latin typeface="+mn-lt"/>
                <a:cs typeface="+mn-cs"/>
              </a:rPr>
              <a:t>AKTIFITAS</a:t>
            </a:r>
          </a:p>
          <a:p>
            <a:pPr algn="ctr" fontAlgn="auto">
              <a:spcBef>
                <a:spcPts val="0"/>
              </a:spcBef>
              <a:spcAft>
                <a:spcPts val="0"/>
              </a:spcAft>
              <a:defRPr/>
            </a:pPr>
            <a:r>
              <a:rPr lang="en-US" sz="8000" b="1" dirty="0">
                <a:ln w="18000">
                  <a:solidFill>
                    <a:schemeClr val="accent2">
                      <a:satMod val="140000"/>
                    </a:schemeClr>
                  </a:solidFill>
                  <a:prstDash val="solid"/>
                  <a:miter lim="800000"/>
                </a:ln>
                <a:solidFill>
                  <a:schemeClr val="tx1">
                    <a:lumMod val="75000"/>
                    <a:lumOff val="25000"/>
                  </a:schemeClr>
                </a:solidFill>
                <a:effectLst>
                  <a:outerShdw blurRad="25500" dist="23000" dir="7020000" algn="tl">
                    <a:srgbClr val="000000">
                      <a:alpha val="50000"/>
                    </a:srgbClr>
                  </a:outerShdw>
                </a:effectLst>
                <a:latin typeface="+mn-lt"/>
                <a:cs typeface="+mn-cs"/>
              </a:rPr>
              <a:t>DEC</a:t>
            </a:r>
          </a:p>
        </p:txBody>
      </p:sp>
    </p:spTree>
    <p:extLst>
      <p:ext uri="{BB962C8B-B14F-4D97-AF65-F5344CB8AC3E}">
        <p14:creationId xmlns:p14="http://schemas.microsoft.com/office/powerpoint/2010/main" xmlns="" val="28316295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id-ID" dirty="0" smtClean="0"/>
              <a:t>“Orang Kristen menyusup. Bentuk bantuan. Motifnya bantuan kemanusiaan. Di dalamnya itulah misinya. Ada banyak buku cerita anak-anak  tentang Bunda Maria. Di PAUD-PAUD. Kalau orang ada pembaptisan. Di Nehen (Aceh Besar), ada di Takengan, ada di Melaboh. Ada di Banda. </a:t>
            </a:r>
            <a:r>
              <a:rPr lang="id-ID" smtClean="0"/>
              <a:t>Asalnya Islam [lalu] </a:t>
            </a:r>
            <a:r>
              <a:rPr lang="id-ID" dirty="0" smtClean="0"/>
              <a:t>di baptis, oleh pendeta dari Surabaya dan </a:t>
            </a:r>
            <a:r>
              <a:rPr lang="id-ID" smtClean="0"/>
              <a:t>Medan.” (Hasil Interview)</a:t>
            </a:r>
            <a:endParaRPr lang="id-ID" dirty="0"/>
          </a:p>
        </p:txBody>
      </p:sp>
      <p:sp>
        <p:nvSpPr>
          <p:cNvPr id="3" name="Title 2"/>
          <p:cNvSpPr>
            <a:spLocks noGrp="1"/>
          </p:cNvSpPr>
          <p:nvPr>
            <p:ph type="title"/>
          </p:nvPr>
        </p:nvSpPr>
        <p:spPr/>
        <p:txBody>
          <a:bodyPr/>
          <a:lstStyle/>
          <a:p>
            <a:endParaRPr lang="id-ID"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id-ID" dirty="0" smtClean="0"/>
              <a:t>Pembelian tanah di perbatasan Aceh oleh kelompok non-Muslim. Tanah-tanah terlantar dibeli oleh non-Muslim di beberapa titik yaitu Kabupaten Singkil, Subulussalam, dan Aceh Tamiang. Penguasaan lahan di wilayah perbatasan terkadang menjadi salah satu pemicu kekerasan. Sebab jika tanah sudah dikuasai oleh pihak non-Muslim, maka mereka akan memudahkan untuk mendatangkan ummat Kristiani di tanah yang sudah dibeli. </a:t>
            </a:r>
            <a:endParaRPr lang="id-ID" dirty="0"/>
          </a:p>
        </p:txBody>
      </p:sp>
      <p:sp>
        <p:nvSpPr>
          <p:cNvPr id="3" name="Title 2"/>
          <p:cNvSpPr>
            <a:spLocks noGrp="1"/>
          </p:cNvSpPr>
          <p:nvPr>
            <p:ph type="title"/>
          </p:nvPr>
        </p:nvSpPr>
        <p:spPr/>
        <p:txBody>
          <a:bodyPr/>
          <a:lstStyle/>
          <a:p>
            <a:endParaRPr lang="id-ID"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9247" y="548681"/>
            <a:ext cx="7745505" cy="5577482"/>
          </a:xfrm>
        </p:spPr>
        <p:txBody>
          <a:bodyPr>
            <a:normAutofit/>
          </a:bodyPr>
          <a:lstStyle/>
          <a:p>
            <a:pPr marL="0" indent="0">
              <a:buNone/>
            </a:pPr>
            <a:endParaRPr lang="en-US" sz="3200" dirty="0" smtClean="0">
              <a:solidFill>
                <a:srgbClr val="FF0000"/>
              </a:solidFill>
            </a:endParaRPr>
          </a:p>
          <a:p>
            <a:endParaRPr lang="en-US" sz="3200" dirty="0">
              <a:solidFill>
                <a:srgbClr val="FF0000"/>
              </a:solidFill>
            </a:endParaRPr>
          </a:p>
          <a:p>
            <a:r>
              <a:rPr lang="en-US" sz="3200" dirty="0" smtClean="0">
                <a:solidFill>
                  <a:srgbClr val="FF0000"/>
                </a:solidFill>
              </a:rPr>
              <a:t>Wilayah </a:t>
            </a:r>
            <a:r>
              <a:rPr lang="en-US" sz="3200" dirty="0" err="1" smtClean="0">
                <a:solidFill>
                  <a:srgbClr val="FF0000"/>
                </a:solidFill>
              </a:rPr>
              <a:t>Ketundukkan</a:t>
            </a:r>
            <a:r>
              <a:rPr lang="en-US" sz="3200" dirty="0" smtClean="0">
                <a:solidFill>
                  <a:srgbClr val="FF0000"/>
                </a:solidFill>
              </a:rPr>
              <a:t> </a:t>
            </a:r>
            <a:r>
              <a:rPr lang="en-US" sz="3200" dirty="0" err="1" smtClean="0">
                <a:solidFill>
                  <a:srgbClr val="FF0000"/>
                </a:solidFill>
              </a:rPr>
              <a:t>ke</a:t>
            </a:r>
            <a:r>
              <a:rPr lang="en-US" sz="3200" dirty="0" smtClean="0">
                <a:solidFill>
                  <a:srgbClr val="FF0000"/>
                </a:solidFill>
              </a:rPr>
              <a:t>-</a:t>
            </a:r>
            <a:r>
              <a:rPr lang="en-US" sz="3200" dirty="0" err="1" smtClean="0">
                <a:solidFill>
                  <a:srgbClr val="FF0000"/>
                </a:solidFill>
              </a:rPr>
              <a:t>Uskup</a:t>
            </a:r>
            <a:r>
              <a:rPr lang="en-US" sz="3200" dirty="0" smtClean="0">
                <a:solidFill>
                  <a:srgbClr val="FF0000"/>
                </a:solidFill>
              </a:rPr>
              <a:t>-an yang </a:t>
            </a:r>
            <a:r>
              <a:rPr lang="en-US" sz="3200" dirty="0" err="1" smtClean="0">
                <a:solidFill>
                  <a:srgbClr val="FF0000"/>
                </a:solidFill>
              </a:rPr>
              <a:t>lintas</a:t>
            </a:r>
            <a:r>
              <a:rPr lang="en-US" sz="3200" dirty="0" smtClean="0">
                <a:solidFill>
                  <a:srgbClr val="FF0000"/>
                </a:solidFill>
              </a:rPr>
              <a:t> </a:t>
            </a:r>
            <a:r>
              <a:rPr lang="en-US" sz="3200" dirty="0" err="1" smtClean="0">
                <a:solidFill>
                  <a:srgbClr val="FF0000"/>
                </a:solidFill>
              </a:rPr>
              <a:t>batas</a:t>
            </a:r>
            <a:r>
              <a:rPr lang="en-US" sz="3200" dirty="0" smtClean="0">
                <a:solidFill>
                  <a:srgbClr val="FF0000"/>
                </a:solidFill>
              </a:rPr>
              <a:t> </a:t>
            </a:r>
            <a:r>
              <a:rPr lang="en-US" sz="3200" dirty="0" err="1" smtClean="0">
                <a:solidFill>
                  <a:srgbClr val="FF0000"/>
                </a:solidFill>
              </a:rPr>
              <a:t>provinsi</a:t>
            </a:r>
            <a:r>
              <a:rPr lang="en-US" sz="3200" dirty="0" smtClean="0">
                <a:solidFill>
                  <a:srgbClr val="FF0000"/>
                </a:solidFill>
              </a:rPr>
              <a:t>.</a:t>
            </a:r>
          </a:p>
          <a:p>
            <a:r>
              <a:rPr lang="en-US" sz="3200" dirty="0" smtClean="0">
                <a:solidFill>
                  <a:srgbClr val="FF0000"/>
                </a:solidFill>
              </a:rPr>
              <a:t>Kristen di Aceh “</a:t>
            </a:r>
            <a:r>
              <a:rPr lang="en-US" sz="3200" dirty="0" err="1" smtClean="0">
                <a:solidFill>
                  <a:srgbClr val="FF0000"/>
                </a:solidFill>
              </a:rPr>
              <a:t>tunduk</a:t>
            </a:r>
            <a:r>
              <a:rPr lang="en-US" sz="3200" dirty="0" smtClean="0">
                <a:solidFill>
                  <a:srgbClr val="FF0000"/>
                </a:solidFill>
              </a:rPr>
              <a:t>” </a:t>
            </a:r>
            <a:r>
              <a:rPr lang="en-US" sz="3200" dirty="0" err="1" smtClean="0">
                <a:solidFill>
                  <a:srgbClr val="FF0000"/>
                </a:solidFill>
              </a:rPr>
              <a:t>secara</a:t>
            </a:r>
            <a:r>
              <a:rPr lang="en-US" sz="3200" dirty="0" smtClean="0">
                <a:solidFill>
                  <a:srgbClr val="FF0000"/>
                </a:solidFill>
              </a:rPr>
              <a:t> spiritual </a:t>
            </a:r>
            <a:r>
              <a:rPr lang="en-US" sz="3200" dirty="0" err="1" smtClean="0">
                <a:solidFill>
                  <a:srgbClr val="FF0000"/>
                </a:solidFill>
              </a:rPr>
              <a:t>ke</a:t>
            </a:r>
            <a:r>
              <a:rPr lang="en-US" sz="3200" dirty="0" smtClean="0">
                <a:solidFill>
                  <a:srgbClr val="FF0000"/>
                </a:solidFill>
              </a:rPr>
              <a:t> “</a:t>
            </a:r>
            <a:r>
              <a:rPr lang="en-US" sz="3200" dirty="0" err="1" smtClean="0">
                <a:solidFill>
                  <a:srgbClr val="FF0000"/>
                </a:solidFill>
              </a:rPr>
              <a:t>Provinsi</a:t>
            </a:r>
            <a:r>
              <a:rPr lang="en-US" sz="3200" dirty="0" smtClean="0">
                <a:solidFill>
                  <a:srgbClr val="FF0000"/>
                </a:solidFill>
              </a:rPr>
              <a:t> </a:t>
            </a:r>
            <a:r>
              <a:rPr lang="en-US" sz="3200" dirty="0" err="1" smtClean="0">
                <a:solidFill>
                  <a:srgbClr val="FF0000"/>
                </a:solidFill>
              </a:rPr>
              <a:t>Tentangga</a:t>
            </a:r>
            <a:r>
              <a:rPr lang="en-US" sz="3200" dirty="0" smtClean="0">
                <a:solidFill>
                  <a:srgbClr val="FF0000"/>
                </a:solidFill>
              </a:rPr>
              <a:t>.”</a:t>
            </a:r>
          </a:p>
          <a:p>
            <a:r>
              <a:rPr lang="en-US" sz="3200" dirty="0" err="1" smtClean="0">
                <a:solidFill>
                  <a:srgbClr val="FF0000"/>
                </a:solidFill>
              </a:rPr>
              <a:t>Masasalah</a:t>
            </a:r>
            <a:r>
              <a:rPr lang="en-US" sz="3200" dirty="0" smtClean="0">
                <a:solidFill>
                  <a:srgbClr val="FF0000"/>
                </a:solidFill>
              </a:rPr>
              <a:t> </a:t>
            </a:r>
            <a:r>
              <a:rPr lang="en-US" sz="3200" dirty="0" err="1" smtClean="0">
                <a:solidFill>
                  <a:srgbClr val="FF0000"/>
                </a:solidFill>
              </a:rPr>
              <a:t>Kristenisasi</a:t>
            </a:r>
            <a:r>
              <a:rPr lang="en-US" sz="3200" dirty="0" smtClean="0">
                <a:solidFill>
                  <a:srgbClr val="FF0000"/>
                </a:solidFill>
              </a:rPr>
              <a:t> </a:t>
            </a:r>
            <a:r>
              <a:rPr lang="en-US" sz="3200" dirty="0" err="1" smtClean="0">
                <a:solidFill>
                  <a:srgbClr val="FF0000"/>
                </a:solidFill>
              </a:rPr>
              <a:t>dan</a:t>
            </a:r>
            <a:r>
              <a:rPr lang="en-US" sz="3200" dirty="0" smtClean="0">
                <a:solidFill>
                  <a:srgbClr val="FF0000"/>
                </a:solidFill>
              </a:rPr>
              <a:t> </a:t>
            </a:r>
            <a:r>
              <a:rPr lang="en-US" sz="3200" dirty="0" err="1" smtClean="0">
                <a:solidFill>
                  <a:srgbClr val="FF0000"/>
                </a:solidFill>
              </a:rPr>
              <a:t>Batakisasi</a:t>
            </a:r>
            <a:r>
              <a:rPr lang="en-US" sz="3200" dirty="0" smtClean="0">
                <a:solidFill>
                  <a:srgbClr val="FF0000"/>
                </a:solidFill>
              </a:rPr>
              <a:t> di </a:t>
            </a:r>
            <a:r>
              <a:rPr lang="en-US" sz="3200" dirty="0" err="1" smtClean="0">
                <a:solidFill>
                  <a:srgbClr val="FF0000"/>
                </a:solidFill>
              </a:rPr>
              <a:t>perbatasan</a:t>
            </a:r>
            <a:r>
              <a:rPr lang="en-US" sz="3200" dirty="0" smtClean="0">
                <a:solidFill>
                  <a:srgbClr val="FF0000"/>
                </a:solidFill>
              </a:rPr>
              <a:t>.</a:t>
            </a:r>
          </a:p>
          <a:p>
            <a:r>
              <a:rPr lang="en-US" sz="3200" dirty="0" err="1" smtClean="0">
                <a:solidFill>
                  <a:srgbClr val="FF0000"/>
                </a:solidFill>
              </a:rPr>
              <a:t>Konflik</a:t>
            </a:r>
            <a:r>
              <a:rPr lang="en-US" sz="3200" dirty="0" smtClean="0">
                <a:solidFill>
                  <a:srgbClr val="FF0000"/>
                </a:solidFill>
              </a:rPr>
              <a:t> internal di </a:t>
            </a:r>
            <a:r>
              <a:rPr lang="en-US" sz="3200" dirty="0" err="1" smtClean="0">
                <a:solidFill>
                  <a:srgbClr val="FF0000"/>
                </a:solidFill>
              </a:rPr>
              <a:t>dalam</a:t>
            </a:r>
            <a:r>
              <a:rPr lang="en-US" sz="3200" dirty="0" smtClean="0">
                <a:solidFill>
                  <a:srgbClr val="FF0000"/>
                </a:solidFill>
              </a:rPr>
              <a:t> agama Kristen – </a:t>
            </a:r>
            <a:r>
              <a:rPr lang="en-US" sz="3200" dirty="0" err="1" smtClean="0">
                <a:solidFill>
                  <a:srgbClr val="FF0000"/>
                </a:solidFill>
              </a:rPr>
              <a:t>Masalah</a:t>
            </a:r>
            <a:r>
              <a:rPr lang="en-US" sz="3200" dirty="0" smtClean="0">
                <a:solidFill>
                  <a:srgbClr val="FF0000"/>
                </a:solidFill>
              </a:rPr>
              <a:t> </a:t>
            </a:r>
            <a:r>
              <a:rPr lang="en-US" sz="3200" dirty="0" err="1" smtClean="0">
                <a:solidFill>
                  <a:srgbClr val="FF0000"/>
                </a:solidFill>
              </a:rPr>
              <a:t>Jemaat</a:t>
            </a:r>
            <a:r>
              <a:rPr lang="en-US" sz="3200" dirty="0" smtClean="0">
                <a:solidFill>
                  <a:srgbClr val="FF0000"/>
                </a:solidFill>
              </a:rPr>
              <a:t> – </a:t>
            </a:r>
            <a:r>
              <a:rPr lang="en-US" sz="3200" dirty="0" err="1" smtClean="0">
                <a:solidFill>
                  <a:srgbClr val="FF0000"/>
                </a:solidFill>
              </a:rPr>
              <a:t>Gereja</a:t>
            </a:r>
            <a:r>
              <a:rPr lang="en-US" sz="3200" dirty="0" smtClean="0">
                <a:solidFill>
                  <a:srgbClr val="FF0000"/>
                </a:solidFill>
              </a:rPr>
              <a:t>.</a:t>
            </a:r>
          </a:p>
          <a:p>
            <a:pPr marL="0" indent="0">
              <a:buNone/>
            </a:pPr>
            <a:endParaRPr lang="en-US" sz="3200" dirty="0" smtClean="0">
              <a:solidFill>
                <a:srgbClr val="FF0000"/>
              </a:solidFill>
            </a:endParaRPr>
          </a:p>
          <a:p>
            <a:endParaRPr lang="id-ID" sz="3200" dirty="0">
              <a:solidFill>
                <a:srgbClr val="FF0000"/>
              </a:solidFill>
            </a:endParaRPr>
          </a:p>
        </p:txBody>
      </p:sp>
    </p:spTree>
    <p:extLst>
      <p:ext uri="{BB962C8B-B14F-4D97-AF65-F5344CB8AC3E}">
        <p14:creationId xmlns:p14="http://schemas.microsoft.com/office/powerpoint/2010/main" xmlns="" val="32842977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Gambar Whatsapp\IMG-20151013-WA0018.jpg"/>
          <p:cNvPicPr>
            <a:picLocks noGrp="1"/>
          </p:cNvPicPr>
          <p:nvPr>
            <p:ph idx="1"/>
          </p:nvPr>
        </p:nvPicPr>
        <p:blipFill>
          <a:blip r:embed="rId2"/>
          <a:srcRect/>
          <a:stretch>
            <a:fillRect/>
          </a:stretch>
        </p:blipFill>
        <p:spPr bwMode="auto">
          <a:xfrm>
            <a:off x="642910" y="2071678"/>
            <a:ext cx="3786214" cy="4000528"/>
          </a:xfrm>
          <a:prstGeom prst="rect">
            <a:avLst/>
          </a:prstGeom>
          <a:noFill/>
          <a:ln w="9525">
            <a:noFill/>
            <a:miter lim="800000"/>
            <a:headEnd/>
            <a:tailEnd/>
          </a:ln>
        </p:spPr>
      </p:pic>
      <p:sp>
        <p:nvSpPr>
          <p:cNvPr id="3" name="Title 2"/>
          <p:cNvSpPr>
            <a:spLocks noGrp="1"/>
          </p:cNvSpPr>
          <p:nvPr>
            <p:ph type="title"/>
          </p:nvPr>
        </p:nvSpPr>
        <p:spPr/>
        <p:txBody>
          <a:bodyPr>
            <a:normAutofit fontScale="90000"/>
          </a:bodyPr>
          <a:lstStyle/>
          <a:p>
            <a:r>
              <a:rPr lang="id-ID" dirty="0" smtClean="0"/>
              <a:t>Kasus Singkil (10 Oktober 2015)</a:t>
            </a:r>
            <a:endParaRPr lang="id-ID" dirty="0"/>
          </a:p>
        </p:txBody>
      </p:sp>
      <p:pic>
        <p:nvPicPr>
          <p:cNvPr id="5" name="Picture 4" descr="G:\Gambar Whatsapp\IMG-20151013-WA0016.jpg"/>
          <p:cNvPicPr/>
          <p:nvPr/>
        </p:nvPicPr>
        <p:blipFill>
          <a:blip r:embed="rId3"/>
          <a:srcRect/>
          <a:stretch>
            <a:fillRect/>
          </a:stretch>
        </p:blipFill>
        <p:spPr bwMode="auto">
          <a:xfrm>
            <a:off x="4357686" y="2000240"/>
            <a:ext cx="4786314" cy="407196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stretch>
            <a:fillRect/>
          </a:stretch>
        </p:blipFill>
        <p:spPr bwMode="auto">
          <a:xfrm>
            <a:off x="2610102" y="3012802"/>
            <a:ext cx="3923796" cy="2348459"/>
          </a:xfrm>
          <a:prstGeom prst="rect">
            <a:avLst/>
          </a:prstGeom>
          <a:noFill/>
          <a:ln w="9525">
            <a:noFill/>
            <a:miter lim="800000"/>
            <a:headEnd/>
            <a:tailEnd/>
          </a:ln>
        </p:spPr>
      </p:pic>
      <p:sp>
        <p:nvSpPr>
          <p:cNvPr id="3" name="Title 2"/>
          <p:cNvSpPr>
            <a:spLocks noGrp="1"/>
          </p:cNvSpPr>
          <p:nvPr>
            <p:ph type="title"/>
          </p:nvPr>
        </p:nvSpPr>
        <p:spPr/>
        <p:txBody>
          <a:bodyPr>
            <a:normAutofit fontScale="90000"/>
          </a:bodyPr>
          <a:lstStyle/>
          <a:p>
            <a:r>
              <a:rPr lang="id-ID" dirty="0" smtClean="0"/>
              <a:t>Percobaan Pembakaran Gereja di Sabang</a:t>
            </a:r>
            <a:endParaRPr lang="id-ID" dirty="0"/>
          </a:p>
        </p:txBody>
      </p:sp>
    </p:spTree>
    <p:extLst>
      <p:ext uri="{BB962C8B-B14F-4D97-AF65-F5344CB8AC3E}">
        <p14:creationId xmlns:p14="http://schemas.microsoft.com/office/powerpoint/2010/main" xmlns="" val="21664680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Gambar Whatsapp\IMG-20151004-WA0008.jpg"/>
          <p:cNvPicPr>
            <a:picLocks noGrp="1"/>
          </p:cNvPicPr>
          <p:nvPr>
            <p:ph idx="1"/>
          </p:nvPr>
        </p:nvPicPr>
        <p:blipFill>
          <a:blip r:embed="rId2"/>
          <a:stretch>
            <a:fillRect/>
          </a:stretch>
        </p:blipFill>
        <p:spPr bwMode="auto">
          <a:xfrm>
            <a:off x="179513" y="2924944"/>
            <a:ext cx="4032448" cy="3508375"/>
          </a:xfrm>
          <a:prstGeom prst="rect">
            <a:avLst/>
          </a:prstGeom>
          <a:noFill/>
          <a:ln w="9525">
            <a:noFill/>
            <a:miter lim="800000"/>
            <a:headEnd/>
            <a:tailEnd/>
          </a:ln>
        </p:spPr>
      </p:pic>
      <p:sp>
        <p:nvSpPr>
          <p:cNvPr id="3" name="Title 2"/>
          <p:cNvSpPr>
            <a:spLocks noGrp="1"/>
          </p:cNvSpPr>
          <p:nvPr>
            <p:ph type="title"/>
          </p:nvPr>
        </p:nvSpPr>
        <p:spPr/>
        <p:txBody>
          <a:bodyPr/>
          <a:lstStyle/>
          <a:p>
            <a:r>
              <a:rPr lang="id-ID" dirty="0" smtClean="0"/>
              <a:t>Pemicu?</a:t>
            </a:r>
            <a:endParaRPr lang="id-ID" dirty="0"/>
          </a:p>
        </p:txBody>
      </p:sp>
      <p:pic>
        <p:nvPicPr>
          <p:cNvPr id="5" name="Picture 4" descr="D:\Gambars15\Gambar Whatsapp\IMG-20151013-WA0017.jpg"/>
          <p:cNvPicPr/>
          <p:nvPr/>
        </p:nvPicPr>
        <p:blipFill>
          <a:blip r:embed="rId3"/>
          <a:srcRect/>
          <a:stretch>
            <a:fillRect/>
          </a:stretch>
        </p:blipFill>
        <p:spPr bwMode="auto">
          <a:xfrm>
            <a:off x="4538286" y="2348880"/>
            <a:ext cx="4433570" cy="38884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Gambar Whatsapp\IMG-20151006-WA0016.jpg"/>
          <p:cNvPicPr>
            <a:picLocks noGrp="1"/>
          </p:cNvPicPr>
          <p:nvPr>
            <p:ph idx="1"/>
          </p:nvPr>
        </p:nvPicPr>
        <p:blipFill>
          <a:blip r:embed="rId2"/>
          <a:srcRect/>
          <a:stretch>
            <a:fillRect/>
          </a:stretch>
        </p:blipFill>
        <p:spPr bwMode="auto">
          <a:xfrm>
            <a:off x="-23370" y="404664"/>
            <a:ext cx="2346054" cy="3888432"/>
          </a:xfrm>
          <a:prstGeom prst="rect">
            <a:avLst/>
          </a:prstGeom>
          <a:noFill/>
          <a:ln w="9525">
            <a:noFill/>
            <a:miter lim="800000"/>
            <a:headEnd/>
            <a:tailEnd/>
          </a:ln>
        </p:spPr>
      </p:pic>
      <p:sp>
        <p:nvSpPr>
          <p:cNvPr id="3" name="Title 2"/>
          <p:cNvSpPr>
            <a:spLocks noGrp="1"/>
          </p:cNvSpPr>
          <p:nvPr>
            <p:ph type="title"/>
          </p:nvPr>
        </p:nvSpPr>
        <p:spPr/>
        <p:txBody>
          <a:bodyPr>
            <a:normAutofit/>
          </a:bodyPr>
          <a:lstStyle/>
          <a:p>
            <a:r>
              <a:rPr lang="id-ID" dirty="0" smtClean="0"/>
              <a:t>Upaya</a:t>
            </a:r>
            <a:endParaRPr lang="id-ID" dirty="0"/>
          </a:p>
        </p:txBody>
      </p:sp>
      <p:pic>
        <p:nvPicPr>
          <p:cNvPr id="5" name="Picture 4"/>
          <p:cNvPicPr/>
          <p:nvPr/>
        </p:nvPicPr>
        <p:blipFill>
          <a:blip r:embed="rId3" cstate="print"/>
          <a:srcRect/>
          <a:stretch>
            <a:fillRect/>
          </a:stretch>
        </p:blipFill>
        <p:spPr bwMode="auto">
          <a:xfrm>
            <a:off x="2638816" y="2852936"/>
            <a:ext cx="1938504" cy="2747382"/>
          </a:xfrm>
          <a:prstGeom prst="rect">
            <a:avLst/>
          </a:prstGeom>
          <a:noFill/>
          <a:ln w="9525">
            <a:noFill/>
            <a:miter lim="800000"/>
            <a:headEnd/>
            <a:tailEnd/>
          </a:ln>
        </p:spPr>
      </p:pic>
      <p:pic>
        <p:nvPicPr>
          <p:cNvPr id="6" name="Picture 5"/>
          <p:cNvPicPr/>
          <p:nvPr/>
        </p:nvPicPr>
        <p:blipFill>
          <a:blip r:embed="rId4" cstate="print"/>
          <a:srcRect/>
          <a:stretch>
            <a:fillRect/>
          </a:stretch>
        </p:blipFill>
        <p:spPr bwMode="auto">
          <a:xfrm>
            <a:off x="4637706" y="1254096"/>
            <a:ext cx="4506294" cy="31976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Gambar Whatsapp\IMG-20151004-WA0009.jpg"/>
          <p:cNvPicPr>
            <a:picLocks noGrp="1"/>
          </p:cNvPicPr>
          <p:nvPr>
            <p:ph idx="1"/>
          </p:nvPr>
        </p:nvPicPr>
        <p:blipFill>
          <a:blip r:embed="rId2"/>
          <a:srcRect/>
          <a:stretch>
            <a:fillRect/>
          </a:stretch>
        </p:blipFill>
        <p:spPr bwMode="auto">
          <a:xfrm>
            <a:off x="467544" y="2276872"/>
            <a:ext cx="3168352" cy="3819128"/>
          </a:xfrm>
          <a:prstGeom prst="rect">
            <a:avLst/>
          </a:prstGeom>
          <a:noFill/>
          <a:ln w="9525">
            <a:noFill/>
            <a:miter lim="800000"/>
            <a:headEnd/>
            <a:tailEnd/>
          </a:ln>
        </p:spPr>
      </p:pic>
      <p:sp>
        <p:nvSpPr>
          <p:cNvPr id="3" name="Title 2"/>
          <p:cNvSpPr>
            <a:spLocks noGrp="1"/>
          </p:cNvSpPr>
          <p:nvPr>
            <p:ph type="title"/>
          </p:nvPr>
        </p:nvSpPr>
        <p:spPr/>
        <p:txBody>
          <a:bodyPr/>
          <a:lstStyle/>
          <a:p>
            <a:r>
              <a:rPr lang="id-ID" dirty="0" smtClean="0"/>
              <a:t>Respon</a:t>
            </a:r>
            <a:endParaRPr lang="id-ID" dirty="0"/>
          </a:p>
        </p:txBody>
      </p:sp>
      <p:pic>
        <p:nvPicPr>
          <p:cNvPr id="5" name="Picture 4"/>
          <p:cNvPicPr/>
          <p:nvPr/>
        </p:nvPicPr>
        <p:blipFill>
          <a:blip r:embed="rId3"/>
          <a:srcRect/>
          <a:stretch>
            <a:fillRect/>
          </a:stretch>
        </p:blipFill>
        <p:spPr bwMode="auto">
          <a:xfrm>
            <a:off x="4352528" y="2132856"/>
            <a:ext cx="4572000" cy="41020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70000" lnSpcReduction="20000"/>
          </a:bodyPr>
          <a:lstStyle/>
          <a:p>
            <a:pPr>
              <a:buNone/>
            </a:pPr>
            <a:r>
              <a:rPr lang="id-ID" sz="3300" dirty="0" smtClean="0">
                <a:latin typeface="High Tower Text" pitchFamily="18" charset="0"/>
              </a:rPr>
              <a:t>1. Mengingkari salah satu dari rukun iman yang 6 (enam), yaitu beriman kepada Allah, kepada Malaikat-Nya, kepada Kitab-kitab-Nya, kepada Rasul-rasul-Nya, kepada hari akhirat dan kepada Qadha dan Qadar dari-Nya (</a:t>
            </a:r>
            <a:r>
              <a:rPr lang="id-ID" sz="3300" dirty="0" smtClean="0">
                <a:solidFill>
                  <a:srgbClr val="FF0000"/>
                </a:solidFill>
                <a:latin typeface="High Tower Text" pitchFamily="18" charset="0"/>
              </a:rPr>
              <a:t>Rukun Iman</a:t>
            </a:r>
            <a:r>
              <a:rPr lang="id-ID" sz="3300" dirty="0" smtClean="0">
                <a:latin typeface="High Tower Text" pitchFamily="18" charset="0"/>
              </a:rPr>
              <a:t>?)</a:t>
            </a:r>
          </a:p>
          <a:p>
            <a:pPr>
              <a:buNone/>
            </a:pPr>
            <a:r>
              <a:rPr lang="id-ID" sz="3300" dirty="0" smtClean="0">
                <a:latin typeface="High Tower Text" pitchFamily="18" charset="0"/>
              </a:rPr>
              <a:t>2. Mengingkari salah satu dari rukun Islam yang 5 (lima), yaitu Mengucap dua kalimah syahadat, menunaikan shalat, mengeluarkan zakat, berpuasa pada bulan Ramadhan dan menunaikan ibadah haji (</a:t>
            </a:r>
            <a:r>
              <a:rPr lang="id-ID" sz="3300" dirty="0" smtClean="0">
                <a:solidFill>
                  <a:srgbClr val="FF0000"/>
                </a:solidFill>
                <a:latin typeface="High Tower Text" pitchFamily="18" charset="0"/>
              </a:rPr>
              <a:t>Rukun Islam</a:t>
            </a:r>
            <a:r>
              <a:rPr lang="id-ID" sz="3300" dirty="0" smtClean="0">
                <a:latin typeface="High Tower Text" pitchFamily="18" charset="0"/>
              </a:rPr>
              <a:t>).</a:t>
            </a:r>
          </a:p>
          <a:p>
            <a:pPr>
              <a:buNone/>
            </a:pPr>
            <a:r>
              <a:rPr lang="id-ID" sz="3300" dirty="0" smtClean="0">
                <a:latin typeface="High Tower Text" pitchFamily="18" charset="0"/>
              </a:rPr>
              <a:t>3. Meyakini atau mengikuti aqidah yang tidak sesuai dengan </a:t>
            </a:r>
            <a:r>
              <a:rPr lang="id-ID" sz="3300" dirty="0" smtClean="0">
                <a:solidFill>
                  <a:srgbClr val="FF0000"/>
                </a:solidFill>
                <a:latin typeface="High Tower Text" pitchFamily="18" charset="0"/>
              </a:rPr>
              <a:t>I’tiqad Ahlus-Sunnah waljama’ah</a:t>
            </a:r>
            <a:r>
              <a:rPr lang="id-ID" sz="3300" dirty="0" smtClean="0">
                <a:latin typeface="High Tower Text" pitchFamily="18" charset="0"/>
              </a:rPr>
              <a:t>.</a:t>
            </a:r>
          </a:p>
          <a:p>
            <a:endParaRPr lang="id-ID" dirty="0" smtClean="0"/>
          </a:p>
          <a:p>
            <a:endParaRPr lang="id-ID" dirty="0"/>
          </a:p>
        </p:txBody>
      </p:sp>
      <p:sp>
        <p:nvSpPr>
          <p:cNvPr id="5" name="Title 4"/>
          <p:cNvSpPr>
            <a:spLocks noGrp="1"/>
          </p:cNvSpPr>
          <p:nvPr>
            <p:ph type="title"/>
          </p:nvPr>
        </p:nvSpPr>
        <p:spPr/>
        <p:txBody>
          <a:bodyPr>
            <a:normAutofit fontScale="90000"/>
          </a:bodyPr>
          <a:lstStyle/>
          <a:p>
            <a:r>
              <a:rPr lang="id-ID" dirty="0" smtClean="0"/>
              <a:t>Fatwa MPU No. 7/2007: Pedoman Identifikasi Aliran Sesat</a:t>
            </a:r>
            <a:endParaRPr lang="id-ID"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id-ID"/>
          </a:p>
        </p:txBody>
      </p:sp>
      <p:sp>
        <p:nvSpPr>
          <p:cNvPr id="5" name="Content Placeholder 4"/>
          <p:cNvSpPr>
            <a:spLocks noGrp="1"/>
          </p:cNvSpPr>
          <p:nvPr>
            <p:ph sz="quarter" idx="13"/>
          </p:nvPr>
        </p:nvSpPr>
        <p:spPr/>
        <p:txBody>
          <a:bodyPr>
            <a:normAutofit fontScale="55000" lnSpcReduction="20000"/>
          </a:bodyPr>
          <a:lstStyle/>
          <a:p>
            <a:pPr>
              <a:buNone/>
            </a:pPr>
            <a:r>
              <a:rPr lang="id-ID" sz="2800" dirty="0" smtClean="0">
                <a:latin typeface="High Tower Text" pitchFamily="18" charset="0"/>
              </a:rPr>
              <a:t>4. Meyakini turunnya wahyu setelah Al-Qur’an </a:t>
            </a:r>
            <a:r>
              <a:rPr lang="id-ID" sz="2800" dirty="0" smtClean="0">
                <a:latin typeface="Times New Roman"/>
                <a:cs typeface="Times New Roman"/>
              </a:rPr>
              <a:t>→ </a:t>
            </a:r>
            <a:r>
              <a:rPr lang="id-ID" sz="2800" dirty="0" smtClean="0">
                <a:solidFill>
                  <a:srgbClr val="FF0000"/>
                </a:solidFill>
                <a:latin typeface="Times New Roman"/>
                <a:cs typeface="Times New Roman"/>
              </a:rPr>
              <a:t>Aliran Sesat ?</a:t>
            </a:r>
            <a:endParaRPr lang="id-ID" sz="2800" dirty="0" smtClean="0">
              <a:solidFill>
                <a:srgbClr val="FF0000"/>
              </a:solidFill>
              <a:latin typeface="High Tower Text" pitchFamily="18" charset="0"/>
            </a:endParaRPr>
          </a:p>
          <a:p>
            <a:pPr>
              <a:buNone/>
            </a:pPr>
            <a:r>
              <a:rPr lang="id-ID" sz="2800" dirty="0" smtClean="0">
                <a:latin typeface="High Tower Text" pitchFamily="18" charset="0"/>
              </a:rPr>
              <a:t>5. Mengingkari kemurnian dan atau kebenaran Al-Qur’an. </a:t>
            </a:r>
            <a:r>
              <a:rPr lang="id-ID" sz="2800" dirty="0" smtClean="0">
                <a:latin typeface="Times New Roman"/>
                <a:cs typeface="Times New Roman"/>
              </a:rPr>
              <a:t>→  </a:t>
            </a:r>
            <a:r>
              <a:rPr lang="id-ID" sz="2800" dirty="0" smtClean="0">
                <a:solidFill>
                  <a:srgbClr val="FF0000"/>
                </a:solidFill>
                <a:latin typeface="Times New Roman"/>
                <a:cs typeface="Times New Roman"/>
              </a:rPr>
              <a:t>Islam Liberal?</a:t>
            </a:r>
            <a:endParaRPr lang="id-ID" sz="2800" dirty="0" smtClean="0">
              <a:solidFill>
                <a:srgbClr val="FF0000"/>
              </a:solidFill>
              <a:latin typeface="High Tower Text" pitchFamily="18" charset="0"/>
            </a:endParaRPr>
          </a:p>
          <a:p>
            <a:pPr>
              <a:buNone/>
            </a:pPr>
            <a:r>
              <a:rPr lang="id-ID" sz="2800" dirty="0" smtClean="0">
                <a:latin typeface="High Tower Text" pitchFamily="18" charset="0"/>
              </a:rPr>
              <a:t>6. Melakukan penafsiran Al-Qur’an tidak berdasarkan kaidah-kaidah tafsir. </a:t>
            </a:r>
            <a:r>
              <a:rPr lang="id-ID" sz="2800" dirty="0" smtClean="0">
                <a:latin typeface="Times New Roman"/>
                <a:cs typeface="Times New Roman"/>
              </a:rPr>
              <a:t>→  </a:t>
            </a:r>
            <a:r>
              <a:rPr lang="id-ID" sz="2800" dirty="0" smtClean="0">
                <a:solidFill>
                  <a:srgbClr val="FF0000"/>
                </a:solidFill>
                <a:latin typeface="Times New Roman"/>
                <a:cs typeface="Times New Roman"/>
              </a:rPr>
              <a:t>Gafatar? Millata Abraham?</a:t>
            </a:r>
            <a:endParaRPr lang="id-ID" sz="2800" dirty="0" smtClean="0">
              <a:solidFill>
                <a:srgbClr val="FF0000"/>
              </a:solidFill>
              <a:latin typeface="High Tower Text" pitchFamily="18" charset="0"/>
            </a:endParaRPr>
          </a:p>
          <a:p>
            <a:pPr>
              <a:buNone/>
            </a:pPr>
            <a:r>
              <a:rPr lang="id-ID" sz="2800" dirty="0" smtClean="0">
                <a:latin typeface="High Tower Text" pitchFamily="18" charset="0"/>
              </a:rPr>
              <a:t>7. Mengingkari kedudukan hadits Nabi sebagai sumber ajaran Islam.</a:t>
            </a:r>
          </a:p>
          <a:p>
            <a:pPr>
              <a:buNone/>
            </a:pPr>
            <a:r>
              <a:rPr lang="id-ID" sz="2800" dirty="0" smtClean="0">
                <a:latin typeface="High Tower Text" pitchFamily="18" charset="0"/>
              </a:rPr>
              <a:t>8. Melakukan pensyarahan terhadap hadits tidak berdasarkan kaidah-kaidah ilmu mushthalah hadits (</a:t>
            </a:r>
            <a:r>
              <a:rPr lang="id-ID" sz="2800" dirty="0" smtClean="0">
                <a:solidFill>
                  <a:srgbClr val="FF0000"/>
                </a:solidFill>
                <a:latin typeface="High Tower Text" pitchFamily="18" charset="0"/>
              </a:rPr>
              <a:t>Authority?</a:t>
            </a:r>
            <a:r>
              <a:rPr lang="id-ID" sz="2800" dirty="0" smtClean="0">
                <a:latin typeface="High Tower Text" pitchFamily="18" charset="0"/>
              </a:rPr>
              <a:t>).</a:t>
            </a:r>
          </a:p>
          <a:p>
            <a:pPr>
              <a:buNone/>
            </a:pPr>
            <a:r>
              <a:rPr lang="id-ID" sz="2800" dirty="0" smtClean="0">
                <a:latin typeface="High Tower Text" pitchFamily="18" charset="0"/>
              </a:rPr>
              <a:t>9. Menghina dan atau melecehkan para Nabi dan Rasul Allah (</a:t>
            </a:r>
            <a:r>
              <a:rPr lang="id-ID" sz="2800" dirty="0" smtClean="0">
                <a:solidFill>
                  <a:srgbClr val="FF0000"/>
                </a:solidFill>
                <a:latin typeface="High Tower Text" pitchFamily="18" charset="0"/>
              </a:rPr>
              <a:t>Islam Liberal?)</a:t>
            </a:r>
            <a:r>
              <a:rPr lang="id-ID" sz="2800" dirty="0" smtClean="0">
                <a:latin typeface="High Tower Text" pitchFamily="18" charset="0"/>
              </a:rPr>
              <a:t>.</a:t>
            </a:r>
          </a:p>
          <a:p>
            <a:endParaRPr lang="id-ID" dirty="0"/>
          </a:p>
        </p:txBody>
      </p:sp>
      <p:sp>
        <p:nvSpPr>
          <p:cNvPr id="6" name="Content Placeholder 5"/>
          <p:cNvSpPr>
            <a:spLocks noGrp="1"/>
          </p:cNvSpPr>
          <p:nvPr>
            <p:ph sz="quarter" idx="14"/>
          </p:nvPr>
        </p:nvSpPr>
        <p:spPr/>
        <p:txBody>
          <a:bodyPr>
            <a:noAutofit/>
          </a:bodyPr>
          <a:lstStyle/>
          <a:p>
            <a:pPr>
              <a:buNone/>
            </a:pPr>
            <a:r>
              <a:rPr lang="id-ID" sz="1800" dirty="0" smtClean="0">
                <a:latin typeface="High Tower Text" pitchFamily="18" charset="0"/>
              </a:rPr>
              <a:t>10. Mengingkari Nabi Muhammad SAW sebagai Nabi dan Rasul terakhir </a:t>
            </a:r>
            <a:r>
              <a:rPr lang="id-ID" sz="1800" dirty="0" smtClean="0">
                <a:latin typeface="Times New Roman"/>
                <a:cs typeface="Times New Roman"/>
              </a:rPr>
              <a:t>→  </a:t>
            </a:r>
            <a:r>
              <a:rPr lang="id-ID" sz="1800" dirty="0" smtClean="0">
                <a:solidFill>
                  <a:srgbClr val="FF0000"/>
                </a:solidFill>
                <a:latin typeface="Times New Roman"/>
                <a:cs typeface="Times New Roman"/>
              </a:rPr>
              <a:t>Syi‘ah? </a:t>
            </a:r>
            <a:endParaRPr lang="id-ID" sz="1800" dirty="0" smtClean="0">
              <a:solidFill>
                <a:srgbClr val="FF0000"/>
              </a:solidFill>
              <a:latin typeface="High Tower Text" pitchFamily="18" charset="0"/>
            </a:endParaRPr>
          </a:p>
          <a:p>
            <a:pPr>
              <a:buNone/>
            </a:pPr>
            <a:r>
              <a:rPr lang="id-ID" sz="1800" dirty="0" smtClean="0">
                <a:latin typeface="High Tower Text" pitchFamily="18" charset="0"/>
              </a:rPr>
              <a:t>11. Menghina dan atau melecehkan para sahabat Nabi Muhammad SAW. </a:t>
            </a:r>
            <a:r>
              <a:rPr lang="id-ID" sz="1800" dirty="0" smtClean="0">
                <a:solidFill>
                  <a:srgbClr val="FF0000"/>
                </a:solidFill>
                <a:latin typeface="Times New Roman"/>
                <a:cs typeface="Times New Roman"/>
              </a:rPr>
              <a:t>→  Syi‘ah? </a:t>
            </a:r>
            <a:endParaRPr lang="id-ID" sz="1800" dirty="0" smtClean="0">
              <a:solidFill>
                <a:srgbClr val="FF0000"/>
              </a:solidFill>
              <a:latin typeface="High Tower Text" pitchFamily="18" charset="0"/>
            </a:endParaRPr>
          </a:p>
          <a:p>
            <a:pPr>
              <a:buNone/>
            </a:pPr>
            <a:r>
              <a:rPr lang="id-ID" sz="1800" dirty="0" smtClean="0">
                <a:latin typeface="High Tower Text" pitchFamily="18" charset="0"/>
              </a:rPr>
              <a:t>12. Merubah, menambah dan atau mengurangi pokok-pokok ibadah yang telah ditetapkan oleh syaria’at, seperti berhaji tidak ke Baitullah, shalat fardhu tidak 5 waktu dan sebagainya.</a:t>
            </a:r>
          </a:p>
          <a:p>
            <a:pPr>
              <a:buNone/>
            </a:pPr>
            <a:r>
              <a:rPr lang="id-ID" sz="1800" dirty="0" smtClean="0">
                <a:latin typeface="High Tower Text" pitchFamily="18" charset="0"/>
              </a:rPr>
              <a:t>13. Mengkafirkan sesama muslim tanpa dalil syar’ie yang sah, seperti mengkafirkan muslim hanya karena bukan anggota kelompoknya. </a:t>
            </a:r>
            <a:r>
              <a:rPr lang="id-ID" sz="1800" dirty="0" smtClean="0">
                <a:latin typeface="Times New Roman"/>
                <a:cs typeface="Times New Roman"/>
              </a:rPr>
              <a:t>→  </a:t>
            </a:r>
            <a:r>
              <a:rPr lang="id-ID" sz="1800" dirty="0" smtClean="0">
                <a:solidFill>
                  <a:srgbClr val="FF0000"/>
                </a:solidFill>
                <a:latin typeface="Times New Roman"/>
                <a:cs typeface="Times New Roman"/>
              </a:rPr>
              <a:t>Islamic Movement (Wahabi?)</a:t>
            </a:r>
            <a:endParaRPr lang="id-ID" sz="1800" dirty="0" smtClean="0">
              <a:solidFill>
                <a:srgbClr val="FF0000"/>
              </a:solidFill>
              <a:latin typeface="High Tower Text" pitchFamily="18" charset="0"/>
            </a:endParaRPr>
          </a:p>
          <a:p>
            <a:endParaRPr lang="id-ID" sz="1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sz="quarter" idx="13"/>
          </p:nvPr>
        </p:nvSpPr>
        <p:spPr/>
        <p:txBody>
          <a:bodyPr/>
          <a:lstStyle/>
          <a:p>
            <a:endParaRPr lang="id-ID"/>
          </a:p>
        </p:txBody>
      </p:sp>
      <p:sp>
        <p:nvSpPr>
          <p:cNvPr id="4" name="Content Placeholder 3"/>
          <p:cNvSpPr>
            <a:spLocks noGrp="1"/>
          </p:cNvSpPr>
          <p:nvPr>
            <p:ph sz="quarter" idx="14"/>
          </p:nvPr>
        </p:nvSpPr>
        <p:spPr/>
        <p:txBody>
          <a:bodyPr/>
          <a:lstStyle/>
          <a:p>
            <a:endParaRPr lang="id-ID"/>
          </a:p>
        </p:txBody>
      </p:sp>
      <p:pic>
        <p:nvPicPr>
          <p:cNvPr id="64514" name="Picture 2" descr="H:\Foto Makalah UIN SUKA\naskah-maklumat-bersama.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27585" y="332656"/>
            <a:ext cx="7848871" cy="595020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88485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sz="quarter" idx="13"/>
          </p:nvPr>
        </p:nvSpPr>
        <p:spPr/>
        <p:txBody>
          <a:bodyPr/>
          <a:lstStyle/>
          <a:p>
            <a:endParaRPr lang="id-ID"/>
          </a:p>
        </p:txBody>
      </p:sp>
      <p:sp>
        <p:nvSpPr>
          <p:cNvPr id="4" name="Content Placeholder 3"/>
          <p:cNvSpPr>
            <a:spLocks noGrp="1"/>
          </p:cNvSpPr>
          <p:nvPr>
            <p:ph sz="quarter" idx="14"/>
          </p:nvPr>
        </p:nvSpPr>
        <p:spPr/>
        <p:txBody>
          <a:bodyPr/>
          <a:lstStyle/>
          <a:p>
            <a:endParaRPr lang="id-ID"/>
          </a:p>
        </p:txBody>
      </p:sp>
      <p:pic>
        <p:nvPicPr>
          <p:cNvPr id="5" name="Picture 4"/>
          <p:cNvPicPr/>
          <p:nvPr/>
        </p:nvPicPr>
        <p:blipFill>
          <a:blip r:embed="rId2"/>
          <a:stretch>
            <a:fillRect/>
          </a:stretch>
        </p:blipFill>
        <p:spPr>
          <a:xfrm>
            <a:off x="179512" y="476672"/>
            <a:ext cx="8496944" cy="6192688"/>
          </a:xfrm>
          <a:prstGeom prst="rect">
            <a:avLst/>
          </a:prstGeom>
        </p:spPr>
      </p:pic>
    </p:spTree>
    <p:extLst>
      <p:ext uri="{BB962C8B-B14F-4D97-AF65-F5344CB8AC3E}">
        <p14:creationId xmlns:p14="http://schemas.microsoft.com/office/powerpoint/2010/main" xmlns="" val="24366100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85000" lnSpcReduction="20000"/>
          </a:bodyPr>
          <a:lstStyle/>
          <a:p>
            <a:r>
              <a:rPr lang="id-ID" dirty="0" smtClean="0"/>
              <a:t>Millah Abraham yang muncul di Aceh pada tahun 2008, dipimpin oleh Zainuddin bin Saleh. </a:t>
            </a:r>
          </a:p>
          <a:p>
            <a:r>
              <a:rPr lang="id-ID" dirty="0" smtClean="0"/>
              <a:t>Darul Arqam yang berasal dari Malaysia disinyalir sesat. </a:t>
            </a:r>
          </a:p>
          <a:p>
            <a:r>
              <a:rPr lang="id-ID" dirty="0" smtClean="0"/>
              <a:t>Aliran Syi‘ah dimana hampir semua golongan di Aceh tidak memberikan ruang gerak, karena dipandang sesat.</a:t>
            </a:r>
          </a:p>
          <a:p>
            <a:r>
              <a:rPr lang="id-ID" i="1" dirty="0" smtClean="0"/>
              <a:t>T</a:t>
            </a:r>
            <a:r>
              <a:rPr lang="id-ID" dirty="0" smtClean="0"/>
              <a:t>arekat Haji Ibrahim Bonjol yang didirikan oleh Ibrahim sari Bonjol Pasaman, dimana di Aceh berkembang di Aceh Tengah. </a:t>
            </a:r>
          </a:p>
          <a:p>
            <a:r>
              <a:rPr lang="id-ID" i="1" dirty="0" smtClean="0"/>
              <a:t>A</a:t>
            </a:r>
            <a:r>
              <a:rPr lang="id-ID" dirty="0" smtClean="0"/>
              <a:t>liran Ahmadiyah Qadiyan yang didirikan oleh Mirza Ghulam Ahmad al-Qadiyani. </a:t>
            </a:r>
          </a:p>
          <a:p>
            <a:r>
              <a:rPr lang="id-ID" i="1" dirty="0" smtClean="0"/>
              <a:t>P</a:t>
            </a:r>
            <a:r>
              <a:rPr lang="id-ID" dirty="0" smtClean="0"/>
              <a:t>engajian Abdul Majid Abdullah, sebuah aliran tarekat yang berkembang di Kuala Simpang, dihentikan penyebarannya pada tahun 7 Februari 1983.</a:t>
            </a:r>
          </a:p>
          <a:p>
            <a:r>
              <a:rPr lang="id-ID" dirty="0" smtClean="0"/>
              <a:t> Ajaran Ahmad Arifin, yang pernah menyebar di Aceh Tenggara, telah dilarang berkembang pada tahun 1978. </a:t>
            </a:r>
          </a:p>
        </p:txBody>
      </p:sp>
      <p:sp>
        <p:nvSpPr>
          <p:cNvPr id="5" name="Title 4"/>
          <p:cNvSpPr>
            <a:spLocks noGrp="1"/>
          </p:cNvSpPr>
          <p:nvPr>
            <p:ph type="title"/>
          </p:nvPr>
        </p:nvSpPr>
        <p:spPr/>
        <p:txBody>
          <a:bodyPr>
            <a:normAutofit fontScale="90000"/>
          </a:bodyPr>
          <a:lstStyle/>
          <a:p>
            <a:r>
              <a:rPr lang="id-ID" dirty="0" smtClean="0"/>
              <a:t>Aliran disinyalir Sesat di Aceh</a:t>
            </a:r>
            <a:endParaRPr lang="id-ID"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id-ID" dirty="0" smtClean="0"/>
              <a:t>Ajaran Makrifatullah yang berkembang pada sebelum tahun 2009, dipimpin oleh Abdul Muif dan Abdul Ghani di Sigli. </a:t>
            </a:r>
          </a:p>
          <a:p>
            <a:r>
              <a:rPr lang="id-ID" i="1" dirty="0" smtClean="0"/>
              <a:t>A</a:t>
            </a:r>
            <a:r>
              <a:rPr lang="id-ID" dirty="0" smtClean="0"/>
              <a:t>jaran Ilman Lubis yang mirip dengan aliran Makrifatullah, berkembang di Simeulue. </a:t>
            </a:r>
          </a:p>
          <a:p>
            <a:r>
              <a:rPr lang="id-ID" i="1" dirty="0" smtClean="0"/>
              <a:t>T</a:t>
            </a:r>
            <a:r>
              <a:rPr lang="id-ID" dirty="0" smtClean="0"/>
              <a:t>arekat Mufarridiyah yang berasal dari Tanjung Pura Langkat, Sumatera Utara. </a:t>
            </a:r>
          </a:p>
          <a:p>
            <a:r>
              <a:rPr lang="id-ID" i="1" dirty="0" smtClean="0"/>
              <a:t>J</a:t>
            </a:r>
            <a:r>
              <a:rPr lang="id-ID" dirty="0" smtClean="0"/>
              <a:t>ama‘ah al-Qur’an dan Hadits yang berkembang di Kecamatan Simpang Ulim, Madat Aceh Timur dan Aceh Utara. </a:t>
            </a:r>
            <a:r>
              <a:rPr lang="id-ID" i="1" dirty="0" smtClean="0"/>
              <a:t>Keduabelas</a:t>
            </a:r>
            <a:r>
              <a:rPr lang="id-ID" dirty="0" smtClean="0"/>
              <a:t>, Mukmin Muballigh yang disinyalir sebagai gerakan sempalan.</a:t>
            </a:r>
            <a:r>
              <a:rPr lang="id-ID" i="1" dirty="0" smtClean="0"/>
              <a:t>T</a:t>
            </a:r>
          </a:p>
          <a:p>
            <a:r>
              <a:rPr lang="id-ID" i="1" dirty="0" smtClean="0"/>
              <a:t>M</a:t>
            </a:r>
            <a:r>
              <a:rPr lang="id-ID" dirty="0" smtClean="0"/>
              <a:t>isi pedangkalan akidah yang berkembang di beberapa titik di Aceh yaitu Singkil, Aceh Selatan, Aceh Barat, Simeulue, Banda Aceh, dan Bireuen. </a:t>
            </a:r>
            <a:endParaRPr lang="id-ID" dirty="0"/>
          </a:p>
        </p:txBody>
      </p:sp>
      <p:sp>
        <p:nvSpPr>
          <p:cNvPr id="3" name="Title 2"/>
          <p:cNvSpPr>
            <a:spLocks noGrp="1"/>
          </p:cNvSpPr>
          <p:nvPr>
            <p:ph type="title"/>
          </p:nvPr>
        </p:nvSpPr>
        <p:spPr/>
        <p:txBody>
          <a:bodyPr/>
          <a:lstStyle/>
          <a:p>
            <a:endParaRPr lang="id-ID"/>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id-ID" dirty="0" smtClean="0"/>
              <a:t>Aliran Laduni di Kecamatan Kaway XVI, Aceh Barat, Dayah Baitul Muarrif di Kecamatan Meurah Mulia, Balai Pengajian Mubtadiul ‘Ulum di Kecamatan Syamtalira Bayu, Aceh Utara, </a:t>
            </a:r>
          </a:p>
          <a:p>
            <a:r>
              <a:rPr lang="id-ID" dirty="0" smtClean="0"/>
              <a:t>Yayasan Al-Mujahadah di desa Ujong Kareung, Kecamatan Sawang, Aceh Selatan, dipimpin oleh Tgk. Ahmad Barmawi. </a:t>
            </a:r>
          </a:p>
          <a:p>
            <a:r>
              <a:rPr lang="id-ID" dirty="0" smtClean="0"/>
              <a:t>MPU Aceh melalui Fatwa No.1 Tahun 2013, telah menyesatkan pengajian Tgk. Ahmad Barmawi.</a:t>
            </a:r>
            <a:endParaRPr lang="id-ID" dirty="0"/>
          </a:p>
        </p:txBody>
      </p:sp>
      <p:sp>
        <p:nvSpPr>
          <p:cNvPr id="3" name="Title 2"/>
          <p:cNvSpPr>
            <a:spLocks noGrp="1"/>
          </p:cNvSpPr>
          <p:nvPr>
            <p:ph type="title"/>
          </p:nvPr>
        </p:nvSpPr>
        <p:spPr/>
        <p:txBody>
          <a:bodyPr/>
          <a:lstStyle/>
          <a:p>
            <a:endParaRPr lang="id-ID"/>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id-ID" dirty="0" smtClean="0"/>
              <a:t>Tgk. Ahmad Barmawi pada akhir ditangkap oleh aparat keamanan. </a:t>
            </a:r>
          </a:p>
          <a:p>
            <a:r>
              <a:rPr lang="id-ID" dirty="0" smtClean="0"/>
              <a:t>Laporan yang agak mengejutkan publik adalah “Ahmad Barmawi terlibat dalam kasus penembakan kader Partai Nasional Aceh (PNA) dan kasus perampokan Bank BRI.”</a:t>
            </a:r>
            <a:endParaRPr lang="id-ID" dirty="0"/>
          </a:p>
        </p:txBody>
      </p:sp>
      <p:sp>
        <p:nvSpPr>
          <p:cNvPr id="3" name="Title 2"/>
          <p:cNvSpPr>
            <a:spLocks noGrp="1"/>
          </p:cNvSpPr>
          <p:nvPr>
            <p:ph type="title"/>
          </p:nvPr>
        </p:nvSpPr>
        <p:spPr/>
        <p:txBody>
          <a:bodyPr/>
          <a:lstStyle/>
          <a:p>
            <a:endParaRPr lang="id-ID"/>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Foto Makalah UIN SUKA\11999036_1030485600295131_878575664942867144_n.jpg"/>
          <p:cNvPicPr>
            <a:picLocks noGrp="1"/>
          </p:cNvPicPr>
          <p:nvPr>
            <p:ph idx="1"/>
          </p:nvPr>
        </p:nvPicPr>
        <p:blipFill>
          <a:blip r:embed="rId2"/>
          <a:srcRect/>
          <a:stretch>
            <a:fillRect/>
          </a:stretch>
        </p:blipFill>
        <p:spPr bwMode="auto">
          <a:xfrm>
            <a:off x="251520" y="1484784"/>
            <a:ext cx="3672408" cy="5184576"/>
          </a:xfrm>
          <a:prstGeom prst="rect">
            <a:avLst/>
          </a:prstGeom>
          <a:noFill/>
          <a:ln w="9525">
            <a:noFill/>
            <a:miter lim="800000"/>
            <a:headEnd/>
            <a:tailEnd/>
          </a:ln>
        </p:spPr>
      </p:pic>
      <p:sp>
        <p:nvSpPr>
          <p:cNvPr id="3" name="Title 2"/>
          <p:cNvSpPr>
            <a:spLocks noGrp="1"/>
          </p:cNvSpPr>
          <p:nvPr>
            <p:ph type="title"/>
          </p:nvPr>
        </p:nvSpPr>
        <p:spPr/>
        <p:txBody>
          <a:bodyPr/>
          <a:lstStyle/>
          <a:p>
            <a:r>
              <a:rPr lang="id-ID" dirty="0" smtClean="0"/>
              <a:t>Aswaja Vs. Wahabi</a:t>
            </a:r>
            <a:endParaRPr lang="id-ID" dirty="0"/>
          </a:p>
        </p:txBody>
      </p:sp>
      <p:pic>
        <p:nvPicPr>
          <p:cNvPr id="5" name="Picture 4"/>
          <p:cNvPicPr/>
          <p:nvPr/>
        </p:nvPicPr>
        <p:blipFill>
          <a:blip r:embed="rId3"/>
          <a:srcRect/>
          <a:stretch>
            <a:fillRect/>
          </a:stretch>
        </p:blipFill>
        <p:spPr bwMode="auto">
          <a:xfrm>
            <a:off x="4067944" y="2009444"/>
            <a:ext cx="4712811" cy="4515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stretch>
            <a:fillRect/>
          </a:stretch>
        </p:blipFill>
        <p:spPr bwMode="auto">
          <a:xfrm>
            <a:off x="-78920" y="1506285"/>
            <a:ext cx="4716016" cy="2426771"/>
          </a:xfrm>
          <a:prstGeom prst="rect">
            <a:avLst/>
          </a:prstGeom>
          <a:noFill/>
          <a:ln w="9525">
            <a:noFill/>
            <a:miter lim="800000"/>
            <a:headEnd/>
            <a:tailEnd/>
          </a:ln>
          <a:effectLst/>
        </p:spPr>
      </p:pic>
      <p:sp>
        <p:nvSpPr>
          <p:cNvPr id="5" name="Title 4"/>
          <p:cNvSpPr>
            <a:spLocks noGrp="1"/>
          </p:cNvSpPr>
          <p:nvPr>
            <p:ph type="title"/>
          </p:nvPr>
        </p:nvSpPr>
        <p:spPr/>
        <p:txBody>
          <a:bodyPr/>
          <a:lstStyle/>
          <a:p>
            <a:r>
              <a:rPr lang="id-ID" dirty="0" smtClean="0"/>
              <a:t>The Players</a:t>
            </a:r>
            <a:endParaRPr lang="id-ID" dirty="0"/>
          </a:p>
        </p:txBody>
      </p:sp>
      <p:pic>
        <p:nvPicPr>
          <p:cNvPr id="60418" name="Picture 2" descr="H:\Foto Makalah UIN SUKA\11000025_1166899363327231_2412549788527180782_o.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60033" y="1556792"/>
            <a:ext cx="4558678" cy="2376264"/>
          </a:xfrm>
          <a:prstGeom prst="rect">
            <a:avLst/>
          </a:prstGeom>
          <a:noFill/>
          <a:extLst>
            <a:ext uri="{909E8E84-426E-40DD-AFC4-6F175D3DCCD1}">
              <a14:hiddenFill xmlns:a14="http://schemas.microsoft.com/office/drawing/2010/main" xmlns="">
                <a:solidFill>
                  <a:srgbClr val="FFFFFF"/>
                </a:solidFill>
              </a14:hiddenFill>
            </a:ext>
          </a:extLst>
        </p:spPr>
      </p:pic>
      <p:pic>
        <p:nvPicPr>
          <p:cNvPr id="60419" name="Picture 3" descr="H:\Foto Makalah UIN SUKA\11986955_942856265737104_3986102942284407375_n.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148064" y="4172951"/>
            <a:ext cx="3728469" cy="2708523"/>
          </a:xfrm>
          <a:prstGeom prst="rect">
            <a:avLst/>
          </a:prstGeom>
          <a:noFill/>
          <a:extLst>
            <a:ext uri="{909E8E84-426E-40DD-AFC4-6F175D3DCCD1}">
              <a14:hiddenFill xmlns:a14="http://schemas.microsoft.com/office/drawing/2010/main" xmlns="">
                <a:solidFill>
                  <a:srgbClr val="FFFFFF"/>
                </a:solidFill>
              </a14:hiddenFill>
            </a:ext>
          </a:extLst>
        </p:spPr>
      </p:pic>
      <p:pic>
        <p:nvPicPr>
          <p:cNvPr id="60420" name="Picture 4" descr="H:\Foto Makalah UIN SUKA\11214325_970249246351223_4135375902779598127_n.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51520" y="4160916"/>
            <a:ext cx="4615587" cy="2580452"/>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srcRect/>
          <a:stretch>
            <a:fillRect/>
          </a:stretch>
        </p:blipFill>
        <p:spPr bwMode="auto">
          <a:xfrm>
            <a:off x="0" y="1214422"/>
            <a:ext cx="4143372" cy="4857784"/>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id-ID" dirty="0" smtClean="0"/>
              <a:t>Musuh Bersama? </a:t>
            </a:r>
            <a:endParaRPr lang="id-ID" dirty="0"/>
          </a:p>
        </p:txBody>
      </p:sp>
      <p:pic>
        <p:nvPicPr>
          <p:cNvPr id="7171" name="Picture 3"/>
          <p:cNvPicPr>
            <a:picLocks noChangeAspect="1" noChangeArrowheads="1"/>
          </p:cNvPicPr>
          <p:nvPr/>
        </p:nvPicPr>
        <p:blipFill>
          <a:blip r:embed="rId3"/>
          <a:srcRect/>
          <a:stretch>
            <a:fillRect/>
          </a:stretch>
        </p:blipFill>
        <p:spPr bwMode="auto">
          <a:xfrm>
            <a:off x="4214810" y="1214422"/>
            <a:ext cx="4929190" cy="5429288"/>
          </a:xfrm>
          <a:prstGeom prst="rect">
            <a:avLst/>
          </a:prstGeom>
          <a:noFill/>
          <a:ln w="9525">
            <a:noFill/>
            <a:miter lim="800000"/>
            <a:headEnd/>
            <a:tailEnd/>
          </a:ln>
          <a:effectLst/>
        </p:spPr>
      </p:pic>
    </p:spTree>
    <p:extLst>
      <p:ext uri="{BB962C8B-B14F-4D97-AF65-F5344CB8AC3E}">
        <p14:creationId xmlns:p14="http://schemas.microsoft.com/office/powerpoint/2010/main" xmlns="" val="39330787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dirty="0" smtClean="0"/>
              <a:t>FPI-nisasi NU di Aceh?</a:t>
            </a:r>
            <a:endParaRPr lang="id-ID" dirty="0"/>
          </a:p>
        </p:txBody>
      </p:sp>
      <p:pic>
        <p:nvPicPr>
          <p:cNvPr id="5122" name="Picture 2"/>
          <p:cNvPicPr>
            <a:picLocks noGrp="1" noChangeAspect="1" noChangeArrowheads="1"/>
          </p:cNvPicPr>
          <p:nvPr>
            <p:ph sz="quarter" idx="13"/>
          </p:nvPr>
        </p:nvPicPr>
        <p:blipFill>
          <a:blip r:embed="rId2"/>
          <a:stretch>
            <a:fillRect/>
          </a:stretch>
        </p:blipFill>
        <p:spPr bwMode="auto">
          <a:xfrm>
            <a:off x="685800" y="3037689"/>
            <a:ext cx="3803650" cy="2281223"/>
          </a:xfrm>
          <a:prstGeom prst="rect">
            <a:avLst/>
          </a:prstGeom>
          <a:noFill/>
          <a:ln w="9525">
            <a:noFill/>
            <a:miter lim="800000"/>
            <a:headEnd/>
            <a:tailEnd/>
          </a:ln>
          <a:effectLst/>
        </p:spPr>
      </p:pic>
      <p:pic>
        <p:nvPicPr>
          <p:cNvPr id="5123" name="Picture 3"/>
          <p:cNvPicPr>
            <a:picLocks noGrp="1" noChangeAspect="1" noChangeArrowheads="1"/>
          </p:cNvPicPr>
          <p:nvPr>
            <p:ph sz="quarter" idx="14"/>
          </p:nvPr>
        </p:nvPicPr>
        <p:blipFill>
          <a:blip r:embed="rId3"/>
          <a:stretch>
            <a:fillRect/>
          </a:stretch>
        </p:blipFill>
        <p:spPr bwMode="auto">
          <a:xfrm>
            <a:off x="5480764" y="2239963"/>
            <a:ext cx="2132171" cy="38766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srcRect/>
          <a:stretch>
            <a:fillRect/>
          </a:stretch>
        </p:blipFill>
        <p:spPr bwMode="auto">
          <a:xfrm>
            <a:off x="714348" y="1500174"/>
            <a:ext cx="3643338" cy="4314825"/>
          </a:xfrm>
          <a:prstGeom prst="rect">
            <a:avLst/>
          </a:prstGeom>
          <a:noFill/>
          <a:ln w="9525">
            <a:noFill/>
            <a:miter lim="800000"/>
            <a:headEnd/>
            <a:tailEnd/>
          </a:ln>
          <a:effectLst/>
        </p:spPr>
      </p:pic>
      <p:sp>
        <p:nvSpPr>
          <p:cNvPr id="2" name="Title 1"/>
          <p:cNvSpPr>
            <a:spLocks noGrp="1"/>
          </p:cNvSpPr>
          <p:nvPr>
            <p:ph type="title"/>
          </p:nvPr>
        </p:nvSpPr>
        <p:spPr/>
        <p:txBody>
          <a:bodyPr>
            <a:normAutofit fontScale="90000"/>
          </a:bodyPr>
          <a:lstStyle/>
          <a:p>
            <a:r>
              <a:rPr lang="id-ID" dirty="0" smtClean="0"/>
              <a:t>Wahabism is not political issue?</a:t>
            </a:r>
            <a:endParaRPr lang="id-ID" dirty="0"/>
          </a:p>
        </p:txBody>
      </p:sp>
      <p:pic>
        <p:nvPicPr>
          <p:cNvPr id="6147" name="Picture 3"/>
          <p:cNvPicPr>
            <a:picLocks noChangeAspect="1" noChangeArrowheads="1"/>
          </p:cNvPicPr>
          <p:nvPr/>
        </p:nvPicPr>
        <p:blipFill>
          <a:blip r:embed="rId3"/>
          <a:srcRect/>
          <a:stretch>
            <a:fillRect/>
          </a:stretch>
        </p:blipFill>
        <p:spPr bwMode="auto">
          <a:xfrm>
            <a:off x="4716016" y="1772816"/>
            <a:ext cx="3319371" cy="386104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a:blip r:embed="rId2"/>
          <a:stretch>
            <a:fillRect/>
          </a:stretch>
        </p:blipFill>
        <p:spPr bwMode="auto">
          <a:xfrm>
            <a:off x="1907704" y="2317476"/>
            <a:ext cx="2664296" cy="3400425"/>
          </a:xfrm>
          <a:prstGeom prst="rect">
            <a:avLst/>
          </a:prstGeom>
          <a:noFill/>
          <a:ln w="9525">
            <a:noFill/>
            <a:miter lim="800000"/>
            <a:headEnd/>
            <a:tailEnd/>
          </a:ln>
          <a:effectLst/>
        </p:spPr>
      </p:pic>
      <p:sp>
        <p:nvSpPr>
          <p:cNvPr id="2" name="Title 1"/>
          <p:cNvSpPr>
            <a:spLocks noGrp="1"/>
          </p:cNvSpPr>
          <p:nvPr>
            <p:ph type="title"/>
          </p:nvPr>
        </p:nvSpPr>
        <p:spPr/>
        <p:txBody>
          <a:bodyPr>
            <a:normAutofit fontScale="90000"/>
          </a:bodyPr>
          <a:lstStyle/>
          <a:p>
            <a:r>
              <a:rPr lang="id-ID" dirty="0" smtClean="0"/>
              <a:t>Nasionalisasi NU Vs. Wahabi di Aceh?</a:t>
            </a:r>
            <a:endParaRPr lang="id-ID" dirty="0"/>
          </a:p>
        </p:txBody>
      </p:sp>
      <p:pic>
        <p:nvPicPr>
          <p:cNvPr id="4" name="Picture 3"/>
          <p:cNvPicPr/>
          <p:nvPr/>
        </p:nvPicPr>
        <p:blipFill>
          <a:blip r:embed="rId3"/>
          <a:srcRect/>
          <a:stretch>
            <a:fillRect/>
          </a:stretch>
        </p:blipFill>
        <p:spPr bwMode="auto">
          <a:xfrm>
            <a:off x="5796136" y="2132856"/>
            <a:ext cx="2718048" cy="376966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id-ID" dirty="0" smtClean="0"/>
              <a:t>The gap between Govn. and Vice-Govn.</a:t>
            </a:r>
          </a:p>
          <a:p>
            <a:r>
              <a:rPr lang="id-ID" dirty="0" smtClean="0"/>
              <a:t>The Vice-Govn. attract local ‘ulama to support him in 2017.</a:t>
            </a:r>
          </a:p>
          <a:p>
            <a:r>
              <a:rPr lang="id-ID" dirty="0" smtClean="0"/>
              <a:t>No issue than “common enemy”. </a:t>
            </a:r>
          </a:p>
          <a:p>
            <a:pPr marL="514350" indent="-514350">
              <a:buAutoNum type="alphaLcPeriod"/>
            </a:pPr>
            <a:r>
              <a:rPr lang="id-ID" dirty="0" smtClean="0"/>
              <a:t>PAI (Penghancur Agama Islam) = </a:t>
            </a:r>
            <a:r>
              <a:rPr lang="en-US" dirty="0" smtClean="0"/>
              <a:t>Centre Govt.</a:t>
            </a:r>
            <a:endParaRPr lang="id-ID" dirty="0" smtClean="0"/>
          </a:p>
          <a:p>
            <a:pPr marL="514350" indent="-514350">
              <a:buAutoNum type="alphaLcPeriod"/>
            </a:pPr>
            <a:r>
              <a:rPr lang="id-ID" dirty="0" smtClean="0"/>
              <a:t>Split of GAM (KPA, PA, PNA, TRA? etc.)</a:t>
            </a:r>
          </a:p>
          <a:p>
            <a:r>
              <a:rPr lang="id-ID" dirty="0" smtClean="0"/>
              <a:t>The “problem” must be resolved by present Governor. </a:t>
            </a:r>
          </a:p>
          <a:p>
            <a:r>
              <a:rPr lang="id-ID" dirty="0" smtClean="0"/>
              <a:t>The role of Senior ‘Ulama?</a:t>
            </a:r>
          </a:p>
          <a:p>
            <a:r>
              <a:rPr lang="id-ID" dirty="0" smtClean="0"/>
              <a:t>The role of “Govn. People” to solve to problem!</a:t>
            </a:r>
            <a:endParaRPr lang="id-ID" dirty="0"/>
          </a:p>
        </p:txBody>
      </p:sp>
      <p:sp>
        <p:nvSpPr>
          <p:cNvPr id="2" name="Title 1"/>
          <p:cNvSpPr>
            <a:spLocks noGrp="1"/>
          </p:cNvSpPr>
          <p:nvPr>
            <p:ph type="title"/>
          </p:nvPr>
        </p:nvSpPr>
        <p:spPr/>
        <p:txBody>
          <a:bodyPr/>
          <a:lstStyle/>
          <a:p>
            <a:r>
              <a:rPr lang="id-ID" dirty="0" smtClean="0"/>
              <a:t>Fakta SosialPolitik</a:t>
            </a:r>
            <a:endParaRPr lang="id-ID"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srcRect/>
          <a:stretch>
            <a:fillRect/>
          </a:stretch>
        </p:blipFill>
        <p:spPr bwMode="auto">
          <a:xfrm>
            <a:off x="428596" y="1524000"/>
            <a:ext cx="4357718" cy="4572000"/>
          </a:xfrm>
          <a:prstGeom prst="rect">
            <a:avLst/>
          </a:prstGeom>
          <a:noFill/>
          <a:ln w="9525">
            <a:noFill/>
            <a:miter lim="800000"/>
            <a:headEnd/>
            <a:tailEnd/>
          </a:ln>
        </p:spPr>
      </p:pic>
      <p:sp>
        <p:nvSpPr>
          <p:cNvPr id="3" name="Title 2"/>
          <p:cNvSpPr>
            <a:spLocks noGrp="1"/>
          </p:cNvSpPr>
          <p:nvPr>
            <p:ph type="title"/>
          </p:nvPr>
        </p:nvSpPr>
        <p:spPr/>
        <p:txBody>
          <a:bodyPr>
            <a:normAutofit fontScale="90000"/>
          </a:bodyPr>
          <a:lstStyle/>
          <a:p>
            <a:r>
              <a:rPr lang="id-ID" dirty="0" smtClean="0"/>
              <a:t>“Umar bin al-Khattab Aceh”</a:t>
            </a:r>
            <a:endParaRPr lang="id-ID" dirty="0"/>
          </a:p>
        </p:txBody>
      </p:sp>
      <p:pic>
        <p:nvPicPr>
          <p:cNvPr id="5" name="Picture 4"/>
          <p:cNvPicPr/>
          <p:nvPr/>
        </p:nvPicPr>
        <p:blipFill>
          <a:blip r:embed="rId3"/>
          <a:srcRect/>
          <a:stretch>
            <a:fillRect/>
          </a:stretch>
        </p:blipFill>
        <p:spPr bwMode="auto">
          <a:xfrm>
            <a:off x="5000627" y="1517435"/>
            <a:ext cx="3643339" cy="476908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srcRect/>
          <a:stretch>
            <a:fillRect/>
          </a:stretch>
        </p:blipFill>
        <p:spPr bwMode="auto">
          <a:xfrm>
            <a:off x="642910" y="1357298"/>
            <a:ext cx="3857653" cy="5165756"/>
          </a:xfrm>
          <a:prstGeom prst="rect">
            <a:avLst/>
          </a:prstGeom>
          <a:noFill/>
          <a:ln w="9525">
            <a:noFill/>
            <a:miter lim="800000"/>
            <a:headEnd/>
            <a:tailEnd/>
          </a:ln>
          <a:effectLst/>
        </p:spPr>
      </p:pic>
      <p:sp>
        <p:nvSpPr>
          <p:cNvPr id="2" name="Title 1"/>
          <p:cNvSpPr>
            <a:spLocks noGrp="1"/>
          </p:cNvSpPr>
          <p:nvPr>
            <p:ph type="title"/>
          </p:nvPr>
        </p:nvSpPr>
        <p:spPr/>
        <p:txBody>
          <a:bodyPr>
            <a:normAutofit/>
          </a:bodyPr>
          <a:lstStyle/>
          <a:p>
            <a:r>
              <a:rPr lang="id-ID" sz="2000" dirty="0" smtClean="0"/>
              <a:t>Kelompok Lain yang anti: Syiah, Liberal Islam, Aliran Sesat di Aceh (Dianggap sebagai Wahabi oleh Kelompok Dayah)</a:t>
            </a:r>
            <a:endParaRPr lang="id-ID" sz="2000" dirty="0"/>
          </a:p>
        </p:txBody>
      </p:sp>
      <p:pic>
        <p:nvPicPr>
          <p:cNvPr id="8195" name="Picture 3"/>
          <p:cNvPicPr>
            <a:picLocks noChangeAspect="1" noChangeArrowheads="1"/>
          </p:cNvPicPr>
          <p:nvPr/>
        </p:nvPicPr>
        <p:blipFill>
          <a:blip r:embed="rId3"/>
          <a:srcRect/>
          <a:stretch>
            <a:fillRect/>
          </a:stretch>
        </p:blipFill>
        <p:spPr bwMode="auto">
          <a:xfrm>
            <a:off x="4786314" y="1428737"/>
            <a:ext cx="3786214" cy="478634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cstate="print"/>
          <a:stretch>
            <a:fillRect/>
          </a:stretch>
        </p:blipFill>
        <p:spPr bwMode="auto">
          <a:xfrm>
            <a:off x="899592" y="2564904"/>
            <a:ext cx="3096344" cy="3508375"/>
          </a:xfrm>
          <a:prstGeom prst="rect">
            <a:avLst/>
          </a:prstGeom>
          <a:noFill/>
          <a:ln w="9525">
            <a:noFill/>
            <a:miter lim="800000"/>
            <a:headEnd/>
            <a:tailEnd/>
          </a:ln>
          <a:effectLst/>
        </p:spPr>
      </p:pic>
      <p:sp>
        <p:nvSpPr>
          <p:cNvPr id="2" name="Title 1"/>
          <p:cNvSpPr>
            <a:spLocks noGrp="1"/>
          </p:cNvSpPr>
          <p:nvPr>
            <p:ph type="title"/>
          </p:nvPr>
        </p:nvSpPr>
        <p:spPr/>
        <p:txBody>
          <a:bodyPr>
            <a:normAutofit fontScale="90000"/>
          </a:bodyPr>
          <a:lstStyle/>
          <a:p>
            <a:r>
              <a:rPr lang="id-ID" dirty="0" smtClean="0"/>
              <a:t>Alumni of Middle Eastern Universities</a:t>
            </a:r>
            <a:endParaRPr lang="id-ID" dirty="0"/>
          </a:p>
        </p:txBody>
      </p:sp>
      <p:pic>
        <p:nvPicPr>
          <p:cNvPr id="4" name="Picture 2"/>
          <p:cNvPicPr>
            <a:picLocks noChangeAspect="1" noChangeArrowheads="1"/>
          </p:cNvPicPr>
          <p:nvPr/>
        </p:nvPicPr>
        <p:blipFill>
          <a:blip r:embed="rId3" cstate="print"/>
          <a:stretch>
            <a:fillRect/>
          </a:stretch>
        </p:blipFill>
        <p:spPr bwMode="auto">
          <a:xfrm>
            <a:off x="6012160" y="2780928"/>
            <a:ext cx="2363105" cy="35083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id-ID" dirty="0" smtClean="0"/>
              <a:t>IKAT  is established in di Banda Aceh on 1 July 2007</a:t>
            </a:r>
          </a:p>
          <a:p>
            <a:r>
              <a:rPr lang="id-ID" dirty="0" smtClean="0"/>
              <a:t>IKAT is based in Banda Aceh.</a:t>
            </a:r>
          </a:p>
          <a:p>
            <a:r>
              <a:rPr lang="id-ID" dirty="0" smtClean="0"/>
              <a:t>Foundation of IKAT is ISLAM</a:t>
            </a:r>
          </a:p>
          <a:p>
            <a:r>
              <a:rPr lang="id-ID" dirty="0" smtClean="0"/>
              <a:t>Aims:  to develop ukhwah Islamiyah among its member for da’wah mission and to empower and enhance of quality of education and </a:t>
            </a:r>
            <a:r>
              <a:rPr lang="id-ID" smtClean="0"/>
              <a:t>culture </a:t>
            </a:r>
          </a:p>
          <a:p>
            <a:r>
              <a:rPr lang="id-ID" smtClean="0"/>
              <a:t>IKAT </a:t>
            </a:r>
            <a:r>
              <a:rPr lang="id-ID" dirty="0" smtClean="0"/>
              <a:t>is independent organization</a:t>
            </a:r>
          </a:p>
          <a:p>
            <a:r>
              <a:rPr lang="id-ID" dirty="0" smtClean="0"/>
              <a:t>IKAT is alumni organization</a:t>
            </a:r>
          </a:p>
          <a:p>
            <a:r>
              <a:rPr lang="id-ID" dirty="0" smtClean="0"/>
              <a:t>IKAT as botherehood organization</a:t>
            </a:r>
          </a:p>
          <a:p>
            <a:r>
              <a:rPr lang="id-ID" dirty="0" smtClean="0"/>
              <a:t>IKAT as da’wah organization</a:t>
            </a:r>
            <a:endParaRPr lang="id-ID" dirty="0"/>
          </a:p>
        </p:txBody>
      </p:sp>
      <p:sp>
        <p:nvSpPr>
          <p:cNvPr id="2" name="Title 1"/>
          <p:cNvSpPr>
            <a:spLocks noGrp="1"/>
          </p:cNvSpPr>
          <p:nvPr>
            <p:ph type="title"/>
          </p:nvPr>
        </p:nvSpPr>
        <p:spPr/>
        <p:txBody>
          <a:bodyPr/>
          <a:lstStyle/>
          <a:p>
            <a:r>
              <a:rPr lang="id-ID" dirty="0" smtClean="0"/>
              <a:t>IKAT</a:t>
            </a:r>
            <a:endParaRPr lang="id-ID"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1"/>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tretch>
            <a:fillRect/>
          </a:stretch>
        </p:blipFill>
        <p:spPr>
          <a:xfrm>
            <a:off x="1042988" y="836712"/>
            <a:ext cx="6777037" cy="4807989"/>
          </a:xfrm>
        </p:spPr>
      </p:pic>
      <p:sp>
        <p:nvSpPr>
          <p:cNvPr id="2" name="Title 1"/>
          <p:cNvSpPr>
            <a:spLocks noGrp="1"/>
          </p:cNvSpPr>
          <p:nvPr>
            <p:ph type="title"/>
          </p:nvPr>
        </p:nvSpPr>
        <p:spPr>
          <a:xfrm>
            <a:off x="457200" y="0"/>
            <a:ext cx="8229600" cy="762000"/>
          </a:xfrm>
        </p:spPr>
        <p:txBody>
          <a:bodyPr>
            <a:noAutofit/>
          </a:bodyPr>
          <a:lstStyle/>
          <a:p>
            <a:pPr algn="l" eaLnBrk="1" fontAlgn="auto" hangingPunct="1">
              <a:spcAft>
                <a:spcPts val="0"/>
              </a:spcAft>
              <a:defRPr/>
            </a:pPr>
            <a:endParaRPr lang="en-US" sz="2000" dirty="0">
              <a:solidFill>
                <a:srgbClr val="FFFF00"/>
              </a:solidFill>
            </a:endParaRPr>
          </a:p>
        </p:txBody>
      </p:sp>
    </p:spTree>
    <p:extLst>
      <p:ext uri="{BB962C8B-B14F-4D97-AF65-F5344CB8AC3E}">
        <p14:creationId xmlns:p14="http://schemas.microsoft.com/office/powerpoint/2010/main" xmlns="" val="210438203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id-ID" dirty="0"/>
          </a:p>
        </p:txBody>
      </p:sp>
      <p:sp>
        <p:nvSpPr>
          <p:cNvPr id="2" name="Title 1"/>
          <p:cNvSpPr>
            <a:spLocks noGrp="1"/>
          </p:cNvSpPr>
          <p:nvPr>
            <p:ph type="title"/>
          </p:nvPr>
        </p:nvSpPr>
        <p:spPr/>
        <p:txBody>
          <a:bodyPr/>
          <a:lstStyle/>
          <a:p>
            <a:endParaRPr lang="id-ID"/>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5" name="Chart 4"/>
          <p:cNvGraphicFramePr/>
          <p:nvPr>
            <p:extLst>
              <p:ext uri="{D42A27DB-BD31-4B8C-83A1-F6EECF244321}">
                <p14:modId xmlns:p14="http://schemas.microsoft.com/office/powerpoint/2010/main" xmlns="" val="1113633724"/>
              </p:ext>
            </p:extLst>
          </p:nvPr>
        </p:nvGraphicFramePr>
        <p:xfrm>
          <a:off x="0" y="0"/>
          <a:ext cx="8532440" cy="573325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25097656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graphicFrame>
        <p:nvGraphicFramePr>
          <p:cNvPr id="5" name="Content Placeholder 4"/>
          <p:cNvGraphicFramePr>
            <a:graphicFrameLocks noGrp="1"/>
          </p:cNvGraphicFramePr>
          <p:nvPr>
            <p:ph idx="1"/>
          </p:nvPr>
        </p:nvGraphicFramePr>
        <p:xfrm>
          <a:off x="304800" y="304800"/>
          <a:ext cx="7624786"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 Placeholder 2"/>
          <p:cNvSpPr>
            <a:spLocks noGrp="1"/>
          </p:cNvSpPr>
          <p:nvPr>
            <p:ph type="body" sz="half" idx="2"/>
          </p:nvPr>
        </p:nvSpPr>
        <p:spPr/>
        <p:txBody>
          <a:bodyPr/>
          <a:lstStyle/>
          <a:p>
            <a:endParaRPr lang="id-ID"/>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xmlns="" val="202475262"/>
              </p:ext>
            </p:extLst>
          </p:nvPr>
        </p:nvGraphicFramePr>
        <p:xfrm>
          <a:off x="698500" y="2247900"/>
          <a:ext cx="7747000" cy="3878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4"/>
          <p:cNvSpPr>
            <a:spLocks noGrp="1"/>
          </p:cNvSpPr>
          <p:nvPr>
            <p:ph type="title"/>
          </p:nvPr>
        </p:nvSpPr>
        <p:spPr/>
        <p:txBody>
          <a:bodyPr/>
          <a:lstStyle/>
          <a:p>
            <a:endParaRPr lang="id-ID"/>
          </a:p>
        </p:txBody>
      </p:sp>
      <p:sp>
        <p:nvSpPr>
          <p:cNvPr id="8" name="Right Arrow 7"/>
          <p:cNvSpPr/>
          <p:nvPr/>
        </p:nvSpPr>
        <p:spPr>
          <a:xfrm>
            <a:off x="3163082" y="4440178"/>
            <a:ext cx="500066" cy="357190"/>
          </a:xfrm>
          <a:prstGeom prst="rightArrow">
            <a:avLst/>
          </a:prstGeom>
          <a:ln>
            <a:solidFill>
              <a:srgbClr val="FF0000"/>
            </a:solidFill>
          </a:ln>
          <a:effectLst>
            <a:outerShdw blurRad="50800" dist="50800" dir="5400000" algn="ctr" rotWithShape="0">
              <a:srgbClr val="FF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698500" y="2247900"/>
          <a:ext cx="7747000" cy="3878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p:txBody>
          <a:bodyPr>
            <a:normAutofit fontScale="90000"/>
          </a:bodyPr>
          <a:lstStyle/>
          <a:p>
            <a:r>
              <a:rPr lang="id-ID" dirty="0" smtClean="0"/>
              <a:t>The Imagination of Wahabism in Aceh</a:t>
            </a:r>
            <a:endParaRPr lang="id-ID"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id-ID" dirty="0" smtClean="0"/>
              <a:t>Dari Teungku ke Ustaz</a:t>
            </a:r>
          </a:p>
          <a:p>
            <a:r>
              <a:rPr lang="id-ID" dirty="0" smtClean="0"/>
              <a:t>Banyaknya Ustaz dari luar Aceh yang mulai berkiprah di Aceh:</a:t>
            </a:r>
          </a:p>
          <a:p>
            <a:pPr marL="514350" indent="-514350">
              <a:buAutoNum type="alphaLcPeriod"/>
            </a:pPr>
            <a:r>
              <a:rPr lang="id-ID" dirty="0" smtClean="0"/>
              <a:t>Menguasai masjid</a:t>
            </a:r>
          </a:p>
          <a:p>
            <a:pPr marL="514350" indent="-514350">
              <a:buAutoNum type="alphaLcPeriod"/>
            </a:pPr>
            <a:r>
              <a:rPr lang="id-ID" dirty="0" smtClean="0"/>
              <a:t>Mendirikan Pondok Pesantren</a:t>
            </a:r>
          </a:p>
          <a:p>
            <a:pPr marL="514350" indent="-514350">
              <a:buAutoNum type="alphaLcPeriod"/>
            </a:pPr>
            <a:r>
              <a:rPr lang="id-ID" dirty="0" smtClean="0"/>
              <a:t>Mengirim Anak-anak Aceh ke luar Aceh, tanpa sepengetahuan Pemerintah Daerah.</a:t>
            </a:r>
          </a:p>
          <a:p>
            <a:pPr marL="514350" indent="-514350">
              <a:buAutoNum type="alphaLcPeriod"/>
            </a:pPr>
            <a:r>
              <a:rPr lang="id-ID" dirty="0" smtClean="0"/>
              <a:t>Melalui jejaring yang dapat mengarah pada radikalisme.</a:t>
            </a:r>
            <a:endParaRPr lang="id-ID" dirty="0"/>
          </a:p>
        </p:txBody>
      </p:sp>
      <p:sp>
        <p:nvSpPr>
          <p:cNvPr id="3" name="Title 2"/>
          <p:cNvSpPr>
            <a:spLocks noGrp="1"/>
          </p:cNvSpPr>
          <p:nvPr>
            <p:ph type="title"/>
          </p:nvPr>
        </p:nvSpPr>
        <p:spPr/>
        <p:txBody>
          <a:bodyPr/>
          <a:lstStyle/>
          <a:p>
            <a:r>
              <a:rPr lang="id-ID" dirty="0" smtClean="0"/>
              <a:t>Gejala Lain</a:t>
            </a:r>
            <a:endParaRPr lang="id-ID"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err="1" smtClean="0"/>
              <a:t>Faktor</a:t>
            </a:r>
            <a:r>
              <a:rPr lang="en-US" dirty="0" smtClean="0"/>
              <a:t> </a:t>
            </a:r>
            <a:r>
              <a:rPr lang="en-US" dirty="0" err="1" smtClean="0"/>
              <a:t>Internasional</a:t>
            </a:r>
            <a:r>
              <a:rPr lang="en-US" dirty="0" smtClean="0"/>
              <a:t> </a:t>
            </a:r>
            <a:r>
              <a:rPr lang="en-US" dirty="0" err="1" smtClean="0"/>
              <a:t>memainkan</a:t>
            </a:r>
            <a:r>
              <a:rPr lang="en-US" dirty="0" smtClean="0"/>
              <a:t> </a:t>
            </a:r>
            <a:r>
              <a:rPr lang="en-US" dirty="0" err="1" smtClean="0"/>
              <a:t>peran</a:t>
            </a:r>
            <a:r>
              <a:rPr lang="en-US" dirty="0" smtClean="0"/>
              <a:t> </a:t>
            </a:r>
            <a:r>
              <a:rPr lang="en-US" dirty="0" err="1" smtClean="0"/>
              <a:t>penting</a:t>
            </a:r>
            <a:endParaRPr lang="en-US" dirty="0" smtClean="0"/>
          </a:p>
          <a:p>
            <a:pPr marL="0" indent="0">
              <a:buNone/>
            </a:pPr>
            <a:r>
              <a:rPr lang="en-US" dirty="0" err="1" smtClean="0"/>
              <a:t>Upaya</a:t>
            </a:r>
            <a:r>
              <a:rPr lang="en-US" dirty="0" smtClean="0"/>
              <a:t> De-</a:t>
            </a:r>
            <a:r>
              <a:rPr lang="en-US" dirty="0" err="1" smtClean="0"/>
              <a:t>Radikalisasi</a:t>
            </a:r>
            <a:r>
              <a:rPr lang="en-US" dirty="0" smtClean="0"/>
              <a:t> </a:t>
            </a:r>
            <a:r>
              <a:rPr lang="en-US" dirty="0" err="1" smtClean="0"/>
              <a:t>malah</a:t>
            </a:r>
            <a:r>
              <a:rPr lang="en-US" dirty="0" smtClean="0"/>
              <a:t> </a:t>
            </a:r>
            <a:r>
              <a:rPr lang="en-US" dirty="0" err="1" smtClean="0"/>
              <a:t>memicu</a:t>
            </a:r>
            <a:r>
              <a:rPr lang="en-US" dirty="0" smtClean="0"/>
              <a:t> </a:t>
            </a:r>
            <a:r>
              <a:rPr lang="en-US" dirty="0" err="1" smtClean="0"/>
              <a:t>Radikalisasi</a:t>
            </a:r>
            <a:endParaRPr lang="en-US" dirty="0" smtClean="0"/>
          </a:p>
          <a:p>
            <a:pPr marL="0" indent="0">
              <a:buNone/>
            </a:pPr>
            <a:r>
              <a:rPr lang="en-US" dirty="0" err="1" smtClean="0"/>
              <a:t>Masyarakat</a:t>
            </a:r>
            <a:r>
              <a:rPr lang="en-US" dirty="0" smtClean="0"/>
              <a:t> </a:t>
            </a:r>
            <a:r>
              <a:rPr lang="en-US" dirty="0" err="1" smtClean="0"/>
              <a:t>Sadar</a:t>
            </a:r>
            <a:r>
              <a:rPr lang="en-US" dirty="0" smtClean="0"/>
              <a:t> </a:t>
            </a:r>
            <a:r>
              <a:rPr lang="en-US" dirty="0" err="1" smtClean="0"/>
              <a:t>betul</a:t>
            </a:r>
            <a:r>
              <a:rPr lang="en-US" dirty="0" smtClean="0"/>
              <a:t> </a:t>
            </a:r>
            <a:r>
              <a:rPr lang="en-US" dirty="0" err="1" smtClean="0"/>
              <a:t>akan</a:t>
            </a:r>
            <a:r>
              <a:rPr lang="en-US" dirty="0" smtClean="0"/>
              <a:t> </a:t>
            </a:r>
            <a:r>
              <a:rPr lang="en-US" dirty="0" err="1" smtClean="0"/>
              <a:t>bahaya</a:t>
            </a:r>
            <a:r>
              <a:rPr lang="en-US" dirty="0" smtClean="0"/>
              <a:t> Rad &amp; </a:t>
            </a:r>
            <a:r>
              <a:rPr lang="en-US" dirty="0" err="1" smtClean="0"/>
              <a:t>Ter</a:t>
            </a:r>
            <a:endParaRPr lang="en-US" dirty="0" smtClean="0"/>
          </a:p>
          <a:p>
            <a:pPr marL="0" indent="0">
              <a:buNone/>
            </a:pPr>
            <a:r>
              <a:rPr lang="en-US" dirty="0" err="1" smtClean="0"/>
              <a:t>Masalah</a:t>
            </a:r>
            <a:r>
              <a:rPr lang="en-US" dirty="0" smtClean="0"/>
              <a:t> </a:t>
            </a:r>
            <a:r>
              <a:rPr lang="en-US" dirty="0" err="1" smtClean="0"/>
              <a:t>politik</a:t>
            </a:r>
            <a:r>
              <a:rPr lang="en-US" dirty="0" smtClean="0"/>
              <a:t> </a:t>
            </a:r>
            <a:r>
              <a:rPr lang="en-US" dirty="0" err="1" smtClean="0"/>
              <a:t>lokal</a:t>
            </a:r>
            <a:r>
              <a:rPr lang="en-US" dirty="0" smtClean="0"/>
              <a:t> </a:t>
            </a:r>
            <a:r>
              <a:rPr lang="en-US" dirty="0" err="1" smtClean="0"/>
              <a:t>terkadang</a:t>
            </a:r>
            <a:r>
              <a:rPr lang="en-US" dirty="0" smtClean="0"/>
              <a:t> </a:t>
            </a:r>
            <a:r>
              <a:rPr lang="en-US" dirty="0" err="1" smtClean="0"/>
              <a:t>memicu</a:t>
            </a:r>
            <a:r>
              <a:rPr lang="en-US" dirty="0" smtClean="0"/>
              <a:t> Rad &amp; </a:t>
            </a:r>
            <a:r>
              <a:rPr lang="en-US" dirty="0" err="1" smtClean="0"/>
              <a:t>Ter</a:t>
            </a:r>
            <a:endParaRPr lang="en-US" dirty="0" smtClean="0"/>
          </a:p>
          <a:p>
            <a:pPr marL="0" indent="0">
              <a:buNone/>
            </a:pPr>
            <a:endParaRPr lang="en-US" dirty="0" smtClean="0"/>
          </a:p>
          <a:p>
            <a:pPr marL="0" indent="0">
              <a:buNone/>
            </a:pPr>
            <a:endParaRPr lang="en-US" dirty="0" smtClean="0"/>
          </a:p>
          <a:p>
            <a:pPr marL="0" indent="0">
              <a:buNone/>
            </a:pPr>
            <a:endParaRPr lang="id-ID" dirty="0"/>
          </a:p>
        </p:txBody>
      </p:sp>
      <p:sp>
        <p:nvSpPr>
          <p:cNvPr id="3" name="Title 2"/>
          <p:cNvSpPr>
            <a:spLocks noGrp="1"/>
          </p:cNvSpPr>
          <p:nvPr>
            <p:ph type="title"/>
          </p:nvPr>
        </p:nvSpPr>
        <p:spPr/>
        <p:txBody>
          <a:bodyPr/>
          <a:lstStyle/>
          <a:p>
            <a:r>
              <a:rPr lang="en-US" dirty="0" err="1" smtClean="0"/>
              <a:t>Hasil</a:t>
            </a:r>
            <a:r>
              <a:rPr lang="en-US" dirty="0" smtClean="0"/>
              <a:t> </a:t>
            </a:r>
            <a:r>
              <a:rPr lang="en-US" smtClean="0"/>
              <a:t>Survei</a:t>
            </a:r>
            <a:endParaRPr lang="id-ID" dirty="0"/>
          </a:p>
        </p:txBody>
      </p:sp>
    </p:spTree>
    <p:extLst>
      <p:ext uri="{BB962C8B-B14F-4D97-AF65-F5344CB8AC3E}">
        <p14:creationId xmlns:p14="http://schemas.microsoft.com/office/powerpoint/2010/main" xmlns="" val="265068356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id-ID" dirty="0"/>
          </a:p>
        </p:txBody>
      </p:sp>
      <p:pic>
        <p:nvPicPr>
          <p:cNvPr id="10242" name="Picture 2" descr="D:\Gambars15\20151125_083126.jpg"/>
          <p:cNvPicPr>
            <a:picLocks noGrp="1" noChangeAspect="1" noChangeArrowheads="1"/>
          </p:cNvPicPr>
          <p:nvPr>
            <p:ph idx="1"/>
          </p:nvPr>
        </p:nvPicPr>
        <p:blipFill>
          <a:blip r:embed="rId2"/>
          <a:srcRect/>
          <a:stretch>
            <a:fillRect/>
          </a:stretch>
        </p:blipFill>
        <p:spPr bwMode="auto">
          <a:xfrm>
            <a:off x="214282" y="285728"/>
            <a:ext cx="4929222" cy="6572272"/>
          </a:xfrm>
          <a:prstGeom prst="rect">
            <a:avLst/>
          </a:prstGeom>
          <a:noFill/>
        </p:spPr>
      </p:pic>
      <p:pic>
        <p:nvPicPr>
          <p:cNvPr id="10243" name="Picture 3" descr="D:\Gambars15\20151125_083137.jpg"/>
          <p:cNvPicPr>
            <a:picLocks noChangeAspect="1" noChangeArrowheads="1"/>
          </p:cNvPicPr>
          <p:nvPr/>
        </p:nvPicPr>
        <p:blipFill>
          <a:blip r:embed="rId3"/>
          <a:srcRect/>
          <a:stretch>
            <a:fillRect/>
          </a:stretch>
        </p:blipFill>
        <p:spPr bwMode="auto">
          <a:xfrm>
            <a:off x="5572132" y="2762243"/>
            <a:ext cx="3071818" cy="4095757"/>
          </a:xfrm>
          <a:prstGeom prst="rect">
            <a:avLst/>
          </a:prstGeom>
          <a:noFill/>
        </p:spPr>
      </p:pic>
      <p:pic>
        <p:nvPicPr>
          <p:cNvPr id="10244" name="Picture 4" descr="D:\Gambars15\20151125_083215.jpg"/>
          <p:cNvPicPr>
            <a:picLocks noChangeAspect="1" noChangeArrowheads="1"/>
          </p:cNvPicPr>
          <p:nvPr/>
        </p:nvPicPr>
        <p:blipFill>
          <a:blip r:embed="rId4" cstate="print"/>
          <a:srcRect/>
          <a:stretch>
            <a:fillRect/>
          </a:stretch>
        </p:blipFill>
        <p:spPr bwMode="auto">
          <a:xfrm>
            <a:off x="5436096" y="0"/>
            <a:ext cx="3384376" cy="2500330"/>
          </a:xfrm>
          <a:prstGeom prst="rect">
            <a:avLst/>
          </a:prstGeom>
          <a:noFill/>
        </p:spPr>
      </p:pic>
    </p:spTree>
    <p:extLst>
      <p:ext uri="{BB962C8B-B14F-4D97-AF65-F5344CB8AC3E}">
        <p14:creationId xmlns:p14="http://schemas.microsoft.com/office/powerpoint/2010/main" xmlns="" val="329758361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sz="4000" dirty="0" smtClean="0">
                <a:solidFill>
                  <a:srgbClr val="FF0000"/>
                </a:solidFill>
                <a:latin typeface="Bookman Old Style" pitchFamily="18" charset="0"/>
              </a:rPr>
              <a:t>Man of War Vs. Man of Teror</a:t>
            </a:r>
            <a:endParaRPr lang="en-US" sz="4000" dirty="0">
              <a:solidFill>
                <a:srgbClr val="FF0000"/>
              </a:solidFill>
              <a:latin typeface="Bookman Old Style" pitchFamily="18" charset="0"/>
            </a:endParaRPr>
          </a:p>
        </p:txBody>
      </p:sp>
      <p:pic>
        <p:nvPicPr>
          <p:cNvPr id="1027" name="Picture 3" descr="D:\Gambars\KINDLE_CAMERA_410698000.jpg"/>
          <p:cNvPicPr>
            <a:picLocks noGrp="1" noChangeAspect="1" noChangeArrowheads="1"/>
          </p:cNvPicPr>
          <p:nvPr>
            <p:ph sz="half" idx="4294967295"/>
          </p:nvPr>
        </p:nvPicPr>
        <p:blipFill>
          <a:blip r:embed="rId2"/>
          <a:srcRect/>
          <a:stretch>
            <a:fillRect/>
          </a:stretch>
        </p:blipFill>
        <p:spPr bwMode="auto">
          <a:xfrm>
            <a:off x="4648200" y="1600200"/>
            <a:ext cx="4114800" cy="2692896"/>
          </a:xfrm>
          <a:prstGeom prst="rect">
            <a:avLst/>
          </a:prstGeom>
          <a:noFill/>
        </p:spPr>
      </p:pic>
      <p:pic>
        <p:nvPicPr>
          <p:cNvPr id="1028" name="Picture 4"/>
          <p:cNvPicPr>
            <a:picLocks noGrp="1" noChangeAspect="1" noChangeArrowheads="1"/>
          </p:cNvPicPr>
          <p:nvPr>
            <p:ph sz="half" idx="4294967295"/>
          </p:nvPr>
        </p:nvPicPr>
        <p:blipFill>
          <a:blip r:embed="rId3"/>
          <a:srcRect/>
          <a:stretch>
            <a:fillRect/>
          </a:stretch>
        </p:blipFill>
        <p:spPr bwMode="auto">
          <a:xfrm>
            <a:off x="457200" y="1600200"/>
            <a:ext cx="4038600" cy="4495800"/>
          </a:xfrm>
          <a:prstGeom prst="rect">
            <a:avLst/>
          </a:prstGeom>
          <a:noFill/>
          <a:ln w="9525">
            <a:noFill/>
            <a:miter lim="800000"/>
            <a:headEnd/>
            <a:tailEnd/>
          </a:ln>
          <a:effectLst/>
        </p:spPr>
      </p:pic>
      <p:pic>
        <p:nvPicPr>
          <p:cNvPr id="62466" name="Picture 2" descr="H:\ \Kerjaan 2013\Makalah Grand Design SI di Aceh\Makalah\mUwReUu6wr7flfK7AFSkoKw.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716016" y="4365104"/>
            <a:ext cx="4032448" cy="259228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6844661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D</a:t>
            </a:r>
            <a:r>
              <a:rPr lang="id-ID" dirty="0" smtClean="0"/>
              <a:t>i Aceh dalam beberapa tahun terakhir dijumpai gerakan-gerakan keagamaan yang menggunakan agama sebagai alat kekerasan yang mengarah pada aksi-aksi radikalisme. </a:t>
            </a:r>
            <a:endParaRPr lang="en-US" dirty="0" smtClean="0"/>
          </a:p>
          <a:p>
            <a:r>
              <a:rPr lang="en-US" i="1" dirty="0" smtClean="0"/>
              <a:t>P</a:t>
            </a:r>
            <a:r>
              <a:rPr lang="id-ID" dirty="0" smtClean="0"/>
              <a:t>emerintah Aceh belum memiliki formula di dalam menyelesaikan perpecahan di kalangan ummat beragama. </a:t>
            </a:r>
            <a:endParaRPr lang="en-US" dirty="0" smtClean="0"/>
          </a:p>
          <a:p>
            <a:r>
              <a:rPr lang="en-US" dirty="0"/>
              <a:t>T</a:t>
            </a:r>
            <a:r>
              <a:rPr lang="id-ID" dirty="0"/>
              <a:t>idak ada kendali sistem pemantauan terhadap masalah yang memicu aksi-aksi radikalisme yaitu: </a:t>
            </a:r>
            <a:r>
              <a:rPr lang="id-ID" i="1" dirty="0"/>
              <a:t>kristenisasi </a:t>
            </a:r>
            <a:r>
              <a:rPr lang="id-ID" dirty="0"/>
              <a:t>dan </a:t>
            </a:r>
            <a:r>
              <a:rPr lang="id-ID" i="1" dirty="0"/>
              <a:t>aliran sesat</a:t>
            </a:r>
            <a:r>
              <a:rPr lang="id-ID" dirty="0"/>
              <a:t>.</a:t>
            </a:r>
          </a:p>
          <a:p>
            <a:pPr marL="0" indent="0">
              <a:buNone/>
            </a:pPr>
            <a:endParaRPr lang="id-ID" dirty="0"/>
          </a:p>
        </p:txBody>
      </p:sp>
      <p:sp>
        <p:nvSpPr>
          <p:cNvPr id="3" name="Title 2"/>
          <p:cNvSpPr>
            <a:spLocks noGrp="1"/>
          </p:cNvSpPr>
          <p:nvPr>
            <p:ph type="title"/>
          </p:nvPr>
        </p:nvSpPr>
        <p:spPr/>
        <p:txBody>
          <a:bodyPr/>
          <a:lstStyle/>
          <a:p>
            <a:r>
              <a:rPr lang="id-ID" dirty="0" smtClean="0"/>
              <a:t>Kesimpulan</a:t>
            </a:r>
            <a:r>
              <a:rPr lang="en-US" dirty="0" smtClean="0"/>
              <a:t> </a:t>
            </a:r>
            <a:r>
              <a:rPr lang="en-US" dirty="0" err="1" smtClean="0"/>
              <a:t>dan</a:t>
            </a:r>
            <a:r>
              <a:rPr lang="en-US" dirty="0" smtClean="0"/>
              <a:t> Saran</a:t>
            </a:r>
            <a:endParaRPr lang="id-ID"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9247" y="476673"/>
            <a:ext cx="7745505" cy="5649490"/>
          </a:xfrm>
        </p:spPr>
        <p:txBody>
          <a:bodyPr>
            <a:normAutofit fontScale="55000" lnSpcReduction="20000"/>
          </a:bodyPr>
          <a:lstStyle/>
          <a:p>
            <a:r>
              <a:rPr lang="en-US" sz="4200" dirty="0" smtClean="0"/>
              <a:t>D</a:t>
            </a:r>
            <a:r>
              <a:rPr lang="id-ID" sz="4200" dirty="0" smtClean="0"/>
              <a:t>i Aceh sistem politik masih rapuh. Dalam studi ini ditemukan bahwa situasi politik di Aceh terkadang mempengaruhi aksi-aksi kekerasan atas nama agama</a:t>
            </a:r>
          </a:p>
          <a:p>
            <a:r>
              <a:rPr lang="en-US" sz="4200" dirty="0" smtClean="0"/>
              <a:t>P</a:t>
            </a:r>
            <a:r>
              <a:rPr lang="id-ID" sz="4200" dirty="0" smtClean="0"/>
              <a:t>engaruh ideologi yang tidak dapat disaring oleh para pengampu kebijakan di Aceh.</a:t>
            </a:r>
          </a:p>
          <a:p>
            <a:r>
              <a:rPr lang="en-US" sz="4200" dirty="0" smtClean="0"/>
              <a:t>U</a:t>
            </a:r>
            <a:r>
              <a:rPr lang="id-ID" sz="4200" dirty="0" smtClean="0"/>
              <a:t>paya deradikalisasi yang kadang kala malah memicu upaya radikalisasi agama.</a:t>
            </a:r>
            <a:endParaRPr lang="en-US" sz="4200" dirty="0" smtClean="0"/>
          </a:p>
          <a:p>
            <a:r>
              <a:rPr lang="en-US" sz="4200" i="1" dirty="0" err="1" smtClean="0"/>
              <a:t>P</a:t>
            </a:r>
            <a:r>
              <a:rPr lang="en-US" sz="4200" dirty="0" err="1" smtClean="0"/>
              <a:t>erlu</a:t>
            </a:r>
            <a:r>
              <a:rPr lang="en-US" sz="4200" dirty="0" smtClean="0"/>
              <a:t> </a:t>
            </a:r>
            <a:r>
              <a:rPr lang="en-US" sz="4200" dirty="0" err="1" smtClean="0"/>
              <a:t>dicarikan</a:t>
            </a:r>
            <a:r>
              <a:rPr lang="en-US" sz="4200" dirty="0" smtClean="0"/>
              <a:t> </a:t>
            </a:r>
            <a:r>
              <a:rPr lang="en-US" sz="4200" dirty="0" err="1" smtClean="0"/>
              <a:t>bagaimana</a:t>
            </a:r>
            <a:r>
              <a:rPr lang="en-US" sz="4200" dirty="0" smtClean="0"/>
              <a:t> </a:t>
            </a:r>
            <a:r>
              <a:rPr lang="en-US" sz="4200" dirty="0" err="1" smtClean="0"/>
              <a:t>keterlibatan</a:t>
            </a:r>
            <a:r>
              <a:rPr lang="en-US" sz="4200" dirty="0" smtClean="0"/>
              <a:t> </a:t>
            </a:r>
            <a:r>
              <a:rPr lang="en-US" sz="4200" dirty="0" err="1" smtClean="0"/>
              <a:t>aktif</a:t>
            </a:r>
            <a:r>
              <a:rPr lang="en-US" sz="4200" dirty="0" smtClean="0"/>
              <a:t> </a:t>
            </a:r>
            <a:r>
              <a:rPr lang="en-US" sz="4200" dirty="0" err="1" smtClean="0"/>
              <a:t>masyarakat</a:t>
            </a:r>
            <a:r>
              <a:rPr lang="en-US" sz="4200" dirty="0" smtClean="0"/>
              <a:t> </a:t>
            </a:r>
            <a:r>
              <a:rPr lang="en-US" sz="4200" dirty="0" err="1" smtClean="0"/>
              <a:t>dalam</a:t>
            </a:r>
            <a:r>
              <a:rPr lang="en-US" sz="4200" dirty="0" smtClean="0"/>
              <a:t> </a:t>
            </a:r>
            <a:r>
              <a:rPr lang="en-US" sz="4200" dirty="0" err="1" smtClean="0"/>
              <a:t>upaya</a:t>
            </a:r>
            <a:r>
              <a:rPr lang="en-US" sz="4200" dirty="0" smtClean="0"/>
              <a:t> de-</a:t>
            </a:r>
            <a:r>
              <a:rPr lang="en-US" sz="4200" dirty="0" err="1" smtClean="0"/>
              <a:t>radikalisasi</a:t>
            </a:r>
            <a:r>
              <a:rPr lang="en-US" sz="4200" dirty="0" smtClean="0"/>
              <a:t>.</a:t>
            </a:r>
          </a:p>
          <a:p>
            <a:r>
              <a:rPr lang="en-US" sz="4200" dirty="0" smtClean="0"/>
              <a:t>Rad &amp; </a:t>
            </a:r>
            <a:r>
              <a:rPr lang="en-US" sz="4200" dirty="0" err="1" smtClean="0"/>
              <a:t>Ter</a:t>
            </a:r>
            <a:r>
              <a:rPr lang="en-US" sz="4200" dirty="0" smtClean="0"/>
              <a:t> </a:t>
            </a:r>
            <a:r>
              <a:rPr lang="en-US" sz="4200" dirty="0" err="1" smtClean="0"/>
              <a:t>tidak</a:t>
            </a:r>
            <a:r>
              <a:rPr lang="en-US" sz="4200" dirty="0" smtClean="0"/>
              <a:t> </a:t>
            </a:r>
            <a:r>
              <a:rPr lang="en-US" sz="4200" dirty="0" err="1" smtClean="0"/>
              <a:t>hanya</a:t>
            </a:r>
            <a:r>
              <a:rPr lang="en-US" sz="4200" dirty="0" smtClean="0"/>
              <a:t> </a:t>
            </a:r>
            <a:r>
              <a:rPr lang="en-US" sz="4200" dirty="0" err="1" smtClean="0"/>
              <a:t>dari</a:t>
            </a:r>
            <a:r>
              <a:rPr lang="en-US" sz="4200" dirty="0" smtClean="0"/>
              <a:t> Muslim, </a:t>
            </a:r>
            <a:r>
              <a:rPr lang="en-US" sz="4200" dirty="0" err="1" smtClean="0"/>
              <a:t>perlu</a:t>
            </a:r>
            <a:r>
              <a:rPr lang="en-US" sz="4200" dirty="0" smtClean="0"/>
              <a:t> </a:t>
            </a:r>
            <a:r>
              <a:rPr lang="en-US" sz="4200" dirty="0" err="1" smtClean="0"/>
              <a:t>juga</a:t>
            </a:r>
            <a:r>
              <a:rPr lang="en-US" sz="4200" dirty="0" smtClean="0"/>
              <a:t> </a:t>
            </a:r>
            <a:r>
              <a:rPr lang="en-US" sz="4200" dirty="0" err="1" smtClean="0"/>
              <a:t>dipikirkan</a:t>
            </a:r>
            <a:r>
              <a:rPr lang="en-US" sz="4200" dirty="0" smtClean="0"/>
              <a:t> program-program </a:t>
            </a:r>
            <a:r>
              <a:rPr lang="en-US" sz="4200" dirty="0" err="1" smtClean="0"/>
              <a:t>deradikalisasi</a:t>
            </a:r>
            <a:r>
              <a:rPr lang="en-US" sz="4200" dirty="0" smtClean="0"/>
              <a:t> </a:t>
            </a:r>
            <a:r>
              <a:rPr lang="en-US" sz="4200" dirty="0" err="1" smtClean="0"/>
              <a:t>untuk</a:t>
            </a:r>
            <a:r>
              <a:rPr lang="en-US" sz="4200" dirty="0" smtClean="0"/>
              <a:t> non-Muslim.</a:t>
            </a:r>
          </a:p>
          <a:p>
            <a:r>
              <a:rPr lang="en-US" sz="4200" dirty="0" err="1" smtClean="0"/>
              <a:t>Konsep</a:t>
            </a:r>
            <a:r>
              <a:rPr lang="en-US" sz="4200" dirty="0" smtClean="0"/>
              <a:t> “</a:t>
            </a:r>
            <a:r>
              <a:rPr lang="en-US" sz="4200" i="1" dirty="0" smtClean="0"/>
              <a:t>Buffer Zone</a:t>
            </a:r>
            <a:r>
              <a:rPr lang="en-US" sz="4200" dirty="0" smtClean="0"/>
              <a:t>” </a:t>
            </a:r>
            <a:r>
              <a:rPr lang="en-US" sz="4200" dirty="0" err="1" smtClean="0"/>
              <a:t>perlu</a:t>
            </a:r>
            <a:r>
              <a:rPr lang="en-US" sz="4200" dirty="0" smtClean="0"/>
              <a:t> </a:t>
            </a:r>
            <a:r>
              <a:rPr lang="en-US" sz="4200" dirty="0" err="1" smtClean="0"/>
              <a:t>dipikirkan</a:t>
            </a:r>
            <a:r>
              <a:rPr lang="en-US" sz="4200" dirty="0" smtClean="0"/>
              <a:t> </a:t>
            </a:r>
            <a:r>
              <a:rPr lang="en-US" sz="4200" dirty="0" err="1" smtClean="0"/>
              <a:t>ulang</a:t>
            </a:r>
            <a:r>
              <a:rPr lang="en-US" sz="4200" dirty="0" smtClean="0"/>
              <a:t>.</a:t>
            </a:r>
          </a:p>
          <a:p>
            <a:r>
              <a:rPr lang="en-US" sz="4200" dirty="0" err="1" smtClean="0"/>
              <a:t>Rekonstruksi</a:t>
            </a:r>
            <a:r>
              <a:rPr lang="en-US" sz="4200" dirty="0" smtClean="0"/>
              <a:t> </a:t>
            </a:r>
            <a:r>
              <a:rPr lang="en-US" sz="4200" dirty="0" err="1" smtClean="0"/>
              <a:t>Sistem</a:t>
            </a:r>
            <a:r>
              <a:rPr lang="en-US" sz="4200" dirty="0" smtClean="0"/>
              <a:t> </a:t>
            </a:r>
            <a:r>
              <a:rPr lang="en-US" sz="4200" dirty="0" err="1" smtClean="0"/>
              <a:t>Pertahanan</a:t>
            </a:r>
            <a:r>
              <a:rPr lang="en-US" sz="4200" dirty="0" smtClean="0"/>
              <a:t> RI </a:t>
            </a:r>
            <a:r>
              <a:rPr lang="en-US" sz="4200" dirty="0" err="1" smtClean="0"/>
              <a:t>untuk</a:t>
            </a:r>
            <a:r>
              <a:rPr lang="en-US" sz="4200" dirty="0" smtClean="0"/>
              <a:t> Aceh </a:t>
            </a:r>
            <a:r>
              <a:rPr lang="en-US" sz="4200" dirty="0" err="1" smtClean="0"/>
              <a:t>sebagai</a:t>
            </a:r>
            <a:r>
              <a:rPr lang="en-US" sz="4200" dirty="0" smtClean="0"/>
              <a:t> </a:t>
            </a:r>
            <a:r>
              <a:rPr lang="en-US" sz="4200" dirty="0" err="1" smtClean="0"/>
              <a:t>bagian</a:t>
            </a:r>
            <a:r>
              <a:rPr lang="en-US" sz="4200" dirty="0" smtClean="0"/>
              <a:t> paling Barat di </a:t>
            </a:r>
            <a:r>
              <a:rPr lang="en-US" sz="4200" dirty="0" err="1" smtClean="0"/>
              <a:t>negara</a:t>
            </a:r>
            <a:r>
              <a:rPr lang="en-US" sz="4200" dirty="0" smtClean="0"/>
              <a:t> </a:t>
            </a:r>
            <a:r>
              <a:rPr lang="en-US" sz="4200" dirty="0" err="1" smtClean="0"/>
              <a:t>ini</a:t>
            </a:r>
            <a:r>
              <a:rPr lang="en-US" sz="4200" dirty="0"/>
              <a:t> </a:t>
            </a:r>
            <a:endParaRPr lang="id-ID" sz="4200" dirty="0" smtClean="0"/>
          </a:p>
          <a:p>
            <a:pPr marL="0" indent="0">
              <a:buNone/>
            </a:pPr>
            <a:r>
              <a:rPr lang="id-ID" dirty="0" smtClean="0"/>
              <a:t/>
            </a:r>
            <a:br>
              <a:rPr lang="id-ID" dirty="0" smtClean="0"/>
            </a:br>
            <a:endParaRPr lang="id-ID" dirty="0"/>
          </a:p>
        </p:txBody>
      </p:sp>
      <p:sp>
        <p:nvSpPr>
          <p:cNvPr id="3" name="Title 2"/>
          <p:cNvSpPr>
            <a:spLocks noGrp="1"/>
          </p:cNvSpPr>
          <p:nvPr>
            <p:ph type="title"/>
          </p:nvPr>
        </p:nvSpPr>
        <p:spPr/>
        <p:txBody>
          <a:bodyPr/>
          <a:lstStyle/>
          <a:p>
            <a:endParaRPr lang="id-ID"/>
          </a:p>
        </p:txBody>
      </p:sp>
    </p:spTree>
    <p:extLst>
      <p:ext uri="{BB962C8B-B14F-4D97-AF65-F5344CB8AC3E}">
        <p14:creationId xmlns:p14="http://schemas.microsoft.com/office/powerpoint/2010/main" xmlns="" val="371682276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endParaRPr lang="id-ID" dirty="0" smtClean="0"/>
          </a:p>
          <a:p>
            <a:pPr algn="ctr"/>
            <a:r>
              <a:rPr lang="en-US" dirty="0" err="1" smtClean="0"/>
              <a:t>Terima</a:t>
            </a:r>
            <a:r>
              <a:rPr lang="en-US" dirty="0" smtClean="0"/>
              <a:t> </a:t>
            </a:r>
            <a:r>
              <a:rPr lang="en-US" dirty="0" err="1" smtClean="0"/>
              <a:t>kasih</a:t>
            </a:r>
            <a:r>
              <a:rPr lang="id-ID" dirty="0" smtClean="0"/>
              <a:t>!</a:t>
            </a:r>
            <a:endParaRPr lang="id-ID" dirty="0"/>
          </a:p>
        </p:txBody>
      </p:sp>
      <p:sp>
        <p:nvSpPr>
          <p:cNvPr id="4" name="Title 3"/>
          <p:cNvSpPr>
            <a:spLocks noGrp="1"/>
          </p:cNvSpPr>
          <p:nvPr>
            <p:ph type="title"/>
          </p:nvPr>
        </p:nvSpPr>
        <p:spPr/>
        <p:txBody>
          <a:bodyPr/>
          <a:lstStyle/>
          <a:p>
            <a:endParaRPr lang="id-ID"/>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583</TotalTime>
  <Words>1837</Words>
  <Application>Microsoft Office PowerPoint</Application>
  <PresentationFormat>On-screen Show (4:3)</PresentationFormat>
  <Paragraphs>255</Paragraphs>
  <Slides>54</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54</vt:i4>
      </vt:variant>
    </vt:vector>
  </HeadingPairs>
  <TitlesOfParts>
    <vt:vector size="56" baseType="lpstr">
      <vt:lpstr>Hardcover</vt:lpstr>
      <vt:lpstr>Slide</vt:lpstr>
      <vt:lpstr>    Potensi Radikalisme dan  Terorisme di Aceh  </vt:lpstr>
      <vt:lpstr>Tujuan</vt:lpstr>
      <vt:lpstr>Isu yang berkembang di Aceh</vt:lpstr>
      <vt:lpstr>Slide 4</vt:lpstr>
      <vt:lpstr>Slide 5</vt:lpstr>
      <vt:lpstr>Slide 6</vt:lpstr>
      <vt:lpstr>Slide 7</vt:lpstr>
      <vt:lpstr>Slide 8</vt:lpstr>
      <vt:lpstr>Aceh Pasca-Jalin</vt:lpstr>
      <vt:lpstr>Slide 10</vt:lpstr>
      <vt:lpstr>Slide 11</vt:lpstr>
      <vt:lpstr>Din Minimi</vt:lpstr>
      <vt:lpstr>Kristenisasi</vt:lpstr>
      <vt:lpstr>Slide 14</vt:lpstr>
      <vt:lpstr>Slide 15</vt:lpstr>
      <vt:lpstr>Slide 16</vt:lpstr>
      <vt:lpstr>Slide 17</vt:lpstr>
      <vt:lpstr>Slide 18</vt:lpstr>
      <vt:lpstr>Kasus Singkil (10 Oktober 2015)</vt:lpstr>
      <vt:lpstr>Percobaan Pembakaran Gereja di Sabang</vt:lpstr>
      <vt:lpstr>Pemicu?</vt:lpstr>
      <vt:lpstr>Upaya</vt:lpstr>
      <vt:lpstr>Respon</vt:lpstr>
      <vt:lpstr>Fatwa MPU No. 7/2007: Pedoman Identifikasi Aliran Sesat</vt:lpstr>
      <vt:lpstr>Slide 25</vt:lpstr>
      <vt:lpstr>Slide 26</vt:lpstr>
      <vt:lpstr>Slide 27</vt:lpstr>
      <vt:lpstr>Aliran disinyalir Sesat di Aceh</vt:lpstr>
      <vt:lpstr>Slide 29</vt:lpstr>
      <vt:lpstr>Slide 30</vt:lpstr>
      <vt:lpstr>Slide 31</vt:lpstr>
      <vt:lpstr>Aswaja Vs. Wahabi</vt:lpstr>
      <vt:lpstr>The Players</vt:lpstr>
      <vt:lpstr>Musuh Bersama? </vt:lpstr>
      <vt:lpstr>FPI-nisasi NU di Aceh?</vt:lpstr>
      <vt:lpstr>Wahabism is not political issue?</vt:lpstr>
      <vt:lpstr>Nasionalisasi NU Vs. Wahabi di Aceh?</vt:lpstr>
      <vt:lpstr>Fakta SosialPolitik</vt:lpstr>
      <vt:lpstr>“Umar bin al-Khattab Aceh”</vt:lpstr>
      <vt:lpstr>Kelompok Lain yang anti: Syiah, Liberal Islam, Aliran Sesat di Aceh (Dianggap sebagai Wahabi oleh Kelompok Dayah)</vt:lpstr>
      <vt:lpstr>Alumni of Middle Eastern Universities</vt:lpstr>
      <vt:lpstr>IKAT</vt:lpstr>
      <vt:lpstr>Slide 43</vt:lpstr>
      <vt:lpstr>Slide 44</vt:lpstr>
      <vt:lpstr>Slide 45</vt:lpstr>
      <vt:lpstr>Slide 46</vt:lpstr>
      <vt:lpstr>The Imagination of Wahabism in Aceh</vt:lpstr>
      <vt:lpstr>Gejala Lain</vt:lpstr>
      <vt:lpstr>Hasil Survei</vt:lpstr>
      <vt:lpstr>Slide 50</vt:lpstr>
      <vt:lpstr>Man of War Vs. Man of Teror</vt:lpstr>
      <vt:lpstr>Kesimpulan dan Saran</vt:lpstr>
      <vt:lpstr>Slide 53</vt:lpstr>
      <vt:lpstr>Slide 54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“Arabic Wahabism” to “Acehnese Wahabism”: Understanding Religious Intolerance in Aceh</dc:title>
  <dc:creator>User</dc:creator>
  <cp:lastModifiedBy>User</cp:lastModifiedBy>
  <cp:revision>52</cp:revision>
  <dcterms:created xsi:type="dcterms:W3CDTF">2011-08-23T17:04:43Z</dcterms:created>
  <dcterms:modified xsi:type="dcterms:W3CDTF">2011-08-28T05:25:15Z</dcterms:modified>
</cp:coreProperties>
</file>