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0F6A2-103A-214B-AB0E-9FDCAC32941F}" type="datetimeFigureOut">
              <a:rPr lang="en-US" smtClean="0"/>
              <a:t>8/29/25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15BB1-7CEF-3E43-A70E-048093C071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95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Assalamu’alaikum</a:t>
            </a:r>
            <a:r>
              <a:rPr lang="en-ID" dirty="0"/>
              <a:t> </a:t>
            </a:r>
            <a:r>
              <a:rPr lang="en-ID" dirty="0" err="1"/>
              <a:t>warahmatullahi</a:t>
            </a:r>
            <a:r>
              <a:rPr lang="en-ID" dirty="0"/>
              <a:t> </a:t>
            </a:r>
            <a:r>
              <a:rPr lang="en-ID" dirty="0" err="1"/>
              <a:t>wabarakatuh</a:t>
            </a:r>
            <a:r>
              <a:rPr lang="en-ID" dirty="0"/>
              <a:t>.</a:t>
            </a:r>
            <a:br>
              <a:rPr lang="en-ID" dirty="0"/>
            </a:br>
            <a:r>
              <a:rPr lang="en-ID" dirty="0"/>
              <a:t>Pada </a:t>
            </a:r>
            <a:r>
              <a:rPr lang="en-ID" dirty="0" err="1"/>
              <a:t>kuliah</a:t>
            </a:r>
            <a:r>
              <a:rPr lang="en-ID" dirty="0"/>
              <a:t> </a:t>
            </a:r>
            <a:r>
              <a:rPr lang="en-ID" dirty="0" err="1"/>
              <a:t>kelima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cabang</a:t>
            </a:r>
            <a:r>
              <a:rPr lang="en-ID" dirty="0"/>
              <a:t> </a:t>
            </a:r>
            <a:r>
              <a:rPr lang="en-ID" dirty="0" err="1"/>
              <a:t>intelijen</a:t>
            </a:r>
            <a:r>
              <a:rPr lang="en-ID" dirty="0"/>
              <a:t> </a:t>
            </a:r>
            <a:r>
              <a:rPr lang="en-ID" dirty="0" err="1"/>
              <a:t>teknis</a:t>
            </a:r>
            <a:r>
              <a:rPr lang="en-ID" dirty="0"/>
              <a:t> yang sangat </a:t>
            </a:r>
            <a:r>
              <a:rPr lang="en-ID" dirty="0" err="1"/>
              <a:t>penting</a:t>
            </a:r>
            <a:r>
              <a:rPr lang="en-ID" dirty="0"/>
              <a:t> di era modern, </a:t>
            </a:r>
            <a:r>
              <a:rPr lang="en-ID" dirty="0" err="1"/>
              <a:t>yaitu</a:t>
            </a:r>
            <a:r>
              <a:rPr lang="en-ID" dirty="0"/>
              <a:t> SIGINT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i="1" dirty="0"/>
              <a:t>Signal Intelligence</a:t>
            </a:r>
            <a:r>
              <a:rPr lang="en-ID" dirty="0"/>
              <a:t>. Jika HUMINT </a:t>
            </a:r>
            <a:r>
              <a:rPr lang="en-ID" dirty="0" err="1"/>
              <a:t>berfokus</a:t>
            </a:r>
            <a:r>
              <a:rPr lang="en-ID" dirty="0"/>
              <a:t> pada </a:t>
            </a:r>
            <a:r>
              <a:rPr lang="en-ID" dirty="0" err="1"/>
              <a:t>manusia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SIGINT </a:t>
            </a:r>
            <a:r>
              <a:rPr lang="en-ID" dirty="0" err="1"/>
              <a:t>berfokus</a:t>
            </a:r>
            <a:r>
              <a:rPr lang="en-ID" dirty="0"/>
              <a:t> pada </a:t>
            </a:r>
            <a:r>
              <a:rPr lang="en-ID" dirty="0" err="1"/>
              <a:t>sinyal</a:t>
            </a:r>
            <a:r>
              <a:rPr lang="en-ID" dirty="0"/>
              <a:t> </a:t>
            </a:r>
            <a:r>
              <a:rPr lang="en-ID" dirty="0" err="1"/>
              <a:t>elektronik</a:t>
            </a:r>
            <a:r>
              <a:rPr lang="en-ID" dirty="0"/>
              <a:t>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39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SIGINT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intelijen</a:t>
            </a:r>
            <a:r>
              <a:rPr lang="en-ID" dirty="0"/>
              <a:t> yang </a:t>
            </a:r>
            <a:r>
              <a:rPr lang="en-ID" dirty="0" err="1"/>
              <a:t>diperoleh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penyadapan</a:t>
            </a:r>
            <a:r>
              <a:rPr lang="en-ID" dirty="0"/>
              <a:t> dan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</a:t>
            </a:r>
            <a:r>
              <a:rPr lang="en-ID" dirty="0" err="1"/>
              <a:t>elektronik</a:t>
            </a:r>
            <a:r>
              <a:rPr lang="en-ID" dirty="0"/>
              <a:t>. </a:t>
            </a:r>
            <a:r>
              <a:rPr lang="en-ID" dirty="0" err="1"/>
              <a:t>Bentuknya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radio, </a:t>
            </a:r>
            <a:r>
              <a:rPr lang="en-ID" dirty="0" err="1"/>
              <a:t>telepon</a:t>
            </a:r>
            <a:r>
              <a:rPr lang="en-ID" dirty="0"/>
              <a:t>, </a:t>
            </a:r>
            <a:r>
              <a:rPr lang="en-ID" dirty="0" err="1"/>
              <a:t>satelit</a:t>
            </a:r>
            <a:r>
              <a:rPr lang="en-ID" dirty="0"/>
              <a:t>, radar, </a:t>
            </a:r>
            <a:r>
              <a:rPr lang="en-ID" dirty="0" err="1"/>
              <a:t>bahkan</a:t>
            </a:r>
            <a:r>
              <a:rPr lang="en-ID" dirty="0"/>
              <a:t> internet. SIGINT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instrumen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intelijen</a:t>
            </a:r>
            <a:r>
              <a:rPr lang="en-ID" dirty="0"/>
              <a:t> modern,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hampir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meninggalkan</a:t>
            </a:r>
            <a:r>
              <a:rPr lang="en-ID" dirty="0"/>
              <a:t> </a:t>
            </a:r>
            <a:r>
              <a:rPr lang="en-ID" dirty="0" err="1"/>
              <a:t>jejak</a:t>
            </a:r>
            <a:r>
              <a:rPr lang="en-ID" dirty="0"/>
              <a:t> digital dan </a:t>
            </a:r>
            <a:r>
              <a:rPr lang="en-ID" dirty="0" err="1"/>
              <a:t>elektronik</a:t>
            </a:r>
            <a:r>
              <a:rPr lang="en-ID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54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SIGINT </a:t>
            </a:r>
            <a:r>
              <a:rPr lang="en-ID" dirty="0" err="1"/>
              <a:t>terbagi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dua</a:t>
            </a:r>
            <a:r>
              <a:rPr lang="en-ID" dirty="0"/>
              <a:t> </a:t>
            </a:r>
            <a:r>
              <a:rPr lang="en-ID" dirty="0" err="1"/>
              <a:t>kategori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 </a:t>
            </a:r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b="1" dirty="0"/>
              <a:t>COMINT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i="1" dirty="0"/>
              <a:t>Communication Intelligence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intersepsi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—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suara</a:t>
            </a:r>
            <a:r>
              <a:rPr lang="en-ID" dirty="0"/>
              <a:t>,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teks</a:t>
            </a:r>
            <a:r>
              <a:rPr lang="en-ID" dirty="0"/>
              <a:t>, </a:t>
            </a:r>
            <a:r>
              <a:rPr lang="en-ID" dirty="0" err="1"/>
              <a:t>maupun</a:t>
            </a:r>
            <a:r>
              <a:rPr lang="en-ID" dirty="0"/>
              <a:t> data digital. </a:t>
            </a:r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b="1" dirty="0"/>
              <a:t>ELINT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i="1" dirty="0"/>
              <a:t>Electronic Intelligence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non-</a:t>
            </a:r>
            <a:r>
              <a:rPr lang="en-ID" dirty="0" err="1"/>
              <a:t>komunikasi</a:t>
            </a:r>
            <a:r>
              <a:rPr lang="en-ID" dirty="0"/>
              <a:t>, </a:t>
            </a:r>
            <a:r>
              <a:rPr lang="en-ID" dirty="0" err="1"/>
              <a:t>misalnya</a:t>
            </a:r>
            <a:r>
              <a:rPr lang="en-ID" dirty="0"/>
              <a:t> radar, sonar,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</a:t>
            </a:r>
            <a:r>
              <a:rPr lang="en-ID" dirty="0" err="1"/>
              <a:t>pertahanan</a:t>
            </a:r>
            <a:r>
              <a:rPr lang="en-ID" dirty="0"/>
              <a:t> </a:t>
            </a:r>
            <a:r>
              <a:rPr lang="en-ID" dirty="0" err="1"/>
              <a:t>elektronik</a:t>
            </a:r>
            <a:r>
              <a:rPr lang="en-ID" dirty="0"/>
              <a:t>. </a:t>
            </a:r>
            <a:r>
              <a:rPr lang="en-ID" dirty="0" err="1"/>
              <a:t>Kombinasi</a:t>
            </a:r>
            <a:r>
              <a:rPr lang="en-ID" dirty="0"/>
              <a:t> COMINT dan ELINT </a:t>
            </a:r>
            <a:r>
              <a:rPr lang="en-ID" dirty="0" err="1"/>
              <a:t>inilah</a:t>
            </a:r>
            <a:r>
              <a:rPr lang="en-ID" dirty="0"/>
              <a:t> yang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gambaran</a:t>
            </a:r>
            <a:r>
              <a:rPr lang="en-ID" dirty="0"/>
              <a:t> </a:t>
            </a:r>
            <a:r>
              <a:rPr lang="en-ID" dirty="0" err="1"/>
              <a:t>utuh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musuh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73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pengumpulan</a:t>
            </a:r>
            <a:r>
              <a:rPr lang="en-ID" dirty="0"/>
              <a:t> SIGINT sangat </a:t>
            </a:r>
            <a:r>
              <a:rPr lang="en-ID" dirty="0" err="1"/>
              <a:t>beragam</a:t>
            </a:r>
            <a:r>
              <a:rPr lang="en-ID" dirty="0"/>
              <a:t>. Bisa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penyadapan</a:t>
            </a:r>
            <a:r>
              <a:rPr lang="en-ID" dirty="0"/>
              <a:t> </a:t>
            </a:r>
            <a:r>
              <a:rPr lang="en-ID" dirty="0" err="1"/>
              <a:t>telepon</a:t>
            </a:r>
            <a:r>
              <a:rPr lang="en-ID" dirty="0"/>
              <a:t>, email,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internet. </a:t>
            </a:r>
            <a:r>
              <a:rPr lang="en-ID" dirty="0" err="1"/>
              <a:t>Satelit</a:t>
            </a:r>
            <a:r>
              <a:rPr lang="en-ID" dirty="0"/>
              <a:t> </a:t>
            </a:r>
            <a:r>
              <a:rPr lang="en-ID" dirty="0" err="1"/>
              <a:t>mata-mata</a:t>
            </a:r>
            <a:r>
              <a:rPr lang="en-ID" dirty="0"/>
              <a:t> dan drone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mengumpulkan</a:t>
            </a:r>
            <a:r>
              <a:rPr lang="en-ID" dirty="0"/>
              <a:t> </a:t>
            </a:r>
            <a:r>
              <a:rPr lang="en-ID" dirty="0" err="1"/>
              <a:t>sinyal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wilayah </a:t>
            </a:r>
            <a:r>
              <a:rPr lang="en-ID" dirty="0" err="1"/>
              <a:t>tertentu</a:t>
            </a:r>
            <a:r>
              <a:rPr lang="en-ID" dirty="0"/>
              <a:t>. Ada pula </a:t>
            </a:r>
            <a:r>
              <a:rPr lang="en-ID" dirty="0" err="1"/>
              <a:t>stasiun</a:t>
            </a:r>
            <a:r>
              <a:rPr lang="en-ID" dirty="0"/>
              <a:t> </a:t>
            </a:r>
            <a:r>
              <a:rPr lang="en-ID" dirty="0" err="1"/>
              <a:t>penyadapan</a:t>
            </a:r>
            <a:r>
              <a:rPr lang="en-ID" dirty="0"/>
              <a:t> global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i="1" dirty="0"/>
              <a:t>listening posts</a:t>
            </a:r>
            <a:r>
              <a:rPr lang="en-ID" dirty="0"/>
              <a:t> yang </a:t>
            </a:r>
            <a:r>
              <a:rPr lang="en-ID" dirty="0" err="1"/>
              <a:t>ditempatkan</a:t>
            </a:r>
            <a:r>
              <a:rPr lang="en-ID" dirty="0"/>
              <a:t> di </a:t>
            </a:r>
            <a:r>
              <a:rPr lang="en-ID" dirty="0" err="1"/>
              <a:t>lokasi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. </a:t>
            </a:r>
            <a:r>
              <a:rPr lang="en-ID" dirty="0" err="1"/>
              <a:t>Selain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sensor </a:t>
            </a:r>
            <a:r>
              <a:rPr lang="en-ID" dirty="0" err="1"/>
              <a:t>elektronik</a:t>
            </a:r>
            <a:r>
              <a:rPr lang="en-ID" dirty="0"/>
              <a:t> di </a:t>
            </a:r>
            <a:r>
              <a:rPr lang="en-ID" dirty="0" err="1"/>
              <a:t>darat</a:t>
            </a:r>
            <a:r>
              <a:rPr lang="en-ID" dirty="0"/>
              <a:t>, </a:t>
            </a:r>
            <a:r>
              <a:rPr lang="en-ID" dirty="0" err="1"/>
              <a:t>laut</a:t>
            </a:r>
            <a:r>
              <a:rPr lang="en-ID" dirty="0"/>
              <a:t>, dan </a:t>
            </a:r>
            <a:r>
              <a:rPr lang="en-ID" dirty="0" err="1"/>
              <a:t>udara</a:t>
            </a:r>
            <a:r>
              <a:rPr lang="en-ID" dirty="0"/>
              <a:t> juga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mendeteksi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lawan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13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SIGINT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sejumlah</a:t>
            </a:r>
            <a:r>
              <a:rPr lang="en-ID" dirty="0"/>
              <a:t> </a:t>
            </a:r>
            <a:r>
              <a:rPr lang="en-ID" dirty="0" err="1"/>
              <a:t>kelebihan</a:t>
            </a:r>
            <a:r>
              <a:rPr lang="en-ID" dirty="0"/>
              <a:t>. </a:t>
            </a:r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dirty="0" err="1"/>
              <a:t>cakupannya</a:t>
            </a:r>
            <a:r>
              <a:rPr lang="en-ID" dirty="0"/>
              <a:t> sangat </a:t>
            </a:r>
            <a:r>
              <a:rPr lang="en-ID" dirty="0" err="1"/>
              <a:t>luas</a:t>
            </a:r>
            <a:r>
              <a:rPr lang="en-ID" dirty="0"/>
              <a:t>, </a:t>
            </a:r>
            <a:r>
              <a:rPr lang="en-ID" dirty="0" err="1"/>
              <a:t>bahkan</a:t>
            </a:r>
            <a:r>
              <a:rPr lang="en-ID" dirty="0"/>
              <a:t> </a:t>
            </a:r>
            <a:r>
              <a:rPr lang="en-ID" dirty="0" err="1"/>
              <a:t>lintas</a:t>
            </a:r>
            <a:r>
              <a:rPr lang="en-ID" dirty="0"/>
              <a:t> negara. </a:t>
            </a:r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real-time,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memberi</a:t>
            </a:r>
            <a:r>
              <a:rPr lang="en-ID" dirty="0"/>
              <a:t> </a:t>
            </a:r>
            <a:r>
              <a:rPr lang="en-ID" dirty="0" err="1"/>
              <a:t>peringatan</a:t>
            </a:r>
            <a:r>
              <a:rPr lang="en-ID" dirty="0"/>
              <a:t> </a:t>
            </a:r>
            <a:r>
              <a:rPr lang="en-ID" dirty="0" err="1"/>
              <a:t>dini</a:t>
            </a:r>
            <a:r>
              <a:rPr lang="en-ID" dirty="0"/>
              <a:t>. </a:t>
            </a:r>
            <a:r>
              <a:rPr lang="en-ID" dirty="0" err="1"/>
              <a:t>Ketiga</a:t>
            </a:r>
            <a:r>
              <a:rPr lang="en-ID" dirty="0"/>
              <a:t>, SIGINT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mendeteksi</a:t>
            </a:r>
            <a:r>
              <a:rPr lang="en-ID" dirty="0"/>
              <a:t> </a:t>
            </a:r>
            <a:r>
              <a:rPr lang="en-ID" dirty="0" err="1"/>
              <a:t>pola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musuh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detail.</a:t>
            </a:r>
          </a:p>
          <a:p>
            <a:r>
              <a:rPr lang="en-ID" dirty="0" err="1"/>
              <a:t>Namun</a:t>
            </a:r>
            <a:r>
              <a:rPr lang="en-ID" dirty="0"/>
              <a:t>, SIGINT juga punya </a:t>
            </a:r>
            <a:r>
              <a:rPr lang="en-ID" dirty="0" err="1"/>
              <a:t>kelemahan</a:t>
            </a:r>
            <a:r>
              <a:rPr lang="en-ID" dirty="0"/>
              <a:t>. </a:t>
            </a:r>
            <a:r>
              <a:rPr lang="en-ID" dirty="0" err="1"/>
              <a:t>Sulit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yang </a:t>
            </a:r>
            <a:r>
              <a:rPr lang="en-ID" dirty="0" err="1"/>
              <a:t>ditangkap</a:t>
            </a:r>
            <a:r>
              <a:rPr lang="en-ID" dirty="0"/>
              <a:t>.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kali </a:t>
            </a:r>
            <a:r>
              <a:rPr lang="en-ID" dirty="0" err="1"/>
              <a:t>dienkripsi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dibaca</a:t>
            </a:r>
            <a:r>
              <a:rPr lang="en-ID" dirty="0"/>
              <a:t> </a:t>
            </a:r>
            <a:r>
              <a:rPr lang="en-ID" dirty="0" err="1"/>
              <a:t>langsung</a:t>
            </a:r>
            <a:r>
              <a:rPr lang="en-ID" dirty="0"/>
              <a:t>. Dan yang paling </a:t>
            </a:r>
            <a:r>
              <a:rPr lang="en-ID" dirty="0" err="1"/>
              <a:t>penting</a:t>
            </a:r>
            <a:r>
              <a:rPr lang="en-ID" dirty="0"/>
              <a:t>, SIGINT </a:t>
            </a:r>
            <a:r>
              <a:rPr lang="en-ID" dirty="0" err="1"/>
              <a:t>memerlukan</a:t>
            </a:r>
            <a:r>
              <a:rPr lang="en-ID" dirty="0"/>
              <a:t> </a:t>
            </a:r>
            <a:r>
              <a:rPr lang="en-ID" dirty="0" err="1"/>
              <a:t>infrastruktur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yang sangat </a:t>
            </a:r>
            <a:r>
              <a:rPr lang="en-ID" dirty="0" err="1"/>
              <a:t>besar</a:t>
            </a:r>
            <a:r>
              <a:rPr lang="en-ID" dirty="0"/>
              <a:t> dan mahal.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1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lembaga</a:t>
            </a:r>
            <a:r>
              <a:rPr lang="en-ID" dirty="0"/>
              <a:t> dunia </a:t>
            </a:r>
            <a:r>
              <a:rPr lang="en-ID" dirty="0" err="1"/>
              <a:t>dikenal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pemimpin</a:t>
            </a:r>
            <a:r>
              <a:rPr lang="en-ID" dirty="0"/>
              <a:t> SIGINT. </a:t>
            </a:r>
            <a:r>
              <a:rPr lang="en-ID" dirty="0" err="1"/>
              <a:t>Misalnya</a:t>
            </a:r>
            <a:r>
              <a:rPr lang="en-ID" dirty="0"/>
              <a:t>, </a:t>
            </a:r>
            <a:r>
              <a:rPr lang="en-ID" b="1" dirty="0"/>
              <a:t>NSA di Amerika </a:t>
            </a:r>
            <a:r>
              <a:rPr lang="en-ID" b="1" dirty="0" err="1"/>
              <a:t>Serikat</a:t>
            </a:r>
            <a:r>
              <a:rPr lang="en-ID" dirty="0"/>
              <a:t>, </a:t>
            </a:r>
            <a:r>
              <a:rPr lang="en-ID" b="1" dirty="0"/>
              <a:t>GCHQ di </a:t>
            </a:r>
            <a:r>
              <a:rPr lang="en-ID" b="1" dirty="0" err="1"/>
              <a:t>Inggris</a:t>
            </a:r>
            <a:r>
              <a:rPr lang="en-ID" dirty="0"/>
              <a:t>, dan </a:t>
            </a:r>
            <a:r>
              <a:rPr lang="en-ID" dirty="0" err="1"/>
              <a:t>aliansi</a:t>
            </a:r>
            <a:r>
              <a:rPr lang="en-ID" dirty="0"/>
              <a:t> </a:t>
            </a:r>
            <a:r>
              <a:rPr lang="en-ID" b="1" dirty="0"/>
              <a:t>Five Eyes</a:t>
            </a:r>
            <a:r>
              <a:rPr lang="en-ID" dirty="0"/>
              <a:t> yang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AS, </a:t>
            </a:r>
            <a:r>
              <a:rPr lang="en-ID" dirty="0" err="1"/>
              <a:t>Inggris</a:t>
            </a:r>
            <a:r>
              <a:rPr lang="en-ID" dirty="0"/>
              <a:t>, </a:t>
            </a:r>
            <a:r>
              <a:rPr lang="en-ID" dirty="0" err="1"/>
              <a:t>Kanada</a:t>
            </a:r>
            <a:r>
              <a:rPr lang="en-ID" dirty="0"/>
              <a:t>, Australia, dan </a:t>
            </a:r>
            <a:r>
              <a:rPr lang="en-ID" dirty="0" err="1"/>
              <a:t>Selandia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. Pada masa </a:t>
            </a:r>
            <a:r>
              <a:rPr lang="en-ID" dirty="0" err="1"/>
              <a:t>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, SIGINT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memantau</a:t>
            </a:r>
            <a:r>
              <a:rPr lang="en-ID" dirty="0"/>
              <a:t> </a:t>
            </a:r>
            <a:r>
              <a:rPr lang="en-ID" dirty="0" err="1"/>
              <a:t>pergerakan</a:t>
            </a:r>
            <a:r>
              <a:rPr lang="en-ID" dirty="0"/>
              <a:t> </a:t>
            </a:r>
            <a:r>
              <a:rPr lang="en-ID" dirty="0" err="1"/>
              <a:t>militer</a:t>
            </a:r>
            <a:r>
              <a:rPr lang="en-ID" dirty="0"/>
              <a:t>. </a:t>
            </a:r>
            <a:r>
              <a:rPr lang="en-ID" dirty="0" err="1"/>
              <a:t>Dalam</a:t>
            </a:r>
            <a:r>
              <a:rPr lang="en-ID" dirty="0"/>
              <a:t> era modern, SIGINT </a:t>
            </a:r>
            <a:r>
              <a:rPr lang="en-ID" dirty="0" err="1"/>
              <a:t>dipakai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kontra-terorisme</a:t>
            </a:r>
            <a:r>
              <a:rPr lang="en-ID" dirty="0"/>
              <a:t>, </a:t>
            </a:r>
            <a:r>
              <a:rPr lang="en-ID" dirty="0" err="1"/>
              <a:t>keamanan</a:t>
            </a:r>
            <a:r>
              <a:rPr lang="en-ID" dirty="0"/>
              <a:t> </a:t>
            </a:r>
            <a:r>
              <a:rPr lang="en-ID" dirty="0" err="1"/>
              <a:t>siber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melawan</a:t>
            </a:r>
            <a:r>
              <a:rPr lang="en-ID" dirty="0"/>
              <a:t> </a:t>
            </a:r>
            <a:r>
              <a:rPr lang="en-ID" dirty="0" err="1"/>
              <a:t>kejahatan</a:t>
            </a:r>
            <a:r>
              <a:rPr lang="en-ID" dirty="0"/>
              <a:t> </a:t>
            </a:r>
            <a:r>
              <a:rPr lang="en-ID" dirty="0" err="1"/>
              <a:t>transnasional</a:t>
            </a:r>
            <a:r>
              <a:rPr lang="en-ID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1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“Di era digital, SIGINT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.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b="1" dirty="0"/>
              <a:t>big data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global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kunci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intelijen</a:t>
            </a:r>
            <a:r>
              <a:rPr lang="en-ID" dirty="0"/>
              <a:t>. SIGINT juga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mencegah</a:t>
            </a:r>
            <a:r>
              <a:rPr lang="en-ID" dirty="0"/>
              <a:t> </a:t>
            </a:r>
            <a:r>
              <a:rPr lang="en-ID" dirty="0" err="1"/>
              <a:t>serangan</a:t>
            </a:r>
            <a:r>
              <a:rPr lang="en-ID" dirty="0"/>
              <a:t> </a:t>
            </a:r>
            <a:r>
              <a:rPr lang="en-ID" dirty="0" err="1"/>
              <a:t>teror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memantau</a:t>
            </a:r>
            <a:r>
              <a:rPr lang="en-ID" dirty="0"/>
              <a:t> </a:t>
            </a:r>
            <a:r>
              <a:rPr lang="en-ID" dirty="0" err="1"/>
              <a:t>percakapan</a:t>
            </a:r>
            <a:r>
              <a:rPr lang="en-ID" dirty="0"/>
              <a:t> digital.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keamanan</a:t>
            </a:r>
            <a:r>
              <a:rPr lang="en-ID" dirty="0"/>
              <a:t> </a:t>
            </a:r>
            <a:r>
              <a:rPr lang="en-ID" dirty="0" err="1"/>
              <a:t>siber</a:t>
            </a:r>
            <a:r>
              <a:rPr lang="en-ID" dirty="0"/>
              <a:t>, SIGINT </a:t>
            </a:r>
            <a:r>
              <a:rPr lang="en-ID" dirty="0" err="1"/>
              <a:t>membantu</a:t>
            </a:r>
            <a:r>
              <a:rPr lang="en-ID" dirty="0"/>
              <a:t> </a:t>
            </a:r>
            <a:r>
              <a:rPr lang="en-ID" dirty="0" err="1"/>
              <a:t>melacak</a:t>
            </a:r>
            <a:r>
              <a:rPr lang="en-ID" dirty="0"/>
              <a:t> </a:t>
            </a:r>
            <a:r>
              <a:rPr lang="en-ID" dirty="0" err="1"/>
              <a:t>peretasan</a:t>
            </a:r>
            <a:r>
              <a:rPr lang="en-ID" dirty="0"/>
              <a:t> dan </a:t>
            </a:r>
            <a:r>
              <a:rPr lang="en-ID" dirty="0" err="1"/>
              <a:t>melindungi</a:t>
            </a:r>
            <a:r>
              <a:rPr lang="en-ID" dirty="0"/>
              <a:t> </a:t>
            </a:r>
            <a:r>
              <a:rPr lang="en-ID" dirty="0" err="1"/>
              <a:t>infrastruktur</a:t>
            </a:r>
            <a:r>
              <a:rPr lang="en-ID" dirty="0"/>
              <a:t> vital. </a:t>
            </a: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tantangan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juga </a:t>
            </a:r>
            <a:r>
              <a:rPr lang="en-ID" dirty="0" err="1"/>
              <a:t>muncul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b="1" dirty="0" err="1"/>
              <a:t>enkripsi</a:t>
            </a:r>
            <a:r>
              <a:rPr lang="en-ID" b="1" dirty="0"/>
              <a:t> end-to-end</a:t>
            </a:r>
            <a:r>
              <a:rPr lang="en-ID" dirty="0"/>
              <a:t> dan </a:t>
            </a:r>
            <a:r>
              <a:rPr lang="en-ID" b="1" dirty="0" err="1"/>
              <a:t>ledakan</a:t>
            </a:r>
            <a:r>
              <a:rPr lang="en-ID" b="1" dirty="0"/>
              <a:t> data</a:t>
            </a:r>
            <a:r>
              <a:rPr lang="en-ID" dirty="0"/>
              <a:t> yang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96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kesimpulan</a:t>
            </a:r>
            <a:r>
              <a:rPr lang="en-ID" dirty="0"/>
              <a:t>, SIGINT </a:t>
            </a:r>
            <a:r>
              <a:rPr lang="en-ID" dirty="0" err="1"/>
              <a:t>adalah</a:t>
            </a:r>
            <a:r>
              <a:rPr lang="en-ID" dirty="0"/>
              <a:t> pilar </a:t>
            </a:r>
            <a:r>
              <a:rPr lang="en-ID" dirty="0" err="1"/>
              <a:t>intelijen</a:t>
            </a:r>
            <a:r>
              <a:rPr lang="en-ID" dirty="0"/>
              <a:t> modern yang </a:t>
            </a:r>
            <a:r>
              <a:rPr lang="en-ID" dirty="0" err="1"/>
              <a:t>terbagi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COMINT dan ELINT. SIGINT sangat </a:t>
            </a:r>
            <a:r>
              <a:rPr lang="en-ID" dirty="0" err="1"/>
              <a:t>kuat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cakupan</a:t>
            </a:r>
            <a:r>
              <a:rPr lang="en-ID" dirty="0"/>
              <a:t> </a:t>
            </a:r>
            <a:r>
              <a:rPr lang="en-ID" dirty="0" err="1"/>
              <a:t>teknis</a:t>
            </a:r>
            <a:r>
              <a:rPr lang="en-ID" dirty="0"/>
              <a:t>,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lemah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membaca</a:t>
            </a:r>
            <a:r>
              <a:rPr lang="en-ID" dirty="0"/>
              <a:t> </a:t>
            </a:r>
            <a:r>
              <a:rPr lang="en-ID" dirty="0" err="1"/>
              <a:t>konteks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. Karena </a:t>
            </a:r>
            <a:r>
              <a:rPr lang="en-ID" dirty="0" err="1"/>
              <a:t>itu</a:t>
            </a:r>
            <a:r>
              <a:rPr lang="en-ID" dirty="0"/>
              <a:t>, SIGINT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dipadukan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HUMINT agar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akurat</a:t>
            </a:r>
            <a:r>
              <a:rPr lang="en-ID" dirty="0"/>
              <a:t>.</a:t>
            </a:r>
          </a:p>
          <a:p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SIGINT,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intelijen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dirty="0" err="1"/>
              <a:t>agen</a:t>
            </a:r>
            <a:r>
              <a:rPr lang="en-ID" dirty="0"/>
              <a:t> di </a:t>
            </a:r>
            <a:r>
              <a:rPr lang="en-ID" dirty="0" err="1"/>
              <a:t>lapangan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menguasai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global.</a:t>
            </a:r>
          </a:p>
          <a:p>
            <a:r>
              <a:rPr lang="en-ID" dirty="0" err="1"/>
              <a:t>Sampai</a:t>
            </a:r>
            <a:r>
              <a:rPr lang="en-ID" dirty="0"/>
              <a:t> di </a:t>
            </a:r>
            <a:r>
              <a:rPr lang="en-ID" dirty="0" err="1"/>
              <a:t>sini</a:t>
            </a:r>
            <a:r>
              <a:rPr lang="en-ID" dirty="0"/>
              <a:t> Lecture 5. Pada </a:t>
            </a:r>
            <a:r>
              <a:rPr lang="en-ID" dirty="0" err="1"/>
              <a:t>sesi</a:t>
            </a:r>
            <a:r>
              <a:rPr lang="en-ID" dirty="0"/>
              <a:t> </a:t>
            </a:r>
            <a:r>
              <a:rPr lang="en-ID" dirty="0" err="1"/>
              <a:t>berikutnya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membahas</a:t>
            </a:r>
            <a:r>
              <a:rPr lang="en-ID" dirty="0"/>
              <a:t> OSINT,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i="1" dirty="0"/>
              <a:t>Open Source Intelligence</a:t>
            </a:r>
            <a:r>
              <a:rPr lang="en-ID" dirty="0"/>
              <a:t>,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yang </a:t>
            </a:r>
            <a:r>
              <a:rPr lang="en-ID" dirty="0" err="1"/>
              <a:t>semakin</a:t>
            </a:r>
            <a:r>
              <a:rPr lang="en-ID" dirty="0"/>
              <a:t> </a:t>
            </a:r>
            <a:r>
              <a:rPr lang="en-ID" dirty="0" err="1"/>
              <a:t>populer</a:t>
            </a:r>
            <a:r>
              <a:rPr lang="en-ID" dirty="0"/>
              <a:t> di era media </a:t>
            </a:r>
            <a:r>
              <a:rPr lang="en-ID" dirty="0" err="1"/>
              <a:t>sosial</a:t>
            </a:r>
            <a:r>
              <a:rPr lang="en-ID" dirty="0"/>
              <a:t>. </a:t>
            </a:r>
            <a:r>
              <a:rPr lang="en-ID" dirty="0" err="1"/>
              <a:t>Wassalamu’alaikum</a:t>
            </a:r>
            <a:r>
              <a:rPr lang="en-ID" dirty="0"/>
              <a:t> </a:t>
            </a:r>
            <a:r>
              <a:rPr lang="en-ID" dirty="0" err="1"/>
              <a:t>warahmatullahi</a:t>
            </a:r>
            <a:r>
              <a:rPr lang="en-ID" dirty="0"/>
              <a:t> </a:t>
            </a:r>
            <a:r>
              <a:rPr lang="en-ID" dirty="0" err="1"/>
              <a:t>wabarakatuh</a:t>
            </a:r>
            <a:endParaRPr lang="en-ID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F15BB1-7CEF-3E43-A70E-048093C071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60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31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69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99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20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41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642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45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136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668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0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59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6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SIGINT (Signal Intelligence)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Global Intelligence &amp; Security Masterclass</a:t>
            </a:r>
            <a:endParaRPr lang="en-US" dirty="0"/>
          </a:p>
          <a:p>
            <a:r>
              <a:rPr lang="en-ID" dirty="0"/>
              <a:t>www.kba13.com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Definisi SIGINT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Signal Intelligence adalah intelijen dari penyadapan dan analisis sinyal elektronik</a:t>
            </a:r>
          </a:p>
          <a:p>
            <a:r>
              <a:t>• Meliputi komunikasi radio, telepon, satelit, radar, dan internet</a:t>
            </a:r>
          </a:p>
          <a:p>
            <a:r>
              <a:t>• Instrumen penting dalam operasi intelijen modern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Jenis-Jenis SIGINT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COMINT (Communication Intelligence): intersepsi komunikasi (suara, teks, data)</a:t>
            </a:r>
          </a:p>
          <a:p>
            <a:r>
              <a:t>• ELINT (Electronic Intelligence): analisis sinyal non-komunikasi, misalnya radar &amp; sonar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Pengumpulan SIGINT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Penyadapan telepon, email, internet</a:t>
            </a:r>
          </a:p>
          <a:p>
            <a:r>
              <a:t>• Satelit mata-mata dan drone pengintai</a:t>
            </a:r>
          </a:p>
          <a:p>
            <a:r>
              <a:t>• Stasiun penyadapan global (listening posts)</a:t>
            </a:r>
          </a:p>
          <a:p>
            <a:r>
              <a:t>• Sensor elektronik di darat, laut, dan udara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Kelebihan &amp; Kekurangan SIGINT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Kelebihan:</a:t>
            </a:r>
          </a:p>
          <a:p>
            <a:r>
              <a:t>• Cakupan luas, bisa real-time</a:t>
            </a:r>
          </a:p>
          <a:p>
            <a:r>
              <a:t>• Mendeteksi pola komunikasi musuh</a:t>
            </a:r>
          </a:p>
          <a:p>
            <a:r>
              <a:t>• Dapat digunakan untuk pencegahan serangan</a:t>
            </a:r>
          </a:p>
          <a:p>
            <a:endParaRPr/>
          </a:p>
          <a:p>
            <a:r>
              <a:t>Kekurangan:</a:t>
            </a:r>
          </a:p>
          <a:p>
            <a:r>
              <a:t>• Sulit memahami konteks sosial</a:t>
            </a:r>
          </a:p>
          <a:p>
            <a:r>
              <a:t>• Rentan terhadap enkripsi modern</a:t>
            </a:r>
          </a:p>
          <a:p>
            <a:r>
              <a:t>• Membutuhkan infrastruktur teknologi yang besar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Praktis SIGINT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National Security Agency (NSA) – Amerika Serikat</a:t>
            </a:r>
          </a:p>
          <a:p>
            <a:r>
              <a:t>• Government Communications Headquarters (GCHQ) – Inggris</a:t>
            </a:r>
          </a:p>
          <a:p>
            <a:r>
              <a:t>• Aliansi Five Eyes (AS, Inggris, Kanada, Australia, Selandia Baru)</a:t>
            </a:r>
          </a:p>
          <a:p>
            <a:r>
              <a:t>• Peran dalam Perang Dingin, kontra-terorisme, dan keamanan siber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SIGINT di Era Modern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Analisis big data dari komunikasi digital global</a:t>
            </a:r>
          </a:p>
          <a:p>
            <a:r>
              <a:t>• Pencegahan serangan teror melalui intersepsi</a:t>
            </a:r>
          </a:p>
          <a:p>
            <a:r>
              <a:t>• Keamanan siber dan pertahanan digital</a:t>
            </a:r>
          </a:p>
          <a:p>
            <a:r>
              <a:t>• Tantangan: enkripsi end-to-end dan overload data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SIGINT adalah pilar intelijen modern</a:t>
            </a:r>
          </a:p>
          <a:p>
            <a:r>
              <a:t>• Terbagi menjadi COMINT dan ELINT</a:t>
            </a:r>
          </a:p>
          <a:p>
            <a:r>
              <a:t>• Kuat dalam cakupan teknis, lemah dalam konteks sosial</a:t>
            </a:r>
          </a:p>
          <a:p>
            <a:r>
              <a:t>• Harus dipadukan dengan HUMINT untuk hasil optimal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{E2C86231-C1B6-4549-A936-F32857BAA404}tf10001119</Template>
  <TotalTime>5</TotalTime>
  <Words>803</Words>
  <Application>Microsoft Macintosh PowerPoint</Application>
  <PresentationFormat>On-screen Show (4:3)</PresentationFormat>
  <Paragraphs>59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Gill Sans MT</vt:lpstr>
      <vt:lpstr>Gallery</vt:lpstr>
      <vt:lpstr>SIGINT (Signal Intelligence)</vt:lpstr>
      <vt:lpstr>Definisi SIGINT</vt:lpstr>
      <vt:lpstr>Jenis-Jenis SIGINT</vt:lpstr>
      <vt:lpstr>Metode Pengumpulan SIGINT</vt:lpstr>
      <vt:lpstr>Kelebihan &amp; Kekurangan SIGINT</vt:lpstr>
      <vt:lpstr>Contoh Praktis SIGINT</vt:lpstr>
      <vt:lpstr>SIGINT di Era Modern</vt:lpstr>
      <vt:lpstr>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SIGINT (Signal Intelligence)</dc:title>
  <dc:subject/>
  <dc:creator/>
  <cp:keywords/>
  <dc:description>generated using python-pptx</dc:description>
  <cp:lastModifiedBy>Kamaruzzaman Bustamam Ahmad</cp:lastModifiedBy>
  <cp:revision>3</cp:revision>
  <dcterms:created xsi:type="dcterms:W3CDTF">2013-01-27T09:14:16Z</dcterms:created>
  <dcterms:modified xsi:type="dcterms:W3CDTF">2025-08-29T04:55:07Z</dcterms:modified>
  <cp:category/>
</cp:coreProperties>
</file>