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2"/>
  </p:normalViewPr>
  <p:slideViewPr>
    <p:cSldViewPr snapToGrid="0">
      <p:cViewPr varScale="1">
        <p:scale>
          <a:sx n="106" d="100"/>
          <a:sy n="106" d="100"/>
        </p:scale>
        <p:origin x="69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Pembukaan singkat. Ini sesi terakhir, audiens lelah. Buka dengan tenang, salam, lalu satu kalimat pemantik: 'Lima menit ke depan menentukan lima tahun PWNU Aceh.' Jangan baca slide.</a:t>
            </a: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Google Shape;2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 name="Google Shape;2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Ini inti cara pandang saya. Pelan, beri jeda setelah kata 'maslahat'. Pesan: NU hadir membawa tata kelola, bukan menyaingi dayah.</a:t>
            </a:r>
            <a:endParaRPr/>
          </a:p>
        </p:txBody>
      </p:sp>
      <p:sp>
        <p:nvSpPr>
          <p:cNvPr id="28" name="Google Shape;2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Empat alasan. Tekankan poin keempat: kita akan dinilai dari pelaksanaan, bukan dokumen.</a:t>
            </a:r>
            <a:endParaRPr/>
          </a:p>
        </p:txBody>
      </p:sp>
      <p:sp>
        <p:nvSpPr>
          <p:cNvPr id="37" name="Google Shape;3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 name="Google Shape;6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Inilah pergeseran cara berpikir. Kiri = kebiasaan lama. Kanan = arah yang saya tawarkan. Kegiatan hanya alat, bukan tujuan.</a:t>
            </a:r>
            <a:endParaRPr/>
          </a:p>
        </p:txBody>
      </p:sp>
      <p:sp>
        <p:nvSpPr>
          <p:cNvPr id="67" name="Google Shape;6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Slide kunci. Ini peta jalan presentasi. Tunjuk satu per satu: nasional → wilayah → program → sinergi. Pesan: tidak ada program yatim — semua punya induk arah.</a:t>
            </a:r>
            <a:endParaRPr/>
          </a:p>
        </p:txBody>
      </p:sp>
      <p:sp>
        <p:nvSpPr>
          <p:cNvPr id="101" name="Google Shape;10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Sumber legitimasi kita: Renstra PBNU. Tunjukkan format kaskade kanan — inilah disiplin yang akan kita adopsi di Aceh.</a:t>
            </a:r>
            <a:endParaRPr/>
          </a:p>
        </p:txBody>
      </p:sp>
      <p:sp>
        <p:nvSpPr>
          <p:cNvPr id="140" name="Google Shape;14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Lima PSN PBNU. Inilah lima 'rak' besar yang akan kita isi dengan program Aceh. Hampir semua program kita nanti bermuara ke salah satu PSN ini.</a:t>
            </a:r>
            <a:endParaRPr/>
          </a:p>
        </p:txBody>
      </p:sp>
      <p:sp>
        <p:nvSpPr>
          <p:cNvPr id="177" name="Google Shape;17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Arah nasional tidak ditelan mentah. Kita saring lewat realitas Aceh. Tekankan: tantangan khas Aceh = ke-NU-an belum mengakar + dayah dominan. Itu peluang, bukan ancaman.</a:t>
            </a:r>
            <a:endParaRPr/>
          </a:p>
        </p:txBody>
      </p:sp>
      <p:sp>
        <p:nvSpPr>
          <p:cNvPr id="217" name="Google Shape;21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Bacakan visi dengan tegas. Beri penekanan pada empat kata: maslahat, damai, adil, mandiri. Ini wajah NU Aceh yang kita tuju.</a:t>
            </a:r>
            <a:endParaRPr/>
          </a:p>
        </p:txBody>
      </p:sp>
      <p:sp>
        <p:nvSpPr>
          <p:cNvPr id="248" name="Google Shape;24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Tiga kata kunci ini adalah pembeda. Jika orang bertanya 'apa beda kepengurusan ini?', jawabannya tiga hal ini.</a:t>
            </a:r>
            <a:endParaRPr/>
          </a:p>
        </p:txBody>
      </p:sp>
      <p:sp>
        <p:nvSpPr>
          <p:cNvPr id="259" name="Google Shape;25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Enam misi = enam janji kerja. Tidak perlu baca semua; sebut bahwa keenamnya saling mengunci satu sama lain.</a:t>
            </a:r>
            <a:endParaRPr/>
          </a:p>
        </p:txBody>
      </p:sp>
      <p:sp>
        <p:nvSpPr>
          <p:cNvPr id="284" name="Google Shape;28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Empat outcome ini adalah definisi sukses kita di 2030. Catat angka 70% — itu standar minimum keterlaksanaan program.</a:t>
            </a:r>
            <a:endParaRPr/>
          </a:p>
        </p:txBody>
      </p:sp>
      <p:sp>
        <p:nvSpPr>
          <p:cNvPr id="324" name="Google Shape;32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Ini model yang membedakan strategi Aceh. NU tidak menyaingi dayah &amp; negara — NU mengikat keduanya. Inilah posisi strategis kita.</a:t>
            </a:r>
            <a:endParaRPr/>
          </a:p>
        </p:txBody>
      </p:sp>
      <p:sp>
        <p:nvSpPr>
          <p:cNvPr id="358" name="Google Shape;358;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2" name="Google Shape;39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Saya tidak akan menutupi kelemahan kita. Justru di sinilah program disusun: tiap kelemahan punya program penawarnya. Database lemah → Satu Data NU. Kaderisasi lemah → MKA Aceh.</a:t>
            </a:r>
            <a:endParaRPr/>
          </a:p>
        </p:txBody>
      </p:sp>
      <p:sp>
        <p:nvSpPr>
          <p:cNvPr id="393" name="Google Shape;39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Sembilan klaster. Tidak perlu detail semua. Pesan: kesembilannya bukan sembilan pulau terpisah — di slide berikutnya saya tunjukkan unggulannya, lalu bagaimana semua disinergikan.</a:t>
            </a:r>
            <a:endParaRPr/>
          </a:p>
        </p:txBody>
      </p:sp>
      <p:sp>
        <p:nvSpPr>
          <p:cNvPr id="415" name="Google Shape;41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Enam penggerak. Jika sumber daya terbatas, inilah yang kita dahulukan di 2026. Tiga di baris atas adalah fondasi: ideologi, data, kader.</a:t>
            </a:r>
            <a:endParaRPr/>
          </a:p>
        </p:txBody>
      </p:sp>
      <p:sp>
        <p:nvSpPr>
          <p:cNvPr id="470" name="Google Shape;47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9" name="Google Shape;50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Bagi saya, inilah jantung makalah. Tanpa kader, semua program berhenti saat pengurus berganti. SC pun menegaskan: kaderisasi berjenjang, sistematis, simultan.</a:t>
            </a:r>
            <a:endParaRPr/>
          </a:p>
        </p:txBody>
      </p:sp>
      <p:sp>
        <p:nvSpPr>
          <p:cNvPr id="510" name="Google Shape;51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Tiga belas bidang bukan untuk gagah-gagahan struktur, tapi memastikan tiap ruang pengabdian terurus. Kuncinya: jangan ada sekat antarbidang.</a:t>
            </a:r>
            <a:endParaRPr/>
          </a:p>
        </p:txBody>
      </p:sp>
      <p:sp>
        <p:nvSpPr>
          <p:cNvPr id="537" name="Google Shape;537;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Inilah kata kunci judul: SINERGI. Dua arah — vertikal (jenjang) dan horizontal (antarbidang). Satu jenjang macet, seluruh sistem terganggu.</a:t>
            </a:r>
            <a:endParaRPr/>
          </a:p>
        </p:txBody>
      </p:sp>
      <p:sp>
        <p:nvSpPr>
          <p:cNvPr id="588" name="Google Shape;588;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0" name="Google Shape;63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Lima tahun, lima tahap. 2026 kita bangun fondasi — jangan tergoda lompat ke hasil. 2030 kita wariskan organisasi yang siap, bukan mulai dari nol lagi.</a:t>
            </a:r>
            <a:endParaRPr/>
          </a:p>
        </p:txBody>
      </p:sp>
      <p:sp>
        <p:nvSpPr>
          <p:cNvPr id="631" name="Google Shape;631;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6" name="Google Shape;66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Evaluasi bukan mencari kesalahan, tapi menjaga arah. Angka 70% membuat kita jujur. Tanpa budaya ini, Renstra hanya jadi dokumen di laci.</a:t>
            </a:r>
            <a:endParaRPr/>
          </a:p>
        </p:txBody>
      </p:sp>
      <p:sp>
        <p:nvSpPr>
          <p:cNvPr id="667" name="Google Shape;667;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6" name="Google Shape;696;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Penutup. Lambatkan tempo. Sebut empat kata: mengakar, sehat, mandiri, terdengar. Ajak komitmen bersama. Tutup dengan salam. Terima kasih, ini sesi terakhir — bebaskan mereka tepat waktu.</a:t>
            </a:r>
            <a:endParaRPr/>
          </a:p>
        </p:txBody>
      </p:sp>
      <p:sp>
        <p:nvSpPr>
          <p:cNvPr id="697" name="Google Shape;697;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5.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29.png"/><Relationship Id="rId5" Type="http://schemas.openxmlformats.org/officeDocument/2006/relationships/image" Target="../media/image25.png"/><Relationship Id="rId10" Type="http://schemas.openxmlformats.org/officeDocument/2006/relationships/image" Target="../media/image28.png"/><Relationship Id="rId4" Type="http://schemas.openxmlformats.org/officeDocument/2006/relationships/image" Target="../media/image16.png"/><Relationship Id="rId9"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0.png"/><Relationship Id="rId7"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31.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4A2A"/>
        </a:solidFill>
        <a:effectLst/>
      </p:bgPr>
    </p:bg>
    <p:spTree>
      <p:nvGrpSpPr>
        <p:cNvPr id="1" name="Shape 15"/>
        <p:cNvGrpSpPr/>
        <p:nvPr/>
      </p:nvGrpSpPr>
      <p:grpSpPr>
        <a:xfrm>
          <a:off x="0" y="0"/>
          <a:ext cx="0" cy="0"/>
          <a:chOff x="0" y="0"/>
          <a:chExt cx="0" cy="0"/>
        </a:xfrm>
      </p:grpSpPr>
      <p:sp>
        <p:nvSpPr>
          <p:cNvPr id="16" name="Google Shape;16;p3"/>
          <p:cNvSpPr/>
          <p:nvPr/>
        </p:nvSpPr>
        <p:spPr>
          <a:xfrm>
            <a:off x="8503920" y="-2194560"/>
            <a:ext cx="6035040" cy="6035040"/>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p:nvPr/>
        </p:nvSpPr>
        <p:spPr>
          <a:xfrm>
            <a:off x="9692640" y="-1005840"/>
            <a:ext cx="3840480" cy="384048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3"/>
          <p:cNvSpPr/>
          <p:nvPr/>
        </p:nvSpPr>
        <p:spPr>
          <a:xfrm>
            <a:off x="-1645920" y="4206240"/>
            <a:ext cx="4754880" cy="4754880"/>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 name="Google Shape;19;p3" descr="preencoded.png"/>
          <p:cNvPicPr preferRelativeResize="0"/>
          <p:nvPr/>
        </p:nvPicPr>
        <p:blipFill rotWithShape="1">
          <a:blip r:embed="rId3">
            <a:alphaModFix/>
          </a:blip>
          <a:srcRect/>
          <a:stretch/>
        </p:blipFill>
        <p:spPr>
          <a:xfrm>
            <a:off x="10012680" y="320040"/>
            <a:ext cx="1371600" cy="1371600"/>
          </a:xfrm>
          <a:prstGeom prst="rect">
            <a:avLst/>
          </a:prstGeom>
          <a:noFill/>
          <a:ln>
            <a:noFill/>
          </a:ln>
        </p:spPr>
      </p:pic>
      <p:sp>
        <p:nvSpPr>
          <p:cNvPr id="20" name="Google Shape;20;p3"/>
          <p:cNvSpPr/>
          <p:nvPr/>
        </p:nvSpPr>
        <p:spPr>
          <a:xfrm>
            <a:off x="777240" y="1371600"/>
            <a:ext cx="10058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E7D7A6"/>
              </a:buClr>
              <a:buSzPts val="1400"/>
              <a:buFont typeface="Calibri"/>
              <a:buNone/>
            </a:pPr>
            <a:r>
              <a:rPr lang="en-US" sz="1400" b="1" i="0" u="none" strike="noStrike" cap="none">
                <a:solidFill>
                  <a:srgbClr val="E7D7A6"/>
                </a:solidFill>
                <a:latin typeface="Calibri"/>
                <a:ea typeface="Calibri"/>
                <a:cs typeface="Calibri"/>
                <a:sym typeface="Calibri"/>
              </a:rPr>
              <a:t>MUSYAWARAH KERJA WILAYAH PWNU ACEH  •  2026–2031</a:t>
            </a:r>
            <a:endParaRPr sz="1400" b="0" i="0" u="none" strike="noStrike" cap="none">
              <a:solidFill>
                <a:schemeClr val="dk1"/>
              </a:solidFill>
              <a:latin typeface="Calibri"/>
              <a:ea typeface="Calibri"/>
              <a:cs typeface="Calibri"/>
              <a:sym typeface="Calibri"/>
            </a:endParaRPr>
          </a:p>
        </p:txBody>
      </p:sp>
      <p:sp>
        <p:nvSpPr>
          <p:cNvPr id="21" name="Google Shape;21;p3"/>
          <p:cNvSpPr/>
          <p:nvPr/>
        </p:nvSpPr>
        <p:spPr>
          <a:xfrm>
            <a:off x="777240" y="1828800"/>
            <a:ext cx="10607040" cy="173736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4600"/>
              <a:buFont typeface="Cambria"/>
              <a:buNone/>
            </a:pPr>
            <a:r>
              <a:rPr lang="en-US" sz="4600" b="1" i="0" u="none" strike="noStrike" cap="none">
                <a:solidFill>
                  <a:srgbClr val="FFFFFF"/>
                </a:solidFill>
                <a:latin typeface="Cambria"/>
                <a:ea typeface="Cambria"/>
                <a:cs typeface="Cambria"/>
                <a:sym typeface="Cambria"/>
              </a:rPr>
              <a:t>Membangun Kebangkitan</a:t>
            </a:r>
            <a:br>
              <a:rPr lang="en-US" sz="4600" b="1" i="0" u="none" strike="noStrike" cap="none">
                <a:solidFill>
                  <a:srgbClr val="FFFFFF"/>
                </a:solidFill>
                <a:latin typeface="Cambria"/>
                <a:ea typeface="Cambria"/>
                <a:cs typeface="Cambria"/>
                <a:sym typeface="Cambria"/>
              </a:rPr>
            </a:br>
            <a:r>
              <a:rPr lang="en-US" sz="4600" b="1" i="0" u="none" strike="noStrike" cap="none">
                <a:solidFill>
                  <a:srgbClr val="C49A2E"/>
                </a:solidFill>
                <a:latin typeface="Cambria"/>
                <a:ea typeface="Cambria"/>
                <a:cs typeface="Cambria"/>
                <a:sym typeface="Cambria"/>
              </a:rPr>
              <a:t>Jam'iyyah Nahdlatul Ulama Aceh</a:t>
            </a:r>
            <a:endParaRPr sz="4600" b="0" i="0" u="none" strike="noStrike" cap="none">
              <a:solidFill>
                <a:schemeClr val="dk1"/>
              </a:solidFill>
              <a:latin typeface="Calibri"/>
              <a:ea typeface="Calibri"/>
              <a:cs typeface="Calibri"/>
              <a:sym typeface="Calibri"/>
            </a:endParaRPr>
          </a:p>
        </p:txBody>
      </p:sp>
      <p:sp>
        <p:nvSpPr>
          <p:cNvPr id="22" name="Google Shape;22;p3"/>
          <p:cNvSpPr/>
          <p:nvPr/>
        </p:nvSpPr>
        <p:spPr>
          <a:xfrm>
            <a:off x="822960" y="3703320"/>
            <a:ext cx="969264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FE3D7"/>
              </a:buClr>
              <a:buSzPts val="1600"/>
              <a:buFont typeface="Calibri"/>
              <a:buNone/>
            </a:pPr>
            <a:r>
              <a:rPr lang="en-US" sz="1600" b="0" i="1" u="none" strike="noStrike" cap="none">
                <a:solidFill>
                  <a:srgbClr val="CFE3D7"/>
                </a:solidFill>
                <a:latin typeface="Calibri"/>
                <a:ea typeface="Calibri"/>
                <a:cs typeface="Calibri"/>
                <a:sym typeface="Calibri"/>
              </a:rPr>
              <a:t>Sinergi Rencana Strategis, Program Kerja, dan Pengkaderan menuju organisasi yang berdaya, mandiri, dan berkelanjutan.</a:t>
            </a:r>
            <a:endParaRPr sz="1600" b="0" i="0" u="none" strike="noStrike" cap="none">
              <a:solidFill>
                <a:schemeClr val="dk1"/>
              </a:solidFill>
              <a:latin typeface="Calibri"/>
              <a:ea typeface="Calibri"/>
              <a:cs typeface="Calibri"/>
              <a:sym typeface="Calibri"/>
            </a:endParaRPr>
          </a:p>
        </p:txBody>
      </p:sp>
      <p:cxnSp>
        <p:nvCxnSpPr>
          <p:cNvPr id="23" name="Google Shape;23;p3"/>
          <p:cNvCxnSpPr/>
          <p:nvPr/>
        </p:nvCxnSpPr>
        <p:spPr>
          <a:xfrm>
            <a:off x="822960" y="4617720"/>
            <a:ext cx="4206240" cy="0"/>
          </a:xfrm>
          <a:prstGeom prst="straightConnector1">
            <a:avLst/>
          </a:prstGeom>
          <a:noFill/>
          <a:ln w="19050" cap="flat" cmpd="sng">
            <a:solidFill>
              <a:srgbClr val="C49A2E"/>
            </a:solidFill>
            <a:prstDash val="solid"/>
            <a:round/>
            <a:headEnd type="none" w="sm" len="sm"/>
            <a:tailEnd type="none" w="sm" len="sm"/>
          </a:ln>
        </p:spPr>
      </p:cxnSp>
      <p:sp>
        <p:nvSpPr>
          <p:cNvPr id="24" name="Google Shape;24;p3"/>
          <p:cNvSpPr/>
          <p:nvPr/>
        </p:nvSpPr>
        <p:spPr>
          <a:xfrm>
            <a:off x="822960" y="4754880"/>
            <a:ext cx="731520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700"/>
              <a:buFont typeface="Calibri"/>
              <a:buNone/>
            </a:pPr>
            <a:r>
              <a:rPr lang="en-US" sz="1700" b="1" i="0" u="none" strike="noStrike" cap="none">
                <a:solidFill>
                  <a:srgbClr val="FFFFFF"/>
                </a:solidFill>
                <a:latin typeface="Calibri"/>
                <a:ea typeface="Calibri"/>
                <a:cs typeface="Calibri"/>
                <a:sym typeface="Calibri"/>
              </a:rPr>
              <a:t>Kamaruzzaman Bustamam Ahmad</a:t>
            </a:r>
            <a:endParaRPr sz="17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E7D7A6"/>
              </a:buClr>
              <a:buSzPts val="1300"/>
              <a:buFont typeface="Calibri"/>
              <a:buNone/>
            </a:pPr>
            <a:r>
              <a:rPr lang="en-US" sz="1300" b="0" i="0" u="none" strike="noStrike" cap="none">
                <a:solidFill>
                  <a:srgbClr val="E7D7A6"/>
                </a:solidFill>
                <a:latin typeface="Calibri"/>
                <a:ea typeface="Calibri"/>
                <a:cs typeface="Calibri"/>
                <a:sym typeface="Calibri"/>
              </a:rPr>
              <a:t>Ketua LAKPESDAM NU Aceh</a:t>
            </a:r>
            <a:endParaRPr sz="1700" b="0" i="0" u="none" strike="noStrike" cap="non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4A2A"/>
        </a:solidFill>
        <a:effectLst/>
      </p:bgPr>
    </p:bg>
    <p:spTree>
      <p:nvGrpSpPr>
        <p:cNvPr id="1" name="Shape 29"/>
        <p:cNvGrpSpPr/>
        <p:nvPr/>
      </p:nvGrpSpPr>
      <p:grpSpPr>
        <a:xfrm>
          <a:off x="0" y="0"/>
          <a:ext cx="0" cy="0"/>
          <a:chOff x="0" y="0"/>
          <a:chExt cx="0" cy="0"/>
        </a:xfrm>
      </p:grpSpPr>
      <p:pic>
        <p:nvPicPr>
          <p:cNvPr id="30" name="Google Shape;30;p4" descr="preencoded.png"/>
          <p:cNvPicPr preferRelativeResize="0"/>
          <p:nvPr/>
        </p:nvPicPr>
        <p:blipFill rotWithShape="1">
          <a:blip r:embed="rId3">
            <a:alphaModFix/>
          </a:blip>
          <a:srcRect/>
          <a:stretch/>
        </p:blipFill>
        <p:spPr>
          <a:xfrm>
            <a:off x="777240" y="822960"/>
            <a:ext cx="914400" cy="914400"/>
          </a:xfrm>
          <a:prstGeom prst="rect">
            <a:avLst/>
          </a:prstGeom>
          <a:noFill/>
          <a:ln>
            <a:noFill/>
          </a:ln>
        </p:spPr>
      </p:pic>
      <p:sp>
        <p:nvSpPr>
          <p:cNvPr id="31" name="Google Shape;31;p4"/>
          <p:cNvSpPr/>
          <p:nvPr/>
        </p:nvSpPr>
        <p:spPr>
          <a:xfrm>
            <a:off x="822960" y="187452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300"/>
              <a:buFont typeface="Calibri"/>
              <a:buNone/>
            </a:pPr>
            <a:r>
              <a:rPr lang="en-US" sz="1300" b="1" i="0" u="none" strike="noStrike" cap="none">
                <a:solidFill>
                  <a:srgbClr val="C49A2E"/>
                </a:solidFill>
                <a:latin typeface="Calibri"/>
                <a:ea typeface="Calibri"/>
                <a:cs typeface="Calibri"/>
                <a:sym typeface="Calibri"/>
              </a:rPr>
              <a:t>GAGASAN PEMBUKA</a:t>
            </a:r>
            <a:endParaRPr sz="1300" b="0" i="0" u="none" strike="noStrike" cap="none">
              <a:solidFill>
                <a:schemeClr val="dk1"/>
              </a:solidFill>
              <a:latin typeface="Calibri"/>
              <a:ea typeface="Calibri"/>
              <a:cs typeface="Calibri"/>
              <a:sym typeface="Calibri"/>
            </a:endParaRPr>
          </a:p>
        </p:txBody>
      </p:sp>
      <p:sp>
        <p:nvSpPr>
          <p:cNvPr id="32" name="Google Shape;32;p4"/>
          <p:cNvSpPr/>
          <p:nvPr/>
        </p:nvSpPr>
        <p:spPr>
          <a:xfrm>
            <a:off x="822960" y="2240280"/>
            <a:ext cx="10607040" cy="18288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FFFFFF"/>
              </a:buClr>
              <a:buSzPts val="3800"/>
              <a:buFont typeface="Cambria"/>
              <a:buNone/>
            </a:pPr>
            <a:r>
              <a:rPr lang="en-US" sz="3800" b="1" i="0" u="none" strike="noStrike" cap="none">
                <a:solidFill>
                  <a:srgbClr val="FFFFFF"/>
                </a:solidFill>
                <a:latin typeface="Cambria"/>
                <a:ea typeface="Cambria"/>
                <a:cs typeface="Cambria"/>
                <a:sym typeface="Cambria"/>
              </a:rPr>
              <a:t>Masalah Aceh bukan soal </a:t>
            </a:r>
            <a:r>
              <a:rPr lang="en-US" sz="3800" b="1" i="0" u="none" strike="noStrike" cap="none">
                <a:solidFill>
                  <a:srgbClr val="C49A2E"/>
                </a:solidFill>
                <a:latin typeface="Cambria"/>
                <a:ea typeface="Cambria"/>
                <a:cs typeface="Cambria"/>
                <a:sym typeface="Cambria"/>
              </a:rPr>
              <a:t>“kurang Islam”</a:t>
            </a:r>
            <a:r>
              <a:rPr lang="en-US" sz="3800" b="1" i="0" u="none" strike="noStrike" cap="none">
                <a:solidFill>
                  <a:srgbClr val="FFFFFF"/>
                </a:solidFill>
                <a:latin typeface="Cambria"/>
                <a:ea typeface="Cambria"/>
                <a:cs typeface="Cambria"/>
                <a:sym typeface="Cambria"/>
              </a:rPr>
              <a:t>,</a:t>
            </a:r>
            <a:endParaRPr sz="3800" b="0" i="0" u="none" strike="noStrike" cap="none">
              <a:solidFill>
                <a:schemeClr val="dk1"/>
              </a:solidFill>
              <a:latin typeface="Calibri"/>
              <a:ea typeface="Calibri"/>
              <a:cs typeface="Calibri"/>
              <a:sym typeface="Calibri"/>
            </a:endParaRPr>
          </a:p>
          <a:p>
            <a:pPr marL="0" marR="0" lvl="0" indent="0" algn="l" rtl="0">
              <a:lnSpc>
                <a:spcPct val="105000"/>
              </a:lnSpc>
              <a:spcBef>
                <a:spcPts val="0"/>
              </a:spcBef>
              <a:spcAft>
                <a:spcPts val="0"/>
              </a:spcAft>
              <a:buClr>
                <a:srgbClr val="FFFFFF"/>
              </a:buClr>
              <a:buSzPts val="3800"/>
              <a:buFont typeface="Cambria"/>
              <a:buNone/>
            </a:pPr>
            <a:r>
              <a:rPr lang="en-US" sz="3800" b="1" i="0" u="none" strike="noStrike" cap="none">
                <a:solidFill>
                  <a:srgbClr val="FFFFFF"/>
                </a:solidFill>
                <a:latin typeface="Cambria"/>
                <a:ea typeface="Cambria"/>
                <a:cs typeface="Cambria"/>
                <a:sym typeface="Cambria"/>
              </a:rPr>
              <a:t>melainkan soal </a:t>
            </a:r>
            <a:endParaRPr sz="3800" b="0" i="0" u="none" strike="noStrike" cap="none">
              <a:solidFill>
                <a:schemeClr val="dk1"/>
              </a:solidFill>
              <a:latin typeface="Calibri"/>
              <a:ea typeface="Calibri"/>
              <a:cs typeface="Calibri"/>
              <a:sym typeface="Calibri"/>
            </a:endParaRPr>
          </a:p>
          <a:p>
            <a:pPr marL="0" marR="0" lvl="0" indent="0" algn="l" rtl="0">
              <a:lnSpc>
                <a:spcPct val="105000"/>
              </a:lnSpc>
              <a:spcBef>
                <a:spcPts val="0"/>
              </a:spcBef>
              <a:spcAft>
                <a:spcPts val="0"/>
              </a:spcAft>
              <a:buClr>
                <a:srgbClr val="C49A2E"/>
              </a:buClr>
              <a:buSzPts val="3800"/>
              <a:buFont typeface="Cambria"/>
              <a:buNone/>
            </a:pPr>
            <a:r>
              <a:rPr lang="en-US" sz="3800" b="1" i="0" u="none" strike="noStrike" cap="none">
                <a:solidFill>
                  <a:srgbClr val="C49A2E"/>
                </a:solidFill>
                <a:latin typeface="Cambria"/>
                <a:ea typeface="Cambria"/>
                <a:cs typeface="Cambria"/>
                <a:sym typeface="Cambria"/>
              </a:rPr>
              <a:t>kurang tata kelola maslahat.</a:t>
            </a:r>
            <a:endParaRPr sz="3800" b="0" i="0" u="none" strike="noStrike" cap="none">
              <a:solidFill>
                <a:schemeClr val="dk1"/>
              </a:solidFill>
              <a:latin typeface="Calibri"/>
              <a:ea typeface="Calibri"/>
              <a:cs typeface="Calibri"/>
              <a:sym typeface="Calibri"/>
            </a:endParaRPr>
          </a:p>
        </p:txBody>
      </p:sp>
      <p:sp>
        <p:nvSpPr>
          <p:cNvPr id="33" name="Google Shape;33;p4"/>
          <p:cNvSpPr/>
          <p:nvPr/>
        </p:nvSpPr>
        <p:spPr>
          <a:xfrm>
            <a:off x="822960" y="4343400"/>
            <a:ext cx="10058400" cy="128016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CFE3D7"/>
              </a:buClr>
              <a:buSzPts val="1600"/>
              <a:buFont typeface="Calibri"/>
              <a:buNone/>
            </a:pPr>
            <a:r>
              <a:rPr lang="en-US" sz="1600" b="0" i="0" u="none" strike="noStrike" cap="none">
                <a:solidFill>
                  <a:srgbClr val="CFE3D7"/>
                </a:solidFill>
                <a:latin typeface="Calibri"/>
                <a:ea typeface="Calibri"/>
                <a:cs typeface="Calibri"/>
                <a:sym typeface="Calibri"/>
              </a:rPr>
              <a:t>Syariat adalah alat untuk mewujudkan kemaslahatan — bukan sekadar simbol. Di sinilah keunggulan NU: Aswaja menyediakan metodologi yang menyeimbangkan nilai agama dengan kebutuhan nyata masyarakat. Tugas kita lima tahun ke depan bukan menambah kegiatan, tetapi membangun arah.</a:t>
            </a:r>
            <a:endParaRPr sz="1600" b="0" i="0" u="none" strike="noStrike" cap="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
        <p:cNvGrpSpPr/>
        <p:nvPr/>
      </p:nvGrpSpPr>
      <p:grpSpPr>
        <a:xfrm>
          <a:off x="0" y="0"/>
          <a:ext cx="0" cy="0"/>
          <a:chOff x="0" y="0"/>
          <a:chExt cx="0" cy="0"/>
        </a:xfrm>
      </p:grpSpPr>
      <p:sp>
        <p:nvSpPr>
          <p:cNvPr id="39" name="Google Shape;39;p5"/>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TITIK TOLAK</a:t>
            </a:r>
            <a:endParaRPr sz="1200" b="0" i="0" u="none" strike="noStrike" cap="none">
              <a:solidFill>
                <a:schemeClr val="dk1"/>
              </a:solidFill>
              <a:latin typeface="Calibri"/>
              <a:ea typeface="Calibri"/>
              <a:cs typeface="Calibri"/>
              <a:sym typeface="Calibri"/>
            </a:endParaRPr>
          </a:p>
        </p:txBody>
      </p:sp>
      <p:sp>
        <p:nvSpPr>
          <p:cNvPr id="40" name="Google Shape;40;p5"/>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Mengapa Muskerwil Ini Menentukan</a:t>
            </a:r>
            <a:endParaRPr sz="3000" b="0" i="0" u="none" strike="noStrike" cap="none">
              <a:solidFill>
                <a:schemeClr val="dk1"/>
              </a:solidFill>
              <a:latin typeface="Calibri"/>
              <a:ea typeface="Calibri"/>
              <a:cs typeface="Calibri"/>
              <a:sym typeface="Calibri"/>
            </a:endParaRPr>
          </a:p>
        </p:txBody>
      </p:sp>
      <p:sp>
        <p:nvSpPr>
          <p:cNvPr id="41" name="Google Shape;41;p5"/>
          <p:cNvSpPr/>
          <p:nvPr/>
        </p:nvSpPr>
        <p:spPr>
          <a:xfrm>
            <a:off x="502920" y="1691640"/>
            <a:ext cx="5532120" cy="2148840"/>
          </a:xfrm>
          <a:prstGeom prst="roundRect">
            <a:avLst>
              <a:gd name="adj" fmla="val 383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5"/>
          <p:cNvSpPr/>
          <p:nvPr/>
        </p:nvSpPr>
        <p:spPr>
          <a:xfrm>
            <a:off x="822960" y="2011680"/>
            <a:ext cx="868680" cy="86868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 name="Google Shape;43;p5" descr="preencoded.png"/>
          <p:cNvPicPr preferRelativeResize="0"/>
          <p:nvPr/>
        </p:nvPicPr>
        <p:blipFill rotWithShape="1">
          <a:blip r:embed="rId3">
            <a:alphaModFix/>
          </a:blip>
          <a:srcRect/>
          <a:stretch/>
        </p:blipFill>
        <p:spPr>
          <a:xfrm>
            <a:off x="1033272" y="2221992"/>
            <a:ext cx="457200" cy="457200"/>
          </a:xfrm>
          <a:prstGeom prst="rect">
            <a:avLst/>
          </a:prstGeom>
          <a:noFill/>
          <a:ln>
            <a:noFill/>
          </a:ln>
        </p:spPr>
      </p:pic>
      <p:sp>
        <p:nvSpPr>
          <p:cNvPr id="44" name="Google Shape;44;p5"/>
          <p:cNvSpPr/>
          <p:nvPr/>
        </p:nvSpPr>
        <p:spPr>
          <a:xfrm>
            <a:off x="1920240" y="2039112"/>
            <a:ext cx="384048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800"/>
              <a:buFont typeface="Cambria"/>
              <a:buNone/>
            </a:pPr>
            <a:r>
              <a:rPr lang="en-US" sz="1800" b="1" i="0" u="none" strike="noStrike" cap="none">
                <a:solidFill>
                  <a:srgbClr val="0A4A2A"/>
                </a:solidFill>
                <a:latin typeface="Cambria"/>
                <a:ea typeface="Cambria"/>
                <a:cs typeface="Cambria"/>
                <a:sym typeface="Cambria"/>
              </a:rPr>
              <a:t>Bukan daftar kegiatan</a:t>
            </a:r>
            <a:endParaRPr sz="1800" b="0" i="0" u="none" strike="noStrike" cap="none">
              <a:solidFill>
                <a:schemeClr val="dk1"/>
              </a:solidFill>
              <a:latin typeface="Calibri"/>
              <a:ea typeface="Calibri"/>
              <a:cs typeface="Calibri"/>
              <a:sym typeface="Calibri"/>
            </a:endParaRPr>
          </a:p>
        </p:txBody>
      </p:sp>
      <p:sp>
        <p:nvSpPr>
          <p:cNvPr id="45" name="Google Shape;45;p5"/>
          <p:cNvSpPr/>
          <p:nvPr/>
        </p:nvSpPr>
        <p:spPr>
          <a:xfrm>
            <a:off x="868680" y="2788920"/>
            <a:ext cx="4800600" cy="9144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15271D"/>
              </a:buClr>
              <a:buSzPts val="1350"/>
              <a:buFont typeface="Calibri"/>
              <a:buNone/>
            </a:pPr>
            <a:r>
              <a:rPr lang="en-US" sz="1350" b="0" i="0" u="none" strike="noStrike" cap="none">
                <a:solidFill>
                  <a:srgbClr val="15271D"/>
                </a:solidFill>
                <a:latin typeface="Calibri"/>
                <a:ea typeface="Calibri"/>
                <a:cs typeface="Calibri"/>
                <a:sym typeface="Calibri"/>
              </a:rPr>
              <a:t>Muskerwil menetapkan arah gerak jam'iyyah satu periode — bukan sekadar mengesahkan rapat kerja tahunan.</a:t>
            </a:r>
            <a:endParaRPr sz="1350" b="0" i="0" u="none" strike="noStrike" cap="none">
              <a:solidFill>
                <a:schemeClr val="dk1"/>
              </a:solidFill>
              <a:latin typeface="Calibri"/>
              <a:ea typeface="Calibri"/>
              <a:cs typeface="Calibri"/>
              <a:sym typeface="Calibri"/>
            </a:endParaRPr>
          </a:p>
        </p:txBody>
      </p:sp>
      <p:sp>
        <p:nvSpPr>
          <p:cNvPr id="46" name="Google Shape;46;p5"/>
          <p:cNvSpPr/>
          <p:nvPr/>
        </p:nvSpPr>
        <p:spPr>
          <a:xfrm>
            <a:off x="6583680" y="1691640"/>
            <a:ext cx="5532120" cy="2148840"/>
          </a:xfrm>
          <a:prstGeom prst="roundRect">
            <a:avLst>
              <a:gd name="adj" fmla="val 383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5"/>
          <p:cNvSpPr/>
          <p:nvPr/>
        </p:nvSpPr>
        <p:spPr>
          <a:xfrm>
            <a:off x="6903720" y="2011680"/>
            <a:ext cx="868680" cy="86868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 name="Google Shape;48;p5" descr="preencoded.png"/>
          <p:cNvPicPr preferRelativeResize="0"/>
          <p:nvPr/>
        </p:nvPicPr>
        <p:blipFill rotWithShape="1">
          <a:blip r:embed="rId4">
            <a:alphaModFix/>
          </a:blip>
          <a:srcRect/>
          <a:stretch/>
        </p:blipFill>
        <p:spPr>
          <a:xfrm>
            <a:off x="7114032" y="2221992"/>
            <a:ext cx="457200" cy="457200"/>
          </a:xfrm>
          <a:prstGeom prst="rect">
            <a:avLst/>
          </a:prstGeom>
          <a:noFill/>
          <a:ln>
            <a:noFill/>
          </a:ln>
        </p:spPr>
      </p:pic>
      <p:sp>
        <p:nvSpPr>
          <p:cNvPr id="49" name="Google Shape;49;p5"/>
          <p:cNvSpPr/>
          <p:nvPr/>
        </p:nvSpPr>
        <p:spPr>
          <a:xfrm>
            <a:off x="8001000" y="2039112"/>
            <a:ext cx="384048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800"/>
              <a:buFont typeface="Cambria"/>
              <a:buNone/>
            </a:pPr>
            <a:r>
              <a:rPr lang="en-US" sz="1800" b="1" i="0" u="none" strike="noStrike" cap="none">
                <a:solidFill>
                  <a:srgbClr val="0A4A2A"/>
                </a:solidFill>
                <a:latin typeface="Cambria"/>
                <a:ea typeface="Cambria"/>
                <a:cs typeface="Cambria"/>
                <a:sym typeface="Cambria"/>
              </a:rPr>
              <a:t>Menyelaraskan keputusan</a:t>
            </a:r>
            <a:endParaRPr sz="1800" b="0" i="0" u="none" strike="noStrike" cap="none">
              <a:solidFill>
                <a:schemeClr val="dk1"/>
              </a:solidFill>
              <a:latin typeface="Calibri"/>
              <a:ea typeface="Calibri"/>
              <a:cs typeface="Calibri"/>
              <a:sym typeface="Calibri"/>
            </a:endParaRPr>
          </a:p>
        </p:txBody>
      </p:sp>
      <p:sp>
        <p:nvSpPr>
          <p:cNvPr id="50" name="Google Shape;50;p5"/>
          <p:cNvSpPr/>
          <p:nvPr/>
        </p:nvSpPr>
        <p:spPr>
          <a:xfrm>
            <a:off x="6949440" y="2788920"/>
            <a:ext cx="4800600" cy="9144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15271D"/>
              </a:buClr>
              <a:buSzPts val="1350"/>
              <a:buFont typeface="Calibri"/>
              <a:buNone/>
            </a:pPr>
            <a:r>
              <a:rPr lang="en-US" sz="1350" b="0" i="0" u="none" strike="noStrike" cap="none">
                <a:solidFill>
                  <a:srgbClr val="15271D"/>
                </a:solidFill>
                <a:latin typeface="Calibri"/>
                <a:ea typeface="Calibri"/>
                <a:cs typeface="Calibri"/>
                <a:sym typeface="Calibri"/>
              </a:rPr>
              <a:t>Menyatukan hasil Konferwil, arah PBNU, hasil Munas-Konbes, dan kebutuhan riil masyarakat Aceh dalam satu orientasi.</a:t>
            </a:r>
            <a:endParaRPr sz="1350" b="0" i="0" u="none" strike="noStrike" cap="none">
              <a:solidFill>
                <a:schemeClr val="dk1"/>
              </a:solidFill>
              <a:latin typeface="Calibri"/>
              <a:ea typeface="Calibri"/>
              <a:cs typeface="Calibri"/>
              <a:sym typeface="Calibri"/>
            </a:endParaRPr>
          </a:p>
        </p:txBody>
      </p:sp>
      <p:sp>
        <p:nvSpPr>
          <p:cNvPr id="51" name="Google Shape;51;p5"/>
          <p:cNvSpPr/>
          <p:nvPr/>
        </p:nvSpPr>
        <p:spPr>
          <a:xfrm>
            <a:off x="502920" y="4251960"/>
            <a:ext cx="5532120" cy="2148840"/>
          </a:xfrm>
          <a:prstGeom prst="roundRect">
            <a:avLst>
              <a:gd name="adj" fmla="val 383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5"/>
          <p:cNvSpPr/>
          <p:nvPr/>
        </p:nvSpPr>
        <p:spPr>
          <a:xfrm>
            <a:off x="822960" y="4572000"/>
            <a:ext cx="868680" cy="86868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3" name="Google Shape;53;p5" descr="preencoded.png"/>
          <p:cNvPicPr preferRelativeResize="0"/>
          <p:nvPr/>
        </p:nvPicPr>
        <p:blipFill rotWithShape="1">
          <a:blip r:embed="rId5">
            <a:alphaModFix/>
          </a:blip>
          <a:srcRect/>
          <a:stretch/>
        </p:blipFill>
        <p:spPr>
          <a:xfrm>
            <a:off x="1033272" y="4782312"/>
            <a:ext cx="457200" cy="457200"/>
          </a:xfrm>
          <a:prstGeom prst="rect">
            <a:avLst/>
          </a:prstGeom>
          <a:noFill/>
          <a:ln>
            <a:noFill/>
          </a:ln>
        </p:spPr>
      </p:pic>
      <p:sp>
        <p:nvSpPr>
          <p:cNvPr id="54" name="Google Shape;54;p5"/>
          <p:cNvSpPr/>
          <p:nvPr/>
        </p:nvSpPr>
        <p:spPr>
          <a:xfrm>
            <a:off x="1920240" y="4599432"/>
            <a:ext cx="384048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800"/>
              <a:buFont typeface="Cambria"/>
              <a:buNone/>
            </a:pPr>
            <a:r>
              <a:rPr lang="en-US" sz="1800" b="1" i="0" u="none" strike="noStrike" cap="none">
                <a:solidFill>
                  <a:srgbClr val="0A4A2A"/>
                </a:solidFill>
                <a:latin typeface="Cambria"/>
                <a:ea typeface="Cambria"/>
                <a:cs typeface="Cambria"/>
                <a:sym typeface="Cambria"/>
              </a:rPr>
              <a:t>Menggerakkan semua jenjang</a:t>
            </a:r>
            <a:endParaRPr sz="1800" b="0" i="0" u="none" strike="noStrike" cap="none">
              <a:solidFill>
                <a:schemeClr val="dk1"/>
              </a:solidFill>
              <a:latin typeface="Calibri"/>
              <a:ea typeface="Calibri"/>
              <a:cs typeface="Calibri"/>
              <a:sym typeface="Calibri"/>
            </a:endParaRPr>
          </a:p>
        </p:txBody>
      </p:sp>
      <p:sp>
        <p:nvSpPr>
          <p:cNvPr id="55" name="Google Shape;55;p5"/>
          <p:cNvSpPr/>
          <p:nvPr/>
        </p:nvSpPr>
        <p:spPr>
          <a:xfrm>
            <a:off x="868680" y="5349240"/>
            <a:ext cx="4800600" cy="9144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15271D"/>
              </a:buClr>
              <a:buSzPts val="1350"/>
              <a:buFont typeface="Calibri"/>
              <a:buNone/>
            </a:pPr>
            <a:r>
              <a:rPr lang="en-US" sz="1350" b="0" i="0" u="none" strike="noStrike" cap="none">
                <a:solidFill>
                  <a:srgbClr val="15271D"/>
                </a:solidFill>
                <a:latin typeface="Calibri"/>
                <a:ea typeface="Calibri"/>
                <a:cs typeface="Calibri"/>
                <a:sym typeface="Calibri"/>
              </a:rPr>
              <a:t>PWNU, PCNU, MWCNU, ranting, lembaga, dan banom bergerak sebagai satu sistem yang saling menguatkan.</a:t>
            </a:r>
            <a:endParaRPr sz="1350" b="0" i="0" u="none" strike="noStrike" cap="none">
              <a:solidFill>
                <a:schemeClr val="dk1"/>
              </a:solidFill>
              <a:latin typeface="Calibri"/>
              <a:ea typeface="Calibri"/>
              <a:cs typeface="Calibri"/>
              <a:sym typeface="Calibri"/>
            </a:endParaRPr>
          </a:p>
        </p:txBody>
      </p:sp>
      <p:sp>
        <p:nvSpPr>
          <p:cNvPr id="56" name="Google Shape;56;p5"/>
          <p:cNvSpPr/>
          <p:nvPr/>
        </p:nvSpPr>
        <p:spPr>
          <a:xfrm>
            <a:off x="6583680" y="4251960"/>
            <a:ext cx="5532120" cy="2148840"/>
          </a:xfrm>
          <a:prstGeom prst="roundRect">
            <a:avLst>
              <a:gd name="adj" fmla="val 383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5"/>
          <p:cNvSpPr/>
          <p:nvPr/>
        </p:nvSpPr>
        <p:spPr>
          <a:xfrm>
            <a:off x="6903720" y="4572000"/>
            <a:ext cx="868680" cy="86868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 name="Google Shape;58;p5" descr="preencoded.png"/>
          <p:cNvPicPr preferRelativeResize="0"/>
          <p:nvPr/>
        </p:nvPicPr>
        <p:blipFill rotWithShape="1">
          <a:blip r:embed="rId6">
            <a:alphaModFix/>
          </a:blip>
          <a:srcRect/>
          <a:stretch/>
        </p:blipFill>
        <p:spPr>
          <a:xfrm>
            <a:off x="7114032" y="4782312"/>
            <a:ext cx="457200" cy="457200"/>
          </a:xfrm>
          <a:prstGeom prst="rect">
            <a:avLst/>
          </a:prstGeom>
          <a:noFill/>
          <a:ln>
            <a:noFill/>
          </a:ln>
        </p:spPr>
      </p:pic>
      <p:sp>
        <p:nvSpPr>
          <p:cNvPr id="59" name="Google Shape;59;p5"/>
          <p:cNvSpPr/>
          <p:nvPr/>
        </p:nvSpPr>
        <p:spPr>
          <a:xfrm>
            <a:off x="8001000" y="4599432"/>
            <a:ext cx="384048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800"/>
              <a:buFont typeface="Cambria"/>
              <a:buNone/>
            </a:pPr>
            <a:r>
              <a:rPr lang="en-US" sz="1800" b="1" i="0" u="none" strike="noStrike" cap="none">
                <a:solidFill>
                  <a:srgbClr val="0A4A2A"/>
                </a:solidFill>
                <a:latin typeface="Cambria"/>
                <a:ea typeface="Cambria"/>
                <a:cs typeface="Cambria"/>
                <a:sym typeface="Cambria"/>
              </a:rPr>
              <a:t>Diukur dari pelaksanaan</a:t>
            </a:r>
            <a:endParaRPr sz="1800" b="0" i="0" u="none" strike="noStrike" cap="none">
              <a:solidFill>
                <a:schemeClr val="dk1"/>
              </a:solidFill>
              <a:latin typeface="Calibri"/>
              <a:ea typeface="Calibri"/>
              <a:cs typeface="Calibri"/>
              <a:sym typeface="Calibri"/>
            </a:endParaRPr>
          </a:p>
        </p:txBody>
      </p:sp>
      <p:sp>
        <p:nvSpPr>
          <p:cNvPr id="60" name="Google Shape;60;p5"/>
          <p:cNvSpPr/>
          <p:nvPr/>
        </p:nvSpPr>
        <p:spPr>
          <a:xfrm>
            <a:off x="6949440" y="5349240"/>
            <a:ext cx="4800600" cy="9144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15271D"/>
              </a:buClr>
              <a:buSzPts val="1350"/>
              <a:buFont typeface="Calibri"/>
              <a:buNone/>
            </a:pPr>
            <a:r>
              <a:rPr lang="en-US" sz="1350" b="0" i="0" u="none" strike="noStrike" cap="none">
                <a:solidFill>
                  <a:srgbClr val="15271D"/>
                </a:solidFill>
                <a:latin typeface="Calibri"/>
                <a:ea typeface="Calibri"/>
                <a:cs typeface="Calibri"/>
                <a:sym typeface="Calibri"/>
              </a:rPr>
              <a:t>Keberhasilan bukan dari banyaknya keputusan, tetapi dari sejauh mana keputusan itu menjadi gerakan nyata.</a:t>
            </a:r>
            <a:endParaRPr sz="1350" b="0" i="0" u="none" strike="noStrike" cap="none">
              <a:solidFill>
                <a:schemeClr val="dk1"/>
              </a:solidFill>
              <a:latin typeface="Calibri"/>
              <a:ea typeface="Calibri"/>
              <a:cs typeface="Calibri"/>
              <a:sym typeface="Calibri"/>
            </a:endParaRPr>
          </a:p>
        </p:txBody>
      </p:sp>
      <p:sp>
        <p:nvSpPr>
          <p:cNvPr id="61" name="Google Shape;61;p5"/>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62" name="Google Shape;62;p5"/>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63" name="Google Shape;63;p5"/>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3</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8"/>
        <p:cNvGrpSpPr/>
        <p:nvPr/>
      </p:nvGrpSpPr>
      <p:grpSpPr>
        <a:xfrm>
          <a:off x="0" y="0"/>
          <a:ext cx="0" cy="0"/>
          <a:chOff x="0" y="0"/>
          <a:chExt cx="0" cy="0"/>
        </a:xfrm>
      </p:grpSpPr>
      <p:sp>
        <p:nvSpPr>
          <p:cNvPr id="69" name="Google Shape;69;p6"/>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CARA MEMBACA ORGANISASI</a:t>
            </a:r>
            <a:endParaRPr sz="1200" b="0" i="0" u="none" strike="noStrike" cap="none">
              <a:solidFill>
                <a:schemeClr val="dk1"/>
              </a:solidFill>
              <a:latin typeface="Calibri"/>
              <a:ea typeface="Calibri"/>
              <a:cs typeface="Calibri"/>
              <a:sym typeface="Calibri"/>
            </a:endParaRPr>
          </a:p>
        </p:txBody>
      </p:sp>
      <p:sp>
        <p:nvSpPr>
          <p:cNvPr id="70" name="Google Shape;70;p6"/>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Dari Kumpulan Kegiatan menuju Sistem yang Terarah</a:t>
            </a:r>
            <a:endParaRPr sz="3000" b="0" i="0" u="none" strike="noStrike" cap="none">
              <a:solidFill>
                <a:schemeClr val="dk1"/>
              </a:solidFill>
              <a:latin typeface="Calibri"/>
              <a:ea typeface="Calibri"/>
              <a:cs typeface="Calibri"/>
              <a:sym typeface="Calibri"/>
            </a:endParaRPr>
          </a:p>
        </p:txBody>
      </p:sp>
      <p:sp>
        <p:nvSpPr>
          <p:cNvPr id="71" name="Google Shape;71;p6"/>
          <p:cNvSpPr/>
          <p:nvPr/>
        </p:nvSpPr>
        <p:spPr>
          <a:xfrm>
            <a:off x="502920" y="1783080"/>
            <a:ext cx="5257800" cy="3840480"/>
          </a:xfrm>
          <a:prstGeom prst="roundRect">
            <a:avLst>
              <a:gd name="adj" fmla="val 1905"/>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6"/>
          <p:cNvSpPr/>
          <p:nvPr/>
        </p:nvSpPr>
        <p:spPr>
          <a:xfrm>
            <a:off x="6400800" y="1783080"/>
            <a:ext cx="5257800" cy="3840480"/>
          </a:xfrm>
          <a:prstGeom prst="roundRect">
            <a:avLst>
              <a:gd name="adj" fmla="val 1905"/>
            </a:avLst>
          </a:prstGeom>
          <a:solidFill>
            <a:srgbClr val="0A4A2A"/>
          </a:solidFill>
          <a:ln>
            <a:noFill/>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6"/>
          <p:cNvSpPr/>
          <p:nvPr/>
        </p:nvSpPr>
        <p:spPr>
          <a:xfrm>
            <a:off x="868680" y="2057400"/>
            <a:ext cx="452628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1300"/>
              <a:buFont typeface="Calibri"/>
              <a:buNone/>
            </a:pPr>
            <a:r>
              <a:rPr lang="en-US" sz="1300" b="1" i="0" u="none" strike="noStrike" cap="none">
                <a:solidFill>
                  <a:srgbClr val="5C7167"/>
                </a:solidFill>
                <a:latin typeface="Calibri"/>
                <a:ea typeface="Calibri"/>
                <a:cs typeface="Calibri"/>
                <a:sym typeface="Calibri"/>
              </a:rPr>
              <a:t>SELAMA INI</a:t>
            </a:r>
            <a:endParaRPr sz="1300" b="0" i="0" u="none" strike="noStrike" cap="none">
              <a:solidFill>
                <a:schemeClr val="dk1"/>
              </a:solidFill>
              <a:latin typeface="Calibri"/>
              <a:ea typeface="Calibri"/>
              <a:cs typeface="Calibri"/>
              <a:sym typeface="Calibri"/>
            </a:endParaRPr>
          </a:p>
        </p:txBody>
      </p:sp>
      <p:sp>
        <p:nvSpPr>
          <p:cNvPr id="74" name="Google Shape;74;p6"/>
          <p:cNvSpPr/>
          <p:nvPr/>
        </p:nvSpPr>
        <p:spPr>
          <a:xfrm>
            <a:off x="6766560" y="2057400"/>
            <a:ext cx="452628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300"/>
              <a:buFont typeface="Calibri"/>
              <a:buNone/>
            </a:pPr>
            <a:r>
              <a:rPr lang="en-US" sz="1300" b="1" i="0" u="none" strike="noStrike" cap="none">
                <a:solidFill>
                  <a:srgbClr val="C49A2E"/>
                </a:solidFill>
                <a:latin typeface="Calibri"/>
                <a:ea typeface="Calibri"/>
                <a:cs typeface="Calibri"/>
                <a:sym typeface="Calibri"/>
              </a:rPr>
              <a:t>ARAH BARU 2026–2031</a:t>
            </a:r>
            <a:endParaRPr sz="1300" b="0" i="0" u="none" strike="noStrike" cap="none">
              <a:solidFill>
                <a:schemeClr val="dk1"/>
              </a:solidFill>
              <a:latin typeface="Calibri"/>
              <a:ea typeface="Calibri"/>
              <a:cs typeface="Calibri"/>
              <a:sym typeface="Calibri"/>
            </a:endParaRPr>
          </a:p>
        </p:txBody>
      </p:sp>
      <p:sp>
        <p:nvSpPr>
          <p:cNvPr id="75" name="Google Shape;75;p6"/>
          <p:cNvSpPr/>
          <p:nvPr/>
        </p:nvSpPr>
        <p:spPr>
          <a:xfrm>
            <a:off x="868680" y="2697480"/>
            <a:ext cx="36576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B06A5C"/>
              </a:buClr>
              <a:buSzPts val="1400"/>
              <a:buFont typeface="Calibri"/>
              <a:buNone/>
            </a:pPr>
            <a:r>
              <a:rPr lang="en-US" sz="1400" b="1" i="0" u="none" strike="noStrike" cap="none">
                <a:solidFill>
                  <a:srgbClr val="B06A5C"/>
                </a:solidFill>
                <a:latin typeface="Calibri"/>
                <a:ea typeface="Calibri"/>
                <a:cs typeface="Calibri"/>
                <a:sym typeface="Calibri"/>
              </a:rPr>
              <a:t>✕</a:t>
            </a:r>
            <a:endParaRPr sz="1400" b="0" i="0" u="none" strike="noStrike" cap="none">
              <a:solidFill>
                <a:schemeClr val="dk1"/>
              </a:solidFill>
              <a:latin typeface="Calibri"/>
              <a:ea typeface="Calibri"/>
              <a:cs typeface="Calibri"/>
              <a:sym typeface="Calibri"/>
            </a:endParaRPr>
          </a:p>
        </p:txBody>
      </p:sp>
      <p:sp>
        <p:nvSpPr>
          <p:cNvPr id="76" name="Google Shape;76;p6"/>
          <p:cNvSpPr/>
          <p:nvPr/>
        </p:nvSpPr>
        <p:spPr>
          <a:xfrm>
            <a:off x="1280160" y="2697480"/>
            <a:ext cx="411480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5271D"/>
              </a:buClr>
              <a:buSzPts val="1300"/>
              <a:buFont typeface="Calibri"/>
              <a:buNone/>
            </a:pPr>
            <a:r>
              <a:rPr lang="en-US" sz="1300" b="0" i="0" u="none" strike="noStrike" cap="none">
                <a:solidFill>
                  <a:srgbClr val="15271D"/>
                </a:solidFill>
                <a:latin typeface="Calibri"/>
                <a:ea typeface="Calibri"/>
                <a:cs typeface="Calibri"/>
                <a:sym typeface="Calibri"/>
              </a:rPr>
              <a:t>Sukses diukur dari banyaknya kegiatan</a:t>
            </a:r>
            <a:endParaRPr sz="1300" b="0" i="0" u="none" strike="noStrike" cap="none">
              <a:solidFill>
                <a:schemeClr val="dk1"/>
              </a:solidFill>
              <a:latin typeface="Calibri"/>
              <a:ea typeface="Calibri"/>
              <a:cs typeface="Calibri"/>
              <a:sym typeface="Calibri"/>
            </a:endParaRPr>
          </a:p>
        </p:txBody>
      </p:sp>
      <p:sp>
        <p:nvSpPr>
          <p:cNvPr id="77" name="Google Shape;77;p6"/>
          <p:cNvSpPr/>
          <p:nvPr/>
        </p:nvSpPr>
        <p:spPr>
          <a:xfrm>
            <a:off x="868680" y="3264408"/>
            <a:ext cx="36576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B06A5C"/>
              </a:buClr>
              <a:buSzPts val="1400"/>
              <a:buFont typeface="Calibri"/>
              <a:buNone/>
            </a:pPr>
            <a:r>
              <a:rPr lang="en-US" sz="1400" b="1" i="0" u="none" strike="noStrike" cap="none">
                <a:solidFill>
                  <a:srgbClr val="B06A5C"/>
                </a:solidFill>
                <a:latin typeface="Calibri"/>
                <a:ea typeface="Calibri"/>
                <a:cs typeface="Calibri"/>
                <a:sym typeface="Calibri"/>
              </a:rPr>
              <a:t>✕</a:t>
            </a:r>
            <a:endParaRPr sz="1400" b="0" i="0" u="none" strike="noStrike" cap="none">
              <a:solidFill>
                <a:schemeClr val="dk1"/>
              </a:solidFill>
              <a:latin typeface="Calibri"/>
              <a:ea typeface="Calibri"/>
              <a:cs typeface="Calibri"/>
              <a:sym typeface="Calibri"/>
            </a:endParaRPr>
          </a:p>
        </p:txBody>
      </p:sp>
      <p:sp>
        <p:nvSpPr>
          <p:cNvPr id="78" name="Google Shape;78;p6"/>
          <p:cNvSpPr/>
          <p:nvPr/>
        </p:nvSpPr>
        <p:spPr>
          <a:xfrm>
            <a:off x="1280160" y="3264408"/>
            <a:ext cx="411480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5271D"/>
              </a:buClr>
              <a:buSzPts val="1300"/>
              <a:buFont typeface="Calibri"/>
              <a:buNone/>
            </a:pPr>
            <a:r>
              <a:rPr lang="en-US" sz="1300" b="0" i="0" u="none" strike="noStrike" cap="none">
                <a:solidFill>
                  <a:srgbClr val="15271D"/>
                </a:solidFill>
                <a:latin typeface="Calibri"/>
                <a:ea typeface="Calibri"/>
                <a:cs typeface="Calibri"/>
                <a:sym typeface="Calibri"/>
              </a:rPr>
              <a:t>Tiap bidang berjalan sendiri-sendiri</a:t>
            </a:r>
            <a:endParaRPr sz="1300" b="0" i="0" u="none" strike="noStrike" cap="none">
              <a:solidFill>
                <a:schemeClr val="dk1"/>
              </a:solidFill>
              <a:latin typeface="Calibri"/>
              <a:ea typeface="Calibri"/>
              <a:cs typeface="Calibri"/>
              <a:sym typeface="Calibri"/>
            </a:endParaRPr>
          </a:p>
        </p:txBody>
      </p:sp>
      <p:sp>
        <p:nvSpPr>
          <p:cNvPr id="79" name="Google Shape;79;p6"/>
          <p:cNvSpPr/>
          <p:nvPr/>
        </p:nvSpPr>
        <p:spPr>
          <a:xfrm>
            <a:off x="868680" y="3831336"/>
            <a:ext cx="36576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B06A5C"/>
              </a:buClr>
              <a:buSzPts val="1400"/>
              <a:buFont typeface="Calibri"/>
              <a:buNone/>
            </a:pPr>
            <a:r>
              <a:rPr lang="en-US" sz="1400" b="1" i="0" u="none" strike="noStrike" cap="none">
                <a:solidFill>
                  <a:srgbClr val="B06A5C"/>
                </a:solidFill>
                <a:latin typeface="Calibri"/>
                <a:ea typeface="Calibri"/>
                <a:cs typeface="Calibri"/>
                <a:sym typeface="Calibri"/>
              </a:rPr>
              <a:t>✕</a:t>
            </a:r>
            <a:endParaRPr sz="1400" b="0" i="0" u="none" strike="noStrike" cap="none">
              <a:solidFill>
                <a:schemeClr val="dk1"/>
              </a:solidFill>
              <a:latin typeface="Calibri"/>
              <a:ea typeface="Calibri"/>
              <a:cs typeface="Calibri"/>
              <a:sym typeface="Calibri"/>
            </a:endParaRPr>
          </a:p>
        </p:txBody>
      </p:sp>
      <p:sp>
        <p:nvSpPr>
          <p:cNvPr id="80" name="Google Shape;80;p6"/>
          <p:cNvSpPr/>
          <p:nvPr/>
        </p:nvSpPr>
        <p:spPr>
          <a:xfrm>
            <a:off x="1280160" y="3831336"/>
            <a:ext cx="411480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5271D"/>
              </a:buClr>
              <a:buSzPts val="1300"/>
              <a:buFont typeface="Calibri"/>
              <a:buNone/>
            </a:pPr>
            <a:r>
              <a:rPr lang="en-US" sz="1300" b="0" i="0" u="none" strike="noStrike" cap="none">
                <a:solidFill>
                  <a:srgbClr val="15271D"/>
                </a:solidFill>
                <a:latin typeface="Calibri"/>
                <a:ea typeface="Calibri"/>
                <a:cs typeface="Calibri"/>
                <a:sym typeface="Calibri"/>
              </a:rPr>
              <a:t>Program lahir spontan, tanpa arah</a:t>
            </a:r>
            <a:endParaRPr sz="1300" b="0" i="0" u="none" strike="noStrike" cap="none">
              <a:solidFill>
                <a:schemeClr val="dk1"/>
              </a:solidFill>
              <a:latin typeface="Calibri"/>
              <a:ea typeface="Calibri"/>
              <a:cs typeface="Calibri"/>
              <a:sym typeface="Calibri"/>
            </a:endParaRPr>
          </a:p>
        </p:txBody>
      </p:sp>
      <p:sp>
        <p:nvSpPr>
          <p:cNvPr id="81" name="Google Shape;81;p6"/>
          <p:cNvSpPr/>
          <p:nvPr/>
        </p:nvSpPr>
        <p:spPr>
          <a:xfrm>
            <a:off x="868680" y="4398264"/>
            <a:ext cx="36576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B06A5C"/>
              </a:buClr>
              <a:buSzPts val="1400"/>
              <a:buFont typeface="Calibri"/>
              <a:buNone/>
            </a:pPr>
            <a:r>
              <a:rPr lang="en-US" sz="1400" b="1" i="0" u="none" strike="noStrike" cap="none">
                <a:solidFill>
                  <a:srgbClr val="B06A5C"/>
                </a:solidFill>
                <a:latin typeface="Calibri"/>
                <a:ea typeface="Calibri"/>
                <a:cs typeface="Calibri"/>
                <a:sym typeface="Calibri"/>
              </a:rPr>
              <a:t>✕</a:t>
            </a:r>
            <a:endParaRPr sz="1400" b="0" i="0" u="none" strike="noStrike" cap="none">
              <a:solidFill>
                <a:schemeClr val="dk1"/>
              </a:solidFill>
              <a:latin typeface="Calibri"/>
              <a:ea typeface="Calibri"/>
              <a:cs typeface="Calibri"/>
              <a:sym typeface="Calibri"/>
            </a:endParaRPr>
          </a:p>
        </p:txBody>
      </p:sp>
      <p:sp>
        <p:nvSpPr>
          <p:cNvPr id="82" name="Google Shape;82;p6"/>
          <p:cNvSpPr/>
          <p:nvPr/>
        </p:nvSpPr>
        <p:spPr>
          <a:xfrm>
            <a:off x="1280160" y="4398264"/>
            <a:ext cx="411480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5271D"/>
              </a:buClr>
              <a:buSzPts val="1300"/>
              <a:buFont typeface="Calibri"/>
              <a:buNone/>
            </a:pPr>
            <a:r>
              <a:rPr lang="en-US" sz="1300" b="0" i="0" u="none" strike="noStrike" cap="none">
                <a:solidFill>
                  <a:srgbClr val="15271D"/>
                </a:solidFill>
                <a:latin typeface="Calibri"/>
                <a:ea typeface="Calibri"/>
                <a:cs typeface="Calibri"/>
                <a:sym typeface="Calibri"/>
              </a:rPr>
              <a:t>Tumpang tindih &amp; sebagian kebutuhan terabaikan</a:t>
            </a:r>
            <a:endParaRPr sz="1300" b="0" i="0" u="none" strike="noStrike" cap="none">
              <a:solidFill>
                <a:schemeClr val="dk1"/>
              </a:solidFill>
              <a:latin typeface="Calibri"/>
              <a:ea typeface="Calibri"/>
              <a:cs typeface="Calibri"/>
              <a:sym typeface="Calibri"/>
            </a:endParaRPr>
          </a:p>
        </p:txBody>
      </p:sp>
      <p:sp>
        <p:nvSpPr>
          <p:cNvPr id="83" name="Google Shape;83;p6"/>
          <p:cNvSpPr/>
          <p:nvPr/>
        </p:nvSpPr>
        <p:spPr>
          <a:xfrm>
            <a:off x="868680" y="4965192"/>
            <a:ext cx="365760" cy="36576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B06A5C"/>
              </a:buClr>
              <a:buSzPts val="1400"/>
              <a:buFont typeface="Calibri"/>
              <a:buNone/>
            </a:pPr>
            <a:r>
              <a:rPr lang="en-US" sz="1400" b="1" i="0" u="none" strike="noStrike" cap="none">
                <a:solidFill>
                  <a:srgbClr val="B06A5C"/>
                </a:solidFill>
                <a:latin typeface="Calibri"/>
                <a:ea typeface="Calibri"/>
                <a:cs typeface="Calibri"/>
                <a:sym typeface="Calibri"/>
              </a:rPr>
              <a:t>✕</a:t>
            </a:r>
            <a:endParaRPr sz="1400" b="0" i="0" u="none" strike="noStrike" cap="none">
              <a:solidFill>
                <a:schemeClr val="dk1"/>
              </a:solidFill>
              <a:latin typeface="Calibri"/>
              <a:ea typeface="Calibri"/>
              <a:cs typeface="Calibri"/>
              <a:sym typeface="Calibri"/>
            </a:endParaRPr>
          </a:p>
        </p:txBody>
      </p:sp>
      <p:sp>
        <p:nvSpPr>
          <p:cNvPr id="84" name="Google Shape;84;p6"/>
          <p:cNvSpPr/>
          <p:nvPr/>
        </p:nvSpPr>
        <p:spPr>
          <a:xfrm>
            <a:off x="1280160" y="4965192"/>
            <a:ext cx="411480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5271D"/>
              </a:buClr>
              <a:buSzPts val="1300"/>
              <a:buFont typeface="Calibri"/>
              <a:buNone/>
            </a:pPr>
            <a:r>
              <a:rPr lang="en-US" sz="1300" b="0" i="0" u="none" strike="noStrike" cap="none">
                <a:solidFill>
                  <a:srgbClr val="15271D"/>
                </a:solidFill>
                <a:latin typeface="Calibri"/>
                <a:ea typeface="Calibri"/>
                <a:cs typeface="Calibri"/>
                <a:sym typeface="Calibri"/>
              </a:rPr>
              <a:t>Pergantian pengurus = mulai dari nol</a:t>
            </a:r>
            <a:endParaRPr sz="1300" b="0" i="0" u="none" strike="noStrike" cap="none">
              <a:solidFill>
                <a:schemeClr val="dk1"/>
              </a:solidFill>
              <a:latin typeface="Calibri"/>
              <a:ea typeface="Calibri"/>
              <a:cs typeface="Calibri"/>
              <a:sym typeface="Calibri"/>
            </a:endParaRPr>
          </a:p>
        </p:txBody>
      </p:sp>
      <p:pic>
        <p:nvPicPr>
          <p:cNvPr id="85" name="Google Shape;85;p6" descr="preencoded.png"/>
          <p:cNvPicPr preferRelativeResize="0"/>
          <p:nvPr/>
        </p:nvPicPr>
        <p:blipFill rotWithShape="1">
          <a:blip r:embed="rId3">
            <a:alphaModFix/>
          </a:blip>
          <a:srcRect/>
          <a:stretch/>
        </p:blipFill>
        <p:spPr>
          <a:xfrm>
            <a:off x="6784848" y="2724912"/>
            <a:ext cx="237744" cy="237744"/>
          </a:xfrm>
          <a:prstGeom prst="rect">
            <a:avLst/>
          </a:prstGeom>
          <a:noFill/>
          <a:ln>
            <a:noFill/>
          </a:ln>
        </p:spPr>
      </p:pic>
      <p:sp>
        <p:nvSpPr>
          <p:cNvPr id="86" name="Google Shape;86;p6"/>
          <p:cNvSpPr/>
          <p:nvPr/>
        </p:nvSpPr>
        <p:spPr>
          <a:xfrm>
            <a:off x="7178040" y="2697480"/>
            <a:ext cx="411480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AF3EE"/>
              </a:buClr>
              <a:buSzPts val="1300"/>
              <a:buFont typeface="Calibri"/>
              <a:buNone/>
            </a:pPr>
            <a:r>
              <a:rPr lang="en-US" sz="1300" b="0" i="0" u="none" strike="noStrike" cap="none">
                <a:solidFill>
                  <a:srgbClr val="EAF3EE"/>
                </a:solidFill>
                <a:latin typeface="Calibri"/>
                <a:ea typeface="Calibri"/>
                <a:cs typeface="Calibri"/>
                <a:sym typeface="Calibri"/>
              </a:rPr>
              <a:t>Sukses diukur dari dampak &amp; capaian sasaran</a:t>
            </a:r>
            <a:endParaRPr sz="1300" b="0" i="0" u="none" strike="noStrike" cap="none">
              <a:solidFill>
                <a:schemeClr val="dk1"/>
              </a:solidFill>
              <a:latin typeface="Calibri"/>
              <a:ea typeface="Calibri"/>
              <a:cs typeface="Calibri"/>
              <a:sym typeface="Calibri"/>
            </a:endParaRPr>
          </a:p>
        </p:txBody>
      </p:sp>
      <p:pic>
        <p:nvPicPr>
          <p:cNvPr id="87" name="Google Shape;87;p6" descr="preencoded.png"/>
          <p:cNvPicPr preferRelativeResize="0"/>
          <p:nvPr/>
        </p:nvPicPr>
        <p:blipFill rotWithShape="1">
          <a:blip r:embed="rId3">
            <a:alphaModFix/>
          </a:blip>
          <a:srcRect/>
          <a:stretch/>
        </p:blipFill>
        <p:spPr>
          <a:xfrm>
            <a:off x="6784848" y="3291840"/>
            <a:ext cx="237744" cy="237744"/>
          </a:xfrm>
          <a:prstGeom prst="rect">
            <a:avLst/>
          </a:prstGeom>
          <a:noFill/>
          <a:ln>
            <a:noFill/>
          </a:ln>
        </p:spPr>
      </p:pic>
      <p:sp>
        <p:nvSpPr>
          <p:cNvPr id="88" name="Google Shape;88;p6"/>
          <p:cNvSpPr/>
          <p:nvPr/>
        </p:nvSpPr>
        <p:spPr>
          <a:xfrm>
            <a:off x="7178040" y="3264408"/>
            <a:ext cx="411480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AF3EE"/>
              </a:buClr>
              <a:buSzPts val="1300"/>
              <a:buFont typeface="Calibri"/>
              <a:buNone/>
            </a:pPr>
            <a:r>
              <a:rPr lang="en-US" sz="1300" b="0" i="0" u="none" strike="noStrike" cap="none">
                <a:solidFill>
                  <a:srgbClr val="EAF3EE"/>
                </a:solidFill>
                <a:latin typeface="Calibri"/>
                <a:ea typeface="Calibri"/>
                <a:cs typeface="Calibri"/>
                <a:sym typeface="Calibri"/>
              </a:rPr>
              <a:t>Seluruh bidang menuju satu tujuan strategis</a:t>
            </a:r>
            <a:endParaRPr sz="1300" b="0" i="0" u="none" strike="noStrike" cap="none">
              <a:solidFill>
                <a:schemeClr val="dk1"/>
              </a:solidFill>
              <a:latin typeface="Calibri"/>
              <a:ea typeface="Calibri"/>
              <a:cs typeface="Calibri"/>
              <a:sym typeface="Calibri"/>
            </a:endParaRPr>
          </a:p>
        </p:txBody>
      </p:sp>
      <p:pic>
        <p:nvPicPr>
          <p:cNvPr id="89" name="Google Shape;89;p6" descr="preencoded.png"/>
          <p:cNvPicPr preferRelativeResize="0"/>
          <p:nvPr/>
        </p:nvPicPr>
        <p:blipFill rotWithShape="1">
          <a:blip r:embed="rId3">
            <a:alphaModFix/>
          </a:blip>
          <a:srcRect/>
          <a:stretch/>
        </p:blipFill>
        <p:spPr>
          <a:xfrm>
            <a:off x="6784848" y="3858768"/>
            <a:ext cx="237744" cy="237744"/>
          </a:xfrm>
          <a:prstGeom prst="rect">
            <a:avLst/>
          </a:prstGeom>
          <a:noFill/>
          <a:ln>
            <a:noFill/>
          </a:ln>
        </p:spPr>
      </p:pic>
      <p:sp>
        <p:nvSpPr>
          <p:cNvPr id="90" name="Google Shape;90;p6"/>
          <p:cNvSpPr/>
          <p:nvPr/>
        </p:nvSpPr>
        <p:spPr>
          <a:xfrm>
            <a:off x="7178040" y="3831336"/>
            <a:ext cx="411480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AF3EE"/>
              </a:buClr>
              <a:buSzPts val="1300"/>
              <a:buFont typeface="Calibri"/>
              <a:buNone/>
            </a:pPr>
            <a:r>
              <a:rPr lang="en-US" sz="1300" b="0" i="0" u="none" strike="noStrike" cap="none">
                <a:solidFill>
                  <a:srgbClr val="EAF3EE"/>
                </a:solidFill>
                <a:latin typeface="Calibri"/>
                <a:ea typeface="Calibri"/>
                <a:cs typeface="Calibri"/>
                <a:sym typeface="Calibri"/>
              </a:rPr>
              <a:t>Program adalah turunan Rencana Strategis</a:t>
            </a:r>
            <a:endParaRPr sz="1300" b="0" i="0" u="none" strike="noStrike" cap="none">
              <a:solidFill>
                <a:schemeClr val="dk1"/>
              </a:solidFill>
              <a:latin typeface="Calibri"/>
              <a:ea typeface="Calibri"/>
              <a:cs typeface="Calibri"/>
              <a:sym typeface="Calibri"/>
            </a:endParaRPr>
          </a:p>
        </p:txBody>
      </p:sp>
      <p:pic>
        <p:nvPicPr>
          <p:cNvPr id="91" name="Google Shape;91;p6" descr="preencoded.png"/>
          <p:cNvPicPr preferRelativeResize="0"/>
          <p:nvPr/>
        </p:nvPicPr>
        <p:blipFill rotWithShape="1">
          <a:blip r:embed="rId3">
            <a:alphaModFix/>
          </a:blip>
          <a:srcRect/>
          <a:stretch/>
        </p:blipFill>
        <p:spPr>
          <a:xfrm>
            <a:off x="6784848" y="4425696"/>
            <a:ext cx="237744" cy="237744"/>
          </a:xfrm>
          <a:prstGeom prst="rect">
            <a:avLst/>
          </a:prstGeom>
          <a:noFill/>
          <a:ln>
            <a:noFill/>
          </a:ln>
        </p:spPr>
      </p:pic>
      <p:sp>
        <p:nvSpPr>
          <p:cNvPr id="92" name="Google Shape;92;p6"/>
          <p:cNvSpPr/>
          <p:nvPr/>
        </p:nvSpPr>
        <p:spPr>
          <a:xfrm>
            <a:off x="7178040" y="4398264"/>
            <a:ext cx="411480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AF3EE"/>
              </a:buClr>
              <a:buSzPts val="1300"/>
              <a:buFont typeface="Calibri"/>
              <a:buNone/>
            </a:pPr>
            <a:r>
              <a:rPr lang="en-US" sz="1300" b="0" i="0" u="none" strike="noStrike" cap="none">
                <a:solidFill>
                  <a:srgbClr val="EAF3EE"/>
                </a:solidFill>
                <a:latin typeface="Calibri"/>
                <a:ea typeface="Calibri"/>
                <a:cs typeface="Calibri"/>
                <a:sym typeface="Calibri"/>
              </a:rPr>
              <a:t>Prioritas disepakati, sumber daya terfokus</a:t>
            </a:r>
            <a:endParaRPr sz="1300" b="0" i="0" u="none" strike="noStrike" cap="none">
              <a:solidFill>
                <a:schemeClr val="dk1"/>
              </a:solidFill>
              <a:latin typeface="Calibri"/>
              <a:ea typeface="Calibri"/>
              <a:cs typeface="Calibri"/>
              <a:sym typeface="Calibri"/>
            </a:endParaRPr>
          </a:p>
        </p:txBody>
      </p:sp>
      <p:pic>
        <p:nvPicPr>
          <p:cNvPr id="93" name="Google Shape;93;p6" descr="preencoded.png"/>
          <p:cNvPicPr preferRelativeResize="0"/>
          <p:nvPr/>
        </p:nvPicPr>
        <p:blipFill rotWithShape="1">
          <a:blip r:embed="rId3">
            <a:alphaModFix/>
          </a:blip>
          <a:srcRect/>
          <a:stretch/>
        </p:blipFill>
        <p:spPr>
          <a:xfrm>
            <a:off x="6784848" y="4992624"/>
            <a:ext cx="237744" cy="237744"/>
          </a:xfrm>
          <a:prstGeom prst="rect">
            <a:avLst/>
          </a:prstGeom>
          <a:noFill/>
          <a:ln>
            <a:noFill/>
          </a:ln>
        </p:spPr>
      </p:pic>
      <p:sp>
        <p:nvSpPr>
          <p:cNvPr id="94" name="Google Shape;94;p6"/>
          <p:cNvSpPr/>
          <p:nvPr/>
        </p:nvSpPr>
        <p:spPr>
          <a:xfrm>
            <a:off x="7178040" y="4965192"/>
            <a:ext cx="4114800"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AF3EE"/>
              </a:buClr>
              <a:buSzPts val="1300"/>
              <a:buFont typeface="Calibri"/>
              <a:buNone/>
            </a:pPr>
            <a:r>
              <a:rPr lang="en-US" sz="1300" b="0" i="0" u="none" strike="noStrike" cap="none">
                <a:solidFill>
                  <a:srgbClr val="EAF3EE"/>
                </a:solidFill>
                <a:latin typeface="Calibri"/>
                <a:ea typeface="Calibri"/>
                <a:cs typeface="Calibri"/>
                <a:sym typeface="Calibri"/>
              </a:rPr>
              <a:t>Renstra menjaga kesinambungan antar periode</a:t>
            </a:r>
            <a:endParaRPr sz="1300" b="0" i="0" u="none" strike="noStrike" cap="none">
              <a:solidFill>
                <a:schemeClr val="dk1"/>
              </a:solidFill>
              <a:latin typeface="Calibri"/>
              <a:ea typeface="Calibri"/>
              <a:cs typeface="Calibri"/>
              <a:sym typeface="Calibri"/>
            </a:endParaRPr>
          </a:p>
        </p:txBody>
      </p:sp>
      <p:sp>
        <p:nvSpPr>
          <p:cNvPr id="95" name="Google Shape;95;p6"/>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96" name="Google Shape;96;p6"/>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97" name="Google Shape;97;p6"/>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4</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2"/>
        <p:cNvGrpSpPr/>
        <p:nvPr/>
      </p:nvGrpSpPr>
      <p:grpSpPr>
        <a:xfrm>
          <a:off x="0" y="0"/>
          <a:ext cx="0" cy="0"/>
          <a:chOff x="0" y="0"/>
          <a:chExt cx="0" cy="0"/>
        </a:xfrm>
      </p:grpSpPr>
      <p:sp>
        <p:nvSpPr>
          <p:cNvPr id="103" name="Google Shape;103;p7"/>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ALUR BESAR</a:t>
            </a:r>
            <a:endParaRPr sz="1200" b="0" i="0" u="none" strike="noStrike" cap="none">
              <a:solidFill>
                <a:schemeClr val="dk1"/>
              </a:solidFill>
              <a:latin typeface="Calibri"/>
              <a:ea typeface="Calibri"/>
              <a:cs typeface="Calibri"/>
              <a:sym typeface="Calibri"/>
            </a:endParaRPr>
          </a:p>
        </p:txBody>
      </p:sp>
      <p:sp>
        <p:nvSpPr>
          <p:cNvPr id="104" name="Google Shape;104;p7"/>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Bagaimana PWNU Aceh Menurunkan Program</a:t>
            </a:r>
            <a:endParaRPr sz="3000" b="0" i="0" u="none" strike="noStrike" cap="none">
              <a:solidFill>
                <a:schemeClr val="dk1"/>
              </a:solidFill>
              <a:latin typeface="Calibri"/>
              <a:ea typeface="Calibri"/>
              <a:cs typeface="Calibri"/>
              <a:sym typeface="Calibri"/>
            </a:endParaRPr>
          </a:p>
        </p:txBody>
      </p:sp>
      <p:sp>
        <p:nvSpPr>
          <p:cNvPr id="105" name="Google Shape;105;p7"/>
          <p:cNvSpPr/>
          <p:nvPr/>
        </p:nvSpPr>
        <p:spPr>
          <a:xfrm>
            <a:off x="502920" y="1481328"/>
            <a:ext cx="1097280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1400"/>
              <a:buFont typeface="Calibri"/>
              <a:buNone/>
            </a:pPr>
            <a:r>
              <a:rPr lang="en-US" sz="1400" b="0" i="1" u="none" strike="noStrike" cap="none">
                <a:solidFill>
                  <a:srgbClr val="5C7167"/>
                </a:solidFill>
                <a:latin typeface="Calibri"/>
                <a:ea typeface="Calibri"/>
                <a:cs typeface="Calibri"/>
                <a:sym typeface="Calibri"/>
              </a:rPr>
              <a:t>Setiap program harus dapat ditarik garis lurusnya ke arah strategis nasional. Inilah rantai keselarasan jam'iyyah:</a:t>
            </a:r>
            <a:endParaRPr sz="1400" b="0" i="0" u="none" strike="noStrike" cap="none">
              <a:solidFill>
                <a:schemeClr val="dk1"/>
              </a:solidFill>
              <a:latin typeface="Calibri"/>
              <a:ea typeface="Calibri"/>
              <a:cs typeface="Calibri"/>
              <a:sym typeface="Calibri"/>
            </a:endParaRPr>
          </a:p>
        </p:txBody>
      </p:sp>
      <p:sp>
        <p:nvSpPr>
          <p:cNvPr id="106" name="Google Shape;106;p7"/>
          <p:cNvSpPr/>
          <p:nvPr/>
        </p:nvSpPr>
        <p:spPr>
          <a:xfrm>
            <a:off x="502920" y="2057400"/>
            <a:ext cx="2542032" cy="3154680"/>
          </a:xfrm>
          <a:prstGeom prst="roundRect">
            <a:avLst>
              <a:gd name="adj" fmla="val 3597"/>
            </a:avLst>
          </a:prstGeom>
          <a:solidFill>
            <a:srgbClr val="15663F"/>
          </a:solidFill>
          <a:ln>
            <a:noFill/>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7"/>
          <p:cNvSpPr/>
          <p:nvPr/>
        </p:nvSpPr>
        <p:spPr>
          <a:xfrm>
            <a:off x="502920" y="2313432"/>
            <a:ext cx="2542032"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7D7A6"/>
              </a:buClr>
              <a:buSzPts val="3000"/>
              <a:buFont typeface="Cambria"/>
              <a:buNone/>
            </a:pPr>
            <a:r>
              <a:rPr lang="en-US" sz="3000" b="1" i="0" u="none" strike="noStrike" cap="none">
                <a:solidFill>
                  <a:srgbClr val="E7D7A6"/>
                </a:solidFill>
                <a:latin typeface="Cambria"/>
                <a:ea typeface="Cambria"/>
                <a:cs typeface="Cambria"/>
                <a:sym typeface="Cambria"/>
              </a:rPr>
              <a:t>01</a:t>
            </a:r>
            <a:endParaRPr sz="3000" b="0" i="0" u="none" strike="noStrike" cap="none">
              <a:solidFill>
                <a:schemeClr val="dk1"/>
              </a:solidFill>
              <a:latin typeface="Calibri"/>
              <a:ea typeface="Calibri"/>
              <a:cs typeface="Calibri"/>
              <a:sym typeface="Calibri"/>
            </a:endParaRPr>
          </a:p>
        </p:txBody>
      </p:sp>
      <p:pic>
        <p:nvPicPr>
          <p:cNvPr id="108" name="Google Shape;108;p7" descr="preencoded.png"/>
          <p:cNvPicPr preferRelativeResize="0"/>
          <p:nvPr/>
        </p:nvPicPr>
        <p:blipFill rotWithShape="1">
          <a:blip r:embed="rId3">
            <a:alphaModFix/>
          </a:blip>
          <a:srcRect/>
          <a:stretch/>
        </p:blipFill>
        <p:spPr>
          <a:xfrm>
            <a:off x="1499616" y="2971800"/>
            <a:ext cx="548640" cy="548640"/>
          </a:xfrm>
          <a:prstGeom prst="rect">
            <a:avLst/>
          </a:prstGeom>
          <a:noFill/>
          <a:ln>
            <a:noFill/>
          </a:ln>
        </p:spPr>
      </p:pic>
      <p:sp>
        <p:nvSpPr>
          <p:cNvPr id="109" name="Google Shape;109;p7"/>
          <p:cNvSpPr/>
          <p:nvPr/>
        </p:nvSpPr>
        <p:spPr>
          <a:xfrm>
            <a:off x="667512" y="3630168"/>
            <a:ext cx="2212848" cy="5029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50"/>
              <a:buFont typeface="Cambria"/>
              <a:buNone/>
            </a:pPr>
            <a:r>
              <a:rPr lang="en-US" sz="1450" b="1" i="0" u="none" strike="noStrike" cap="none">
                <a:solidFill>
                  <a:srgbClr val="FFFFFF"/>
                </a:solidFill>
                <a:latin typeface="Cambria"/>
                <a:ea typeface="Cambria"/>
                <a:cs typeface="Cambria"/>
                <a:sym typeface="Cambria"/>
              </a:rPr>
              <a:t>RENSTRA PBNU</a:t>
            </a:r>
            <a:endParaRPr sz="1450" b="0" i="0" u="none" strike="noStrike" cap="none">
              <a:solidFill>
                <a:schemeClr val="dk1"/>
              </a:solidFill>
              <a:latin typeface="Calibri"/>
              <a:ea typeface="Calibri"/>
              <a:cs typeface="Calibri"/>
              <a:sym typeface="Calibri"/>
            </a:endParaRPr>
          </a:p>
        </p:txBody>
      </p:sp>
      <p:sp>
        <p:nvSpPr>
          <p:cNvPr id="110" name="Google Shape;110;p7"/>
          <p:cNvSpPr/>
          <p:nvPr/>
        </p:nvSpPr>
        <p:spPr>
          <a:xfrm>
            <a:off x="667512" y="4087368"/>
            <a:ext cx="2212848" cy="2743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7D7A6"/>
              </a:buClr>
              <a:buSzPts val="1100"/>
              <a:buFont typeface="Calibri"/>
              <a:buNone/>
            </a:pPr>
            <a:r>
              <a:rPr lang="en-US" sz="1100" b="1" i="0" u="none" strike="noStrike" cap="none">
                <a:solidFill>
                  <a:srgbClr val="E7D7A6"/>
                </a:solidFill>
                <a:latin typeface="Calibri"/>
                <a:ea typeface="Calibri"/>
                <a:cs typeface="Calibri"/>
                <a:sym typeface="Calibri"/>
              </a:rPr>
              <a:t>2023–2027</a:t>
            </a:r>
            <a:endParaRPr sz="1100" b="0" i="0" u="none" strike="noStrike" cap="none">
              <a:solidFill>
                <a:schemeClr val="dk1"/>
              </a:solidFill>
              <a:latin typeface="Calibri"/>
              <a:ea typeface="Calibri"/>
              <a:cs typeface="Calibri"/>
              <a:sym typeface="Calibri"/>
            </a:endParaRPr>
          </a:p>
        </p:txBody>
      </p:sp>
      <p:sp>
        <p:nvSpPr>
          <p:cNvPr id="111" name="Google Shape;111;p7"/>
          <p:cNvSpPr/>
          <p:nvPr/>
        </p:nvSpPr>
        <p:spPr>
          <a:xfrm>
            <a:off x="685800" y="4389120"/>
            <a:ext cx="2176272" cy="731520"/>
          </a:xfrm>
          <a:prstGeom prst="rect">
            <a:avLst/>
          </a:prstGeom>
          <a:noFill/>
          <a:ln>
            <a:noFill/>
          </a:ln>
        </p:spPr>
        <p:txBody>
          <a:bodyPr spcFirstLastPara="1" wrap="square" lIns="0" tIns="0" rIns="0" bIns="0" anchor="ctr" anchorCtr="0">
            <a:noAutofit/>
          </a:bodyPr>
          <a:lstStyle/>
          <a:p>
            <a:pPr marL="0" marR="0" lvl="0" indent="0" algn="ctr" rtl="0">
              <a:lnSpc>
                <a:spcPct val="105000"/>
              </a:lnSpc>
              <a:spcBef>
                <a:spcPts val="0"/>
              </a:spcBef>
              <a:spcAft>
                <a:spcPts val="0"/>
              </a:spcAft>
              <a:buClr>
                <a:srgbClr val="DCEBE2"/>
              </a:buClr>
              <a:buSzPts val="1050"/>
              <a:buFont typeface="Calibri"/>
              <a:buNone/>
            </a:pPr>
            <a:r>
              <a:rPr lang="en-US" sz="1050" b="0" i="0" u="none" strike="noStrike" cap="none">
                <a:solidFill>
                  <a:srgbClr val="DCEBE2"/>
                </a:solidFill>
                <a:latin typeface="Calibri"/>
                <a:ea typeface="Calibri"/>
                <a:cs typeface="Calibri"/>
                <a:sym typeface="Calibri"/>
              </a:rPr>
              <a:t>Visi • 3 Misi • 4 Tujuan • 5 Program Strategis Nasional (PSN)</a:t>
            </a:r>
            <a:endParaRPr sz="1050" b="0" i="0" u="none" strike="noStrike" cap="none">
              <a:solidFill>
                <a:schemeClr val="dk1"/>
              </a:solidFill>
              <a:latin typeface="Calibri"/>
              <a:ea typeface="Calibri"/>
              <a:cs typeface="Calibri"/>
              <a:sym typeface="Calibri"/>
            </a:endParaRPr>
          </a:p>
        </p:txBody>
      </p:sp>
      <p:sp>
        <p:nvSpPr>
          <p:cNvPr id="112" name="Google Shape;112;p7"/>
          <p:cNvSpPr/>
          <p:nvPr/>
        </p:nvSpPr>
        <p:spPr>
          <a:xfrm>
            <a:off x="2985973" y="3131820"/>
            <a:ext cx="45720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4000"/>
              <a:buFont typeface="Calibri"/>
              <a:buNone/>
            </a:pPr>
            <a:r>
              <a:rPr lang="en-US" sz="4000" b="1" i="0" u="none" strike="noStrike" cap="none">
                <a:solidFill>
                  <a:srgbClr val="C49A2E"/>
                </a:solidFill>
                <a:latin typeface="Calibri"/>
                <a:ea typeface="Calibri"/>
                <a:cs typeface="Calibri"/>
                <a:sym typeface="Calibri"/>
              </a:rPr>
              <a:t>›</a:t>
            </a:r>
            <a:endParaRPr sz="4000" b="0" i="0" u="none" strike="noStrike" cap="none">
              <a:solidFill>
                <a:schemeClr val="dk1"/>
              </a:solidFill>
              <a:latin typeface="Calibri"/>
              <a:ea typeface="Calibri"/>
              <a:cs typeface="Calibri"/>
              <a:sym typeface="Calibri"/>
            </a:endParaRPr>
          </a:p>
        </p:txBody>
      </p:sp>
      <p:sp>
        <p:nvSpPr>
          <p:cNvPr id="113" name="Google Shape;113;p7"/>
          <p:cNvSpPr/>
          <p:nvPr/>
        </p:nvSpPr>
        <p:spPr>
          <a:xfrm>
            <a:off x="3384194" y="2057400"/>
            <a:ext cx="2542032" cy="3154680"/>
          </a:xfrm>
          <a:prstGeom prst="roundRect">
            <a:avLst>
              <a:gd name="adj" fmla="val 3597"/>
            </a:avLst>
          </a:prstGeom>
          <a:solidFill>
            <a:srgbClr val="15663F"/>
          </a:solidFill>
          <a:ln>
            <a:noFill/>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7"/>
          <p:cNvSpPr/>
          <p:nvPr/>
        </p:nvSpPr>
        <p:spPr>
          <a:xfrm>
            <a:off x="3384194" y="2313432"/>
            <a:ext cx="2542032"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7D7A6"/>
              </a:buClr>
              <a:buSzPts val="3000"/>
              <a:buFont typeface="Cambria"/>
              <a:buNone/>
            </a:pPr>
            <a:r>
              <a:rPr lang="en-US" sz="3000" b="1" i="0" u="none" strike="noStrike" cap="none">
                <a:solidFill>
                  <a:srgbClr val="E7D7A6"/>
                </a:solidFill>
                <a:latin typeface="Cambria"/>
                <a:ea typeface="Cambria"/>
                <a:cs typeface="Cambria"/>
                <a:sym typeface="Cambria"/>
              </a:rPr>
              <a:t>02</a:t>
            </a:r>
            <a:endParaRPr sz="3000" b="0" i="0" u="none" strike="noStrike" cap="none">
              <a:solidFill>
                <a:schemeClr val="dk1"/>
              </a:solidFill>
              <a:latin typeface="Calibri"/>
              <a:ea typeface="Calibri"/>
              <a:cs typeface="Calibri"/>
              <a:sym typeface="Calibri"/>
            </a:endParaRPr>
          </a:p>
        </p:txBody>
      </p:sp>
      <p:pic>
        <p:nvPicPr>
          <p:cNvPr id="115" name="Google Shape;115;p7" descr="preencoded.png"/>
          <p:cNvPicPr preferRelativeResize="0"/>
          <p:nvPr/>
        </p:nvPicPr>
        <p:blipFill rotWithShape="1">
          <a:blip r:embed="rId4">
            <a:alphaModFix/>
          </a:blip>
          <a:srcRect/>
          <a:stretch/>
        </p:blipFill>
        <p:spPr>
          <a:xfrm>
            <a:off x="4380890" y="2971800"/>
            <a:ext cx="548640" cy="548640"/>
          </a:xfrm>
          <a:prstGeom prst="rect">
            <a:avLst/>
          </a:prstGeom>
          <a:noFill/>
          <a:ln>
            <a:noFill/>
          </a:ln>
        </p:spPr>
      </p:pic>
      <p:sp>
        <p:nvSpPr>
          <p:cNvPr id="116" name="Google Shape;116;p7"/>
          <p:cNvSpPr/>
          <p:nvPr/>
        </p:nvSpPr>
        <p:spPr>
          <a:xfrm>
            <a:off x="3548786" y="3630168"/>
            <a:ext cx="2212848" cy="5029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50"/>
              <a:buFont typeface="Cambria"/>
              <a:buNone/>
            </a:pPr>
            <a:r>
              <a:rPr lang="en-US" sz="1450" b="1" i="0" u="none" strike="noStrike" cap="none">
                <a:solidFill>
                  <a:srgbClr val="FFFFFF"/>
                </a:solidFill>
                <a:latin typeface="Cambria"/>
                <a:ea typeface="Cambria"/>
                <a:cs typeface="Cambria"/>
                <a:sym typeface="Cambria"/>
              </a:rPr>
              <a:t>RENSTRA PWNU ACEH</a:t>
            </a:r>
            <a:endParaRPr sz="1450" b="0" i="0" u="none" strike="noStrike" cap="none">
              <a:solidFill>
                <a:schemeClr val="dk1"/>
              </a:solidFill>
              <a:latin typeface="Calibri"/>
              <a:ea typeface="Calibri"/>
              <a:cs typeface="Calibri"/>
              <a:sym typeface="Calibri"/>
            </a:endParaRPr>
          </a:p>
        </p:txBody>
      </p:sp>
      <p:sp>
        <p:nvSpPr>
          <p:cNvPr id="117" name="Google Shape;117;p7"/>
          <p:cNvSpPr/>
          <p:nvPr/>
        </p:nvSpPr>
        <p:spPr>
          <a:xfrm>
            <a:off x="3548786" y="4087368"/>
            <a:ext cx="2212848" cy="2743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7D7A6"/>
              </a:buClr>
              <a:buSzPts val="1100"/>
              <a:buFont typeface="Calibri"/>
              <a:buNone/>
            </a:pPr>
            <a:r>
              <a:rPr lang="en-US" sz="1100" b="1" i="0" u="none" strike="noStrike" cap="none">
                <a:solidFill>
                  <a:srgbClr val="E7D7A6"/>
                </a:solidFill>
                <a:latin typeface="Calibri"/>
                <a:ea typeface="Calibri"/>
                <a:cs typeface="Calibri"/>
                <a:sym typeface="Calibri"/>
              </a:rPr>
              <a:t>2026–2031</a:t>
            </a:r>
            <a:endParaRPr sz="1100" b="0" i="0" u="none" strike="noStrike" cap="none">
              <a:solidFill>
                <a:schemeClr val="dk1"/>
              </a:solidFill>
              <a:latin typeface="Calibri"/>
              <a:ea typeface="Calibri"/>
              <a:cs typeface="Calibri"/>
              <a:sym typeface="Calibri"/>
            </a:endParaRPr>
          </a:p>
        </p:txBody>
      </p:sp>
      <p:sp>
        <p:nvSpPr>
          <p:cNvPr id="118" name="Google Shape;118;p7"/>
          <p:cNvSpPr/>
          <p:nvPr/>
        </p:nvSpPr>
        <p:spPr>
          <a:xfrm>
            <a:off x="3567074" y="4389120"/>
            <a:ext cx="2176272" cy="731520"/>
          </a:xfrm>
          <a:prstGeom prst="rect">
            <a:avLst/>
          </a:prstGeom>
          <a:noFill/>
          <a:ln>
            <a:noFill/>
          </a:ln>
        </p:spPr>
        <p:txBody>
          <a:bodyPr spcFirstLastPara="1" wrap="square" lIns="0" tIns="0" rIns="0" bIns="0" anchor="ctr" anchorCtr="0">
            <a:noAutofit/>
          </a:bodyPr>
          <a:lstStyle/>
          <a:p>
            <a:pPr marL="0" marR="0" lvl="0" indent="0" algn="ctr" rtl="0">
              <a:lnSpc>
                <a:spcPct val="105000"/>
              </a:lnSpc>
              <a:spcBef>
                <a:spcPts val="0"/>
              </a:spcBef>
              <a:spcAft>
                <a:spcPts val="0"/>
              </a:spcAft>
              <a:buClr>
                <a:srgbClr val="DCEBE2"/>
              </a:buClr>
              <a:buSzPts val="1050"/>
              <a:buFont typeface="Calibri"/>
              <a:buNone/>
            </a:pPr>
            <a:r>
              <a:rPr lang="en-US" sz="1050" b="0" i="0" u="none" strike="noStrike" cap="none">
                <a:solidFill>
                  <a:srgbClr val="DCEBE2"/>
                </a:solidFill>
                <a:latin typeface="Calibri"/>
                <a:ea typeface="Calibri"/>
                <a:cs typeface="Calibri"/>
                <a:sym typeface="Calibri"/>
              </a:rPr>
              <a:t>Diterjemahkan ke konteks Aceh: Visi, Misi, Tujuan &amp; Outcome 2030</a:t>
            </a:r>
            <a:endParaRPr sz="1050" b="0" i="0" u="none" strike="noStrike" cap="none">
              <a:solidFill>
                <a:schemeClr val="dk1"/>
              </a:solidFill>
              <a:latin typeface="Calibri"/>
              <a:ea typeface="Calibri"/>
              <a:cs typeface="Calibri"/>
              <a:sym typeface="Calibri"/>
            </a:endParaRPr>
          </a:p>
        </p:txBody>
      </p:sp>
      <p:sp>
        <p:nvSpPr>
          <p:cNvPr id="119" name="Google Shape;119;p7"/>
          <p:cNvSpPr/>
          <p:nvPr/>
        </p:nvSpPr>
        <p:spPr>
          <a:xfrm>
            <a:off x="5867248" y="3131820"/>
            <a:ext cx="45720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4000"/>
              <a:buFont typeface="Calibri"/>
              <a:buNone/>
            </a:pPr>
            <a:r>
              <a:rPr lang="en-US" sz="4000" b="1" i="0" u="none" strike="noStrike" cap="none">
                <a:solidFill>
                  <a:srgbClr val="C49A2E"/>
                </a:solidFill>
                <a:latin typeface="Calibri"/>
                <a:ea typeface="Calibri"/>
                <a:cs typeface="Calibri"/>
                <a:sym typeface="Calibri"/>
              </a:rPr>
              <a:t>›</a:t>
            </a:r>
            <a:endParaRPr sz="4000" b="0" i="0" u="none" strike="noStrike" cap="none">
              <a:solidFill>
                <a:schemeClr val="dk1"/>
              </a:solidFill>
              <a:latin typeface="Calibri"/>
              <a:ea typeface="Calibri"/>
              <a:cs typeface="Calibri"/>
              <a:sym typeface="Calibri"/>
            </a:endParaRPr>
          </a:p>
        </p:txBody>
      </p:sp>
      <p:sp>
        <p:nvSpPr>
          <p:cNvPr id="120" name="Google Shape;120;p7"/>
          <p:cNvSpPr/>
          <p:nvPr/>
        </p:nvSpPr>
        <p:spPr>
          <a:xfrm>
            <a:off x="6265469" y="2057400"/>
            <a:ext cx="2542032" cy="3154680"/>
          </a:xfrm>
          <a:prstGeom prst="roundRect">
            <a:avLst>
              <a:gd name="adj" fmla="val 3597"/>
            </a:avLst>
          </a:prstGeom>
          <a:solidFill>
            <a:srgbClr val="15663F"/>
          </a:solidFill>
          <a:ln>
            <a:noFill/>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7"/>
          <p:cNvSpPr/>
          <p:nvPr/>
        </p:nvSpPr>
        <p:spPr>
          <a:xfrm>
            <a:off x="6265469" y="2313432"/>
            <a:ext cx="2542032"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7D7A6"/>
              </a:buClr>
              <a:buSzPts val="3000"/>
              <a:buFont typeface="Cambria"/>
              <a:buNone/>
            </a:pPr>
            <a:r>
              <a:rPr lang="en-US" sz="3000" b="1" i="0" u="none" strike="noStrike" cap="none">
                <a:solidFill>
                  <a:srgbClr val="E7D7A6"/>
                </a:solidFill>
                <a:latin typeface="Cambria"/>
                <a:ea typeface="Cambria"/>
                <a:cs typeface="Cambria"/>
                <a:sym typeface="Cambria"/>
              </a:rPr>
              <a:t>03</a:t>
            </a:r>
            <a:endParaRPr sz="3000" b="0" i="0" u="none" strike="noStrike" cap="none">
              <a:solidFill>
                <a:schemeClr val="dk1"/>
              </a:solidFill>
              <a:latin typeface="Calibri"/>
              <a:ea typeface="Calibri"/>
              <a:cs typeface="Calibri"/>
              <a:sym typeface="Calibri"/>
            </a:endParaRPr>
          </a:p>
        </p:txBody>
      </p:sp>
      <p:pic>
        <p:nvPicPr>
          <p:cNvPr id="122" name="Google Shape;122;p7" descr="preencoded.png"/>
          <p:cNvPicPr preferRelativeResize="0"/>
          <p:nvPr/>
        </p:nvPicPr>
        <p:blipFill rotWithShape="1">
          <a:blip r:embed="rId5">
            <a:alphaModFix/>
          </a:blip>
          <a:srcRect/>
          <a:stretch/>
        </p:blipFill>
        <p:spPr>
          <a:xfrm>
            <a:off x="7262165" y="2971800"/>
            <a:ext cx="548640" cy="548640"/>
          </a:xfrm>
          <a:prstGeom prst="rect">
            <a:avLst/>
          </a:prstGeom>
          <a:noFill/>
          <a:ln>
            <a:noFill/>
          </a:ln>
        </p:spPr>
      </p:pic>
      <p:sp>
        <p:nvSpPr>
          <p:cNvPr id="123" name="Google Shape;123;p7"/>
          <p:cNvSpPr/>
          <p:nvPr/>
        </p:nvSpPr>
        <p:spPr>
          <a:xfrm>
            <a:off x="6430061" y="3630168"/>
            <a:ext cx="2212848" cy="5029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50"/>
              <a:buFont typeface="Cambria"/>
              <a:buNone/>
            </a:pPr>
            <a:r>
              <a:rPr lang="en-US" sz="1450" b="1" i="0" u="none" strike="noStrike" cap="none">
                <a:solidFill>
                  <a:srgbClr val="FFFFFF"/>
                </a:solidFill>
                <a:latin typeface="Cambria"/>
                <a:ea typeface="Cambria"/>
                <a:cs typeface="Cambria"/>
                <a:sym typeface="Cambria"/>
              </a:rPr>
              <a:t>PROGRAM KERJA</a:t>
            </a:r>
            <a:endParaRPr sz="1450" b="0" i="0" u="none" strike="noStrike" cap="none">
              <a:solidFill>
                <a:schemeClr val="dk1"/>
              </a:solidFill>
              <a:latin typeface="Calibri"/>
              <a:ea typeface="Calibri"/>
              <a:cs typeface="Calibri"/>
              <a:sym typeface="Calibri"/>
            </a:endParaRPr>
          </a:p>
        </p:txBody>
      </p:sp>
      <p:sp>
        <p:nvSpPr>
          <p:cNvPr id="124" name="Google Shape;124;p7"/>
          <p:cNvSpPr/>
          <p:nvPr/>
        </p:nvSpPr>
        <p:spPr>
          <a:xfrm>
            <a:off x="6430061" y="4087368"/>
            <a:ext cx="2212848" cy="2743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7D7A6"/>
              </a:buClr>
              <a:buSzPts val="1100"/>
              <a:buFont typeface="Calibri"/>
              <a:buNone/>
            </a:pPr>
            <a:r>
              <a:rPr lang="en-US" sz="1100" b="1" i="0" u="none" strike="noStrike" cap="none">
                <a:solidFill>
                  <a:srgbClr val="E7D7A6"/>
                </a:solidFill>
                <a:latin typeface="Calibri"/>
                <a:ea typeface="Calibri"/>
                <a:cs typeface="Calibri"/>
                <a:sym typeface="Calibri"/>
              </a:rPr>
              <a:t>9 Klaster</a:t>
            </a:r>
            <a:endParaRPr sz="1100" b="0" i="0" u="none" strike="noStrike" cap="none">
              <a:solidFill>
                <a:schemeClr val="dk1"/>
              </a:solidFill>
              <a:latin typeface="Calibri"/>
              <a:ea typeface="Calibri"/>
              <a:cs typeface="Calibri"/>
              <a:sym typeface="Calibri"/>
            </a:endParaRPr>
          </a:p>
        </p:txBody>
      </p:sp>
      <p:sp>
        <p:nvSpPr>
          <p:cNvPr id="125" name="Google Shape;125;p7"/>
          <p:cNvSpPr/>
          <p:nvPr/>
        </p:nvSpPr>
        <p:spPr>
          <a:xfrm>
            <a:off x="6448349" y="4389120"/>
            <a:ext cx="2176272" cy="731520"/>
          </a:xfrm>
          <a:prstGeom prst="rect">
            <a:avLst/>
          </a:prstGeom>
          <a:noFill/>
          <a:ln>
            <a:noFill/>
          </a:ln>
        </p:spPr>
        <p:txBody>
          <a:bodyPr spcFirstLastPara="1" wrap="square" lIns="0" tIns="0" rIns="0" bIns="0" anchor="ctr" anchorCtr="0">
            <a:noAutofit/>
          </a:bodyPr>
          <a:lstStyle/>
          <a:p>
            <a:pPr marL="0" marR="0" lvl="0" indent="0" algn="ctr" rtl="0">
              <a:lnSpc>
                <a:spcPct val="105000"/>
              </a:lnSpc>
              <a:spcBef>
                <a:spcPts val="0"/>
              </a:spcBef>
              <a:spcAft>
                <a:spcPts val="0"/>
              </a:spcAft>
              <a:buClr>
                <a:srgbClr val="DCEBE2"/>
              </a:buClr>
              <a:buSzPts val="1050"/>
              <a:buFont typeface="Calibri"/>
              <a:buNone/>
            </a:pPr>
            <a:r>
              <a:rPr lang="en-US" sz="1050" b="0" i="0" u="none" strike="noStrike" cap="none">
                <a:solidFill>
                  <a:srgbClr val="DCEBE2"/>
                </a:solidFill>
                <a:latin typeface="Calibri"/>
                <a:ea typeface="Calibri"/>
                <a:cs typeface="Calibri"/>
                <a:sym typeface="Calibri"/>
              </a:rPr>
              <a:t>Prioritas, Strategi, KPI &amp; Timeline tiap bidang</a:t>
            </a:r>
            <a:endParaRPr sz="1050" b="0" i="0" u="none" strike="noStrike" cap="none">
              <a:solidFill>
                <a:schemeClr val="dk1"/>
              </a:solidFill>
              <a:latin typeface="Calibri"/>
              <a:ea typeface="Calibri"/>
              <a:cs typeface="Calibri"/>
              <a:sym typeface="Calibri"/>
            </a:endParaRPr>
          </a:p>
        </p:txBody>
      </p:sp>
      <p:sp>
        <p:nvSpPr>
          <p:cNvPr id="126" name="Google Shape;126;p7"/>
          <p:cNvSpPr/>
          <p:nvPr/>
        </p:nvSpPr>
        <p:spPr>
          <a:xfrm>
            <a:off x="8748522" y="3131820"/>
            <a:ext cx="457200" cy="8229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4000"/>
              <a:buFont typeface="Calibri"/>
              <a:buNone/>
            </a:pPr>
            <a:r>
              <a:rPr lang="en-US" sz="4000" b="1" i="0" u="none" strike="noStrike" cap="none">
                <a:solidFill>
                  <a:srgbClr val="C49A2E"/>
                </a:solidFill>
                <a:latin typeface="Calibri"/>
                <a:ea typeface="Calibri"/>
                <a:cs typeface="Calibri"/>
                <a:sym typeface="Calibri"/>
              </a:rPr>
              <a:t>›</a:t>
            </a:r>
            <a:endParaRPr sz="4000" b="0" i="0" u="none" strike="noStrike" cap="none">
              <a:solidFill>
                <a:schemeClr val="dk1"/>
              </a:solidFill>
              <a:latin typeface="Calibri"/>
              <a:ea typeface="Calibri"/>
              <a:cs typeface="Calibri"/>
              <a:sym typeface="Calibri"/>
            </a:endParaRPr>
          </a:p>
        </p:txBody>
      </p:sp>
      <p:sp>
        <p:nvSpPr>
          <p:cNvPr id="127" name="Google Shape;127;p7"/>
          <p:cNvSpPr/>
          <p:nvPr/>
        </p:nvSpPr>
        <p:spPr>
          <a:xfrm>
            <a:off x="9146743" y="2057400"/>
            <a:ext cx="2542032" cy="3154680"/>
          </a:xfrm>
          <a:prstGeom prst="roundRect">
            <a:avLst>
              <a:gd name="adj" fmla="val 3597"/>
            </a:avLst>
          </a:prstGeom>
          <a:solidFill>
            <a:srgbClr val="0A4A2A"/>
          </a:solidFill>
          <a:ln>
            <a:noFill/>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7"/>
          <p:cNvSpPr/>
          <p:nvPr/>
        </p:nvSpPr>
        <p:spPr>
          <a:xfrm>
            <a:off x="9146743" y="2313432"/>
            <a:ext cx="2542032"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3000"/>
              <a:buFont typeface="Cambria"/>
              <a:buNone/>
            </a:pPr>
            <a:r>
              <a:rPr lang="en-US" sz="3000" b="1" i="0" u="none" strike="noStrike" cap="none">
                <a:solidFill>
                  <a:srgbClr val="C49A2E"/>
                </a:solidFill>
                <a:latin typeface="Cambria"/>
                <a:ea typeface="Cambria"/>
                <a:cs typeface="Cambria"/>
                <a:sym typeface="Cambria"/>
              </a:rPr>
              <a:t>04</a:t>
            </a:r>
            <a:endParaRPr sz="3000" b="0" i="0" u="none" strike="noStrike" cap="none">
              <a:solidFill>
                <a:schemeClr val="dk1"/>
              </a:solidFill>
              <a:latin typeface="Calibri"/>
              <a:ea typeface="Calibri"/>
              <a:cs typeface="Calibri"/>
              <a:sym typeface="Calibri"/>
            </a:endParaRPr>
          </a:p>
        </p:txBody>
      </p:sp>
      <p:pic>
        <p:nvPicPr>
          <p:cNvPr id="129" name="Google Shape;129;p7" descr="preencoded.png"/>
          <p:cNvPicPr preferRelativeResize="0"/>
          <p:nvPr/>
        </p:nvPicPr>
        <p:blipFill rotWithShape="1">
          <a:blip r:embed="rId6">
            <a:alphaModFix/>
          </a:blip>
          <a:srcRect/>
          <a:stretch/>
        </p:blipFill>
        <p:spPr>
          <a:xfrm>
            <a:off x="10143439" y="2971800"/>
            <a:ext cx="548640" cy="548640"/>
          </a:xfrm>
          <a:prstGeom prst="rect">
            <a:avLst/>
          </a:prstGeom>
          <a:noFill/>
          <a:ln>
            <a:noFill/>
          </a:ln>
        </p:spPr>
      </p:pic>
      <p:sp>
        <p:nvSpPr>
          <p:cNvPr id="130" name="Google Shape;130;p7"/>
          <p:cNvSpPr/>
          <p:nvPr/>
        </p:nvSpPr>
        <p:spPr>
          <a:xfrm>
            <a:off x="9311335" y="3630168"/>
            <a:ext cx="2212848" cy="5029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50"/>
              <a:buFont typeface="Cambria"/>
              <a:buNone/>
            </a:pPr>
            <a:r>
              <a:rPr lang="en-US" sz="1450" b="1" i="0" u="none" strike="noStrike" cap="none">
                <a:solidFill>
                  <a:srgbClr val="FFFFFF"/>
                </a:solidFill>
                <a:latin typeface="Cambria"/>
                <a:ea typeface="Cambria"/>
                <a:cs typeface="Cambria"/>
                <a:sym typeface="Cambria"/>
              </a:rPr>
              <a:t>SINERGI &amp; PELAKSANAAN</a:t>
            </a:r>
            <a:endParaRPr sz="1450" b="0" i="0" u="none" strike="noStrike" cap="none">
              <a:solidFill>
                <a:schemeClr val="dk1"/>
              </a:solidFill>
              <a:latin typeface="Calibri"/>
              <a:ea typeface="Calibri"/>
              <a:cs typeface="Calibri"/>
              <a:sym typeface="Calibri"/>
            </a:endParaRPr>
          </a:p>
        </p:txBody>
      </p:sp>
      <p:sp>
        <p:nvSpPr>
          <p:cNvPr id="131" name="Google Shape;131;p7"/>
          <p:cNvSpPr/>
          <p:nvPr/>
        </p:nvSpPr>
        <p:spPr>
          <a:xfrm>
            <a:off x="9311335" y="4087368"/>
            <a:ext cx="2212848" cy="2743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7D7A6"/>
              </a:buClr>
              <a:buSzPts val="1100"/>
              <a:buFont typeface="Calibri"/>
              <a:buNone/>
            </a:pPr>
            <a:r>
              <a:rPr lang="en-US" sz="1100" b="1" i="0" u="none" strike="noStrike" cap="none">
                <a:solidFill>
                  <a:srgbClr val="E7D7A6"/>
                </a:solidFill>
                <a:latin typeface="Calibri"/>
                <a:ea typeface="Calibri"/>
                <a:cs typeface="Calibri"/>
                <a:sym typeface="Calibri"/>
              </a:rPr>
              <a:t>PW→PC→MWC→Ranting</a:t>
            </a:r>
            <a:endParaRPr sz="1100" b="0" i="0" u="none" strike="noStrike" cap="none">
              <a:solidFill>
                <a:schemeClr val="dk1"/>
              </a:solidFill>
              <a:latin typeface="Calibri"/>
              <a:ea typeface="Calibri"/>
              <a:cs typeface="Calibri"/>
              <a:sym typeface="Calibri"/>
            </a:endParaRPr>
          </a:p>
        </p:txBody>
      </p:sp>
      <p:sp>
        <p:nvSpPr>
          <p:cNvPr id="132" name="Google Shape;132;p7"/>
          <p:cNvSpPr/>
          <p:nvPr/>
        </p:nvSpPr>
        <p:spPr>
          <a:xfrm>
            <a:off x="9329623" y="4389120"/>
            <a:ext cx="2176272" cy="731520"/>
          </a:xfrm>
          <a:prstGeom prst="rect">
            <a:avLst/>
          </a:prstGeom>
          <a:noFill/>
          <a:ln>
            <a:noFill/>
          </a:ln>
        </p:spPr>
        <p:txBody>
          <a:bodyPr spcFirstLastPara="1" wrap="square" lIns="0" tIns="0" rIns="0" bIns="0" anchor="ctr" anchorCtr="0">
            <a:noAutofit/>
          </a:bodyPr>
          <a:lstStyle/>
          <a:p>
            <a:pPr marL="0" marR="0" lvl="0" indent="0" algn="ctr" rtl="0">
              <a:lnSpc>
                <a:spcPct val="105000"/>
              </a:lnSpc>
              <a:spcBef>
                <a:spcPts val="0"/>
              </a:spcBef>
              <a:spcAft>
                <a:spcPts val="0"/>
              </a:spcAft>
              <a:buClr>
                <a:srgbClr val="DCEBE2"/>
              </a:buClr>
              <a:buSzPts val="1050"/>
              <a:buFont typeface="Calibri"/>
              <a:buNone/>
            </a:pPr>
            <a:r>
              <a:rPr lang="en-US" sz="1050" b="0" i="0" u="none" strike="noStrike" cap="none">
                <a:solidFill>
                  <a:srgbClr val="DCEBE2"/>
                </a:solidFill>
                <a:latin typeface="Calibri"/>
                <a:ea typeface="Calibri"/>
                <a:cs typeface="Calibri"/>
                <a:sym typeface="Calibri"/>
              </a:rPr>
              <a:t>Antar-bidang &amp; antar-jenjang bergerak satu arah</a:t>
            </a:r>
            <a:endParaRPr sz="1050" b="0" i="0" u="none" strike="noStrike" cap="none">
              <a:solidFill>
                <a:schemeClr val="dk1"/>
              </a:solidFill>
              <a:latin typeface="Calibri"/>
              <a:ea typeface="Calibri"/>
              <a:cs typeface="Calibri"/>
              <a:sym typeface="Calibri"/>
            </a:endParaRPr>
          </a:p>
        </p:txBody>
      </p:sp>
      <p:sp>
        <p:nvSpPr>
          <p:cNvPr id="133" name="Google Shape;133;p7"/>
          <p:cNvSpPr/>
          <p:nvPr/>
        </p:nvSpPr>
        <p:spPr>
          <a:xfrm>
            <a:off x="502920" y="5577840"/>
            <a:ext cx="11155680" cy="3657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A4A2A"/>
              </a:buClr>
              <a:buSzPts val="1250"/>
              <a:buFont typeface="Calibri"/>
              <a:buNone/>
            </a:pPr>
            <a:r>
              <a:rPr lang="en-US" sz="1250" b="1" i="0" u="none" strike="noStrike" cap="none">
                <a:solidFill>
                  <a:srgbClr val="0A4A2A"/>
                </a:solidFill>
                <a:latin typeface="Calibri"/>
                <a:ea typeface="Calibri"/>
                <a:cs typeface="Calibri"/>
                <a:sym typeface="Calibri"/>
              </a:rPr>
              <a:t>Akuntabilitas: tiap program memiliki sasaran (KPI) dan penanggung jawab — dikawal Ketua/Wakil Ketua, dilaksanakan Lembaga &amp; Banom.</a:t>
            </a:r>
            <a:endParaRPr sz="1250" b="0" i="0" u="none" strike="noStrike" cap="none">
              <a:solidFill>
                <a:schemeClr val="dk1"/>
              </a:solidFill>
              <a:latin typeface="Calibri"/>
              <a:ea typeface="Calibri"/>
              <a:cs typeface="Calibri"/>
              <a:sym typeface="Calibri"/>
            </a:endParaRPr>
          </a:p>
        </p:txBody>
      </p:sp>
      <p:sp>
        <p:nvSpPr>
          <p:cNvPr id="134" name="Google Shape;134;p7"/>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135" name="Google Shape;135;p7"/>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136" name="Google Shape;136;p7"/>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5</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1"/>
        <p:cNvGrpSpPr/>
        <p:nvPr/>
      </p:nvGrpSpPr>
      <p:grpSpPr>
        <a:xfrm>
          <a:off x="0" y="0"/>
          <a:ext cx="0" cy="0"/>
          <a:chOff x="0" y="0"/>
          <a:chExt cx="0" cy="0"/>
        </a:xfrm>
      </p:grpSpPr>
      <p:sp>
        <p:nvSpPr>
          <p:cNvPr id="142" name="Google Shape;142;p8"/>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TINGKAT 1 — NASIONAL</a:t>
            </a:r>
            <a:endParaRPr sz="1200" b="0" i="0" u="none" strike="noStrike" cap="none">
              <a:solidFill>
                <a:schemeClr val="dk1"/>
              </a:solidFill>
              <a:latin typeface="Calibri"/>
              <a:ea typeface="Calibri"/>
              <a:cs typeface="Calibri"/>
              <a:sym typeface="Calibri"/>
            </a:endParaRPr>
          </a:p>
        </p:txBody>
      </p:sp>
      <p:sp>
        <p:nvSpPr>
          <p:cNvPr id="143" name="Google Shape;143;p8"/>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Rencana Strategis PBNU 2023–2027</a:t>
            </a:r>
            <a:endParaRPr sz="3000" b="0" i="0" u="none" strike="noStrike" cap="none">
              <a:solidFill>
                <a:schemeClr val="dk1"/>
              </a:solidFill>
              <a:latin typeface="Calibri"/>
              <a:ea typeface="Calibri"/>
              <a:cs typeface="Calibri"/>
              <a:sym typeface="Calibri"/>
            </a:endParaRPr>
          </a:p>
        </p:txBody>
      </p:sp>
      <p:sp>
        <p:nvSpPr>
          <p:cNvPr id="144" name="Google Shape;144;p8"/>
          <p:cNvSpPr/>
          <p:nvPr/>
        </p:nvSpPr>
        <p:spPr>
          <a:xfrm>
            <a:off x="502920" y="1691640"/>
            <a:ext cx="6583680" cy="4069080"/>
          </a:xfrm>
          <a:prstGeom prst="roundRect">
            <a:avLst>
              <a:gd name="adj" fmla="val 1798"/>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8"/>
          <p:cNvSpPr/>
          <p:nvPr/>
        </p:nvSpPr>
        <p:spPr>
          <a:xfrm>
            <a:off x="777240" y="1920240"/>
            <a:ext cx="54864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VISI PBNU</a:t>
            </a:r>
            <a:endParaRPr sz="1200" b="0" i="0" u="none" strike="noStrike" cap="none">
              <a:solidFill>
                <a:schemeClr val="dk1"/>
              </a:solidFill>
              <a:latin typeface="Calibri"/>
              <a:ea typeface="Calibri"/>
              <a:cs typeface="Calibri"/>
              <a:sym typeface="Calibri"/>
            </a:endParaRPr>
          </a:p>
        </p:txBody>
      </p:sp>
      <p:sp>
        <p:nvSpPr>
          <p:cNvPr id="146" name="Google Shape;146;p8"/>
          <p:cNvSpPr/>
          <p:nvPr/>
        </p:nvSpPr>
        <p:spPr>
          <a:xfrm>
            <a:off x="777240" y="2240280"/>
            <a:ext cx="6080760" cy="1554480"/>
          </a:xfrm>
          <a:prstGeom prst="rect">
            <a:avLst/>
          </a:prstGeom>
          <a:noFill/>
          <a:ln>
            <a:noFill/>
          </a:ln>
        </p:spPr>
        <p:txBody>
          <a:bodyPr spcFirstLastPara="1" wrap="square" lIns="0" tIns="0" rIns="0" bIns="0" anchor="ctr" anchorCtr="0">
            <a:noAutofit/>
          </a:bodyPr>
          <a:lstStyle/>
          <a:p>
            <a:pPr marL="0" marR="0" lvl="0" indent="0" algn="l" rtl="0">
              <a:lnSpc>
                <a:spcPct val="112000"/>
              </a:lnSpc>
              <a:spcBef>
                <a:spcPts val="0"/>
              </a:spcBef>
              <a:spcAft>
                <a:spcPts val="0"/>
              </a:spcAft>
              <a:buClr>
                <a:srgbClr val="15271D"/>
              </a:buClr>
              <a:buSzPts val="1500"/>
              <a:buFont typeface="Cambria"/>
              <a:buNone/>
            </a:pPr>
            <a:r>
              <a:rPr lang="en-US" sz="1500" b="0" i="1" u="none" strike="noStrike" cap="none">
                <a:solidFill>
                  <a:srgbClr val="15271D"/>
                </a:solidFill>
                <a:latin typeface="Cambria"/>
                <a:ea typeface="Cambria"/>
                <a:cs typeface="Cambria"/>
                <a:sym typeface="Cambria"/>
              </a:rPr>
              <a:t>Menjadi Jam'iyah Diniyah Islamiyah Ijtima'iyah yang memperjuangkan tegaknya ajaran Islam Ahlussunnah wal Jama'ah, mewujudkan kemaslahatan masyarakat, kemajuan bangsa, kesejahteraan, keadilan dan kemandirian — dalam wadah NKRI yang berasaskan Pancasila.</a:t>
            </a:r>
            <a:endParaRPr sz="1500" b="0" i="0" u="none" strike="noStrike" cap="none">
              <a:solidFill>
                <a:schemeClr val="dk1"/>
              </a:solidFill>
              <a:latin typeface="Calibri"/>
              <a:ea typeface="Calibri"/>
              <a:cs typeface="Calibri"/>
              <a:sym typeface="Calibri"/>
            </a:endParaRPr>
          </a:p>
        </p:txBody>
      </p:sp>
      <p:sp>
        <p:nvSpPr>
          <p:cNvPr id="147" name="Google Shape;147;p8"/>
          <p:cNvSpPr/>
          <p:nvPr/>
        </p:nvSpPr>
        <p:spPr>
          <a:xfrm>
            <a:off x="777240" y="3886200"/>
            <a:ext cx="137160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A4A2A"/>
              </a:buClr>
              <a:buSzPts val="1600"/>
              <a:buFont typeface="Cambria"/>
              <a:buNone/>
            </a:pPr>
            <a:r>
              <a:rPr lang="en-US" sz="1600" b="1" i="0" u="none" strike="noStrike" cap="none">
                <a:solidFill>
                  <a:srgbClr val="0A4A2A"/>
                </a:solidFill>
                <a:latin typeface="Cambria"/>
                <a:ea typeface="Cambria"/>
                <a:cs typeface="Cambria"/>
                <a:sym typeface="Cambria"/>
              </a:rPr>
              <a:t>3 Misi</a:t>
            </a:r>
            <a:endParaRPr sz="1600" b="0" i="0" u="none" strike="noStrike" cap="none">
              <a:solidFill>
                <a:schemeClr val="dk1"/>
              </a:solidFill>
              <a:latin typeface="Calibri"/>
              <a:ea typeface="Calibri"/>
              <a:cs typeface="Calibri"/>
              <a:sym typeface="Calibri"/>
            </a:endParaRPr>
          </a:p>
        </p:txBody>
      </p:sp>
      <p:sp>
        <p:nvSpPr>
          <p:cNvPr id="148" name="Google Shape;148;p8"/>
          <p:cNvSpPr/>
          <p:nvPr/>
        </p:nvSpPr>
        <p:spPr>
          <a:xfrm>
            <a:off x="2148840" y="3904488"/>
            <a:ext cx="4754880" cy="86868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5271D"/>
              </a:buClr>
              <a:buSzPts val="1200"/>
              <a:buFont typeface="Calibri"/>
              <a:buNone/>
            </a:pPr>
            <a:r>
              <a:rPr lang="en-US" sz="1200" b="0" i="0" u="none" strike="noStrike" cap="none">
                <a:solidFill>
                  <a:srgbClr val="15271D"/>
                </a:solidFill>
                <a:latin typeface="Calibri"/>
                <a:ea typeface="Calibri"/>
                <a:cs typeface="Calibri"/>
                <a:sym typeface="Calibri"/>
              </a:rPr>
              <a:t>Penyebaran Aswaja • khidmah &amp; kemandirian jamaah • mempengaruhi kebijakan publik</a:t>
            </a:r>
            <a:endParaRPr sz="1200" b="0" i="0" u="none" strike="noStrike" cap="none">
              <a:solidFill>
                <a:schemeClr val="dk1"/>
              </a:solidFill>
              <a:latin typeface="Calibri"/>
              <a:ea typeface="Calibri"/>
              <a:cs typeface="Calibri"/>
              <a:sym typeface="Calibri"/>
            </a:endParaRPr>
          </a:p>
        </p:txBody>
      </p:sp>
      <p:sp>
        <p:nvSpPr>
          <p:cNvPr id="149" name="Google Shape;149;p8"/>
          <p:cNvSpPr/>
          <p:nvPr/>
        </p:nvSpPr>
        <p:spPr>
          <a:xfrm>
            <a:off x="777240" y="4800600"/>
            <a:ext cx="1371600" cy="457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0A4A2A"/>
              </a:buClr>
              <a:buSzPts val="1600"/>
              <a:buFont typeface="Cambria"/>
              <a:buNone/>
            </a:pPr>
            <a:r>
              <a:rPr lang="en-US" sz="1600" b="1" i="0" u="none" strike="noStrike" cap="none">
                <a:solidFill>
                  <a:srgbClr val="0A4A2A"/>
                </a:solidFill>
                <a:latin typeface="Cambria"/>
                <a:ea typeface="Cambria"/>
                <a:cs typeface="Cambria"/>
                <a:sym typeface="Cambria"/>
              </a:rPr>
              <a:t>4 Tujuan</a:t>
            </a:r>
            <a:endParaRPr sz="1600" b="0" i="0" u="none" strike="noStrike" cap="none">
              <a:solidFill>
                <a:schemeClr val="dk1"/>
              </a:solidFill>
              <a:latin typeface="Calibri"/>
              <a:ea typeface="Calibri"/>
              <a:cs typeface="Calibri"/>
              <a:sym typeface="Calibri"/>
            </a:endParaRPr>
          </a:p>
        </p:txBody>
      </p:sp>
      <p:sp>
        <p:nvSpPr>
          <p:cNvPr id="150" name="Google Shape;150;p8"/>
          <p:cNvSpPr/>
          <p:nvPr/>
        </p:nvSpPr>
        <p:spPr>
          <a:xfrm>
            <a:off x="2148840" y="4818888"/>
            <a:ext cx="4754880" cy="86868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5271D"/>
              </a:buClr>
              <a:buSzPts val="1200"/>
              <a:buFont typeface="Calibri"/>
              <a:buNone/>
            </a:pPr>
            <a:r>
              <a:rPr lang="en-US" sz="1200" b="0" i="0" u="none" strike="noStrike" cap="none">
                <a:solidFill>
                  <a:srgbClr val="15271D"/>
                </a:solidFill>
                <a:latin typeface="Calibri"/>
                <a:ea typeface="Calibri"/>
                <a:cs typeface="Calibri"/>
                <a:sym typeface="Calibri"/>
              </a:rPr>
              <a:t>Karakter tawasuth–tawazun–tasamuh • kemandirian jam'iyyah • manajemen kelembagaan • pendidikan, kesehatan, ekonomi &amp; kaderisasi</a:t>
            </a:r>
            <a:endParaRPr sz="1200" b="0" i="0" u="none" strike="noStrike" cap="none">
              <a:solidFill>
                <a:schemeClr val="dk1"/>
              </a:solidFill>
              <a:latin typeface="Calibri"/>
              <a:ea typeface="Calibri"/>
              <a:cs typeface="Calibri"/>
              <a:sym typeface="Calibri"/>
            </a:endParaRPr>
          </a:p>
        </p:txBody>
      </p:sp>
      <p:sp>
        <p:nvSpPr>
          <p:cNvPr id="151" name="Google Shape;151;p8"/>
          <p:cNvSpPr/>
          <p:nvPr/>
        </p:nvSpPr>
        <p:spPr>
          <a:xfrm>
            <a:off x="7315200" y="1691640"/>
            <a:ext cx="4370832" cy="4069080"/>
          </a:xfrm>
          <a:prstGeom prst="roundRect">
            <a:avLst>
              <a:gd name="adj" fmla="val 1798"/>
            </a:avLst>
          </a:prstGeom>
          <a:solidFill>
            <a:srgbClr val="0A4A2A"/>
          </a:solidFill>
          <a:ln>
            <a:noFill/>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8"/>
          <p:cNvSpPr/>
          <p:nvPr/>
        </p:nvSpPr>
        <p:spPr>
          <a:xfrm>
            <a:off x="7589520" y="1938528"/>
            <a:ext cx="384048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FORMAT KASKADE RENSTRA</a:t>
            </a:r>
            <a:endParaRPr sz="1200" b="0" i="0" u="none" strike="noStrike" cap="none">
              <a:solidFill>
                <a:schemeClr val="dk1"/>
              </a:solidFill>
              <a:latin typeface="Calibri"/>
              <a:ea typeface="Calibri"/>
              <a:cs typeface="Calibri"/>
              <a:sym typeface="Calibri"/>
            </a:endParaRPr>
          </a:p>
        </p:txBody>
      </p:sp>
      <p:sp>
        <p:nvSpPr>
          <p:cNvPr id="153" name="Google Shape;153;p8"/>
          <p:cNvSpPr/>
          <p:nvPr/>
        </p:nvSpPr>
        <p:spPr>
          <a:xfrm>
            <a:off x="7635240" y="2368296"/>
            <a:ext cx="201168" cy="201168"/>
          </a:xfrm>
          <a:prstGeom prst="ellipse">
            <a:avLst/>
          </a:prstGeom>
          <a:solidFill>
            <a:srgbClr val="C49A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8"/>
          <p:cNvSpPr/>
          <p:nvPr/>
        </p:nvSpPr>
        <p:spPr>
          <a:xfrm>
            <a:off x="7955280" y="2286000"/>
            <a:ext cx="35661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libri"/>
              <a:buNone/>
            </a:pPr>
            <a:r>
              <a:rPr lang="en-US" sz="1300" b="1" i="0" u="none" strike="noStrike" cap="none">
                <a:solidFill>
                  <a:srgbClr val="FFFFFF"/>
                </a:solidFill>
                <a:latin typeface="Calibri"/>
                <a:ea typeface="Calibri"/>
                <a:cs typeface="Calibri"/>
                <a:sym typeface="Calibri"/>
              </a:rPr>
              <a:t>Visi</a:t>
            </a:r>
            <a:endParaRPr sz="1300" b="0" i="0" u="none" strike="noStrike" cap="none">
              <a:solidFill>
                <a:schemeClr val="dk1"/>
              </a:solidFill>
              <a:latin typeface="Calibri"/>
              <a:ea typeface="Calibri"/>
              <a:cs typeface="Calibri"/>
              <a:sym typeface="Calibri"/>
            </a:endParaRPr>
          </a:p>
        </p:txBody>
      </p:sp>
      <p:cxnSp>
        <p:nvCxnSpPr>
          <p:cNvPr id="155" name="Google Shape;155;p8"/>
          <p:cNvCxnSpPr/>
          <p:nvPr/>
        </p:nvCxnSpPr>
        <p:spPr>
          <a:xfrm>
            <a:off x="7735824" y="2569464"/>
            <a:ext cx="0" cy="274320"/>
          </a:xfrm>
          <a:prstGeom prst="straightConnector1">
            <a:avLst/>
          </a:prstGeom>
          <a:noFill/>
          <a:ln w="19050" cap="flat" cmpd="sng">
            <a:solidFill>
              <a:srgbClr val="2E9D6B"/>
            </a:solidFill>
            <a:prstDash val="solid"/>
            <a:round/>
            <a:headEnd type="none" w="sm" len="sm"/>
            <a:tailEnd type="none" w="sm" len="sm"/>
          </a:ln>
        </p:spPr>
      </p:cxnSp>
      <p:sp>
        <p:nvSpPr>
          <p:cNvPr id="156" name="Google Shape;156;p8"/>
          <p:cNvSpPr/>
          <p:nvPr/>
        </p:nvSpPr>
        <p:spPr>
          <a:xfrm>
            <a:off x="7635240" y="2880360"/>
            <a:ext cx="201168" cy="201168"/>
          </a:xfrm>
          <a:prstGeom prst="ellipse">
            <a:avLst/>
          </a:prstGeom>
          <a:solidFill>
            <a:srgbClr val="C49A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8"/>
          <p:cNvSpPr/>
          <p:nvPr/>
        </p:nvSpPr>
        <p:spPr>
          <a:xfrm>
            <a:off x="7955280" y="2798064"/>
            <a:ext cx="35661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libri"/>
              <a:buNone/>
            </a:pPr>
            <a:r>
              <a:rPr lang="en-US" sz="1300" b="0" i="0" u="none" strike="noStrike" cap="none">
                <a:solidFill>
                  <a:srgbClr val="FFFFFF"/>
                </a:solidFill>
                <a:latin typeface="Calibri"/>
                <a:ea typeface="Calibri"/>
                <a:cs typeface="Calibri"/>
                <a:sym typeface="Calibri"/>
              </a:rPr>
              <a:t>Misi</a:t>
            </a:r>
            <a:endParaRPr sz="1300" b="0" i="0" u="none" strike="noStrike" cap="none">
              <a:solidFill>
                <a:schemeClr val="dk1"/>
              </a:solidFill>
              <a:latin typeface="Calibri"/>
              <a:ea typeface="Calibri"/>
              <a:cs typeface="Calibri"/>
              <a:sym typeface="Calibri"/>
            </a:endParaRPr>
          </a:p>
        </p:txBody>
      </p:sp>
      <p:cxnSp>
        <p:nvCxnSpPr>
          <p:cNvPr id="158" name="Google Shape;158;p8"/>
          <p:cNvCxnSpPr/>
          <p:nvPr/>
        </p:nvCxnSpPr>
        <p:spPr>
          <a:xfrm>
            <a:off x="7735824" y="3081528"/>
            <a:ext cx="0" cy="274320"/>
          </a:xfrm>
          <a:prstGeom prst="straightConnector1">
            <a:avLst/>
          </a:prstGeom>
          <a:noFill/>
          <a:ln w="19050" cap="flat" cmpd="sng">
            <a:solidFill>
              <a:srgbClr val="2E9D6B"/>
            </a:solidFill>
            <a:prstDash val="solid"/>
            <a:round/>
            <a:headEnd type="none" w="sm" len="sm"/>
            <a:tailEnd type="none" w="sm" len="sm"/>
          </a:ln>
        </p:spPr>
      </p:cxnSp>
      <p:sp>
        <p:nvSpPr>
          <p:cNvPr id="159" name="Google Shape;159;p8"/>
          <p:cNvSpPr/>
          <p:nvPr/>
        </p:nvSpPr>
        <p:spPr>
          <a:xfrm>
            <a:off x="7635240" y="3392424"/>
            <a:ext cx="201168" cy="201168"/>
          </a:xfrm>
          <a:prstGeom prst="ellipse">
            <a:avLst/>
          </a:prstGeom>
          <a:solidFill>
            <a:srgbClr val="C49A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8"/>
          <p:cNvSpPr/>
          <p:nvPr/>
        </p:nvSpPr>
        <p:spPr>
          <a:xfrm>
            <a:off x="7955280" y="3310128"/>
            <a:ext cx="35661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libri"/>
              <a:buNone/>
            </a:pPr>
            <a:r>
              <a:rPr lang="en-US" sz="1300" b="0" i="0" u="none" strike="noStrike" cap="none">
                <a:solidFill>
                  <a:srgbClr val="FFFFFF"/>
                </a:solidFill>
                <a:latin typeface="Calibri"/>
                <a:ea typeface="Calibri"/>
                <a:cs typeface="Calibri"/>
                <a:sym typeface="Calibri"/>
              </a:rPr>
              <a:t>Tujuan</a:t>
            </a:r>
            <a:endParaRPr sz="1300" b="0" i="0" u="none" strike="noStrike" cap="none">
              <a:solidFill>
                <a:schemeClr val="dk1"/>
              </a:solidFill>
              <a:latin typeface="Calibri"/>
              <a:ea typeface="Calibri"/>
              <a:cs typeface="Calibri"/>
              <a:sym typeface="Calibri"/>
            </a:endParaRPr>
          </a:p>
        </p:txBody>
      </p:sp>
      <p:cxnSp>
        <p:nvCxnSpPr>
          <p:cNvPr id="161" name="Google Shape;161;p8"/>
          <p:cNvCxnSpPr/>
          <p:nvPr/>
        </p:nvCxnSpPr>
        <p:spPr>
          <a:xfrm>
            <a:off x="7735824" y="3593592"/>
            <a:ext cx="0" cy="274320"/>
          </a:xfrm>
          <a:prstGeom prst="straightConnector1">
            <a:avLst/>
          </a:prstGeom>
          <a:noFill/>
          <a:ln w="19050" cap="flat" cmpd="sng">
            <a:solidFill>
              <a:srgbClr val="2E9D6B"/>
            </a:solidFill>
            <a:prstDash val="solid"/>
            <a:round/>
            <a:headEnd type="none" w="sm" len="sm"/>
            <a:tailEnd type="none" w="sm" len="sm"/>
          </a:ln>
        </p:spPr>
      </p:cxnSp>
      <p:sp>
        <p:nvSpPr>
          <p:cNvPr id="162" name="Google Shape;162;p8"/>
          <p:cNvSpPr/>
          <p:nvPr/>
        </p:nvSpPr>
        <p:spPr>
          <a:xfrm>
            <a:off x="7635240" y="3904488"/>
            <a:ext cx="201168" cy="201168"/>
          </a:xfrm>
          <a:prstGeom prst="ellipse">
            <a:avLst/>
          </a:prstGeom>
          <a:solidFill>
            <a:srgbClr val="C49A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8"/>
          <p:cNvSpPr/>
          <p:nvPr/>
        </p:nvSpPr>
        <p:spPr>
          <a:xfrm>
            <a:off x="7955280" y="3822192"/>
            <a:ext cx="35661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libri"/>
              <a:buNone/>
            </a:pPr>
            <a:r>
              <a:rPr lang="en-US" sz="1300" b="0" i="0" u="none" strike="noStrike" cap="none">
                <a:solidFill>
                  <a:srgbClr val="FFFFFF"/>
                </a:solidFill>
                <a:latin typeface="Calibri"/>
                <a:ea typeface="Calibri"/>
                <a:cs typeface="Calibri"/>
                <a:sym typeface="Calibri"/>
              </a:rPr>
              <a:t>Program Strategis Nasional</a:t>
            </a:r>
            <a:endParaRPr sz="1300" b="0" i="0" u="none" strike="noStrike" cap="none">
              <a:solidFill>
                <a:schemeClr val="dk1"/>
              </a:solidFill>
              <a:latin typeface="Calibri"/>
              <a:ea typeface="Calibri"/>
              <a:cs typeface="Calibri"/>
              <a:sym typeface="Calibri"/>
            </a:endParaRPr>
          </a:p>
        </p:txBody>
      </p:sp>
      <p:cxnSp>
        <p:nvCxnSpPr>
          <p:cNvPr id="164" name="Google Shape;164;p8"/>
          <p:cNvCxnSpPr/>
          <p:nvPr/>
        </p:nvCxnSpPr>
        <p:spPr>
          <a:xfrm>
            <a:off x="7735824" y="4105656"/>
            <a:ext cx="0" cy="274320"/>
          </a:xfrm>
          <a:prstGeom prst="straightConnector1">
            <a:avLst/>
          </a:prstGeom>
          <a:noFill/>
          <a:ln w="19050" cap="flat" cmpd="sng">
            <a:solidFill>
              <a:srgbClr val="2E9D6B"/>
            </a:solidFill>
            <a:prstDash val="solid"/>
            <a:round/>
            <a:headEnd type="none" w="sm" len="sm"/>
            <a:tailEnd type="none" w="sm" len="sm"/>
          </a:ln>
        </p:spPr>
      </p:cxnSp>
      <p:sp>
        <p:nvSpPr>
          <p:cNvPr id="165" name="Google Shape;165;p8"/>
          <p:cNvSpPr/>
          <p:nvPr/>
        </p:nvSpPr>
        <p:spPr>
          <a:xfrm>
            <a:off x="7635240" y="4416552"/>
            <a:ext cx="201168" cy="201168"/>
          </a:xfrm>
          <a:prstGeom prst="ellipse">
            <a:avLst/>
          </a:prstGeom>
          <a:solidFill>
            <a:srgbClr val="C49A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8"/>
          <p:cNvSpPr/>
          <p:nvPr/>
        </p:nvSpPr>
        <p:spPr>
          <a:xfrm>
            <a:off x="7955280" y="4334256"/>
            <a:ext cx="35661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libri"/>
              <a:buNone/>
            </a:pPr>
            <a:r>
              <a:rPr lang="en-US" sz="1300" b="0" i="0" u="none" strike="noStrike" cap="none">
                <a:solidFill>
                  <a:srgbClr val="FFFFFF"/>
                </a:solidFill>
                <a:latin typeface="Calibri"/>
                <a:ea typeface="Calibri"/>
                <a:cs typeface="Calibri"/>
                <a:sym typeface="Calibri"/>
              </a:rPr>
              <a:t>Quick Win (kegiatan prioritas)</a:t>
            </a:r>
            <a:endParaRPr sz="1300" b="0" i="0" u="none" strike="noStrike" cap="none">
              <a:solidFill>
                <a:schemeClr val="dk1"/>
              </a:solidFill>
              <a:latin typeface="Calibri"/>
              <a:ea typeface="Calibri"/>
              <a:cs typeface="Calibri"/>
              <a:sym typeface="Calibri"/>
            </a:endParaRPr>
          </a:p>
        </p:txBody>
      </p:sp>
      <p:cxnSp>
        <p:nvCxnSpPr>
          <p:cNvPr id="167" name="Google Shape;167;p8"/>
          <p:cNvCxnSpPr/>
          <p:nvPr/>
        </p:nvCxnSpPr>
        <p:spPr>
          <a:xfrm>
            <a:off x="7735824" y="4617720"/>
            <a:ext cx="0" cy="274320"/>
          </a:xfrm>
          <a:prstGeom prst="straightConnector1">
            <a:avLst/>
          </a:prstGeom>
          <a:noFill/>
          <a:ln w="19050" cap="flat" cmpd="sng">
            <a:solidFill>
              <a:srgbClr val="2E9D6B"/>
            </a:solidFill>
            <a:prstDash val="solid"/>
            <a:round/>
            <a:headEnd type="none" w="sm" len="sm"/>
            <a:tailEnd type="none" w="sm" len="sm"/>
          </a:ln>
        </p:spPr>
      </p:cxnSp>
      <p:sp>
        <p:nvSpPr>
          <p:cNvPr id="168" name="Google Shape;168;p8"/>
          <p:cNvSpPr/>
          <p:nvPr/>
        </p:nvSpPr>
        <p:spPr>
          <a:xfrm>
            <a:off x="7635240" y="4928616"/>
            <a:ext cx="201168" cy="201168"/>
          </a:xfrm>
          <a:prstGeom prst="ellipse">
            <a:avLst/>
          </a:prstGeom>
          <a:solidFill>
            <a:srgbClr val="C49A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8"/>
          <p:cNvSpPr/>
          <p:nvPr/>
        </p:nvSpPr>
        <p:spPr>
          <a:xfrm>
            <a:off x="7955280" y="4846320"/>
            <a:ext cx="35661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libri"/>
              <a:buNone/>
            </a:pPr>
            <a:r>
              <a:rPr lang="en-US" sz="1300" b="0" i="0" u="none" strike="noStrike" cap="none">
                <a:solidFill>
                  <a:srgbClr val="FFFFFF"/>
                </a:solidFill>
                <a:latin typeface="Calibri"/>
                <a:ea typeface="Calibri"/>
                <a:cs typeface="Calibri"/>
                <a:sym typeface="Calibri"/>
              </a:rPr>
              <a:t>Indikator Sasaran / KPI</a:t>
            </a:r>
            <a:endParaRPr sz="1300" b="0" i="0" u="none" strike="noStrike" cap="none">
              <a:solidFill>
                <a:schemeClr val="dk1"/>
              </a:solidFill>
              <a:latin typeface="Calibri"/>
              <a:ea typeface="Calibri"/>
              <a:cs typeface="Calibri"/>
              <a:sym typeface="Calibri"/>
            </a:endParaRPr>
          </a:p>
        </p:txBody>
      </p:sp>
      <p:sp>
        <p:nvSpPr>
          <p:cNvPr id="170" name="Google Shape;170;p8"/>
          <p:cNvSpPr/>
          <p:nvPr/>
        </p:nvSpPr>
        <p:spPr>
          <a:xfrm>
            <a:off x="7589520" y="5440680"/>
            <a:ext cx="393192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BFD8C9"/>
              </a:buClr>
              <a:buSzPts val="950"/>
              <a:buFont typeface="Calibri"/>
              <a:buNone/>
            </a:pPr>
            <a:r>
              <a:rPr lang="en-US" sz="950" b="0" i="1" u="none" strike="noStrike" cap="none">
                <a:solidFill>
                  <a:srgbClr val="BFD8C9"/>
                </a:solidFill>
                <a:latin typeface="Calibri"/>
                <a:ea typeface="Calibri"/>
                <a:cs typeface="Calibri"/>
                <a:sym typeface="Calibri"/>
              </a:rPr>
              <a:t>Dikawal Ketua / Wakil Ketua  •  dilaksanakan Lembaga &amp; Banom</a:t>
            </a:r>
            <a:endParaRPr sz="950" b="0" i="0" u="none" strike="noStrike" cap="none">
              <a:solidFill>
                <a:schemeClr val="dk1"/>
              </a:solidFill>
              <a:latin typeface="Calibri"/>
              <a:ea typeface="Calibri"/>
              <a:cs typeface="Calibri"/>
              <a:sym typeface="Calibri"/>
            </a:endParaRPr>
          </a:p>
        </p:txBody>
      </p:sp>
      <p:sp>
        <p:nvSpPr>
          <p:cNvPr id="171" name="Google Shape;171;p8"/>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172" name="Google Shape;172;p8"/>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173" name="Google Shape;173;p8"/>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6</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8"/>
        <p:cNvGrpSpPr/>
        <p:nvPr/>
      </p:nvGrpSpPr>
      <p:grpSpPr>
        <a:xfrm>
          <a:off x="0" y="0"/>
          <a:ext cx="0" cy="0"/>
          <a:chOff x="0" y="0"/>
          <a:chExt cx="0" cy="0"/>
        </a:xfrm>
      </p:grpSpPr>
      <p:sp>
        <p:nvSpPr>
          <p:cNvPr id="179" name="Google Shape;179;p9"/>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TINGKAT 1 — NASIONAL</a:t>
            </a:r>
            <a:endParaRPr sz="1200" b="0" i="0" u="none" strike="noStrike" cap="none">
              <a:solidFill>
                <a:schemeClr val="dk1"/>
              </a:solidFill>
              <a:latin typeface="Calibri"/>
              <a:ea typeface="Calibri"/>
              <a:cs typeface="Calibri"/>
              <a:sym typeface="Calibri"/>
            </a:endParaRPr>
          </a:p>
        </p:txBody>
      </p:sp>
      <p:sp>
        <p:nvSpPr>
          <p:cNvPr id="180" name="Google Shape;180;p9"/>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Lima Program Strategis Nasional (PSN) PBNU</a:t>
            </a:r>
            <a:endParaRPr sz="3000" b="0" i="0" u="none" strike="noStrike" cap="none">
              <a:solidFill>
                <a:schemeClr val="dk1"/>
              </a:solidFill>
              <a:latin typeface="Calibri"/>
              <a:ea typeface="Calibri"/>
              <a:cs typeface="Calibri"/>
              <a:sym typeface="Calibri"/>
            </a:endParaRPr>
          </a:p>
        </p:txBody>
      </p:sp>
      <p:sp>
        <p:nvSpPr>
          <p:cNvPr id="181" name="Google Shape;181;p9"/>
          <p:cNvSpPr/>
          <p:nvPr/>
        </p:nvSpPr>
        <p:spPr>
          <a:xfrm>
            <a:off x="502920" y="1691640"/>
            <a:ext cx="3611880" cy="1874520"/>
          </a:xfrm>
          <a:prstGeom prst="roundRect">
            <a:avLst>
              <a:gd name="adj" fmla="val 439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9"/>
          <p:cNvSpPr/>
          <p:nvPr/>
        </p:nvSpPr>
        <p:spPr>
          <a:xfrm>
            <a:off x="777240" y="1984248"/>
            <a:ext cx="777240" cy="77724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3" name="Google Shape;183;p9" descr="preencoded.png"/>
          <p:cNvPicPr preferRelativeResize="0"/>
          <p:nvPr/>
        </p:nvPicPr>
        <p:blipFill rotWithShape="1">
          <a:blip r:embed="rId3">
            <a:alphaModFix/>
          </a:blip>
          <a:srcRect/>
          <a:stretch/>
        </p:blipFill>
        <p:spPr>
          <a:xfrm>
            <a:off x="960120" y="2167128"/>
            <a:ext cx="411480" cy="411480"/>
          </a:xfrm>
          <a:prstGeom prst="rect">
            <a:avLst/>
          </a:prstGeom>
          <a:noFill/>
          <a:ln>
            <a:noFill/>
          </a:ln>
        </p:spPr>
      </p:pic>
      <p:sp>
        <p:nvSpPr>
          <p:cNvPr id="184" name="Google Shape;184;p9"/>
          <p:cNvSpPr/>
          <p:nvPr/>
        </p:nvSpPr>
        <p:spPr>
          <a:xfrm>
            <a:off x="1691640" y="1984248"/>
            <a:ext cx="2240280" cy="2926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PSN 1</a:t>
            </a:r>
            <a:endParaRPr sz="1200" b="0" i="0" u="none" strike="noStrike" cap="none">
              <a:solidFill>
                <a:schemeClr val="dk1"/>
              </a:solidFill>
              <a:latin typeface="Calibri"/>
              <a:ea typeface="Calibri"/>
              <a:cs typeface="Calibri"/>
              <a:sym typeface="Calibri"/>
            </a:endParaRPr>
          </a:p>
        </p:txBody>
      </p:sp>
      <p:sp>
        <p:nvSpPr>
          <p:cNvPr id="185" name="Google Shape;185;p9"/>
          <p:cNvSpPr/>
          <p:nvPr/>
        </p:nvSpPr>
        <p:spPr>
          <a:xfrm>
            <a:off x="1691640" y="2258568"/>
            <a:ext cx="224028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550"/>
              <a:buFont typeface="Cambria"/>
              <a:buNone/>
            </a:pPr>
            <a:r>
              <a:rPr lang="en-US" sz="1550" b="1" i="0" u="none" strike="noStrike" cap="none">
                <a:solidFill>
                  <a:srgbClr val="0A4A2A"/>
                </a:solidFill>
                <a:latin typeface="Cambria"/>
                <a:ea typeface="Cambria"/>
                <a:cs typeface="Cambria"/>
                <a:sym typeface="Cambria"/>
              </a:rPr>
              <a:t>SDM &amp; Aswaja</a:t>
            </a:r>
            <a:endParaRPr sz="1550" b="0" i="0" u="none" strike="noStrike" cap="none">
              <a:solidFill>
                <a:schemeClr val="dk1"/>
              </a:solidFill>
              <a:latin typeface="Calibri"/>
              <a:ea typeface="Calibri"/>
              <a:cs typeface="Calibri"/>
              <a:sym typeface="Calibri"/>
            </a:endParaRPr>
          </a:p>
        </p:txBody>
      </p:sp>
      <p:sp>
        <p:nvSpPr>
          <p:cNvPr id="186" name="Google Shape;186;p9"/>
          <p:cNvSpPr/>
          <p:nvPr/>
        </p:nvSpPr>
        <p:spPr>
          <a:xfrm>
            <a:off x="795528" y="2862072"/>
            <a:ext cx="3063240" cy="658368"/>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15271D"/>
              </a:buClr>
              <a:buSzPts val="1100"/>
              <a:buFont typeface="Calibri"/>
              <a:buNone/>
            </a:pPr>
            <a:r>
              <a:rPr lang="en-US" sz="1100" b="0" i="0" u="none" strike="noStrike" cap="none">
                <a:solidFill>
                  <a:srgbClr val="15271D"/>
                </a:solidFill>
                <a:latin typeface="Calibri"/>
                <a:ea typeface="Calibri"/>
                <a:cs typeface="Calibri"/>
                <a:sym typeface="Calibri"/>
              </a:rPr>
              <a:t>Penguatan kualitas SDM NU (pendidikan, kesehatan, ketenagakerjaan, kaderisasi) &amp; penyebarluasan Aswaja An-Nahdliyyah.</a:t>
            </a:r>
            <a:endParaRPr sz="1100" b="0" i="0" u="none" strike="noStrike" cap="none">
              <a:solidFill>
                <a:schemeClr val="dk1"/>
              </a:solidFill>
              <a:latin typeface="Calibri"/>
              <a:ea typeface="Calibri"/>
              <a:cs typeface="Calibri"/>
              <a:sym typeface="Calibri"/>
            </a:endParaRPr>
          </a:p>
        </p:txBody>
      </p:sp>
      <p:sp>
        <p:nvSpPr>
          <p:cNvPr id="187" name="Google Shape;187;p9"/>
          <p:cNvSpPr/>
          <p:nvPr/>
        </p:nvSpPr>
        <p:spPr>
          <a:xfrm>
            <a:off x="4526280" y="1691640"/>
            <a:ext cx="3611880" cy="1874520"/>
          </a:xfrm>
          <a:prstGeom prst="roundRect">
            <a:avLst>
              <a:gd name="adj" fmla="val 439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9"/>
          <p:cNvSpPr/>
          <p:nvPr/>
        </p:nvSpPr>
        <p:spPr>
          <a:xfrm>
            <a:off x="4800600" y="1984248"/>
            <a:ext cx="777240" cy="77724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9" name="Google Shape;189;p9" descr="preencoded.png"/>
          <p:cNvPicPr preferRelativeResize="0"/>
          <p:nvPr/>
        </p:nvPicPr>
        <p:blipFill rotWithShape="1">
          <a:blip r:embed="rId4">
            <a:alphaModFix/>
          </a:blip>
          <a:srcRect/>
          <a:stretch/>
        </p:blipFill>
        <p:spPr>
          <a:xfrm>
            <a:off x="4983480" y="2167128"/>
            <a:ext cx="411480" cy="411480"/>
          </a:xfrm>
          <a:prstGeom prst="rect">
            <a:avLst/>
          </a:prstGeom>
          <a:noFill/>
          <a:ln>
            <a:noFill/>
          </a:ln>
        </p:spPr>
      </p:pic>
      <p:sp>
        <p:nvSpPr>
          <p:cNvPr id="190" name="Google Shape;190;p9"/>
          <p:cNvSpPr/>
          <p:nvPr/>
        </p:nvSpPr>
        <p:spPr>
          <a:xfrm>
            <a:off x="5715000" y="1984248"/>
            <a:ext cx="2240280" cy="2926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PSN 2</a:t>
            </a:r>
            <a:endParaRPr sz="1200" b="0" i="0" u="none" strike="noStrike" cap="none">
              <a:solidFill>
                <a:schemeClr val="dk1"/>
              </a:solidFill>
              <a:latin typeface="Calibri"/>
              <a:ea typeface="Calibri"/>
              <a:cs typeface="Calibri"/>
              <a:sym typeface="Calibri"/>
            </a:endParaRPr>
          </a:p>
        </p:txBody>
      </p:sp>
      <p:sp>
        <p:nvSpPr>
          <p:cNvPr id="191" name="Google Shape;191;p9"/>
          <p:cNvSpPr/>
          <p:nvPr/>
        </p:nvSpPr>
        <p:spPr>
          <a:xfrm>
            <a:off x="5715000" y="2258568"/>
            <a:ext cx="224028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550"/>
              <a:buFont typeface="Cambria"/>
              <a:buNone/>
            </a:pPr>
            <a:r>
              <a:rPr lang="en-US" sz="1550" b="1" i="0" u="none" strike="noStrike" cap="none">
                <a:solidFill>
                  <a:srgbClr val="0A4A2A"/>
                </a:solidFill>
                <a:latin typeface="Cambria"/>
                <a:ea typeface="Cambria"/>
                <a:cs typeface="Cambria"/>
                <a:sym typeface="Cambria"/>
              </a:rPr>
              <a:t>Organisasi &amp; Kelembagaan</a:t>
            </a:r>
            <a:endParaRPr sz="1550" b="0" i="0" u="none" strike="noStrike" cap="none">
              <a:solidFill>
                <a:schemeClr val="dk1"/>
              </a:solidFill>
              <a:latin typeface="Calibri"/>
              <a:ea typeface="Calibri"/>
              <a:cs typeface="Calibri"/>
              <a:sym typeface="Calibri"/>
            </a:endParaRPr>
          </a:p>
        </p:txBody>
      </p:sp>
      <p:sp>
        <p:nvSpPr>
          <p:cNvPr id="192" name="Google Shape;192;p9"/>
          <p:cNvSpPr/>
          <p:nvPr/>
        </p:nvSpPr>
        <p:spPr>
          <a:xfrm>
            <a:off x="4818888" y="2862072"/>
            <a:ext cx="3063240" cy="658368"/>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15271D"/>
              </a:buClr>
              <a:buSzPts val="1100"/>
              <a:buFont typeface="Calibri"/>
              <a:buNone/>
            </a:pPr>
            <a:r>
              <a:rPr lang="en-US" sz="1100" b="0" i="0" u="none" strike="noStrike" cap="none">
                <a:solidFill>
                  <a:srgbClr val="15271D"/>
                </a:solidFill>
                <a:latin typeface="Calibri"/>
                <a:ea typeface="Calibri"/>
                <a:cs typeface="Calibri"/>
                <a:sym typeface="Calibri"/>
              </a:rPr>
              <a:t>Penguatan organisasi, jaringan, BAPPENU, sistem informasi &amp; pengelolaan aset NU.</a:t>
            </a:r>
            <a:endParaRPr sz="1100" b="0" i="0" u="none" strike="noStrike" cap="none">
              <a:solidFill>
                <a:schemeClr val="dk1"/>
              </a:solidFill>
              <a:latin typeface="Calibri"/>
              <a:ea typeface="Calibri"/>
              <a:cs typeface="Calibri"/>
              <a:sym typeface="Calibri"/>
            </a:endParaRPr>
          </a:p>
        </p:txBody>
      </p:sp>
      <p:sp>
        <p:nvSpPr>
          <p:cNvPr id="193" name="Google Shape;193;p9"/>
          <p:cNvSpPr/>
          <p:nvPr/>
        </p:nvSpPr>
        <p:spPr>
          <a:xfrm>
            <a:off x="8549640" y="1691640"/>
            <a:ext cx="3611880" cy="1874520"/>
          </a:xfrm>
          <a:prstGeom prst="roundRect">
            <a:avLst>
              <a:gd name="adj" fmla="val 439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9"/>
          <p:cNvSpPr/>
          <p:nvPr/>
        </p:nvSpPr>
        <p:spPr>
          <a:xfrm>
            <a:off x="8823960" y="1984248"/>
            <a:ext cx="777240" cy="77724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5" name="Google Shape;195;p9" descr="preencoded.png"/>
          <p:cNvPicPr preferRelativeResize="0"/>
          <p:nvPr/>
        </p:nvPicPr>
        <p:blipFill rotWithShape="1">
          <a:blip r:embed="rId5">
            <a:alphaModFix/>
          </a:blip>
          <a:srcRect/>
          <a:stretch/>
        </p:blipFill>
        <p:spPr>
          <a:xfrm>
            <a:off x="9006840" y="2167128"/>
            <a:ext cx="411480" cy="411480"/>
          </a:xfrm>
          <a:prstGeom prst="rect">
            <a:avLst/>
          </a:prstGeom>
          <a:noFill/>
          <a:ln>
            <a:noFill/>
          </a:ln>
        </p:spPr>
      </p:pic>
      <p:sp>
        <p:nvSpPr>
          <p:cNvPr id="196" name="Google Shape;196;p9"/>
          <p:cNvSpPr/>
          <p:nvPr/>
        </p:nvSpPr>
        <p:spPr>
          <a:xfrm>
            <a:off x="9738360" y="1984248"/>
            <a:ext cx="2240280" cy="2926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PSN 3</a:t>
            </a:r>
            <a:endParaRPr sz="1200" b="0" i="0" u="none" strike="noStrike" cap="none">
              <a:solidFill>
                <a:schemeClr val="dk1"/>
              </a:solidFill>
              <a:latin typeface="Calibri"/>
              <a:ea typeface="Calibri"/>
              <a:cs typeface="Calibri"/>
              <a:sym typeface="Calibri"/>
            </a:endParaRPr>
          </a:p>
        </p:txBody>
      </p:sp>
      <p:sp>
        <p:nvSpPr>
          <p:cNvPr id="197" name="Google Shape;197;p9"/>
          <p:cNvSpPr/>
          <p:nvPr/>
        </p:nvSpPr>
        <p:spPr>
          <a:xfrm>
            <a:off x="9738360" y="2258568"/>
            <a:ext cx="224028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550"/>
              <a:buFont typeface="Cambria"/>
              <a:buNone/>
            </a:pPr>
            <a:r>
              <a:rPr lang="en-US" sz="1550" b="1" i="0" u="none" strike="noStrike" cap="none">
                <a:solidFill>
                  <a:srgbClr val="0A4A2A"/>
                </a:solidFill>
                <a:latin typeface="Cambria"/>
                <a:ea typeface="Cambria"/>
                <a:cs typeface="Cambria"/>
                <a:sym typeface="Cambria"/>
              </a:rPr>
              <a:t>Kebijakan Publik</a:t>
            </a:r>
            <a:endParaRPr sz="1550" b="0" i="0" u="none" strike="noStrike" cap="none">
              <a:solidFill>
                <a:schemeClr val="dk1"/>
              </a:solidFill>
              <a:latin typeface="Calibri"/>
              <a:ea typeface="Calibri"/>
              <a:cs typeface="Calibri"/>
              <a:sym typeface="Calibri"/>
            </a:endParaRPr>
          </a:p>
        </p:txBody>
      </p:sp>
      <p:sp>
        <p:nvSpPr>
          <p:cNvPr id="198" name="Google Shape;198;p9"/>
          <p:cNvSpPr/>
          <p:nvPr/>
        </p:nvSpPr>
        <p:spPr>
          <a:xfrm>
            <a:off x="8842248" y="2862072"/>
            <a:ext cx="3063240" cy="658368"/>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15271D"/>
              </a:buClr>
              <a:buSzPts val="1100"/>
              <a:buFont typeface="Calibri"/>
              <a:buNone/>
            </a:pPr>
            <a:r>
              <a:rPr lang="en-US" sz="1100" b="0" i="0" u="none" strike="noStrike" cap="none">
                <a:solidFill>
                  <a:srgbClr val="15271D"/>
                </a:solidFill>
                <a:latin typeface="Calibri"/>
                <a:ea typeface="Calibri"/>
                <a:cs typeface="Calibri"/>
                <a:sym typeface="Calibri"/>
              </a:rPr>
              <a:t>Pendidikan politik warga, advokasi kebijakan &amp; penguatan fungsi pengawasan Syuriah.</a:t>
            </a:r>
            <a:endParaRPr sz="1100" b="0" i="0" u="none" strike="noStrike" cap="none">
              <a:solidFill>
                <a:schemeClr val="dk1"/>
              </a:solidFill>
              <a:latin typeface="Calibri"/>
              <a:ea typeface="Calibri"/>
              <a:cs typeface="Calibri"/>
              <a:sym typeface="Calibri"/>
            </a:endParaRPr>
          </a:p>
        </p:txBody>
      </p:sp>
      <p:sp>
        <p:nvSpPr>
          <p:cNvPr id="199" name="Google Shape;199;p9"/>
          <p:cNvSpPr/>
          <p:nvPr/>
        </p:nvSpPr>
        <p:spPr>
          <a:xfrm>
            <a:off x="2514600" y="3931920"/>
            <a:ext cx="3611880" cy="1874520"/>
          </a:xfrm>
          <a:prstGeom prst="roundRect">
            <a:avLst>
              <a:gd name="adj" fmla="val 439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9"/>
          <p:cNvSpPr/>
          <p:nvPr/>
        </p:nvSpPr>
        <p:spPr>
          <a:xfrm>
            <a:off x="2788920" y="4224528"/>
            <a:ext cx="777240" cy="77724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1" name="Google Shape;201;p9" descr="preencoded.png"/>
          <p:cNvPicPr preferRelativeResize="0"/>
          <p:nvPr/>
        </p:nvPicPr>
        <p:blipFill rotWithShape="1">
          <a:blip r:embed="rId6">
            <a:alphaModFix/>
          </a:blip>
          <a:srcRect/>
          <a:stretch/>
        </p:blipFill>
        <p:spPr>
          <a:xfrm>
            <a:off x="2971800" y="4407408"/>
            <a:ext cx="411480" cy="411480"/>
          </a:xfrm>
          <a:prstGeom prst="rect">
            <a:avLst/>
          </a:prstGeom>
          <a:noFill/>
          <a:ln>
            <a:noFill/>
          </a:ln>
        </p:spPr>
      </p:pic>
      <p:sp>
        <p:nvSpPr>
          <p:cNvPr id="202" name="Google Shape;202;p9"/>
          <p:cNvSpPr/>
          <p:nvPr/>
        </p:nvSpPr>
        <p:spPr>
          <a:xfrm>
            <a:off x="3703320" y="4224528"/>
            <a:ext cx="2240280" cy="2926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PSN 4</a:t>
            </a:r>
            <a:endParaRPr sz="1200" b="0" i="0" u="none" strike="noStrike" cap="none">
              <a:solidFill>
                <a:schemeClr val="dk1"/>
              </a:solidFill>
              <a:latin typeface="Calibri"/>
              <a:ea typeface="Calibri"/>
              <a:cs typeface="Calibri"/>
              <a:sym typeface="Calibri"/>
            </a:endParaRPr>
          </a:p>
        </p:txBody>
      </p:sp>
      <p:sp>
        <p:nvSpPr>
          <p:cNvPr id="203" name="Google Shape;203;p9"/>
          <p:cNvSpPr/>
          <p:nvPr/>
        </p:nvSpPr>
        <p:spPr>
          <a:xfrm>
            <a:off x="3703320" y="4498848"/>
            <a:ext cx="224028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550"/>
              <a:buFont typeface="Cambria"/>
              <a:buNone/>
            </a:pPr>
            <a:r>
              <a:rPr lang="en-US" sz="1550" b="1" i="0" u="none" strike="noStrike" cap="none">
                <a:solidFill>
                  <a:srgbClr val="0A4A2A"/>
                </a:solidFill>
                <a:latin typeface="Cambria"/>
                <a:ea typeface="Cambria"/>
                <a:cs typeface="Cambria"/>
                <a:sym typeface="Cambria"/>
              </a:rPr>
              <a:t>Kemandirian Ekonomi</a:t>
            </a:r>
            <a:endParaRPr sz="1550" b="0" i="0" u="none" strike="noStrike" cap="none">
              <a:solidFill>
                <a:schemeClr val="dk1"/>
              </a:solidFill>
              <a:latin typeface="Calibri"/>
              <a:ea typeface="Calibri"/>
              <a:cs typeface="Calibri"/>
              <a:sym typeface="Calibri"/>
            </a:endParaRPr>
          </a:p>
        </p:txBody>
      </p:sp>
      <p:sp>
        <p:nvSpPr>
          <p:cNvPr id="204" name="Google Shape;204;p9"/>
          <p:cNvSpPr/>
          <p:nvPr/>
        </p:nvSpPr>
        <p:spPr>
          <a:xfrm>
            <a:off x="2807208" y="5102352"/>
            <a:ext cx="3063240" cy="658368"/>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15271D"/>
              </a:buClr>
              <a:buSzPts val="1100"/>
              <a:buFont typeface="Calibri"/>
              <a:buNone/>
            </a:pPr>
            <a:r>
              <a:rPr lang="en-US" sz="1100" b="0" i="0" u="none" strike="noStrike" cap="none">
                <a:solidFill>
                  <a:srgbClr val="15271D"/>
                </a:solidFill>
                <a:latin typeface="Calibri"/>
                <a:ea typeface="Calibri"/>
                <a:cs typeface="Calibri"/>
                <a:sym typeface="Calibri"/>
              </a:rPr>
              <a:t>Koperasi induk, UMKM, ekonomi desa, pertanian-perikanan &amp; lembaga keuangan mikro syariah.</a:t>
            </a:r>
            <a:endParaRPr sz="1100" b="0" i="0" u="none" strike="noStrike" cap="none">
              <a:solidFill>
                <a:schemeClr val="dk1"/>
              </a:solidFill>
              <a:latin typeface="Calibri"/>
              <a:ea typeface="Calibri"/>
              <a:cs typeface="Calibri"/>
              <a:sym typeface="Calibri"/>
            </a:endParaRPr>
          </a:p>
        </p:txBody>
      </p:sp>
      <p:sp>
        <p:nvSpPr>
          <p:cNvPr id="205" name="Google Shape;205;p9"/>
          <p:cNvSpPr/>
          <p:nvPr/>
        </p:nvSpPr>
        <p:spPr>
          <a:xfrm>
            <a:off x="6537960" y="3931920"/>
            <a:ext cx="3611880" cy="1874520"/>
          </a:xfrm>
          <a:prstGeom prst="roundRect">
            <a:avLst>
              <a:gd name="adj" fmla="val 439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9"/>
          <p:cNvSpPr/>
          <p:nvPr/>
        </p:nvSpPr>
        <p:spPr>
          <a:xfrm>
            <a:off x="6812280" y="4224528"/>
            <a:ext cx="777240" cy="77724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7" name="Google Shape;207;p9" descr="preencoded.png"/>
          <p:cNvPicPr preferRelativeResize="0"/>
          <p:nvPr/>
        </p:nvPicPr>
        <p:blipFill rotWithShape="1">
          <a:blip r:embed="rId7">
            <a:alphaModFix/>
          </a:blip>
          <a:srcRect/>
          <a:stretch/>
        </p:blipFill>
        <p:spPr>
          <a:xfrm>
            <a:off x="6995160" y="4407408"/>
            <a:ext cx="411480" cy="411480"/>
          </a:xfrm>
          <a:prstGeom prst="rect">
            <a:avLst/>
          </a:prstGeom>
          <a:noFill/>
          <a:ln>
            <a:noFill/>
          </a:ln>
        </p:spPr>
      </p:pic>
      <p:sp>
        <p:nvSpPr>
          <p:cNvPr id="208" name="Google Shape;208;p9"/>
          <p:cNvSpPr/>
          <p:nvPr/>
        </p:nvSpPr>
        <p:spPr>
          <a:xfrm>
            <a:off x="7726680" y="4224528"/>
            <a:ext cx="2240280" cy="29260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PSN 5</a:t>
            </a:r>
            <a:endParaRPr sz="1200" b="0" i="0" u="none" strike="noStrike" cap="none">
              <a:solidFill>
                <a:schemeClr val="dk1"/>
              </a:solidFill>
              <a:latin typeface="Calibri"/>
              <a:ea typeface="Calibri"/>
              <a:cs typeface="Calibri"/>
              <a:sym typeface="Calibri"/>
            </a:endParaRPr>
          </a:p>
        </p:txBody>
      </p:sp>
      <p:sp>
        <p:nvSpPr>
          <p:cNvPr id="209" name="Google Shape;209;p9"/>
          <p:cNvSpPr/>
          <p:nvPr/>
        </p:nvSpPr>
        <p:spPr>
          <a:xfrm>
            <a:off x="7726680" y="4498848"/>
            <a:ext cx="224028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550"/>
              <a:buFont typeface="Cambria"/>
              <a:buNone/>
            </a:pPr>
            <a:r>
              <a:rPr lang="en-US" sz="1550" b="1" i="0" u="none" strike="noStrike" cap="none">
                <a:solidFill>
                  <a:srgbClr val="0A4A2A"/>
                </a:solidFill>
                <a:latin typeface="Cambria"/>
                <a:ea typeface="Cambria"/>
                <a:cs typeface="Cambria"/>
                <a:sym typeface="Cambria"/>
              </a:rPr>
              <a:t>Energi &amp; Lingkungan</a:t>
            </a:r>
            <a:endParaRPr sz="1550" b="0" i="0" u="none" strike="noStrike" cap="none">
              <a:solidFill>
                <a:schemeClr val="dk1"/>
              </a:solidFill>
              <a:latin typeface="Calibri"/>
              <a:ea typeface="Calibri"/>
              <a:cs typeface="Calibri"/>
              <a:sym typeface="Calibri"/>
            </a:endParaRPr>
          </a:p>
        </p:txBody>
      </p:sp>
      <p:sp>
        <p:nvSpPr>
          <p:cNvPr id="210" name="Google Shape;210;p9"/>
          <p:cNvSpPr/>
          <p:nvPr/>
        </p:nvSpPr>
        <p:spPr>
          <a:xfrm>
            <a:off x="6830568" y="5102352"/>
            <a:ext cx="3063240" cy="658368"/>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15271D"/>
              </a:buClr>
              <a:buSzPts val="1100"/>
              <a:buFont typeface="Calibri"/>
              <a:buNone/>
            </a:pPr>
            <a:r>
              <a:rPr lang="en-US" sz="1100" b="0" i="0" u="none" strike="noStrike" cap="none">
                <a:solidFill>
                  <a:srgbClr val="15271D"/>
                </a:solidFill>
                <a:latin typeface="Calibri"/>
                <a:ea typeface="Calibri"/>
                <a:cs typeface="Calibri"/>
                <a:sym typeface="Calibri"/>
              </a:rPr>
              <a:t>Pembangunan ekonomi berkeadilan, energi terbarukan &amp; komitmen menjaga lingkungan.</a:t>
            </a:r>
            <a:endParaRPr sz="1100" b="0" i="0" u="none" strike="noStrike" cap="none">
              <a:solidFill>
                <a:schemeClr val="dk1"/>
              </a:solidFill>
              <a:latin typeface="Calibri"/>
              <a:ea typeface="Calibri"/>
              <a:cs typeface="Calibri"/>
              <a:sym typeface="Calibri"/>
            </a:endParaRPr>
          </a:p>
        </p:txBody>
      </p:sp>
      <p:sp>
        <p:nvSpPr>
          <p:cNvPr id="211" name="Google Shape;211;p9"/>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212" name="Google Shape;212;p9"/>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213" name="Google Shape;213;p9"/>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7</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18"/>
        <p:cNvGrpSpPr/>
        <p:nvPr/>
      </p:nvGrpSpPr>
      <p:grpSpPr>
        <a:xfrm>
          <a:off x="0" y="0"/>
          <a:ext cx="0" cy="0"/>
          <a:chOff x="0" y="0"/>
          <a:chExt cx="0" cy="0"/>
        </a:xfrm>
      </p:grpSpPr>
      <p:sp>
        <p:nvSpPr>
          <p:cNvPr id="219" name="Google Shape;219;p10"/>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JEMBATAN</a:t>
            </a:r>
            <a:endParaRPr sz="1200" b="0" i="0" u="none" strike="noStrike" cap="none">
              <a:solidFill>
                <a:schemeClr val="dk1"/>
              </a:solidFill>
              <a:latin typeface="Calibri"/>
              <a:ea typeface="Calibri"/>
              <a:cs typeface="Calibri"/>
              <a:sym typeface="Calibri"/>
            </a:endParaRPr>
          </a:p>
        </p:txBody>
      </p:sp>
      <p:sp>
        <p:nvSpPr>
          <p:cNvPr id="220" name="Google Shape;220;p10"/>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Menerjemahkan Arah Nasional ke Konteks Aceh</a:t>
            </a:r>
            <a:endParaRPr sz="3000" b="0" i="0" u="none" strike="noStrike" cap="none">
              <a:solidFill>
                <a:schemeClr val="dk1"/>
              </a:solidFill>
              <a:latin typeface="Calibri"/>
              <a:ea typeface="Calibri"/>
              <a:cs typeface="Calibri"/>
              <a:sym typeface="Calibri"/>
            </a:endParaRPr>
          </a:p>
        </p:txBody>
      </p:sp>
      <p:sp>
        <p:nvSpPr>
          <p:cNvPr id="221" name="Google Shape;221;p10"/>
          <p:cNvSpPr/>
          <p:nvPr/>
        </p:nvSpPr>
        <p:spPr>
          <a:xfrm>
            <a:off x="502920" y="1783080"/>
            <a:ext cx="11183112" cy="1280160"/>
          </a:xfrm>
          <a:prstGeom prst="roundRect">
            <a:avLst>
              <a:gd name="adj" fmla="val 5714"/>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0"/>
          <p:cNvSpPr/>
          <p:nvPr/>
        </p:nvSpPr>
        <p:spPr>
          <a:xfrm>
            <a:off x="777240" y="2103120"/>
            <a:ext cx="640080" cy="64008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3" name="Google Shape;223;p10" descr="preencoded.png"/>
          <p:cNvPicPr preferRelativeResize="0"/>
          <p:nvPr/>
        </p:nvPicPr>
        <p:blipFill rotWithShape="1">
          <a:blip r:embed="rId3">
            <a:alphaModFix/>
          </a:blip>
          <a:srcRect/>
          <a:stretch/>
        </p:blipFill>
        <p:spPr>
          <a:xfrm>
            <a:off x="923544" y="2249424"/>
            <a:ext cx="347472" cy="347472"/>
          </a:xfrm>
          <a:prstGeom prst="rect">
            <a:avLst/>
          </a:prstGeom>
          <a:noFill/>
          <a:ln>
            <a:noFill/>
          </a:ln>
        </p:spPr>
      </p:pic>
      <p:sp>
        <p:nvSpPr>
          <p:cNvPr id="224" name="Google Shape;224;p10"/>
          <p:cNvSpPr/>
          <p:nvPr/>
        </p:nvSpPr>
        <p:spPr>
          <a:xfrm>
            <a:off x="1600200" y="1984248"/>
            <a:ext cx="201168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900"/>
              <a:buFont typeface="Cambria"/>
              <a:buNone/>
            </a:pPr>
            <a:r>
              <a:rPr lang="en-US" sz="1900" b="1" i="0" u="none" strike="noStrike" cap="none">
                <a:solidFill>
                  <a:srgbClr val="0A4A2A"/>
                </a:solidFill>
                <a:latin typeface="Cambria"/>
                <a:ea typeface="Cambria"/>
                <a:cs typeface="Cambria"/>
                <a:sym typeface="Cambria"/>
              </a:rPr>
              <a:t>GLOBAL</a:t>
            </a:r>
            <a:endParaRPr sz="1900" b="0" i="0" u="none" strike="noStrike" cap="none">
              <a:solidFill>
                <a:schemeClr val="dk1"/>
              </a:solidFill>
              <a:latin typeface="Calibri"/>
              <a:ea typeface="Calibri"/>
              <a:cs typeface="Calibri"/>
              <a:sym typeface="Calibri"/>
            </a:endParaRPr>
          </a:p>
        </p:txBody>
      </p:sp>
      <p:cxnSp>
        <p:nvCxnSpPr>
          <p:cNvPr id="225" name="Google Shape;225;p10"/>
          <p:cNvCxnSpPr/>
          <p:nvPr/>
        </p:nvCxnSpPr>
        <p:spPr>
          <a:xfrm>
            <a:off x="3749040" y="2039112"/>
            <a:ext cx="0" cy="768096"/>
          </a:xfrm>
          <a:prstGeom prst="straightConnector1">
            <a:avLst/>
          </a:prstGeom>
          <a:noFill/>
          <a:ln w="12700" cap="flat" cmpd="sng">
            <a:solidFill>
              <a:srgbClr val="D8E6DE"/>
            </a:solidFill>
            <a:prstDash val="solid"/>
            <a:round/>
            <a:headEnd type="none" w="sm" len="sm"/>
            <a:tailEnd type="none" w="sm" len="sm"/>
          </a:ln>
        </p:spPr>
      </p:cxnSp>
      <p:sp>
        <p:nvSpPr>
          <p:cNvPr id="226" name="Google Shape;226;p10"/>
          <p:cNvSpPr/>
          <p:nvPr/>
        </p:nvSpPr>
        <p:spPr>
          <a:xfrm>
            <a:off x="3977640" y="1965960"/>
            <a:ext cx="3931920" cy="9144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15663F"/>
              </a:buClr>
              <a:buSzPts val="1200"/>
              <a:buFont typeface="Calibri"/>
              <a:buNone/>
            </a:pPr>
            <a:r>
              <a:rPr lang="en-US" sz="1200" b="1" i="0" u="none" strike="noStrike" cap="none">
                <a:solidFill>
                  <a:srgbClr val="15663F"/>
                </a:solidFill>
                <a:latin typeface="Calibri"/>
                <a:ea typeface="Calibri"/>
                <a:cs typeface="Calibri"/>
                <a:sym typeface="Calibri"/>
              </a:rPr>
              <a:t>Tantangan:  </a:t>
            </a:r>
            <a:r>
              <a:rPr lang="en-US" sz="1200" b="0" i="0" u="none" strike="noStrike" cap="none">
                <a:solidFill>
                  <a:srgbClr val="15271D"/>
                </a:solidFill>
                <a:latin typeface="Calibri"/>
                <a:ea typeface="Calibri"/>
                <a:cs typeface="Calibri"/>
                <a:sym typeface="Calibri"/>
              </a:rPr>
              <a:t>Disrupsi AI &amp; digital, krisis iklim, transnasionalisme, erosi nilai.</a:t>
            </a:r>
            <a:endParaRPr sz="1200" b="0" i="0" u="none" strike="noStrike" cap="none">
              <a:solidFill>
                <a:schemeClr val="dk1"/>
              </a:solidFill>
              <a:latin typeface="Calibri"/>
              <a:ea typeface="Calibri"/>
              <a:cs typeface="Calibri"/>
              <a:sym typeface="Calibri"/>
            </a:endParaRPr>
          </a:p>
        </p:txBody>
      </p:sp>
      <p:sp>
        <p:nvSpPr>
          <p:cNvPr id="227" name="Google Shape;227;p10"/>
          <p:cNvSpPr/>
          <p:nvPr/>
        </p:nvSpPr>
        <p:spPr>
          <a:xfrm>
            <a:off x="8092440" y="1965960"/>
            <a:ext cx="3429000" cy="9144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Respons NU:  </a:t>
            </a:r>
            <a:r>
              <a:rPr lang="en-US" sz="1200" b="0" i="0" u="none" strike="noStrike" cap="none">
                <a:solidFill>
                  <a:srgbClr val="15271D"/>
                </a:solidFill>
                <a:latin typeface="Calibri"/>
                <a:ea typeface="Calibri"/>
                <a:cs typeface="Calibri"/>
                <a:sym typeface="Calibri"/>
              </a:rPr>
              <a:t>Public theology Aswaja: etika digital, ekoteologi, etika perdamaian.</a:t>
            </a:r>
            <a:endParaRPr sz="1200" b="0" i="0" u="none" strike="noStrike" cap="none">
              <a:solidFill>
                <a:schemeClr val="dk1"/>
              </a:solidFill>
              <a:latin typeface="Calibri"/>
              <a:ea typeface="Calibri"/>
              <a:cs typeface="Calibri"/>
              <a:sym typeface="Calibri"/>
            </a:endParaRPr>
          </a:p>
        </p:txBody>
      </p:sp>
      <p:sp>
        <p:nvSpPr>
          <p:cNvPr id="228" name="Google Shape;228;p10"/>
          <p:cNvSpPr/>
          <p:nvPr/>
        </p:nvSpPr>
        <p:spPr>
          <a:xfrm>
            <a:off x="502920" y="3200400"/>
            <a:ext cx="11183112" cy="1280160"/>
          </a:xfrm>
          <a:prstGeom prst="roundRect">
            <a:avLst>
              <a:gd name="adj" fmla="val 5714"/>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0"/>
          <p:cNvSpPr/>
          <p:nvPr/>
        </p:nvSpPr>
        <p:spPr>
          <a:xfrm>
            <a:off x="777240" y="3520440"/>
            <a:ext cx="640080" cy="64008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0" name="Google Shape;230;p10" descr="preencoded.png"/>
          <p:cNvPicPr preferRelativeResize="0"/>
          <p:nvPr/>
        </p:nvPicPr>
        <p:blipFill rotWithShape="1">
          <a:blip r:embed="rId4">
            <a:alphaModFix/>
          </a:blip>
          <a:srcRect/>
          <a:stretch/>
        </p:blipFill>
        <p:spPr>
          <a:xfrm>
            <a:off x="923544" y="3666744"/>
            <a:ext cx="347472" cy="347472"/>
          </a:xfrm>
          <a:prstGeom prst="rect">
            <a:avLst/>
          </a:prstGeom>
          <a:noFill/>
          <a:ln>
            <a:noFill/>
          </a:ln>
        </p:spPr>
      </p:pic>
      <p:sp>
        <p:nvSpPr>
          <p:cNvPr id="231" name="Google Shape;231;p10"/>
          <p:cNvSpPr/>
          <p:nvPr/>
        </p:nvSpPr>
        <p:spPr>
          <a:xfrm>
            <a:off x="1600200" y="3401568"/>
            <a:ext cx="201168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900"/>
              <a:buFont typeface="Cambria"/>
              <a:buNone/>
            </a:pPr>
            <a:r>
              <a:rPr lang="en-US" sz="1900" b="1" i="0" u="none" strike="noStrike" cap="none">
                <a:solidFill>
                  <a:srgbClr val="0A4A2A"/>
                </a:solidFill>
                <a:latin typeface="Cambria"/>
                <a:ea typeface="Cambria"/>
                <a:cs typeface="Cambria"/>
                <a:sym typeface="Cambria"/>
              </a:rPr>
              <a:t>NASIONAL</a:t>
            </a:r>
            <a:endParaRPr sz="1900" b="0" i="0" u="none" strike="noStrike" cap="none">
              <a:solidFill>
                <a:schemeClr val="dk1"/>
              </a:solidFill>
              <a:latin typeface="Calibri"/>
              <a:ea typeface="Calibri"/>
              <a:cs typeface="Calibri"/>
              <a:sym typeface="Calibri"/>
            </a:endParaRPr>
          </a:p>
        </p:txBody>
      </p:sp>
      <p:cxnSp>
        <p:nvCxnSpPr>
          <p:cNvPr id="232" name="Google Shape;232;p10"/>
          <p:cNvCxnSpPr/>
          <p:nvPr/>
        </p:nvCxnSpPr>
        <p:spPr>
          <a:xfrm>
            <a:off x="3749040" y="3456432"/>
            <a:ext cx="0" cy="768096"/>
          </a:xfrm>
          <a:prstGeom prst="straightConnector1">
            <a:avLst/>
          </a:prstGeom>
          <a:noFill/>
          <a:ln w="12700" cap="flat" cmpd="sng">
            <a:solidFill>
              <a:srgbClr val="D8E6DE"/>
            </a:solidFill>
            <a:prstDash val="solid"/>
            <a:round/>
            <a:headEnd type="none" w="sm" len="sm"/>
            <a:tailEnd type="none" w="sm" len="sm"/>
          </a:ln>
        </p:spPr>
      </p:cxnSp>
      <p:sp>
        <p:nvSpPr>
          <p:cNvPr id="233" name="Google Shape;233;p10"/>
          <p:cNvSpPr/>
          <p:nvPr/>
        </p:nvSpPr>
        <p:spPr>
          <a:xfrm>
            <a:off x="3977640" y="3383280"/>
            <a:ext cx="3931920" cy="9144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15663F"/>
              </a:buClr>
              <a:buSzPts val="1200"/>
              <a:buFont typeface="Calibri"/>
              <a:buNone/>
            </a:pPr>
            <a:r>
              <a:rPr lang="en-US" sz="1200" b="1" i="0" u="none" strike="noStrike" cap="none">
                <a:solidFill>
                  <a:srgbClr val="15663F"/>
                </a:solidFill>
                <a:latin typeface="Calibri"/>
                <a:ea typeface="Calibri"/>
                <a:cs typeface="Calibri"/>
                <a:sym typeface="Calibri"/>
              </a:rPr>
              <a:t>Tantangan:  </a:t>
            </a:r>
            <a:r>
              <a:rPr lang="en-US" sz="1200" b="0" i="0" u="none" strike="noStrike" cap="none">
                <a:solidFill>
                  <a:srgbClr val="15271D"/>
                </a:solidFill>
                <a:latin typeface="Calibri"/>
                <a:ea typeface="Calibri"/>
                <a:cs typeface="Calibri"/>
                <a:sym typeface="Calibri"/>
              </a:rPr>
              <a:t>RPJMN 2025–2029, moderasi beragama, polarisasi &amp; disinformasi.</a:t>
            </a:r>
            <a:endParaRPr sz="1200" b="0" i="0" u="none" strike="noStrike" cap="none">
              <a:solidFill>
                <a:schemeClr val="dk1"/>
              </a:solidFill>
              <a:latin typeface="Calibri"/>
              <a:ea typeface="Calibri"/>
              <a:cs typeface="Calibri"/>
              <a:sym typeface="Calibri"/>
            </a:endParaRPr>
          </a:p>
        </p:txBody>
      </p:sp>
      <p:sp>
        <p:nvSpPr>
          <p:cNvPr id="234" name="Google Shape;234;p10"/>
          <p:cNvSpPr/>
          <p:nvPr/>
        </p:nvSpPr>
        <p:spPr>
          <a:xfrm>
            <a:off x="8092440" y="3383280"/>
            <a:ext cx="3429000" cy="9144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Respons NU:  </a:t>
            </a:r>
            <a:r>
              <a:rPr lang="en-US" sz="1200" b="0" i="0" u="none" strike="noStrike" cap="none">
                <a:solidFill>
                  <a:srgbClr val="15271D"/>
                </a:solidFill>
                <a:latin typeface="Calibri"/>
                <a:ea typeface="Calibri"/>
                <a:cs typeface="Calibri"/>
                <a:sym typeface="Calibri"/>
              </a:rPr>
              <a:t>Aswaja sebagai metode: tawasuth, tasamuh, tawazun, i'tidal.</a:t>
            </a:r>
            <a:endParaRPr sz="1200" b="0" i="0" u="none" strike="noStrike" cap="none">
              <a:solidFill>
                <a:schemeClr val="dk1"/>
              </a:solidFill>
              <a:latin typeface="Calibri"/>
              <a:ea typeface="Calibri"/>
              <a:cs typeface="Calibri"/>
              <a:sym typeface="Calibri"/>
            </a:endParaRPr>
          </a:p>
        </p:txBody>
      </p:sp>
      <p:sp>
        <p:nvSpPr>
          <p:cNvPr id="235" name="Google Shape;235;p10"/>
          <p:cNvSpPr/>
          <p:nvPr/>
        </p:nvSpPr>
        <p:spPr>
          <a:xfrm>
            <a:off x="502920" y="4617720"/>
            <a:ext cx="11183112" cy="1280160"/>
          </a:xfrm>
          <a:prstGeom prst="roundRect">
            <a:avLst>
              <a:gd name="adj" fmla="val 5714"/>
            </a:avLst>
          </a:prstGeom>
          <a:solidFill>
            <a:srgbClr val="EAF3EE"/>
          </a:solidFill>
          <a:ln w="19050" cap="flat" cmpd="sng">
            <a:solidFill>
              <a:srgbClr val="2E9D6B"/>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0"/>
          <p:cNvSpPr/>
          <p:nvPr/>
        </p:nvSpPr>
        <p:spPr>
          <a:xfrm>
            <a:off x="777240" y="4937760"/>
            <a:ext cx="640080" cy="64008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7" name="Google Shape;237;p10" descr="preencoded.png"/>
          <p:cNvPicPr preferRelativeResize="0"/>
          <p:nvPr/>
        </p:nvPicPr>
        <p:blipFill rotWithShape="1">
          <a:blip r:embed="rId5">
            <a:alphaModFix/>
          </a:blip>
          <a:srcRect/>
          <a:stretch/>
        </p:blipFill>
        <p:spPr>
          <a:xfrm>
            <a:off x="923544" y="5084064"/>
            <a:ext cx="347472" cy="347472"/>
          </a:xfrm>
          <a:prstGeom prst="rect">
            <a:avLst/>
          </a:prstGeom>
          <a:noFill/>
          <a:ln>
            <a:noFill/>
          </a:ln>
        </p:spPr>
      </p:pic>
      <p:sp>
        <p:nvSpPr>
          <p:cNvPr id="238" name="Google Shape;238;p10"/>
          <p:cNvSpPr/>
          <p:nvPr/>
        </p:nvSpPr>
        <p:spPr>
          <a:xfrm>
            <a:off x="1600200" y="4818888"/>
            <a:ext cx="201168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900"/>
              <a:buFont typeface="Cambria"/>
              <a:buNone/>
            </a:pPr>
            <a:r>
              <a:rPr lang="en-US" sz="1900" b="1" i="0" u="none" strike="noStrike" cap="none">
                <a:solidFill>
                  <a:srgbClr val="0A4A2A"/>
                </a:solidFill>
                <a:latin typeface="Cambria"/>
                <a:ea typeface="Cambria"/>
                <a:cs typeface="Cambria"/>
                <a:sym typeface="Cambria"/>
              </a:rPr>
              <a:t>ACEH</a:t>
            </a:r>
            <a:endParaRPr sz="1900" b="0" i="0" u="none" strike="noStrike" cap="none">
              <a:solidFill>
                <a:schemeClr val="dk1"/>
              </a:solidFill>
              <a:latin typeface="Calibri"/>
              <a:ea typeface="Calibri"/>
              <a:cs typeface="Calibri"/>
              <a:sym typeface="Calibri"/>
            </a:endParaRPr>
          </a:p>
        </p:txBody>
      </p:sp>
      <p:cxnSp>
        <p:nvCxnSpPr>
          <p:cNvPr id="239" name="Google Shape;239;p10"/>
          <p:cNvCxnSpPr/>
          <p:nvPr/>
        </p:nvCxnSpPr>
        <p:spPr>
          <a:xfrm>
            <a:off x="3749040" y="4873752"/>
            <a:ext cx="0" cy="768096"/>
          </a:xfrm>
          <a:prstGeom prst="straightConnector1">
            <a:avLst/>
          </a:prstGeom>
          <a:noFill/>
          <a:ln w="12700" cap="flat" cmpd="sng">
            <a:solidFill>
              <a:srgbClr val="D8E6DE"/>
            </a:solidFill>
            <a:prstDash val="solid"/>
            <a:round/>
            <a:headEnd type="none" w="sm" len="sm"/>
            <a:tailEnd type="none" w="sm" len="sm"/>
          </a:ln>
        </p:spPr>
      </p:cxnSp>
      <p:sp>
        <p:nvSpPr>
          <p:cNvPr id="240" name="Google Shape;240;p10"/>
          <p:cNvSpPr/>
          <p:nvPr/>
        </p:nvSpPr>
        <p:spPr>
          <a:xfrm>
            <a:off x="3977640" y="4800600"/>
            <a:ext cx="3931920" cy="9144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15663F"/>
              </a:buClr>
              <a:buSzPts val="1200"/>
              <a:buFont typeface="Calibri"/>
              <a:buNone/>
            </a:pPr>
            <a:r>
              <a:rPr lang="en-US" sz="1200" b="1" i="0" u="none" strike="noStrike" cap="none">
                <a:solidFill>
                  <a:srgbClr val="15663F"/>
                </a:solidFill>
                <a:latin typeface="Calibri"/>
                <a:ea typeface="Calibri"/>
                <a:cs typeface="Calibri"/>
                <a:sym typeface="Calibri"/>
              </a:rPr>
              <a:t>Tantangan:  </a:t>
            </a:r>
            <a:r>
              <a:rPr lang="en-US" sz="1200" b="0" i="0" u="none" strike="noStrike" cap="none">
                <a:solidFill>
                  <a:srgbClr val="15271D"/>
                </a:solidFill>
                <a:latin typeface="Calibri"/>
                <a:ea typeface="Calibri"/>
                <a:cs typeface="Calibri"/>
                <a:sym typeface="Calibri"/>
              </a:rPr>
              <a:t>Ke-NU-an belum mengakar, otoritas dayah kuat, syariat sbg legitimasi publik.</a:t>
            </a:r>
            <a:endParaRPr sz="1200" b="0" i="0" u="none" strike="noStrike" cap="none">
              <a:solidFill>
                <a:schemeClr val="dk1"/>
              </a:solidFill>
              <a:latin typeface="Calibri"/>
              <a:ea typeface="Calibri"/>
              <a:cs typeface="Calibri"/>
              <a:sym typeface="Calibri"/>
            </a:endParaRPr>
          </a:p>
        </p:txBody>
      </p:sp>
      <p:sp>
        <p:nvSpPr>
          <p:cNvPr id="241" name="Google Shape;241;p10"/>
          <p:cNvSpPr/>
          <p:nvPr/>
        </p:nvSpPr>
        <p:spPr>
          <a:xfrm>
            <a:off x="8092440" y="4800600"/>
            <a:ext cx="3429000" cy="9144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Respons NU:  </a:t>
            </a:r>
            <a:r>
              <a:rPr lang="en-US" sz="1200" b="0" i="0" u="none" strike="noStrike" cap="none">
                <a:solidFill>
                  <a:srgbClr val="15271D"/>
                </a:solidFill>
                <a:latin typeface="Calibri"/>
                <a:ea typeface="Calibri"/>
                <a:cs typeface="Calibri"/>
                <a:sym typeface="Calibri"/>
              </a:rPr>
              <a:t>Model Aswaja–Dayah–Negara: jembatan tradisi, organisasi &amp; kebijakan.</a:t>
            </a:r>
            <a:endParaRPr sz="1200" b="0" i="0" u="none" strike="noStrike" cap="none">
              <a:solidFill>
                <a:schemeClr val="dk1"/>
              </a:solidFill>
              <a:latin typeface="Calibri"/>
              <a:ea typeface="Calibri"/>
              <a:cs typeface="Calibri"/>
              <a:sym typeface="Calibri"/>
            </a:endParaRPr>
          </a:p>
        </p:txBody>
      </p:sp>
      <p:sp>
        <p:nvSpPr>
          <p:cNvPr id="242" name="Google Shape;242;p10"/>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243" name="Google Shape;243;p10"/>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244" name="Google Shape;244;p10"/>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8</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4A2A"/>
        </a:solidFill>
        <a:effectLst/>
      </p:bgPr>
    </p:bg>
    <p:spTree>
      <p:nvGrpSpPr>
        <p:cNvPr id="1" name="Shape 249"/>
        <p:cNvGrpSpPr/>
        <p:nvPr/>
      </p:nvGrpSpPr>
      <p:grpSpPr>
        <a:xfrm>
          <a:off x="0" y="0"/>
          <a:ext cx="0" cy="0"/>
          <a:chOff x="0" y="0"/>
          <a:chExt cx="0" cy="0"/>
        </a:xfrm>
      </p:grpSpPr>
      <p:sp>
        <p:nvSpPr>
          <p:cNvPr id="250" name="Google Shape;250;p11"/>
          <p:cNvSpPr/>
          <p:nvPr/>
        </p:nvSpPr>
        <p:spPr>
          <a:xfrm>
            <a:off x="-1828800" y="-2011680"/>
            <a:ext cx="5029200" cy="5029200"/>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1" name="Google Shape;251;p11" descr="preencoded.png"/>
          <p:cNvPicPr preferRelativeResize="0"/>
          <p:nvPr/>
        </p:nvPicPr>
        <p:blipFill rotWithShape="1">
          <a:blip r:embed="rId3">
            <a:alphaModFix/>
          </a:blip>
          <a:srcRect/>
          <a:stretch/>
        </p:blipFill>
        <p:spPr>
          <a:xfrm>
            <a:off x="10058400" y="640080"/>
            <a:ext cx="1280160" cy="1280160"/>
          </a:xfrm>
          <a:prstGeom prst="rect">
            <a:avLst/>
          </a:prstGeom>
          <a:noFill/>
          <a:ln>
            <a:noFill/>
          </a:ln>
        </p:spPr>
      </p:pic>
      <p:sp>
        <p:nvSpPr>
          <p:cNvPr id="252" name="Google Shape;252;p11"/>
          <p:cNvSpPr/>
          <p:nvPr/>
        </p:nvSpPr>
        <p:spPr>
          <a:xfrm>
            <a:off x="822960" y="960120"/>
            <a:ext cx="91440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300"/>
              <a:buFont typeface="Calibri"/>
              <a:buNone/>
            </a:pPr>
            <a:r>
              <a:rPr lang="en-US" sz="1300" b="1" i="0" u="none" strike="noStrike" cap="none">
                <a:solidFill>
                  <a:srgbClr val="C49A2E"/>
                </a:solidFill>
                <a:latin typeface="Calibri"/>
                <a:ea typeface="Calibri"/>
                <a:cs typeface="Calibri"/>
                <a:sym typeface="Calibri"/>
              </a:rPr>
              <a:t>TINGKAT 2 — WUJUD RENSTRA PWNU ACEH</a:t>
            </a:r>
            <a:endParaRPr sz="1300" b="0" i="0" u="none" strike="noStrike" cap="none">
              <a:solidFill>
                <a:schemeClr val="dk1"/>
              </a:solidFill>
              <a:latin typeface="Calibri"/>
              <a:ea typeface="Calibri"/>
              <a:cs typeface="Calibri"/>
              <a:sym typeface="Calibri"/>
            </a:endParaRPr>
          </a:p>
        </p:txBody>
      </p:sp>
      <p:sp>
        <p:nvSpPr>
          <p:cNvPr id="253" name="Google Shape;253;p11"/>
          <p:cNvSpPr/>
          <p:nvPr/>
        </p:nvSpPr>
        <p:spPr>
          <a:xfrm>
            <a:off x="822960" y="1371600"/>
            <a:ext cx="91440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600"/>
              <a:buFont typeface="Cambria"/>
              <a:buNone/>
            </a:pPr>
            <a:r>
              <a:rPr lang="en-US" sz="2600" b="1" i="0" u="none" strike="noStrike" cap="none">
                <a:solidFill>
                  <a:srgbClr val="FFFFFF"/>
                </a:solidFill>
                <a:latin typeface="Cambria"/>
                <a:ea typeface="Cambria"/>
                <a:cs typeface="Cambria"/>
                <a:sym typeface="Cambria"/>
              </a:rPr>
              <a:t>Visi PWNU Aceh 2026–2031</a:t>
            </a:r>
            <a:endParaRPr sz="2600" b="0" i="0" u="none" strike="noStrike" cap="none">
              <a:solidFill>
                <a:schemeClr val="dk1"/>
              </a:solidFill>
              <a:latin typeface="Calibri"/>
              <a:ea typeface="Calibri"/>
              <a:cs typeface="Calibri"/>
              <a:sym typeface="Calibri"/>
            </a:endParaRPr>
          </a:p>
        </p:txBody>
      </p:sp>
      <p:sp>
        <p:nvSpPr>
          <p:cNvPr id="254" name="Google Shape;254;p11"/>
          <p:cNvSpPr/>
          <p:nvPr/>
        </p:nvSpPr>
        <p:spPr>
          <a:xfrm>
            <a:off x="822960" y="2240280"/>
            <a:ext cx="10515600" cy="2743200"/>
          </a:xfrm>
          <a:prstGeom prst="rect">
            <a:avLst/>
          </a:prstGeom>
          <a:noFill/>
          <a:ln>
            <a:noFill/>
          </a:ln>
        </p:spPr>
        <p:txBody>
          <a:bodyPr spcFirstLastPara="1" wrap="square" lIns="0" tIns="0" rIns="0" bIns="0" anchor="t" anchorCtr="0">
            <a:noAutofit/>
          </a:bodyPr>
          <a:lstStyle/>
          <a:p>
            <a:pPr marL="0" marR="0" lvl="0" indent="0" algn="l" rtl="0">
              <a:lnSpc>
                <a:spcPct val="118000"/>
              </a:lnSpc>
              <a:spcBef>
                <a:spcPts val="0"/>
              </a:spcBef>
              <a:spcAft>
                <a:spcPts val="0"/>
              </a:spcAft>
              <a:buClr>
                <a:srgbClr val="FFFFFF"/>
              </a:buClr>
              <a:buSzPts val="2900"/>
              <a:buFont typeface="Cambria"/>
              <a:buNone/>
            </a:pPr>
            <a:r>
              <a:rPr lang="en-US" sz="2900" b="0" i="1" u="none" strike="noStrike" cap="none">
                <a:solidFill>
                  <a:srgbClr val="FFFFFF"/>
                </a:solidFill>
                <a:latin typeface="Cambria"/>
                <a:ea typeface="Cambria"/>
                <a:cs typeface="Cambria"/>
                <a:sym typeface="Cambria"/>
              </a:rPr>
              <a:t>“Terwujudnya PWNU Aceh sebagai pusat penguatan Aswaja yang bersinergi dengan Dayah dan Syariat Islam, berdaya dalam kelembagaan, unggul dalam kaderisasi, serta nyata dalam pemberdayaan ekonomi dan layanan sosial menuju Aceh yang </a:t>
            </a:r>
            <a:r>
              <a:rPr lang="en-US" sz="2900" b="1" i="1" u="none" strike="noStrike" cap="none">
                <a:solidFill>
                  <a:srgbClr val="C49A2E"/>
                </a:solidFill>
                <a:latin typeface="Cambria"/>
                <a:ea typeface="Cambria"/>
                <a:cs typeface="Cambria"/>
                <a:sym typeface="Cambria"/>
              </a:rPr>
              <a:t>maslahat, damai, adil, dan mandiri</a:t>
            </a:r>
            <a:r>
              <a:rPr lang="en-US" sz="2900" b="0" i="1" u="none" strike="noStrike" cap="none">
                <a:solidFill>
                  <a:srgbClr val="FFFFFF"/>
                </a:solidFill>
                <a:latin typeface="Cambria"/>
                <a:ea typeface="Cambria"/>
                <a:cs typeface="Cambria"/>
                <a:sym typeface="Cambria"/>
              </a:rPr>
              <a:t>.”</a:t>
            </a:r>
            <a:endParaRPr sz="2900" b="0" i="0" u="none" strike="noStrike" cap="none">
              <a:solidFill>
                <a:schemeClr val="dk1"/>
              </a:solidFill>
              <a:latin typeface="Calibri"/>
              <a:ea typeface="Calibri"/>
              <a:cs typeface="Calibri"/>
              <a:sym typeface="Calibri"/>
            </a:endParaRPr>
          </a:p>
        </p:txBody>
      </p:sp>
      <p:sp>
        <p:nvSpPr>
          <p:cNvPr id="255" name="Google Shape;255;p11"/>
          <p:cNvSpPr/>
          <p:nvPr/>
        </p:nvSpPr>
        <p:spPr>
          <a:xfrm>
            <a:off x="822960" y="5715000"/>
            <a:ext cx="1051560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FE3D7"/>
              </a:buClr>
              <a:buSzPts val="1400"/>
              <a:buFont typeface="Calibri"/>
              <a:buNone/>
            </a:pPr>
            <a:r>
              <a:rPr lang="en-US" sz="1400" b="0" i="0" u="none" strike="noStrike" cap="none">
                <a:solidFill>
                  <a:srgbClr val="CFE3D7"/>
                </a:solidFill>
                <a:latin typeface="Calibri"/>
                <a:ea typeface="Calibri"/>
                <a:cs typeface="Calibri"/>
                <a:sym typeface="Calibri"/>
              </a:rPr>
              <a:t>Tiga penegasan pembeda dari periode sebelumnya: Sinergi Dayah–Aswaja–Syariat  •  Tata Kelola Modern  •  Dampak yang Terukur.</a:t>
            </a:r>
            <a:endParaRPr sz="14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60"/>
        <p:cNvGrpSpPr/>
        <p:nvPr/>
      </p:nvGrpSpPr>
      <p:grpSpPr>
        <a:xfrm>
          <a:off x="0" y="0"/>
          <a:ext cx="0" cy="0"/>
          <a:chOff x="0" y="0"/>
          <a:chExt cx="0" cy="0"/>
        </a:xfrm>
      </p:grpSpPr>
      <p:sp>
        <p:nvSpPr>
          <p:cNvPr id="261" name="Google Shape;261;p12"/>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DNA VISI</a:t>
            </a:r>
            <a:endParaRPr sz="1200" b="0" i="0" u="none" strike="noStrike" cap="none">
              <a:solidFill>
                <a:schemeClr val="dk1"/>
              </a:solidFill>
              <a:latin typeface="Calibri"/>
              <a:ea typeface="Calibri"/>
              <a:cs typeface="Calibri"/>
              <a:sym typeface="Calibri"/>
            </a:endParaRPr>
          </a:p>
        </p:txBody>
      </p:sp>
      <p:sp>
        <p:nvSpPr>
          <p:cNvPr id="262" name="Google Shape;262;p12"/>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Tiga Penegasan yang Membedakan</a:t>
            </a:r>
            <a:endParaRPr sz="3000" b="0" i="0" u="none" strike="noStrike" cap="none">
              <a:solidFill>
                <a:schemeClr val="dk1"/>
              </a:solidFill>
              <a:latin typeface="Calibri"/>
              <a:ea typeface="Calibri"/>
              <a:cs typeface="Calibri"/>
              <a:sym typeface="Calibri"/>
            </a:endParaRPr>
          </a:p>
        </p:txBody>
      </p:sp>
      <p:sp>
        <p:nvSpPr>
          <p:cNvPr id="263" name="Google Shape;263;p12"/>
          <p:cNvSpPr/>
          <p:nvPr/>
        </p:nvSpPr>
        <p:spPr>
          <a:xfrm>
            <a:off x="502920" y="1783080"/>
            <a:ext cx="3611880" cy="3657600"/>
          </a:xfrm>
          <a:prstGeom prst="roundRect">
            <a:avLst>
              <a:gd name="adj" fmla="val 2532"/>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2"/>
          <p:cNvSpPr/>
          <p:nvPr/>
        </p:nvSpPr>
        <p:spPr>
          <a:xfrm>
            <a:off x="1714500" y="2194560"/>
            <a:ext cx="1188720" cy="118872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5" name="Google Shape;265;p12" descr="preencoded.png"/>
          <p:cNvPicPr preferRelativeResize="0"/>
          <p:nvPr/>
        </p:nvPicPr>
        <p:blipFill rotWithShape="1">
          <a:blip r:embed="rId3">
            <a:alphaModFix/>
          </a:blip>
          <a:srcRect/>
          <a:stretch/>
        </p:blipFill>
        <p:spPr>
          <a:xfrm>
            <a:off x="1988820" y="2468880"/>
            <a:ext cx="640080" cy="640080"/>
          </a:xfrm>
          <a:prstGeom prst="rect">
            <a:avLst/>
          </a:prstGeom>
          <a:noFill/>
          <a:ln>
            <a:noFill/>
          </a:ln>
        </p:spPr>
      </p:pic>
      <p:sp>
        <p:nvSpPr>
          <p:cNvPr id="266" name="Google Shape;266;p12"/>
          <p:cNvSpPr/>
          <p:nvPr/>
        </p:nvSpPr>
        <p:spPr>
          <a:xfrm>
            <a:off x="731520" y="3566160"/>
            <a:ext cx="3154680" cy="914400"/>
          </a:xfrm>
          <a:prstGeom prst="rect">
            <a:avLst/>
          </a:prstGeom>
          <a:no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0A4A2A"/>
              </a:buClr>
              <a:buSzPts val="1800"/>
              <a:buFont typeface="Cambria"/>
              <a:buNone/>
            </a:pPr>
            <a:r>
              <a:rPr lang="en-US" sz="1800" b="1" i="0" u="none" strike="noStrike" cap="none">
                <a:solidFill>
                  <a:srgbClr val="0A4A2A"/>
                </a:solidFill>
                <a:latin typeface="Cambria"/>
                <a:ea typeface="Cambria"/>
                <a:cs typeface="Cambria"/>
                <a:sym typeface="Cambria"/>
              </a:rPr>
              <a:t>Sinergi</a:t>
            </a:r>
            <a:endParaRPr sz="1800" b="0" i="0" u="none" strike="noStrike" cap="none">
              <a:solidFill>
                <a:schemeClr val="dk1"/>
              </a:solidFill>
              <a:latin typeface="Calibri"/>
              <a:ea typeface="Calibri"/>
              <a:cs typeface="Calibri"/>
              <a:sym typeface="Calibri"/>
            </a:endParaRPr>
          </a:p>
          <a:p>
            <a:pPr marL="0" marR="0" lvl="0" indent="0" algn="ctr" rtl="0">
              <a:lnSpc>
                <a:spcPct val="95000"/>
              </a:lnSpc>
              <a:spcBef>
                <a:spcPts val="0"/>
              </a:spcBef>
              <a:spcAft>
                <a:spcPts val="0"/>
              </a:spcAft>
              <a:buClr>
                <a:srgbClr val="0A4A2A"/>
              </a:buClr>
              <a:buSzPts val="1800"/>
              <a:buFont typeface="Cambria"/>
              <a:buNone/>
            </a:pPr>
            <a:r>
              <a:rPr lang="en-US" sz="1800" b="1" i="0" u="none" strike="noStrike" cap="none">
                <a:solidFill>
                  <a:srgbClr val="0A4A2A"/>
                </a:solidFill>
                <a:latin typeface="Cambria"/>
                <a:ea typeface="Cambria"/>
                <a:cs typeface="Cambria"/>
                <a:sym typeface="Cambria"/>
              </a:rPr>
              <a:t>Dayah–Aswaja–Syariat</a:t>
            </a:r>
            <a:endParaRPr sz="1800" b="0" i="0" u="none" strike="noStrike" cap="none">
              <a:solidFill>
                <a:schemeClr val="dk1"/>
              </a:solidFill>
              <a:latin typeface="Calibri"/>
              <a:ea typeface="Calibri"/>
              <a:cs typeface="Calibri"/>
              <a:sym typeface="Calibri"/>
            </a:endParaRPr>
          </a:p>
        </p:txBody>
      </p:sp>
      <p:sp>
        <p:nvSpPr>
          <p:cNvPr id="267" name="Google Shape;267;p12"/>
          <p:cNvSpPr/>
          <p:nvPr/>
        </p:nvSpPr>
        <p:spPr>
          <a:xfrm>
            <a:off x="795528" y="4480560"/>
            <a:ext cx="3026664" cy="86868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15271D"/>
              </a:buClr>
              <a:buSzPts val="1200"/>
              <a:buFont typeface="Calibri"/>
              <a:buNone/>
            </a:pPr>
            <a:r>
              <a:rPr lang="en-US" sz="1200" b="0" i="0" u="none" strike="noStrike" cap="none">
                <a:solidFill>
                  <a:srgbClr val="15271D"/>
                </a:solidFill>
                <a:latin typeface="Calibri"/>
                <a:ea typeface="Calibri"/>
                <a:cs typeface="Calibri"/>
                <a:sym typeface="Calibri"/>
              </a:rPr>
              <a:t>NU menjadi jembatan epistemik: dayah sebagai otoritas ilmu &amp; adab, Aswaja sebagai metode, syariat sebagai kemaslahatan publik.</a:t>
            </a:r>
            <a:endParaRPr sz="1200" b="0" i="0" u="none" strike="noStrike" cap="none">
              <a:solidFill>
                <a:schemeClr val="dk1"/>
              </a:solidFill>
              <a:latin typeface="Calibri"/>
              <a:ea typeface="Calibri"/>
              <a:cs typeface="Calibri"/>
              <a:sym typeface="Calibri"/>
            </a:endParaRPr>
          </a:p>
        </p:txBody>
      </p:sp>
      <p:sp>
        <p:nvSpPr>
          <p:cNvPr id="268" name="Google Shape;268;p12"/>
          <p:cNvSpPr/>
          <p:nvPr/>
        </p:nvSpPr>
        <p:spPr>
          <a:xfrm>
            <a:off x="4526280" y="1783080"/>
            <a:ext cx="3611880" cy="3657600"/>
          </a:xfrm>
          <a:prstGeom prst="roundRect">
            <a:avLst>
              <a:gd name="adj" fmla="val 2532"/>
            </a:avLst>
          </a:prstGeom>
          <a:solidFill>
            <a:srgbClr val="0A4A2A"/>
          </a:solidFill>
          <a:ln w="12700" cap="flat" cmpd="sng">
            <a:solidFill>
              <a:srgbClr val="0A4A2A"/>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2"/>
          <p:cNvSpPr/>
          <p:nvPr/>
        </p:nvSpPr>
        <p:spPr>
          <a:xfrm>
            <a:off x="5737860" y="2194560"/>
            <a:ext cx="1188720" cy="1188720"/>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0" name="Google Shape;270;p12" descr="preencoded.png"/>
          <p:cNvPicPr preferRelativeResize="0"/>
          <p:nvPr/>
        </p:nvPicPr>
        <p:blipFill rotWithShape="1">
          <a:blip r:embed="rId4">
            <a:alphaModFix/>
          </a:blip>
          <a:srcRect/>
          <a:stretch/>
        </p:blipFill>
        <p:spPr>
          <a:xfrm>
            <a:off x="6012180" y="2468880"/>
            <a:ext cx="640080" cy="640080"/>
          </a:xfrm>
          <a:prstGeom prst="rect">
            <a:avLst/>
          </a:prstGeom>
          <a:noFill/>
          <a:ln>
            <a:noFill/>
          </a:ln>
        </p:spPr>
      </p:pic>
      <p:sp>
        <p:nvSpPr>
          <p:cNvPr id="271" name="Google Shape;271;p12"/>
          <p:cNvSpPr/>
          <p:nvPr/>
        </p:nvSpPr>
        <p:spPr>
          <a:xfrm>
            <a:off x="4754880" y="3566160"/>
            <a:ext cx="3154680" cy="914400"/>
          </a:xfrm>
          <a:prstGeom prst="rect">
            <a:avLst/>
          </a:prstGeom>
          <a:no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FFFFFF"/>
              </a:buClr>
              <a:buSzPts val="1800"/>
              <a:buFont typeface="Cambria"/>
              <a:buNone/>
            </a:pPr>
            <a:r>
              <a:rPr lang="en-US" sz="1800" b="1" i="0" u="none" strike="noStrike" cap="none">
                <a:solidFill>
                  <a:srgbClr val="FFFFFF"/>
                </a:solidFill>
                <a:latin typeface="Cambria"/>
                <a:ea typeface="Cambria"/>
                <a:cs typeface="Cambria"/>
                <a:sym typeface="Cambria"/>
              </a:rPr>
              <a:t>Tata Kelola</a:t>
            </a:r>
            <a:endParaRPr sz="1800" b="0" i="0" u="none" strike="noStrike" cap="none">
              <a:solidFill>
                <a:schemeClr val="dk1"/>
              </a:solidFill>
              <a:latin typeface="Calibri"/>
              <a:ea typeface="Calibri"/>
              <a:cs typeface="Calibri"/>
              <a:sym typeface="Calibri"/>
            </a:endParaRPr>
          </a:p>
          <a:p>
            <a:pPr marL="0" marR="0" lvl="0" indent="0" algn="ctr" rtl="0">
              <a:lnSpc>
                <a:spcPct val="95000"/>
              </a:lnSpc>
              <a:spcBef>
                <a:spcPts val="0"/>
              </a:spcBef>
              <a:spcAft>
                <a:spcPts val="0"/>
              </a:spcAft>
              <a:buClr>
                <a:srgbClr val="FFFFFF"/>
              </a:buClr>
              <a:buSzPts val="1800"/>
              <a:buFont typeface="Cambria"/>
              <a:buNone/>
            </a:pPr>
            <a:r>
              <a:rPr lang="en-US" sz="1800" b="1" i="0" u="none" strike="noStrike" cap="none">
                <a:solidFill>
                  <a:srgbClr val="FFFFFF"/>
                </a:solidFill>
                <a:latin typeface="Cambria"/>
                <a:ea typeface="Cambria"/>
                <a:cs typeface="Cambria"/>
                <a:sym typeface="Cambria"/>
              </a:rPr>
              <a:t>Modern</a:t>
            </a:r>
            <a:endParaRPr sz="1800" b="0" i="0" u="none" strike="noStrike" cap="none">
              <a:solidFill>
                <a:schemeClr val="dk1"/>
              </a:solidFill>
              <a:latin typeface="Calibri"/>
              <a:ea typeface="Calibri"/>
              <a:cs typeface="Calibri"/>
              <a:sym typeface="Calibri"/>
            </a:endParaRPr>
          </a:p>
        </p:txBody>
      </p:sp>
      <p:sp>
        <p:nvSpPr>
          <p:cNvPr id="272" name="Google Shape;272;p12"/>
          <p:cNvSpPr/>
          <p:nvPr/>
        </p:nvSpPr>
        <p:spPr>
          <a:xfrm>
            <a:off x="4818888" y="4480560"/>
            <a:ext cx="3026664" cy="86868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DCEBE2"/>
              </a:buClr>
              <a:buSzPts val="1200"/>
              <a:buFont typeface="Calibri"/>
              <a:buNone/>
            </a:pPr>
            <a:r>
              <a:rPr lang="en-US" sz="1200" b="0" i="0" u="none" strike="noStrike" cap="none">
                <a:solidFill>
                  <a:srgbClr val="DCEBE2"/>
                </a:solidFill>
                <a:latin typeface="Calibri"/>
                <a:ea typeface="Calibri"/>
                <a:cs typeface="Calibri"/>
                <a:sym typeface="Calibri"/>
              </a:rPr>
              <a:t>Organisasi profesional tanpa kehilangan kharisma ulama — data akurat, SOP jelas, keuangan akuntabel.</a:t>
            </a:r>
            <a:endParaRPr sz="1200" b="0" i="0" u="none" strike="noStrike" cap="none">
              <a:solidFill>
                <a:schemeClr val="dk1"/>
              </a:solidFill>
              <a:latin typeface="Calibri"/>
              <a:ea typeface="Calibri"/>
              <a:cs typeface="Calibri"/>
              <a:sym typeface="Calibri"/>
            </a:endParaRPr>
          </a:p>
        </p:txBody>
      </p:sp>
      <p:sp>
        <p:nvSpPr>
          <p:cNvPr id="273" name="Google Shape;273;p12"/>
          <p:cNvSpPr/>
          <p:nvPr/>
        </p:nvSpPr>
        <p:spPr>
          <a:xfrm>
            <a:off x="8549640" y="1783080"/>
            <a:ext cx="3611880" cy="3657600"/>
          </a:xfrm>
          <a:prstGeom prst="roundRect">
            <a:avLst>
              <a:gd name="adj" fmla="val 2532"/>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2"/>
          <p:cNvSpPr/>
          <p:nvPr/>
        </p:nvSpPr>
        <p:spPr>
          <a:xfrm>
            <a:off x="9761220" y="2194560"/>
            <a:ext cx="1188720" cy="118872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5" name="Google Shape;275;p12" descr="preencoded.png"/>
          <p:cNvPicPr preferRelativeResize="0"/>
          <p:nvPr/>
        </p:nvPicPr>
        <p:blipFill rotWithShape="1">
          <a:blip r:embed="rId5">
            <a:alphaModFix/>
          </a:blip>
          <a:srcRect/>
          <a:stretch/>
        </p:blipFill>
        <p:spPr>
          <a:xfrm>
            <a:off x="10035540" y="2468880"/>
            <a:ext cx="640080" cy="640080"/>
          </a:xfrm>
          <a:prstGeom prst="rect">
            <a:avLst/>
          </a:prstGeom>
          <a:noFill/>
          <a:ln>
            <a:noFill/>
          </a:ln>
        </p:spPr>
      </p:pic>
      <p:sp>
        <p:nvSpPr>
          <p:cNvPr id="276" name="Google Shape;276;p12"/>
          <p:cNvSpPr/>
          <p:nvPr/>
        </p:nvSpPr>
        <p:spPr>
          <a:xfrm>
            <a:off x="8778240" y="3566160"/>
            <a:ext cx="3154680" cy="914400"/>
          </a:xfrm>
          <a:prstGeom prst="rect">
            <a:avLst/>
          </a:prstGeom>
          <a:no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0A4A2A"/>
              </a:buClr>
              <a:buSzPts val="1800"/>
              <a:buFont typeface="Cambria"/>
              <a:buNone/>
            </a:pPr>
            <a:r>
              <a:rPr lang="en-US" sz="1800" b="1" i="0" u="none" strike="noStrike" cap="none">
                <a:solidFill>
                  <a:srgbClr val="0A4A2A"/>
                </a:solidFill>
                <a:latin typeface="Cambria"/>
                <a:ea typeface="Cambria"/>
                <a:cs typeface="Cambria"/>
                <a:sym typeface="Cambria"/>
              </a:rPr>
              <a:t>Dampak yang</a:t>
            </a:r>
            <a:endParaRPr sz="1800" b="0" i="0" u="none" strike="noStrike" cap="none">
              <a:solidFill>
                <a:schemeClr val="dk1"/>
              </a:solidFill>
              <a:latin typeface="Calibri"/>
              <a:ea typeface="Calibri"/>
              <a:cs typeface="Calibri"/>
              <a:sym typeface="Calibri"/>
            </a:endParaRPr>
          </a:p>
          <a:p>
            <a:pPr marL="0" marR="0" lvl="0" indent="0" algn="ctr" rtl="0">
              <a:lnSpc>
                <a:spcPct val="95000"/>
              </a:lnSpc>
              <a:spcBef>
                <a:spcPts val="0"/>
              </a:spcBef>
              <a:spcAft>
                <a:spcPts val="0"/>
              </a:spcAft>
              <a:buClr>
                <a:srgbClr val="0A4A2A"/>
              </a:buClr>
              <a:buSzPts val="1800"/>
              <a:buFont typeface="Cambria"/>
              <a:buNone/>
            </a:pPr>
            <a:r>
              <a:rPr lang="en-US" sz="1800" b="1" i="0" u="none" strike="noStrike" cap="none">
                <a:solidFill>
                  <a:srgbClr val="0A4A2A"/>
                </a:solidFill>
                <a:latin typeface="Cambria"/>
                <a:ea typeface="Cambria"/>
                <a:cs typeface="Cambria"/>
                <a:sym typeface="Cambria"/>
              </a:rPr>
              <a:t>Terukur</a:t>
            </a:r>
            <a:endParaRPr sz="1800" b="0" i="0" u="none" strike="noStrike" cap="none">
              <a:solidFill>
                <a:schemeClr val="dk1"/>
              </a:solidFill>
              <a:latin typeface="Calibri"/>
              <a:ea typeface="Calibri"/>
              <a:cs typeface="Calibri"/>
              <a:sym typeface="Calibri"/>
            </a:endParaRPr>
          </a:p>
        </p:txBody>
      </p:sp>
      <p:sp>
        <p:nvSpPr>
          <p:cNvPr id="277" name="Google Shape;277;p12"/>
          <p:cNvSpPr/>
          <p:nvPr/>
        </p:nvSpPr>
        <p:spPr>
          <a:xfrm>
            <a:off x="8842248" y="4480560"/>
            <a:ext cx="3026664" cy="86868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15271D"/>
              </a:buClr>
              <a:buSzPts val="1200"/>
              <a:buFont typeface="Calibri"/>
              <a:buNone/>
            </a:pPr>
            <a:r>
              <a:rPr lang="en-US" sz="1200" b="0" i="0" u="none" strike="noStrike" cap="none">
                <a:solidFill>
                  <a:srgbClr val="15271D"/>
                </a:solidFill>
                <a:latin typeface="Calibri"/>
                <a:ea typeface="Calibri"/>
                <a:cs typeface="Calibri"/>
                <a:sym typeface="Calibri"/>
              </a:rPr>
              <a:t>Keberhasilan dibuktikan dengan capaian nyata: scorecard, KPI, dan manfaat yang dirasakan jamaah.</a:t>
            </a:r>
            <a:endParaRPr sz="1200" b="0" i="0" u="none" strike="noStrike" cap="none">
              <a:solidFill>
                <a:schemeClr val="dk1"/>
              </a:solidFill>
              <a:latin typeface="Calibri"/>
              <a:ea typeface="Calibri"/>
              <a:cs typeface="Calibri"/>
              <a:sym typeface="Calibri"/>
            </a:endParaRPr>
          </a:p>
        </p:txBody>
      </p:sp>
      <p:sp>
        <p:nvSpPr>
          <p:cNvPr id="278" name="Google Shape;278;p12"/>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279" name="Google Shape;279;p12"/>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280" name="Google Shape;280;p12"/>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10</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5"/>
        <p:cNvGrpSpPr/>
        <p:nvPr/>
      </p:nvGrpSpPr>
      <p:grpSpPr>
        <a:xfrm>
          <a:off x="0" y="0"/>
          <a:ext cx="0" cy="0"/>
          <a:chOff x="0" y="0"/>
          <a:chExt cx="0" cy="0"/>
        </a:xfrm>
      </p:grpSpPr>
      <p:sp>
        <p:nvSpPr>
          <p:cNvPr id="286" name="Google Shape;286;p13"/>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TINGKAT 2 — RENSTRA PWNU ACEH</a:t>
            </a:r>
            <a:endParaRPr sz="1200" b="0" i="0" u="none" strike="noStrike" cap="none">
              <a:solidFill>
                <a:schemeClr val="dk1"/>
              </a:solidFill>
              <a:latin typeface="Calibri"/>
              <a:ea typeface="Calibri"/>
              <a:cs typeface="Calibri"/>
              <a:sym typeface="Calibri"/>
            </a:endParaRPr>
          </a:p>
        </p:txBody>
      </p:sp>
      <p:sp>
        <p:nvSpPr>
          <p:cNvPr id="287" name="Google Shape;287;p13"/>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Enam Misi PWNU Aceh 2026–2031</a:t>
            </a:r>
            <a:endParaRPr sz="3000" b="0" i="0" u="none" strike="noStrike" cap="none">
              <a:solidFill>
                <a:schemeClr val="dk1"/>
              </a:solidFill>
              <a:latin typeface="Calibri"/>
              <a:ea typeface="Calibri"/>
              <a:cs typeface="Calibri"/>
              <a:sym typeface="Calibri"/>
            </a:endParaRPr>
          </a:p>
        </p:txBody>
      </p:sp>
      <p:sp>
        <p:nvSpPr>
          <p:cNvPr id="288" name="Google Shape;288;p13"/>
          <p:cNvSpPr/>
          <p:nvPr/>
        </p:nvSpPr>
        <p:spPr>
          <a:xfrm>
            <a:off x="502920" y="1737360"/>
            <a:ext cx="5532120" cy="1207008"/>
          </a:xfrm>
          <a:prstGeom prst="roundRect">
            <a:avLst>
              <a:gd name="adj" fmla="val 6061"/>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3"/>
          <p:cNvSpPr/>
          <p:nvPr/>
        </p:nvSpPr>
        <p:spPr>
          <a:xfrm>
            <a:off x="777240" y="2020824"/>
            <a:ext cx="640080" cy="64008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0" name="Google Shape;290;p13" descr="preencoded.png"/>
          <p:cNvPicPr preferRelativeResize="0"/>
          <p:nvPr/>
        </p:nvPicPr>
        <p:blipFill rotWithShape="1">
          <a:blip r:embed="rId3">
            <a:alphaModFix/>
          </a:blip>
          <a:srcRect/>
          <a:stretch/>
        </p:blipFill>
        <p:spPr>
          <a:xfrm>
            <a:off x="923544" y="2167128"/>
            <a:ext cx="347472" cy="347472"/>
          </a:xfrm>
          <a:prstGeom prst="rect">
            <a:avLst/>
          </a:prstGeom>
          <a:noFill/>
          <a:ln>
            <a:noFill/>
          </a:ln>
        </p:spPr>
      </p:pic>
      <p:sp>
        <p:nvSpPr>
          <p:cNvPr id="291" name="Google Shape;291;p13"/>
          <p:cNvSpPr/>
          <p:nvPr/>
        </p:nvSpPr>
        <p:spPr>
          <a:xfrm>
            <a:off x="1600200" y="1901952"/>
            <a:ext cx="42519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100"/>
              <a:buFont typeface="Calibri"/>
              <a:buNone/>
            </a:pPr>
            <a:r>
              <a:rPr lang="en-US" sz="1100" b="1" i="0" u="none" strike="noStrike" cap="none">
                <a:solidFill>
                  <a:srgbClr val="C49A2E"/>
                </a:solidFill>
                <a:latin typeface="Calibri"/>
                <a:ea typeface="Calibri"/>
                <a:cs typeface="Calibri"/>
                <a:sym typeface="Calibri"/>
              </a:rPr>
              <a:t>Misi 1</a:t>
            </a:r>
            <a:endParaRPr sz="1100" b="0" i="0" u="none" strike="noStrike" cap="none">
              <a:solidFill>
                <a:schemeClr val="dk1"/>
              </a:solidFill>
              <a:latin typeface="Calibri"/>
              <a:ea typeface="Calibri"/>
              <a:cs typeface="Calibri"/>
              <a:sym typeface="Calibri"/>
            </a:endParaRPr>
          </a:p>
        </p:txBody>
      </p:sp>
      <p:sp>
        <p:nvSpPr>
          <p:cNvPr id="292" name="Google Shape;292;p13"/>
          <p:cNvSpPr/>
          <p:nvPr/>
        </p:nvSpPr>
        <p:spPr>
          <a:xfrm>
            <a:off x="1600200" y="2157984"/>
            <a:ext cx="4206240" cy="7315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5271D"/>
              </a:buClr>
              <a:buSzPts val="1250"/>
              <a:buFont typeface="Calibri"/>
              <a:buNone/>
            </a:pPr>
            <a:r>
              <a:rPr lang="en-US" sz="1250" b="0" i="0" u="none" strike="noStrike" cap="none">
                <a:solidFill>
                  <a:srgbClr val="15271D"/>
                </a:solidFill>
                <a:latin typeface="Calibri"/>
                <a:ea typeface="Calibri"/>
                <a:cs typeface="Calibri"/>
                <a:sym typeface="Calibri"/>
              </a:rPr>
              <a:t>Metodologi keagamaan &amp; etika publik Aceh yang selaras dengan Syariat Islam.</a:t>
            </a:r>
            <a:endParaRPr sz="1250" b="0" i="0" u="none" strike="noStrike" cap="none">
              <a:solidFill>
                <a:schemeClr val="dk1"/>
              </a:solidFill>
              <a:latin typeface="Calibri"/>
              <a:ea typeface="Calibri"/>
              <a:cs typeface="Calibri"/>
              <a:sym typeface="Calibri"/>
            </a:endParaRPr>
          </a:p>
        </p:txBody>
      </p:sp>
      <p:sp>
        <p:nvSpPr>
          <p:cNvPr id="293" name="Google Shape;293;p13"/>
          <p:cNvSpPr/>
          <p:nvPr/>
        </p:nvSpPr>
        <p:spPr>
          <a:xfrm>
            <a:off x="6583680" y="1737360"/>
            <a:ext cx="5532120" cy="1207008"/>
          </a:xfrm>
          <a:prstGeom prst="roundRect">
            <a:avLst>
              <a:gd name="adj" fmla="val 6061"/>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3"/>
          <p:cNvSpPr/>
          <p:nvPr/>
        </p:nvSpPr>
        <p:spPr>
          <a:xfrm>
            <a:off x="6858000" y="2020824"/>
            <a:ext cx="640080" cy="64008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5" name="Google Shape;295;p13" descr="preencoded.png"/>
          <p:cNvPicPr preferRelativeResize="0"/>
          <p:nvPr/>
        </p:nvPicPr>
        <p:blipFill rotWithShape="1">
          <a:blip r:embed="rId4">
            <a:alphaModFix/>
          </a:blip>
          <a:srcRect/>
          <a:stretch/>
        </p:blipFill>
        <p:spPr>
          <a:xfrm>
            <a:off x="7004304" y="2167128"/>
            <a:ext cx="347472" cy="347472"/>
          </a:xfrm>
          <a:prstGeom prst="rect">
            <a:avLst/>
          </a:prstGeom>
          <a:noFill/>
          <a:ln>
            <a:noFill/>
          </a:ln>
        </p:spPr>
      </p:pic>
      <p:sp>
        <p:nvSpPr>
          <p:cNvPr id="296" name="Google Shape;296;p13"/>
          <p:cNvSpPr/>
          <p:nvPr/>
        </p:nvSpPr>
        <p:spPr>
          <a:xfrm>
            <a:off x="7680960" y="1901952"/>
            <a:ext cx="42519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100"/>
              <a:buFont typeface="Calibri"/>
              <a:buNone/>
            </a:pPr>
            <a:r>
              <a:rPr lang="en-US" sz="1100" b="1" i="0" u="none" strike="noStrike" cap="none">
                <a:solidFill>
                  <a:srgbClr val="C49A2E"/>
                </a:solidFill>
                <a:latin typeface="Calibri"/>
                <a:ea typeface="Calibri"/>
                <a:cs typeface="Calibri"/>
                <a:sym typeface="Calibri"/>
              </a:rPr>
              <a:t>Misi 2</a:t>
            </a:r>
            <a:endParaRPr sz="1100" b="0" i="0" u="none" strike="noStrike" cap="none">
              <a:solidFill>
                <a:schemeClr val="dk1"/>
              </a:solidFill>
              <a:latin typeface="Calibri"/>
              <a:ea typeface="Calibri"/>
              <a:cs typeface="Calibri"/>
              <a:sym typeface="Calibri"/>
            </a:endParaRPr>
          </a:p>
        </p:txBody>
      </p:sp>
      <p:sp>
        <p:nvSpPr>
          <p:cNvPr id="297" name="Google Shape;297;p13"/>
          <p:cNvSpPr/>
          <p:nvPr/>
        </p:nvSpPr>
        <p:spPr>
          <a:xfrm>
            <a:off x="7680960" y="2157984"/>
            <a:ext cx="4206240" cy="7315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5271D"/>
              </a:buClr>
              <a:buSzPts val="1250"/>
              <a:buFont typeface="Calibri"/>
              <a:buNone/>
            </a:pPr>
            <a:r>
              <a:rPr lang="en-US" sz="1250" b="0" i="0" u="none" strike="noStrike" cap="none">
                <a:solidFill>
                  <a:srgbClr val="15271D"/>
                </a:solidFill>
                <a:latin typeface="Calibri"/>
                <a:ea typeface="Calibri"/>
                <a:cs typeface="Calibri"/>
                <a:sym typeface="Calibri"/>
              </a:rPr>
              <a:t>Ekosistem kaderisasi ulama, intelektual &amp; profesional NU serta Banom.</a:t>
            </a:r>
            <a:endParaRPr sz="1250" b="0" i="0" u="none" strike="noStrike" cap="none">
              <a:solidFill>
                <a:schemeClr val="dk1"/>
              </a:solidFill>
              <a:latin typeface="Calibri"/>
              <a:ea typeface="Calibri"/>
              <a:cs typeface="Calibri"/>
              <a:sym typeface="Calibri"/>
            </a:endParaRPr>
          </a:p>
        </p:txBody>
      </p:sp>
      <p:sp>
        <p:nvSpPr>
          <p:cNvPr id="298" name="Google Shape;298;p13"/>
          <p:cNvSpPr/>
          <p:nvPr/>
        </p:nvSpPr>
        <p:spPr>
          <a:xfrm>
            <a:off x="502920" y="3218688"/>
            <a:ext cx="5532120" cy="1207008"/>
          </a:xfrm>
          <a:prstGeom prst="roundRect">
            <a:avLst>
              <a:gd name="adj" fmla="val 6061"/>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3"/>
          <p:cNvSpPr/>
          <p:nvPr/>
        </p:nvSpPr>
        <p:spPr>
          <a:xfrm>
            <a:off x="777240" y="3502152"/>
            <a:ext cx="640080" cy="64008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0" name="Google Shape;300;p13" descr="preencoded.png"/>
          <p:cNvPicPr preferRelativeResize="0"/>
          <p:nvPr/>
        </p:nvPicPr>
        <p:blipFill rotWithShape="1">
          <a:blip r:embed="rId5">
            <a:alphaModFix/>
          </a:blip>
          <a:srcRect/>
          <a:stretch/>
        </p:blipFill>
        <p:spPr>
          <a:xfrm>
            <a:off x="923544" y="3648456"/>
            <a:ext cx="347472" cy="347472"/>
          </a:xfrm>
          <a:prstGeom prst="rect">
            <a:avLst/>
          </a:prstGeom>
          <a:noFill/>
          <a:ln>
            <a:noFill/>
          </a:ln>
        </p:spPr>
      </p:pic>
      <p:sp>
        <p:nvSpPr>
          <p:cNvPr id="301" name="Google Shape;301;p13"/>
          <p:cNvSpPr/>
          <p:nvPr/>
        </p:nvSpPr>
        <p:spPr>
          <a:xfrm>
            <a:off x="1600200" y="3383280"/>
            <a:ext cx="42519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100"/>
              <a:buFont typeface="Calibri"/>
              <a:buNone/>
            </a:pPr>
            <a:r>
              <a:rPr lang="en-US" sz="1100" b="1" i="0" u="none" strike="noStrike" cap="none">
                <a:solidFill>
                  <a:srgbClr val="C49A2E"/>
                </a:solidFill>
                <a:latin typeface="Calibri"/>
                <a:ea typeface="Calibri"/>
                <a:cs typeface="Calibri"/>
                <a:sym typeface="Calibri"/>
              </a:rPr>
              <a:t>Misi 3</a:t>
            </a:r>
            <a:endParaRPr sz="1100" b="0" i="0" u="none" strike="noStrike" cap="none">
              <a:solidFill>
                <a:schemeClr val="dk1"/>
              </a:solidFill>
              <a:latin typeface="Calibri"/>
              <a:ea typeface="Calibri"/>
              <a:cs typeface="Calibri"/>
              <a:sym typeface="Calibri"/>
            </a:endParaRPr>
          </a:p>
        </p:txBody>
      </p:sp>
      <p:sp>
        <p:nvSpPr>
          <p:cNvPr id="302" name="Google Shape;302;p13"/>
          <p:cNvSpPr/>
          <p:nvPr/>
        </p:nvSpPr>
        <p:spPr>
          <a:xfrm>
            <a:off x="1600200" y="3639312"/>
            <a:ext cx="4206240" cy="7315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5271D"/>
              </a:buClr>
              <a:buSzPts val="1250"/>
              <a:buFont typeface="Calibri"/>
              <a:buNone/>
            </a:pPr>
            <a:r>
              <a:rPr lang="en-US" sz="1250" b="0" i="0" u="none" strike="noStrike" cap="none">
                <a:solidFill>
                  <a:srgbClr val="15271D"/>
                </a:solidFill>
                <a:latin typeface="Calibri"/>
                <a:ea typeface="Calibri"/>
                <a:cs typeface="Calibri"/>
                <a:sym typeface="Calibri"/>
              </a:rPr>
              <a:t>Modernisasi tata kelola: data jamaah akurat, SOP program, akuntabilitas keuangan.</a:t>
            </a:r>
            <a:endParaRPr sz="1250" b="0" i="0" u="none" strike="noStrike" cap="none">
              <a:solidFill>
                <a:schemeClr val="dk1"/>
              </a:solidFill>
              <a:latin typeface="Calibri"/>
              <a:ea typeface="Calibri"/>
              <a:cs typeface="Calibri"/>
              <a:sym typeface="Calibri"/>
            </a:endParaRPr>
          </a:p>
        </p:txBody>
      </p:sp>
      <p:sp>
        <p:nvSpPr>
          <p:cNvPr id="303" name="Google Shape;303;p13"/>
          <p:cNvSpPr/>
          <p:nvPr/>
        </p:nvSpPr>
        <p:spPr>
          <a:xfrm>
            <a:off x="6583680" y="3218688"/>
            <a:ext cx="5532120" cy="1207008"/>
          </a:xfrm>
          <a:prstGeom prst="roundRect">
            <a:avLst>
              <a:gd name="adj" fmla="val 6061"/>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3"/>
          <p:cNvSpPr/>
          <p:nvPr/>
        </p:nvSpPr>
        <p:spPr>
          <a:xfrm>
            <a:off x="6858000" y="3502152"/>
            <a:ext cx="640080" cy="64008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5" name="Google Shape;305;p13" descr="preencoded.png"/>
          <p:cNvPicPr preferRelativeResize="0"/>
          <p:nvPr/>
        </p:nvPicPr>
        <p:blipFill rotWithShape="1">
          <a:blip r:embed="rId6">
            <a:alphaModFix/>
          </a:blip>
          <a:srcRect/>
          <a:stretch/>
        </p:blipFill>
        <p:spPr>
          <a:xfrm>
            <a:off x="7004304" y="3648456"/>
            <a:ext cx="347472" cy="347472"/>
          </a:xfrm>
          <a:prstGeom prst="rect">
            <a:avLst/>
          </a:prstGeom>
          <a:noFill/>
          <a:ln>
            <a:noFill/>
          </a:ln>
        </p:spPr>
      </p:pic>
      <p:sp>
        <p:nvSpPr>
          <p:cNvPr id="306" name="Google Shape;306;p13"/>
          <p:cNvSpPr/>
          <p:nvPr/>
        </p:nvSpPr>
        <p:spPr>
          <a:xfrm>
            <a:off x="7680960" y="3383280"/>
            <a:ext cx="42519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100"/>
              <a:buFont typeface="Calibri"/>
              <a:buNone/>
            </a:pPr>
            <a:r>
              <a:rPr lang="en-US" sz="1100" b="1" i="0" u="none" strike="noStrike" cap="none">
                <a:solidFill>
                  <a:srgbClr val="C49A2E"/>
                </a:solidFill>
                <a:latin typeface="Calibri"/>
                <a:ea typeface="Calibri"/>
                <a:cs typeface="Calibri"/>
                <a:sym typeface="Calibri"/>
              </a:rPr>
              <a:t>Misi 4</a:t>
            </a:r>
            <a:endParaRPr sz="1100" b="0" i="0" u="none" strike="noStrike" cap="none">
              <a:solidFill>
                <a:schemeClr val="dk1"/>
              </a:solidFill>
              <a:latin typeface="Calibri"/>
              <a:ea typeface="Calibri"/>
              <a:cs typeface="Calibri"/>
              <a:sym typeface="Calibri"/>
            </a:endParaRPr>
          </a:p>
        </p:txBody>
      </p:sp>
      <p:sp>
        <p:nvSpPr>
          <p:cNvPr id="307" name="Google Shape;307;p13"/>
          <p:cNvSpPr/>
          <p:nvPr/>
        </p:nvSpPr>
        <p:spPr>
          <a:xfrm>
            <a:off x="7680960" y="3639312"/>
            <a:ext cx="4206240" cy="7315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5271D"/>
              </a:buClr>
              <a:buSzPts val="1250"/>
              <a:buFont typeface="Calibri"/>
              <a:buNone/>
            </a:pPr>
            <a:r>
              <a:rPr lang="en-US" sz="1250" b="0" i="0" u="none" strike="noStrike" cap="none">
                <a:solidFill>
                  <a:srgbClr val="15271D"/>
                </a:solidFill>
                <a:latin typeface="Calibri"/>
                <a:ea typeface="Calibri"/>
                <a:cs typeface="Calibri"/>
                <a:sym typeface="Calibri"/>
              </a:rPr>
              <a:t>Pemberdayaan ekonomi umat berbasis syariah: koperasi, BMT, wakaf, UMKM, agro-perikanan.</a:t>
            </a:r>
            <a:endParaRPr sz="1250" b="0" i="0" u="none" strike="noStrike" cap="none">
              <a:solidFill>
                <a:schemeClr val="dk1"/>
              </a:solidFill>
              <a:latin typeface="Calibri"/>
              <a:ea typeface="Calibri"/>
              <a:cs typeface="Calibri"/>
              <a:sym typeface="Calibri"/>
            </a:endParaRPr>
          </a:p>
        </p:txBody>
      </p:sp>
      <p:sp>
        <p:nvSpPr>
          <p:cNvPr id="308" name="Google Shape;308;p13"/>
          <p:cNvSpPr/>
          <p:nvPr/>
        </p:nvSpPr>
        <p:spPr>
          <a:xfrm>
            <a:off x="502920" y="4700016"/>
            <a:ext cx="5532120" cy="1207008"/>
          </a:xfrm>
          <a:prstGeom prst="roundRect">
            <a:avLst>
              <a:gd name="adj" fmla="val 6061"/>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3"/>
          <p:cNvSpPr/>
          <p:nvPr/>
        </p:nvSpPr>
        <p:spPr>
          <a:xfrm>
            <a:off x="777240" y="4983480"/>
            <a:ext cx="640080" cy="64008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0" name="Google Shape;310;p13" descr="preencoded.png"/>
          <p:cNvPicPr preferRelativeResize="0"/>
          <p:nvPr/>
        </p:nvPicPr>
        <p:blipFill rotWithShape="1">
          <a:blip r:embed="rId7">
            <a:alphaModFix/>
          </a:blip>
          <a:srcRect/>
          <a:stretch/>
        </p:blipFill>
        <p:spPr>
          <a:xfrm>
            <a:off x="923544" y="5129784"/>
            <a:ext cx="347472" cy="347472"/>
          </a:xfrm>
          <a:prstGeom prst="rect">
            <a:avLst/>
          </a:prstGeom>
          <a:noFill/>
          <a:ln>
            <a:noFill/>
          </a:ln>
        </p:spPr>
      </p:pic>
      <p:sp>
        <p:nvSpPr>
          <p:cNvPr id="311" name="Google Shape;311;p13"/>
          <p:cNvSpPr/>
          <p:nvPr/>
        </p:nvSpPr>
        <p:spPr>
          <a:xfrm>
            <a:off x="1600200" y="4864608"/>
            <a:ext cx="42519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100"/>
              <a:buFont typeface="Calibri"/>
              <a:buNone/>
            </a:pPr>
            <a:r>
              <a:rPr lang="en-US" sz="1100" b="1" i="0" u="none" strike="noStrike" cap="none">
                <a:solidFill>
                  <a:srgbClr val="C49A2E"/>
                </a:solidFill>
                <a:latin typeface="Calibri"/>
                <a:ea typeface="Calibri"/>
                <a:cs typeface="Calibri"/>
                <a:sym typeface="Calibri"/>
              </a:rPr>
              <a:t>Misi 5</a:t>
            </a:r>
            <a:endParaRPr sz="1100" b="0" i="0" u="none" strike="noStrike" cap="none">
              <a:solidFill>
                <a:schemeClr val="dk1"/>
              </a:solidFill>
              <a:latin typeface="Calibri"/>
              <a:ea typeface="Calibri"/>
              <a:cs typeface="Calibri"/>
              <a:sym typeface="Calibri"/>
            </a:endParaRPr>
          </a:p>
        </p:txBody>
      </p:sp>
      <p:sp>
        <p:nvSpPr>
          <p:cNvPr id="312" name="Google Shape;312;p13"/>
          <p:cNvSpPr/>
          <p:nvPr/>
        </p:nvSpPr>
        <p:spPr>
          <a:xfrm>
            <a:off x="1600200" y="5120640"/>
            <a:ext cx="4206240" cy="7315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5271D"/>
              </a:buClr>
              <a:buSzPts val="1250"/>
              <a:buFont typeface="Calibri"/>
              <a:buNone/>
            </a:pPr>
            <a:r>
              <a:rPr lang="en-US" sz="1250" b="0" i="0" u="none" strike="noStrike" cap="none">
                <a:solidFill>
                  <a:srgbClr val="15271D"/>
                </a:solidFill>
                <a:latin typeface="Calibri"/>
                <a:ea typeface="Calibri"/>
                <a:cs typeface="Calibri"/>
                <a:sym typeface="Calibri"/>
              </a:rPr>
              <a:t>Penguatan layanan sosial: kesehatan, advokasi hukum, mitigasi bencana &amp; kelompok rentan.</a:t>
            </a:r>
            <a:endParaRPr sz="1250" b="0" i="0" u="none" strike="noStrike" cap="none">
              <a:solidFill>
                <a:schemeClr val="dk1"/>
              </a:solidFill>
              <a:latin typeface="Calibri"/>
              <a:ea typeface="Calibri"/>
              <a:cs typeface="Calibri"/>
              <a:sym typeface="Calibri"/>
            </a:endParaRPr>
          </a:p>
        </p:txBody>
      </p:sp>
      <p:sp>
        <p:nvSpPr>
          <p:cNvPr id="313" name="Google Shape;313;p13"/>
          <p:cNvSpPr/>
          <p:nvPr/>
        </p:nvSpPr>
        <p:spPr>
          <a:xfrm>
            <a:off x="6583680" y="4700016"/>
            <a:ext cx="5532120" cy="1207008"/>
          </a:xfrm>
          <a:prstGeom prst="roundRect">
            <a:avLst>
              <a:gd name="adj" fmla="val 6061"/>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3"/>
          <p:cNvSpPr/>
          <p:nvPr/>
        </p:nvSpPr>
        <p:spPr>
          <a:xfrm>
            <a:off x="6858000" y="4983480"/>
            <a:ext cx="640080" cy="640080"/>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5" name="Google Shape;315;p13" descr="preencoded.png"/>
          <p:cNvPicPr preferRelativeResize="0"/>
          <p:nvPr/>
        </p:nvPicPr>
        <p:blipFill rotWithShape="1">
          <a:blip r:embed="rId8">
            <a:alphaModFix/>
          </a:blip>
          <a:srcRect/>
          <a:stretch/>
        </p:blipFill>
        <p:spPr>
          <a:xfrm>
            <a:off x="7004304" y="5129784"/>
            <a:ext cx="347472" cy="347472"/>
          </a:xfrm>
          <a:prstGeom prst="rect">
            <a:avLst/>
          </a:prstGeom>
          <a:noFill/>
          <a:ln>
            <a:noFill/>
          </a:ln>
        </p:spPr>
      </p:pic>
      <p:sp>
        <p:nvSpPr>
          <p:cNvPr id="316" name="Google Shape;316;p13"/>
          <p:cNvSpPr/>
          <p:nvPr/>
        </p:nvSpPr>
        <p:spPr>
          <a:xfrm>
            <a:off x="7680960" y="4864608"/>
            <a:ext cx="42519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100"/>
              <a:buFont typeface="Calibri"/>
              <a:buNone/>
            </a:pPr>
            <a:r>
              <a:rPr lang="en-US" sz="1100" b="1" i="0" u="none" strike="noStrike" cap="none">
                <a:solidFill>
                  <a:srgbClr val="C49A2E"/>
                </a:solidFill>
                <a:latin typeface="Calibri"/>
                <a:ea typeface="Calibri"/>
                <a:cs typeface="Calibri"/>
                <a:sym typeface="Calibri"/>
              </a:rPr>
              <a:t>Misi 6</a:t>
            </a:r>
            <a:endParaRPr sz="1100" b="0" i="0" u="none" strike="noStrike" cap="none">
              <a:solidFill>
                <a:schemeClr val="dk1"/>
              </a:solidFill>
              <a:latin typeface="Calibri"/>
              <a:ea typeface="Calibri"/>
              <a:cs typeface="Calibri"/>
              <a:sym typeface="Calibri"/>
            </a:endParaRPr>
          </a:p>
        </p:txBody>
      </p:sp>
      <p:sp>
        <p:nvSpPr>
          <p:cNvPr id="317" name="Google Shape;317;p13"/>
          <p:cNvSpPr/>
          <p:nvPr/>
        </p:nvSpPr>
        <p:spPr>
          <a:xfrm>
            <a:off x="7680960" y="5120640"/>
            <a:ext cx="4206240" cy="7315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5271D"/>
              </a:buClr>
              <a:buSzPts val="1250"/>
              <a:buFont typeface="Calibri"/>
              <a:buNone/>
            </a:pPr>
            <a:r>
              <a:rPr lang="en-US" sz="1250" b="0" i="0" u="none" strike="noStrike" cap="none">
                <a:solidFill>
                  <a:srgbClr val="15271D"/>
                </a:solidFill>
                <a:latin typeface="Calibri"/>
                <a:ea typeface="Calibri"/>
                <a:cs typeface="Calibri"/>
                <a:sym typeface="Calibri"/>
              </a:rPr>
              <a:t>Narasi digital Aswaja Aceh: dakwah cerdas, literasi media &amp; kontra-disinformasi.</a:t>
            </a:r>
            <a:endParaRPr sz="1250" b="0" i="0" u="none" strike="noStrike" cap="none">
              <a:solidFill>
                <a:schemeClr val="dk1"/>
              </a:solidFill>
              <a:latin typeface="Calibri"/>
              <a:ea typeface="Calibri"/>
              <a:cs typeface="Calibri"/>
              <a:sym typeface="Calibri"/>
            </a:endParaRPr>
          </a:p>
        </p:txBody>
      </p:sp>
      <p:sp>
        <p:nvSpPr>
          <p:cNvPr id="318" name="Google Shape;318;p13"/>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319" name="Google Shape;319;p13"/>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320" name="Google Shape;320;p13"/>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11</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5"/>
        <p:cNvGrpSpPr/>
        <p:nvPr/>
      </p:nvGrpSpPr>
      <p:grpSpPr>
        <a:xfrm>
          <a:off x="0" y="0"/>
          <a:ext cx="0" cy="0"/>
          <a:chOff x="0" y="0"/>
          <a:chExt cx="0" cy="0"/>
        </a:xfrm>
      </p:grpSpPr>
      <p:sp>
        <p:nvSpPr>
          <p:cNvPr id="326" name="Google Shape;326;p14"/>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TINGKAT 2 — SASARAN</a:t>
            </a:r>
            <a:endParaRPr sz="1200" b="0" i="0" u="none" strike="noStrike" cap="none">
              <a:solidFill>
                <a:schemeClr val="dk1"/>
              </a:solidFill>
              <a:latin typeface="Calibri"/>
              <a:ea typeface="Calibri"/>
              <a:cs typeface="Calibri"/>
              <a:sym typeface="Calibri"/>
            </a:endParaRPr>
          </a:p>
        </p:txBody>
      </p:sp>
      <p:sp>
        <p:nvSpPr>
          <p:cNvPr id="327" name="Google Shape;327;p14"/>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Tujuan Strategis: Wajah NU Aceh di 2030</a:t>
            </a:r>
            <a:endParaRPr sz="3000" b="0" i="0" u="none" strike="noStrike" cap="none">
              <a:solidFill>
                <a:schemeClr val="dk1"/>
              </a:solidFill>
              <a:latin typeface="Calibri"/>
              <a:ea typeface="Calibri"/>
              <a:cs typeface="Calibri"/>
              <a:sym typeface="Calibri"/>
            </a:endParaRPr>
          </a:p>
        </p:txBody>
      </p:sp>
      <p:sp>
        <p:nvSpPr>
          <p:cNvPr id="328" name="Google Shape;328;p14"/>
          <p:cNvSpPr/>
          <p:nvPr/>
        </p:nvSpPr>
        <p:spPr>
          <a:xfrm>
            <a:off x="502920" y="1737360"/>
            <a:ext cx="5532120" cy="1993392"/>
          </a:xfrm>
          <a:prstGeom prst="roundRect">
            <a:avLst>
              <a:gd name="adj" fmla="val 4128"/>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4"/>
          <p:cNvSpPr/>
          <p:nvPr/>
        </p:nvSpPr>
        <p:spPr>
          <a:xfrm>
            <a:off x="4892040" y="1874520"/>
            <a:ext cx="1005840" cy="7315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EAF3EE"/>
              </a:buClr>
              <a:buSzPts val="3400"/>
              <a:buFont typeface="Cambria"/>
              <a:buNone/>
            </a:pPr>
            <a:r>
              <a:rPr lang="en-US" sz="3400" b="1" i="0" u="none" strike="noStrike" cap="none">
                <a:solidFill>
                  <a:srgbClr val="EAF3EE"/>
                </a:solidFill>
                <a:latin typeface="Cambria"/>
                <a:ea typeface="Cambria"/>
                <a:cs typeface="Cambria"/>
                <a:sym typeface="Cambria"/>
              </a:rPr>
              <a:t>01</a:t>
            </a:r>
            <a:endParaRPr sz="3400" b="0" i="0" u="none" strike="noStrike" cap="none">
              <a:solidFill>
                <a:schemeClr val="dk1"/>
              </a:solidFill>
              <a:latin typeface="Calibri"/>
              <a:ea typeface="Calibri"/>
              <a:cs typeface="Calibri"/>
              <a:sym typeface="Calibri"/>
            </a:endParaRPr>
          </a:p>
        </p:txBody>
      </p:sp>
      <p:sp>
        <p:nvSpPr>
          <p:cNvPr id="330" name="Google Shape;330;p14"/>
          <p:cNvSpPr/>
          <p:nvPr/>
        </p:nvSpPr>
        <p:spPr>
          <a:xfrm>
            <a:off x="795528" y="2057400"/>
            <a:ext cx="731520" cy="73152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1" name="Google Shape;331;p14" descr="preencoded.png"/>
          <p:cNvPicPr preferRelativeResize="0"/>
          <p:nvPr/>
        </p:nvPicPr>
        <p:blipFill rotWithShape="1">
          <a:blip r:embed="rId3">
            <a:alphaModFix/>
          </a:blip>
          <a:srcRect/>
          <a:stretch/>
        </p:blipFill>
        <p:spPr>
          <a:xfrm>
            <a:off x="960120" y="2221992"/>
            <a:ext cx="402336" cy="402336"/>
          </a:xfrm>
          <a:prstGeom prst="rect">
            <a:avLst/>
          </a:prstGeom>
          <a:noFill/>
          <a:ln>
            <a:noFill/>
          </a:ln>
        </p:spPr>
      </p:pic>
      <p:sp>
        <p:nvSpPr>
          <p:cNvPr id="332" name="Google Shape;332;p14"/>
          <p:cNvSpPr/>
          <p:nvPr/>
        </p:nvSpPr>
        <p:spPr>
          <a:xfrm>
            <a:off x="1673352" y="2121408"/>
            <a:ext cx="33375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650"/>
              <a:buFont typeface="Cambria"/>
              <a:buNone/>
            </a:pPr>
            <a:r>
              <a:rPr lang="en-US" sz="1650" b="1" i="0" u="none" strike="noStrike" cap="none">
                <a:solidFill>
                  <a:srgbClr val="0A4A2A"/>
                </a:solidFill>
                <a:latin typeface="Cambria"/>
                <a:ea typeface="Cambria"/>
                <a:cs typeface="Cambria"/>
                <a:sym typeface="Cambria"/>
              </a:rPr>
              <a:t>Ke-NU-an Mengakar</a:t>
            </a:r>
            <a:endParaRPr sz="1650" b="0" i="0" u="none" strike="noStrike" cap="none">
              <a:solidFill>
                <a:schemeClr val="dk1"/>
              </a:solidFill>
              <a:latin typeface="Calibri"/>
              <a:ea typeface="Calibri"/>
              <a:cs typeface="Calibri"/>
              <a:sym typeface="Calibri"/>
            </a:endParaRPr>
          </a:p>
        </p:txBody>
      </p:sp>
      <p:sp>
        <p:nvSpPr>
          <p:cNvPr id="333" name="Google Shape;333;p14"/>
          <p:cNvSpPr/>
          <p:nvPr/>
        </p:nvSpPr>
        <p:spPr>
          <a:xfrm>
            <a:off x="822960" y="2907792"/>
            <a:ext cx="4892040" cy="731520"/>
          </a:xfrm>
          <a:prstGeom prst="rect">
            <a:avLst/>
          </a:prstGeom>
          <a:noFill/>
          <a:ln>
            <a:noFill/>
          </a:ln>
        </p:spPr>
        <p:txBody>
          <a:bodyPr spcFirstLastPara="1" wrap="square" lIns="0" tIns="0" rIns="0" bIns="0" anchor="ctr" anchorCtr="0">
            <a:noAutofit/>
          </a:bodyPr>
          <a:lstStyle/>
          <a:p>
            <a:pPr marL="0" marR="0" lvl="0" indent="0" algn="l" rtl="0">
              <a:lnSpc>
                <a:spcPct val="108000"/>
              </a:lnSpc>
              <a:spcBef>
                <a:spcPts val="0"/>
              </a:spcBef>
              <a:spcAft>
                <a:spcPts val="0"/>
              </a:spcAft>
              <a:buClr>
                <a:srgbClr val="15271D"/>
              </a:buClr>
              <a:buSzPts val="1200"/>
              <a:buFont typeface="Calibri"/>
              <a:buNone/>
            </a:pPr>
            <a:r>
              <a:rPr lang="en-US" sz="1200" b="0" i="0" u="none" strike="noStrike" cap="none">
                <a:solidFill>
                  <a:srgbClr val="15271D"/>
                </a:solidFill>
                <a:latin typeface="Calibri"/>
                <a:ea typeface="Calibri"/>
                <a:cs typeface="Calibri"/>
                <a:sym typeface="Calibri"/>
              </a:rPr>
              <a:t>Ranting aktif, kader bersertifikat, majelis rutin, dan kemitraan dengan dayah di kabupaten/kota prioritas.</a:t>
            </a:r>
            <a:endParaRPr sz="1200" b="0" i="0" u="none" strike="noStrike" cap="none">
              <a:solidFill>
                <a:schemeClr val="dk1"/>
              </a:solidFill>
              <a:latin typeface="Calibri"/>
              <a:ea typeface="Calibri"/>
              <a:cs typeface="Calibri"/>
              <a:sym typeface="Calibri"/>
            </a:endParaRPr>
          </a:p>
        </p:txBody>
      </p:sp>
      <p:sp>
        <p:nvSpPr>
          <p:cNvPr id="334" name="Google Shape;334;p14"/>
          <p:cNvSpPr/>
          <p:nvPr/>
        </p:nvSpPr>
        <p:spPr>
          <a:xfrm>
            <a:off x="6583680" y="1737360"/>
            <a:ext cx="5532120" cy="1993392"/>
          </a:xfrm>
          <a:prstGeom prst="roundRect">
            <a:avLst>
              <a:gd name="adj" fmla="val 4128"/>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14"/>
          <p:cNvSpPr/>
          <p:nvPr/>
        </p:nvSpPr>
        <p:spPr>
          <a:xfrm>
            <a:off x="10972800" y="1874520"/>
            <a:ext cx="1005840" cy="7315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EAF3EE"/>
              </a:buClr>
              <a:buSzPts val="3400"/>
              <a:buFont typeface="Cambria"/>
              <a:buNone/>
            </a:pPr>
            <a:r>
              <a:rPr lang="en-US" sz="3400" b="1" i="0" u="none" strike="noStrike" cap="none">
                <a:solidFill>
                  <a:srgbClr val="EAF3EE"/>
                </a:solidFill>
                <a:latin typeface="Cambria"/>
                <a:ea typeface="Cambria"/>
                <a:cs typeface="Cambria"/>
                <a:sym typeface="Cambria"/>
              </a:rPr>
              <a:t>02</a:t>
            </a:r>
            <a:endParaRPr sz="3400" b="0" i="0" u="none" strike="noStrike" cap="none">
              <a:solidFill>
                <a:schemeClr val="dk1"/>
              </a:solidFill>
              <a:latin typeface="Calibri"/>
              <a:ea typeface="Calibri"/>
              <a:cs typeface="Calibri"/>
              <a:sym typeface="Calibri"/>
            </a:endParaRPr>
          </a:p>
        </p:txBody>
      </p:sp>
      <p:sp>
        <p:nvSpPr>
          <p:cNvPr id="336" name="Google Shape;336;p14"/>
          <p:cNvSpPr/>
          <p:nvPr/>
        </p:nvSpPr>
        <p:spPr>
          <a:xfrm>
            <a:off x="6876288" y="2057400"/>
            <a:ext cx="731520" cy="73152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7" name="Google Shape;337;p14" descr="preencoded.png"/>
          <p:cNvPicPr preferRelativeResize="0"/>
          <p:nvPr/>
        </p:nvPicPr>
        <p:blipFill rotWithShape="1">
          <a:blip r:embed="rId4">
            <a:alphaModFix/>
          </a:blip>
          <a:srcRect/>
          <a:stretch/>
        </p:blipFill>
        <p:spPr>
          <a:xfrm>
            <a:off x="7040880" y="2221992"/>
            <a:ext cx="402336" cy="402336"/>
          </a:xfrm>
          <a:prstGeom prst="rect">
            <a:avLst/>
          </a:prstGeom>
          <a:noFill/>
          <a:ln>
            <a:noFill/>
          </a:ln>
        </p:spPr>
      </p:pic>
      <p:sp>
        <p:nvSpPr>
          <p:cNvPr id="338" name="Google Shape;338;p14"/>
          <p:cNvSpPr/>
          <p:nvPr/>
        </p:nvSpPr>
        <p:spPr>
          <a:xfrm>
            <a:off x="7754112" y="2121408"/>
            <a:ext cx="33375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650"/>
              <a:buFont typeface="Cambria"/>
              <a:buNone/>
            </a:pPr>
            <a:r>
              <a:rPr lang="en-US" sz="1650" b="1" i="0" u="none" strike="noStrike" cap="none">
                <a:solidFill>
                  <a:srgbClr val="0A4A2A"/>
                </a:solidFill>
                <a:latin typeface="Cambria"/>
                <a:ea typeface="Cambria"/>
                <a:cs typeface="Cambria"/>
                <a:sym typeface="Cambria"/>
              </a:rPr>
              <a:t>Organisasi Sehat &amp; Profesional</a:t>
            </a:r>
            <a:endParaRPr sz="1650" b="0" i="0" u="none" strike="noStrike" cap="none">
              <a:solidFill>
                <a:schemeClr val="dk1"/>
              </a:solidFill>
              <a:latin typeface="Calibri"/>
              <a:ea typeface="Calibri"/>
              <a:cs typeface="Calibri"/>
              <a:sym typeface="Calibri"/>
            </a:endParaRPr>
          </a:p>
        </p:txBody>
      </p:sp>
      <p:sp>
        <p:nvSpPr>
          <p:cNvPr id="339" name="Google Shape;339;p14"/>
          <p:cNvSpPr/>
          <p:nvPr/>
        </p:nvSpPr>
        <p:spPr>
          <a:xfrm>
            <a:off x="6903720" y="2907792"/>
            <a:ext cx="4892040" cy="731520"/>
          </a:xfrm>
          <a:prstGeom prst="rect">
            <a:avLst/>
          </a:prstGeom>
          <a:noFill/>
          <a:ln>
            <a:noFill/>
          </a:ln>
        </p:spPr>
        <p:txBody>
          <a:bodyPr spcFirstLastPara="1" wrap="square" lIns="0" tIns="0" rIns="0" bIns="0" anchor="ctr" anchorCtr="0">
            <a:noAutofit/>
          </a:bodyPr>
          <a:lstStyle/>
          <a:p>
            <a:pPr marL="0" marR="0" lvl="0" indent="0" algn="l" rtl="0">
              <a:lnSpc>
                <a:spcPct val="108000"/>
              </a:lnSpc>
              <a:spcBef>
                <a:spcPts val="0"/>
              </a:spcBef>
              <a:spcAft>
                <a:spcPts val="0"/>
              </a:spcAft>
              <a:buClr>
                <a:srgbClr val="15271D"/>
              </a:buClr>
              <a:buSzPts val="1200"/>
              <a:buFont typeface="Calibri"/>
              <a:buNone/>
            </a:pPr>
            <a:r>
              <a:rPr lang="en-US" sz="1200" b="0" i="0" u="none" strike="noStrike" cap="none">
                <a:solidFill>
                  <a:srgbClr val="15271D"/>
                </a:solidFill>
                <a:latin typeface="Calibri"/>
                <a:ea typeface="Calibri"/>
                <a:cs typeface="Calibri"/>
                <a:sym typeface="Calibri"/>
              </a:rPr>
              <a:t>Laporan keuangan transparan, database jamaah &amp; aset lengkap, ≥70% program terlaksana sesuai target.</a:t>
            </a:r>
            <a:endParaRPr sz="1200" b="0" i="0" u="none" strike="noStrike" cap="none">
              <a:solidFill>
                <a:schemeClr val="dk1"/>
              </a:solidFill>
              <a:latin typeface="Calibri"/>
              <a:ea typeface="Calibri"/>
              <a:cs typeface="Calibri"/>
              <a:sym typeface="Calibri"/>
            </a:endParaRPr>
          </a:p>
        </p:txBody>
      </p:sp>
      <p:sp>
        <p:nvSpPr>
          <p:cNvPr id="340" name="Google Shape;340;p14"/>
          <p:cNvSpPr/>
          <p:nvPr/>
        </p:nvSpPr>
        <p:spPr>
          <a:xfrm>
            <a:off x="502920" y="4096512"/>
            <a:ext cx="5532120" cy="1993392"/>
          </a:xfrm>
          <a:prstGeom prst="roundRect">
            <a:avLst>
              <a:gd name="adj" fmla="val 4128"/>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4"/>
          <p:cNvSpPr/>
          <p:nvPr/>
        </p:nvSpPr>
        <p:spPr>
          <a:xfrm>
            <a:off x="4892040" y="4233672"/>
            <a:ext cx="1005840" cy="7315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EAF3EE"/>
              </a:buClr>
              <a:buSzPts val="3400"/>
              <a:buFont typeface="Cambria"/>
              <a:buNone/>
            </a:pPr>
            <a:r>
              <a:rPr lang="en-US" sz="3400" b="1" i="0" u="none" strike="noStrike" cap="none">
                <a:solidFill>
                  <a:srgbClr val="EAF3EE"/>
                </a:solidFill>
                <a:latin typeface="Cambria"/>
                <a:ea typeface="Cambria"/>
                <a:cs typeface="Cambria"/>
                <a:sym typeface="Cambria"/>
              </a:rPr>
              <a:t>03</a:t>
            </a:r>
            <a:endParaRPr sz="3400" b="0" i="0" u="none" strike="noStrike" cap="none">
              <a:solidFill>
                <a:schemeClr val="dk1"/>
              </a:solidFill>
              <a:latin typeface="Calibri"/>
              <a:ea typeface="Calibri"/>
              <a:cs typeface="Calibri"/>
              <a:sym typeface="Calibri"/>
            </a:endParaRPr>
          </a:p>
        </p:txBody>
      </p:sp>
      <p:sp>
        <p:nvSpPr>
          <p:cNvPr id="342" name="Google Shape;342;p14"/>
          <p:cNvSpPr/>
          <p:nvPr/>
        </p:nvSpPr>
        <p:spPr>
          <a:xfrm>
            <a:off x="795528" y="4416552"/>
            <a:ext cx="731520" cy="73152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3" name="Google Shape;343;p14" descr="preencoded.png"/>
          <p:cNvPicPr preferRelativeResize="0"/>
          <p:nvPr/>
        </p:nvPicPr>
        <p:blipFill rotWithShape="1">
          <a:blip r:embed="rId5">
            <a:alphaModFix/>
          </a:blip>
          <a:srcRect/>
          <a:stretch/>
        </p:blipFill>
        <p:spPr>
          <a:xfrm>
            <a:off x="960120" y="4581144"/>
            <a:ext cx="402336" cy="402336"/>
          </a:xfrm>
          <a:prstGeom prst="rect">
            <a:avLst/>
          </a:prstGeom>
          <a:noFill/>
          <a:ln>
            <a:noFill/>
          </a:ln>
        </p:spPr>
      </p:pic>
      <p:sp>
        <p:nvSpPr>
          <p:cNvPr id="344" name="Google Shape;344;p14"/>
          <p:cNvSpPr/>
          <p:nvPr/>
        </p:nvSpPr>
        <p:spPr>
          <a:xfrm>
            <a:off x="1673352" y="4480560"/>
            <a:ext cx="33375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650"/>
              <a:buFont typeface="Cambria"/>
              <a:buNone/>
            </a:pPr>
            <a:r>
              <a:rPr lang="en-US" sz="1650" b="1" i="0" u="none" strike="noStrike" cap="none">
                <a:solidFill>
                  <a:srgbClr val="0A4A2A"/>
                </a:solidFill>
                <a:latin typeface="Cambria"/>
                <a:ea typeface="Cambria"/>
                <a:cs typeface="Cambria"/>
                <a:sym typeface="Cambria"/>
              </a:rPr>
              <a:t>Kemandirian Ekonomi</a:t>
            </a:r>
            <a:endParaRPr sz="1650" b="0" i="0" u="none" strike="noStrike" cap="none">
              <a:solidFill>
                <a:schemeClr val="dk1"/>
              </a:solidFill>
              <a:latin typeface="Calibri"/>
              <a:ea typeface="Calibri"/>
              <a:cs typeface="Calibri"/>
              <a:sym typeface="Calibri"/>
            </a:endParaRPr>
          </a:p>
        </p:txBody>
      </p:sp>
      <p:sp>
        <p:nvSpPr>
          <p:cNvPr id="345" name="Google Shape;345;p14"/>
          <p:cNvSpPr/>
          <p:nvPr/>
        </p:nvSpPr>
        <p:spPr>
          <a:xfrm>
            <a:off x="822960" y="5266944"/>
            <a:ext cx="4892040" cy="731520"/>
          </a:xfrm>
          <a:prstGeom prst="rect">
            <a:avLst/>
          </a:prstGeom>
          <a:noFill/>
          <a:ln>
            <a:noFill/>
          </a:ln>
        </p:spPr>
        <p:txBody>
          <a:bodyPr spcFirstLastPara="1" wrap="square" lIns="0" tIns="0" rIns="0" bIns="0" anchor="ctr" anchorCtr="0">
            <a:noAutofit/>
          </a:bodyPr>
          <a:lstStyle/>
          <a:p>
            <a:pPr marL="0" marR="0" lvl="0" indent="0" algn="l" rtl="0">
              <a:lnSpc>
                <a:spcPct val="108000"/>
              </a:lnSpc>
              <a:spcBef>
                <a:spcPts val="0"/>
              </a:spcBef>
              <a:spcAft>
                <a:spcPts val="0"/>
              </a:spcAft>
              <a:buClr>
                <a:srgbClr val="15271D"/>
              </a:buClr>
              <a:buSzPts val="1200"/>
              <a:buFont typeface="Calibri"/>
              <a:buNone/>
            </a:pPr>
            <a:r>
              <a:rPr lang="en-US" sz="1200" b="0" i="0" u="none" strike="noStrike" cap="none">
                <a:solidFill>
                  <a:srgbClr val="15271D"/>
                </a:solidFill>
                <a:latin typeface="Calibri"/>
                <a:ea typeface="Calibri"/>
                <a:cs typeface="Calibri"/>
                <a:sym typeface="Calibri"/>
              </a:rPr>
              <a:t>Unit ekonomi syariah aktif — koperasi, BMT, wakaf produktif — di wilayah &amp; cabang prioritas.</a:t>
            </a:r>
            <a:endParaRPr sz="1200" b="0" i="0" u="none" strike="noStrike" cap="none">
              <a:solidFill>
                <a:schemeClr val="dk1"/>
              </a:solidFill>
              <a:latin typeface="Calibri"/>
              <a:ea typeface="Calibri"/>
              <a:cs typeface="Calibri"/>
              <a:sym typeface="Calibri"/>
            </a:endParaRPr>
          </a:p>
        </p:txBody>
      </p:sp>
      <p:sp>
        <p:nvSpPr>
          <p:cNvPr id="346" name="Google Shape;346;p14"/>
          <p:cNvSpPr/>
          <p:nvPr/>
        </p:nvSpPr>
        <p:spPr>
          <a:xfrm>
            <a:off x="6583680" y="4096512"/>
            <a:ext cx="5532120" cy="1993392"/>
          </a:xfrm>
          <a:prstGeom prst="roundRect">
            <a:avLst>
              <a:gd name="adj" fmla="val 4128"/>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4"/>
          <p:cNvSpPr/>
          <p:nvPr/>
        </p:nvSpPr>
        <p:spPr>
          <a:xfrm>
            <a:off x="10972800" y="4233672"/>
            <a:ext cx="1005840" cy="7315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EAF3EE"/>
              </a:buClr>
              <a:buSzPts val="3400"/>
              <a:buFont typeface="Cambria"/>
              <a:buNone/>
            </a:pPr>
            <a:r>
              <a:rPr lang="en-US" sz="3400" b="1" i="0" u="none" strike="noStrike" cap="none">
                <a:solidFill>
                  <a:srgbClr val="EAF3EE"/>
                </a:solidFill>
                <a:latin typeface="Cambria"/>
                <a:ea typeface="Cambria"/>
                <a:cs typeface="Cambria"/>
                <a:sym typeface="Cambria"/>
              </a:rPr>
              <a:t>04</a:t>
            </a:r>
            <a:endParaRPr sz="3400" b="0" i="0" u="none" strike="noStrike" cap="none">
              <a:solidFill>
                <a:schemeClr val="dk1"/>
              </a:solidFill>
              <a:latin typeface="Calibri"/>
              <a:ea typeface="Calibri"/>
              <a:cs typeface="Calibri"/>
              <a:sym typeface="Calibri"/>
            </a:endParaRPr>
          </a:p>
        </p:txBody>
      </p:sp>
      <p:sp>
        <p:nvSpPr>
          <p:cNvPr id="348" name="Google Shape;348;p14"/>
          <p:cNvSpPr/>
          <p:nvPr/>
        </p:nvSpPr>
        <p:spPr>
          <a:xfrm>
            <a:off x="6876288" y="4416552"/>
            <a:ext cx="731520" cy="731520"/>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9" name="Google Shape;349;p14" descr="preencoded.png"/>
          <p:cNvPicPr preferRelativeResize="0"/>
          <p:nvPr/>
        </p:nvPicPr>
        <p:blipFill rotWithShape="1">
          <a:blip r:embed="rId6">
            <a:alphaModFix/>
          </a:blip>
          <a:srcRect/>
          <a:stretch/>
        </p:blipFill>
        <p:spPr>
          <a:xfrm>
            <a:off x="7040880" y="4581144"/>
            <a:ext cx="402336" cy="402336"/>
          </a:xfrm>
          <a:prstGeom prst="rect">
            <a:avLst/>
          </a:prstGeom>
          <a:noFill/>
          <a:ln>
            <a:noFill/>
          </a:ln>
        </p:spPr>
      </p:pic>
      <p:sp>
        <p:nvSpPr>
          <p:cNvPr id="350" name="Google Shape;350;p14"/>
          <p:cNvSpPr/>
          <p:nvPr/>
        </p:nvSpPr>
        <p:spPr>
          <a:xfrm>
            <a:off x="7754112" y="4480560"/>
            <a:ext cx="33375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650"/>
              <a:buFont typeface="Cambria"/>
              <a:buNone/>
            </a:pPr>
            <a:r>
              <a:rPr lang="en-US" sz="1650" b="1" i="0" u="none" strike="noStrike" cap="none">
                <a:solidFill>
                  <a:srgbClr val="0A4A2A"/>
                </a:solidFill>
                <a:latin typeface="Cambria"/>
                <a:ea typeface="Cambria"/>
                <a:cs typeface="Cambria"/>
                <a:sym typeface="Cambria"/>
              </a:rPr>
              <a:t>Dakwah Digital Efektif</a:t>
            </a:r>
            <a:endParaRPr sz="1650" b="0" i="0" u="none" strike="noStrike" cap="none">
              <a:solidFill>
                <a:schemeClr val="dk1"/>
              </a:solidFill>
              <a:latin typeface="Calibri"/>
              <a:ea typeface="Calibri"/>
              <a:cs typeface="Calibri"/>
              <a:sym typeface="Calibri"/>
            </a:endParaRPr>
          </a:p>
        </p:txBody>
      </p:sp>
      <p:sp>
        <p:nvSpPr>
          <p:cNvPr id="351" name="Google Shape;351;p14"/>
          <p:cNvSpPr/>
          <p:nvPr/>
        </p:nvSpPr>
        <p:spPr>
          <a:xfrm>
            <a:off x="6903720" y="5266944"/>
            <a:ext cx="4892040" cy="731520"/>
          </a:xfrm>
          <a:prstGeom prst="rect">
            <a:avLst/>
          </a:prstGeom>
          <a:noFill/>
          <a:ln>
            <a:noFill/>
          </a:ln>
        </p:spPr>
        <p:txBody>
          <a:bodyPr spcFirstLastPara="1" wrap="square" lIns="0" tIns="0" rIns="0" bIns="0" anchor="ctr" anchorCtr="0">
            <a:noAutofit/>
          </a:bodyPr>
          <a:lstStyle/>
          <a:p>
            <a:pPr marL="0" marR="0" lvl="0" indent="0" algn="l" rtl="0">
              <a:lnSpc>
                <a:spcPct val="108000"/>
              </a:lnSpc>
              <a:spcBef>
                <a:spcPts val="0"/>
              </a:spcBef>
              <a:spcAft>
                <a:spcPts val="0"/>
              </a:spcAft>
              <a:buClr>
                <a:srgbClr val="15271D"/>
              </a:buClr>
              <a:buSzPts val="1200"/>
              <a:buFont typeface="Calibri"/>
              <a:buNone/>
            </a:pPr>
            <a:r>
              <a:rPr lang="en-US" sz="1200" b="0" i="0" u="none" strike="noStrike" cap="none">
                <a:solidFill>
                  <a:srgbClr val="15271D"/>
                </a:solidFill>
                <a:latin typeface="Calibri"/>
                <a:ea typeface="Calibri"/>
                <a:cs typeface="Calibri"/>
                <a:sym typeface="Calibri"/>
              </a:rPr>
              <a:t>Kanal resmi berjalan optimal, jangkauan luas, literasi Aswaja meningkat di era digital.</a:t>
            </a:r>
            <a:endParaRPr sz="1200" b="0" i="0" u="none" strike="noStrike" cap="none">
              <a:solidFill>
                <a:schemeClr val="dk1"/>
              </a:solidFill>
              <a:latin typeface="Calibri"/>
              <a:ea typeface="Calibri"/>
              <a:cs typeface="Calibri"/>
              <a:sym typeface="Calibri"/>
            </a:endParaRPr>
          </a:p>
        </p:txBody>
      </p:sp>
      <p:sp>
        <p:nvSpPr>
          <p:cNvPr id="352" name="Google Shape;352;p14"/>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353" name="Google Shape;353;p14"/>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354" name="Google Shape;354;p14"/>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12</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59"/>
        <p:cNvGrpSpPr/>
        <p:nvPr/>
      </p:nvGrpSpPr>
      <p:grpSpPr>
        <a:xfrm>
          <a:off x="0" y="0"/>
          <a:ext cx="0" cy="0"/>
          <a:chOff x="0" y="0"/>
          <a:chExt cx="0" cy="0"/>
        </a:xfrm>
      </p:grpSpPr>
      <p:sp>
        <p:nvSpPr>
          <p:cNvPr id="360" name="Google Shape;360;p15"/>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STRATEGI INTI ACEH</a:t>
            </a:r>
            <a:endParaRPr sz="1200" b="0" i="0" u="none" strike="noStrike" cap="none">
              <a:solidFill>
                <a:schemeClr val="dk1"/>
              </a:solidFill>
              <a:latin typeface="Calibri"/>
              <a:ea typeface="Calibri"/>
              <a:cs typeface="Calibri"/>
              <a:sym typeface="Calibri"/>
            </a:endParaRPr>
          </a:p>
        </p:txBody>
      </p:sp>
      <p:sp>
        <p:nvSpPr>
          <p:cNvPr id="361" name="Google Shape;361;p15"/>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Model Aswaja – Dayah – Negara</a:t>
            </a:r>
            <a:endParaRPr sz="3000" b="0" i="0" u="none" strike="noStrike" cap="none">
              <a:solidFill>
                <a:schemeClr val="dk1"/>
              </a:solidFill>
              <a:latin typeface="Calibri"/>
              <a:ea typeface="Calibri"/>
              <a:cs typeface="Calibri"/>
              <a:sym typeface="Calibri"/>
            </a:endParaRPr>
          </a:p>
        </p:txBody>
      </p:sp>
      <p:cxnSp>
        <p:nvCxnSpPr>
          <p:cNvPr id="362" name="Google Shape;362;p15"/>
          <p:cNvCxnSpPr/>
          <p:nvPr/>
        </p:nvCxnSpPr>
        <p:spPr>
          <a:xfrm flipH="1">
            <a:off x="1485900" y="3474720"/>
            <a:ext cx="1874520" cy="1234440"/>
          </a:xfrm>
          <a:prstGeom prst="straightConnector1">
            <a:avLst/>
          </a:prstGeom>
          <a:noFill/>
          <a:ln w="25400" cap="flat" cmpd="sng">
            <a:solidFill>
              <a:srgbClr val="C49A2E"/>
            </a:solidFill>
            <a:prstDash val="solid"/>
            <a:round/>
            <a:headEnd type="none" w="sm" len="sm"/>
            <a:tailEnd type="none" w="sm" len="sm"/>
          </a:ln>
        </p:spPr>
      </p:cxnSp>
      <p:cxnSp>
        <p:nvCxnSpPr>
          <p:cNvPr id="363" name="Google Shape;363;p15"/>
          <p:cNvCxnSpPr/>
          <p:nvPr/>
        </p:nvCxnSpPr>
        <p:spPr>
          <a:xfrm>
            <a:off x="3360420" y="3474720"/>
            <a:ext cx="1828800" cy="1234440"/>
          </a:xfrm>
          <a:prstGeom prst="straightConnector1">
            <a:avLst/>
          </a:prstGeom>
          <a:noFill/>
          <a:ln w="25400" cap="flat" cmpd="sng">
            <a:solidFill>
              <a:srgbClr val="C49A2E"/>
            </a:solidFill>
            <a:prstDash val="solid"/>
            <a:round/>
            <a:headEnd type="none" w="sm" len="sm"/>
            <a:tailEnd type="none" w="sm" len="sm"/>
          </a:ln>
        </p:spPr>
      </p:cxnSp>
      <p:cxnSp>
        <p:nvCxnSpPr>
          <p:cNvPr id="364" name="Google Shape;364;p15"/>
          <p:cNvCxnSpPr/>
          <p:nvPr/>
        </p:nvCxnSpPr>
        <p:spPr>
          <a:xfrm>
            <a:off x="1485900" y="4823460"/>
            <a:ext cx="3703320" cy="0"/>
          </a:xfrm>
          <a:prstGeom prst="straightConnector1">
            <a:avLst/>
          </a:prstGeom>
          <a:noFill/>
          <a:ln w="25400" cap="flat" cmpd="sng">
            <a:solidFill>
              <a:srgbClr val="C49A2E"/>
            </a:solidFill>
            <a:prstDash val="solid"/>
            <a:round/>
            <a:headEnd type="none" w="sm" len="sm"/>
            <a:tailEnd type="none" w="sm" len="sm"/>
          </a:ln>
        </p:spPr>
      </p:cxnSp>
      <p:sp>
        <p:nvSpPr>
          <p:cNvPr id="365" name="Google Shape;365;p15"/>
          <p:cNvSpPr/>
          <p:nvPr/>
        </p:nvSpPr>
        <p:spPr>
          <a:xfrm>
            <a:off x="2514600" y="1783080"/>
            <a:ext cx="1691640" cy="1691640"/>
          </a:xfrm>
          <a:prstGeom prst="ellipse">
            <a:avLst/>
          </a:prstGeom>
          <a:solidFill>
            <a:srgbClr val="0A4A2A"/>
          </a:solidFill>
          <a:ln w="25400" cap="flat" cmpd="sng">
            <a:solidFill>
              <a:srgbClr val="C49A2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66" name="Google Shape;366;p15" descr="preencoded.png"/>
          <p:cNvPicPr preferRelativeResize="0"/>
          <p:nvPr/>
        </p:nvPicPr>
        <p:blipFill rotWithShape="1">
          <a:blip r:embed="rId3">
            <a:alphaModFix/>
          </a:blip>
          <a:srcRect/>
          <a:stretch/>
        </p:blipFill>
        <p:spPr>
          <a:xfrm>
            <a:off x="3122676" y="2075688"/>
            <a:ext cx="475488" cy="475488"/>
          </a:xfrm>
          <a:prstGeom prst="rect">
            <a:avLst/>
          </a:prstGeom>
          <a:noFill/>
          <a:ln>
            <a:noFill/>
          </a:ln>
        </p:spPr>
      </p:pic>
      <p:sp>
        <p:nvSpPr>
          <p:cNvPr id="367" name="Google Shape;367;p15"/>
          <p:cNvSpPr/>
          <p:nvPr/>
        </p:nvSpPr>
        <p:spPr>
          <a:xfrm>
            <a:off x="2560320" y="2587752"/>
            <a:ext cx="1600200" cy="310896"/>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00"/>
              <a:buFont typeface="Cambria"/>
              <a:buNone/>
            </a:pPr>
            <a:r>
              <a:rPr lang="en-US" sz="1400" b="1" i="0" u="none" strike="noStrike" cap="none">
                <a:solidFill>
                  <a:srgbClr val="FFFFFF"/>
                </a:solidFill>
                <a:latin typeface="Cambria"/>
                <a:ea typeface="Cambria"/>
                <a:cs typeface="Cambria"/>
                <a:sym typeface="Cambria"/>
              </a:rPr>
              <a:t>DAYAH</a:t>
            </a:r>
            <a:endParaRPr sz="1400" b="0" i="0" u="none" strike="noStrike" cap="none">
              <a:solidFill>
                <a:schemeClr val="dk1"/>
              </a:solidFill>
              <a:latin typeface="Calibri"/>
              <a:ea typeface="Calibri"/>
              <a:cs typeface="Calibri"/>
              <a:sym typeface="Calibri"/>
            </a:endParaRPr>
          </a:p>
        </p:txBody>
      </p:sp>
      <p:sp>
        <p:nvSpPr>
          <p:cNvPr id="368" name="Google Shape;368;p15"/>
          <p:cNvSpPr/>
          <p:nvPr/>
        </p:nvSpPr>
        <p:spPr>
          <a:xfrm>
            <a:off x="2560320" y="2916936"/>
            <a:ext cx="1600200" cy="310896"/>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7D7A6"/>
              </a:buClr>
              <a:buSzPts val="950"/>
              <a:buFont typeface="Calibri"/>
              <a:buNone/>
            </a:pPr>
            <a:r>
              <a:rPr lang="en-US" sz="950" b="0" i="0" u="none" strike="noStrike" cap="none">
                <a:solidFill>
                  <a:srgbClr val="E7D7A6"/>
                </a:solidFill>
                <a:latin typeface="Calibri"/>
                <a:ea typeface="Calibri"/>
                <a:cs typeface="Calibri"/>
                <a:sym typeface="Calibri"/>
              </a:rPr>
              <a:t>Ilmu &amp; adab</a:t>
            </a:r>
            <a:endParaRPr sz="950" b="0" i="0" u="none" strike="noStrike" cap="none">
              <a:solidFill>
                <a:schemeClr val="dk1"/>
              </a:solidFill>
              <a:latin typeface="Calibri"/>
              <a:ea typeface="Calibri"/>
              <a:cs typeface="Calibri"/>
              <a:sym typeface="Calibri"/>
            </a:endParaRPr>
          </a:p>
        </p:txBody>
      </p:sp>
      <p:sp>
        <p:nvSpPr>
          <p:cNvPr id="369" name="Google Shape;369;p15"/>
          <p:cNvSpPr/>
          <p:nvPr/>
        </p:nvSpPr>
        <p:spPr>
          <a:xfrm>
            <a:off x="640080" y="3977640"/>
            <a:ext cx="1691640" cy="1691640"/>
          </a:xfrm>
          <a:prstGeom prst="ellipse">
            <a:avLst/>
          </a:prstGeom>
          <a:solidFill>
            <a:srgbClr val="0A4A2A"/>
          </a:solidFill>
          <a:ln w="25400" cap="flat" cmpd="sng">
            <a:solidFill>
              <a:srgbClr val="C49A2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0" name="Google Shape;370;p15" descr="preencoded.png"/>
          <p:cNvPicPr preferRelativeResize="0"/>
          <p:nvPr/>
        </p:nvPicPr>
        <p:blipFill rotWithShape="1">
          <a:blip r:embed="rId4">
            <a:alphaModFix/>
          </a:blip>
          <a:srcRect/>
          <a:stretch/>
        </p:blipFill>
        <p:spPr>
          <a:xfrm>
            <a:off x="1248156" y="4270248"/>
            <a:ext cx="475488" cy="475488"/>
          </a:xfrm>
          <a:prstGeom prst="rect">
            <a:avLst/>
          </a:prstGeom>
          <a:noFill/>
          <a:ln>
            <a:noFill/>
          </a:ln>
        </p:spPr>
      </p:pic>
      <p:sp>
        <p:nvSpPr>
          <p:cNvPr id="371" name="Google Shape;371;p15"/>
          <p:cNvSpPr/>
          <p:nvPr/>
        </p:nvSpPr>
        <p:spPr>
          <a:xfrm>
            <a:off x="685800" y="4782312"/>
            <a:ext cx="1600200" cy="310896"/>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00"/>
              <a:buFont typeface="Cambria"/>
              <a:buNone/>
            </a:pPr>
            <a:r>
              <a:rPr lang="en-US" sz="1400" b="1" i="0" u="none" strike="noStrike" cap="none">
                <a:solidFill>
                  <a:srgbClr val="FFFFFF"/>
                </a:solidFill>
                <a:latin typeface="Cambria"/>
                <a:ea typeface="Cambria"/>
                <a:cs typeface="Cambria"/>
                <a:sym typeface="Cambria"/>
              </a:rPr>
              <a:t>NU</a:t>
            </a:r>
            <a:endParaRPr sz="1400" b="0" i="0" u="none" strike="noStrike" cap="none">
              <a:solidFill>
                <a:schemeClr val="dk1"/>
              </a:solidFill>
              <a:latin typeface="Calibri"/>
              <a:ea typeface="Calibri"/>
              <a:cs typeface="Calibri"/>
              <a:sym typeface="Calibri"/>
            </a:endParaRPr>
          </a:p>
        </p:txBody>
      </p:sp>
      <p:sp>
        <p:nvSpPr>
          <p:cNvPr id="372" name="Google Shape;372;p15"/>
          <p:cNvSpPr/>
          <p:nvPr/>
        </p:nvSpPr>
        <p:spPr>
          <a:xfrm>
            <a:off x="685800" y="5111496"/>
            <a:ext cx="1600200" cy="310896"/>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7D7A6"/>
              </a:buClr>
              <a:buSzPts val="950"/>
              <a:buFont typeface="Calibri"/>
              <a:buNone/>
            </a:pPr>
            <a:r>
              <a:rPr lang="en-US" sz="950" b="0" i="0" u="none" strike="noStrike" cap="none">
                <a:solidFill>
                  <a:srgbClr val="E7D7A6"/>
                </a:solidFill>
                <a:latin typeface="Calibri"/>
                <a:ea typeface="Calibri"/>
                <a:cs typeface="Calibri"/>
                <a:sym typeface="Calibri"/>
              </a:rPr>
              <a:t>Jaringan &amp; program</a:t>
            </a:r>
            <a:endParaRPr sz="950" b="0" i="0" u="none" strike="noStrike" cap="none">
              <a:solidFill>
                <a:schemeClr val="dk1"/>
              </a:solidFill>
              <a:latin typeface="Calibri"/>
              <a:ea typeface="Calibri"/>
              <a:cs typeface="Calibri"/>
              <a:sym typeface="Calibri"/>
            </a:endParaRPr>
          </a:p>
        </p:txBody>
      </p:sp>
      <p:sp>
        <p:nvSpPr>
          <p:cNvPr id="373" name="Google Shape;373;p15"/>
          <p:cNvSpPr/>
          <p:nvPr/>
        </p:nvSpPr>
        <p:spPr>
          <a:xfrm>
            <a:off x="4343400" y="3977640"/>
            <a:ext cx="1691640" cy="1691640"/>
          </a:xfrm>
          <a:prstGeom prst="ellipse">
            <a:avLst/>
          </a:prstGeom>
          <a:solidFill>
            <a:srgbClr val="0A4A2A"/>
          </a:solidFill>
          <a:ln w="25400" cap="flat" cmpd="sng">
            <a:solidFill>
              <a:srgbClr val="C49A2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4" name="Google Shape;374;p15" descr="preencoded.png"/>
          <p:cNvPicPr preferRelativeResize="0"/>
          <p:nvPr/>
        </p:nvPicPr>
        <p:blipFill rotWithShape="1">
          <a:blip r:embed="rId5">
            <a:alphaModFix/>
          </a:blip>
          <a:srcRect/>
          <a:stretch/>
        </p:blipFill>
        <p:spPr>
          <a:xfrm>
            <a:off x="4951476" y="4270248"/>
            <a:ext cx="475488" cy="475488"/>
          </a:xfrm>
          <a:prstGeom prst="rect">
            <a:avLst/>
          </a:prstGeom>
          <a:noFill/>
          <a:ln>
            <a:noFill/>
          </a:ln>
        </p:spPr>
      </p:pic>
      <p:sp>
        <p:nvSpPr>
          <p:cNvPr id="375" name="Google Shape;375;p15"/>
          <p:cNvSpPr/>
          <p:nvPr/>
        </p:nvSpPr>
        <p:spPr>
          <a:xfrm>
            <a:off x="4389120" y="4782312"/>
            <a:ext cx="1600200" cy="310896"/>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400"/>
              <a:buFont typeface="Cambria"/>
              <a:buNone/>
            </a:pPr>
            <a:r>
              <a:rPr lang="en-US" sz="1400" b="1" i="0" u="none" strike="noStrike" cap="none">
                <a:solidFill>
                  <a:srgbClr val="FFFFFF"/>
                </a:solidFill>
                <a:latin typeface="Cambria"/>
                <a:ea typeface="Cambria"/>
                <a:cs typeface="Cambria"/>
                <a:sym typeface="Cambria"/>
              </a:rPr>
              <a:t>NEGARA</a:t>
            </a:r>
            <a:endParaRPr sz="1400" b="0" i="0" u="none" strike="noStrike" cap="none">
              <a:solidFill>
                <a:schemeClr val="dk1"/>
              </a:solidFill>
              <a:latin typeface="Calibri"/>
              <a:ea typeface="Calibri"/>
              <a:cs typeface="Calibri"/>
              <a:sym typeface="Calibri"/>
            </a:endParaRPr>
          </a:p>
        </p:txBody>
      </p:sp>
      <p:sp>
        <p:nvSpPr>
          <p:cNvPr id="376" name="Google Shape;376;p15"/>
          <p:cNvSpPr/>
          <p:nvPr/>
        </p:nvSpPr>
        <p:spPr>
          <a:xfrm>
            <a:off x="4389120" y="5111496"/>
            <a:ext cx="1600200" cy="310896"/>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7D7A6"/>
              </a:buClr>
              <a:buSzPts val="950"/>
              <a:buFont typeface="Calibri"/>
              <a:buNone/>
            </a:pPr>
            <a:r>
              <a:rPr lang="en-US" sz="950" b="0" i="0" u="none" strike="noStrike" cap="none">
                <a:solidFill>
                  <a:srgbClr val="E7D7A6"/>
                </a:solidFill>
                <a:latin typeface="Calibri"/>
                <a:ea typeface="Calibri"/>
                <a:cs typeface="Calibri"/>
                <a:sym typeface="Calibri"/>
              </a:rPr>
              <a:t>Ruang kebijakan</a:t>
            </a:r>
            <a:endParaRPr sz="950" b="0" i="0" u="none" strike="noStrike" cap="none">
              <a:solidFill>
                <a:schemeClr val="dk1"/>
              </a:solidFill>
              <a:latin typeface="Calibri"/>
              <a:ea typeface="Calibri"/>
              <a:cs typeface="Calibri"/>
              <a:sym typeface="Calibri"/>
            </a:endParaRPr>
          </a:p>
        </p:txBody>
      </p:sp>
      <p:sp>
        <p:nvSpPr>
          <p:cNvPr id="377" name="Google Shape;377;p15"/>
          <p:cNvSpPr/>
          <p:nvPr/>
        </p:nvSpPr>
        <p:spPr>
          <a:xfrm>
            <a:off x="6629400" y="1783080"/>
            <a:ext cx="5056632" cy="3977640"/>
          </a:xfrm>
          <a:prstGeom prst="roundRect">
            <a:avLst>
              <a:gd name="adj" fmla="val 1839"/>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5"/>
          <p:cNvSpPr/>
          <p:nvPr/>
        </p:nvSpPr>
        <p:spPr>
          <a:xfrm>
            <a:off x="6949440" y="2057400"/>
            <a:ext cx="44805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300"/>
              <a:buFont typeface="Calibri"/>
              <a:buNone/>
            </a:pPr>
            <a:r>
              <a:rPr lang="en-US" sz="1300" b="1" i="0" u="none" strike="noStrike" cap="none">
                <a:solidFill>
                  <a:srgbClr val="C49A2E"/>
                </a:solidFill>
                <a:latin typeface="Calibri"/>
                <a:ea typeface="Calibri"/>
                <a:cs typeface="Calibri"/>
                <a:sym typeface="Calibri"/>
              </a:rPr>
              <a:t>NU SEBAGAI JEMBATAN</a:t>
            </a:r>
            <a:endParaRPr sz="1300" b="0" i="0" u="none" strike="noStrike" cap="none">
              <a:solidFill>
                <a:schemeClr val="dk1"/>
              </a:solidFill>
              <a:latin typeface="Calibri"/>
              <a:ea typeface="Calibri"/>
              <a:cs typeface="Calibri"/>
              <a:sym typeface="Calibri"/>
            </a:endParaRPr>
          </a:p>
        </p:txBody>
      </p:sp>
      <p:sp>
        <p:nvSpPr>
          <p:cNvPr id="379" name="Google Shape;379;p15"/>
          <p:cNvSpPr/>
          <p:nvPr/>
        </p:nvSpPr>
        <p:spPr>
          <a:xfrm>
            <a:off x="6949440" y="2468880"/>
            <a:ext cx="4434840" cy="822960"/>
          </a:xfrm>
          <a:prstGeom prst="rect">
            <a:avLst/>
          </a:prstGeom>
          <a:noFill/>
          <a:ln>
            <a:noFill/>
          </a:ln>
        </p:spPr>
        <p:txBody>
          <a:bodyPr spcFirstLastPara="1" wrap="square" lIns="0" tIns="0" rIns="0" bIns="0" anchor="ctr" anchorCtr="0">
            <a:noAutofit/>
          </a:bodyPr>
          <a:lstStyle/>
          <a:p>
            <a:pPr marL="0" marR="0" lvl="0" indent="0" algn="l" rtl="0">
              <a:lnSpc>
                <a:spcPct val="112000"/>
              </a:lnSpc>
              <a:spcBef>
                <a:spcPts val="0"/>
              </a:spcBef>
              <a:spcAft>
                <a:spcPts val="0"/>
              </a:spcAft>
              <a:buClr>
                <a:srgbClr val="15271D"/>
              </a:buClr>
              <a:buSzPts val="1300"/>
              <a:buFont typeface="Calibri"/>
              <a:buNone/>
            </a:pPr>
            <a:r>
              <a:rPr lang="en-US" sz="1300" b="0" i="1" u="none" strike="noStrike" cap="none">
                <a:solidFill>
                  <a:srgbClr val="15271D"/>
                </a:solidFill>
                <a:latin typeface="Calibri"/>
                <a:ea typeface="Calibri"/>
                <a:cs typeface="Calibri"/>
                <a:sym typeface="Calibri"/>
              </a:rPr>
              <a:t>Masalah Aceh bukan kekurangan otoritas agama, melainkan keterhubungan. NU mengikat tiga kekuatan agar bekerja searah:</a:t>
            </a:r>
            <a:endParaRPr sz="1300" b="0" i="0" u="none" strike="noStrike" cap="none">
              <a:solidFill>
                <a:schemeClr val="dk1"/>
              </a:solidFill>
              <a:latin typeface="Calibri"/>
              <a:ea typeface="Calibri"/>
              <a:cs typeface="Calibri"/>
              <a:sym typeface="Calibri"/>
            </a:endParaRPr>
          </a:p>
        </p:txBody>
      </p:sp>
      <p:sp>
        <p:nvSpPr>
          <p:cNvPr id="380" name="Google Shape;380;p15"/>
          <p:cNvSpPr/>
          <p:nvPr/>
        </p:nvSpPr>
        <p:spPr>
          <a:xfrm>
            <a:off x="6967728" y="3474720"/>
            <a:ext cx="201168" cy="201168"/>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5"/>
          <p:cNvSpPr/>
          <p:nvPr/>
        </p:nvSpPr>
        <p:spPr>
          <a:xfrm>
            <a:off x="7296912" y="3374136"/>
            <a:ext cx="4160520" cy="64008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A4A2A"/>
              </a:buClr>
              <a:buSzPts val="1250"/>
              <a:buFont typeface="Calibri"/>
              <a:buNone/>
            </a:pPr>
            <a:r>
              <a:rPr lang="en-US" sz="1250" b="1" i="0" u="none" strike="noStrike" cap="none">
                <a:solidFill>
                  <a:srgbClr val="0A4A2A"/>
                </a:solidFill>
                <a:latin typeface="Calibri"/>
                <a:ea typeface="Calibri"/>
                <a:cs typeface="Calibri"/>
                <a:sym typeface="Calibri"/>
              </a:rPr>
              <a:t>Dayah </a:t>
            </a:r>
            <a:r>
              <a:rPr lang="en-US" sz="1250" b="0" i="0" u="none" strike="noStrike" cap="none">
                <a:solidFill>
                  <a:srgbClr val="15271D"/>
                </a:solidFill>
                <a:latin typeface="Calibri"/>
                <a:ea typeface="Calibri"/>
                <a:cs typeface="Calibri"/>
                <a:sym typeface="Calibri"/>
              </a:rPr>
              <a:t>menyumbang kedalaman ilmu &amp; adab yang otoritatif.</a:t>
            </a:r>
            <a:endParaRPr sz="1250" b="0" i="0" u="none" strike="noStrike" cap="none">
              <a:solidFill>
                <a:schemeClr val="dk1"/>
              </a:solidFill>
              <a:latin typeface="Calibri"/>
              <a:ea typeface="Calibri"/>
              <a:cs typeface="Calibri"/>
              <a:sym typeface="Calibri"/>
            </a:endParaRPr>
          </a:p>
        </p:txBody>
      </p:sp>
      <p:sp>
        <p:nvSpPr>
          <p:cNvPr id="382" name="Google Shape;382;p15"/>
          <p:cNvSpPr/>
          <p:nvPr/>
        </p:nvSpPr>
        <p:spPr>
          <a:xfrm>
            <a:off x="6967728" y="4187952"/>
            <a:ext cx="201168" cy="201168"/>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5"/>
          <p:cNvSpPr/>
          <p:nvPr/>
        </p:nvSpPr>
        <p:spPr>
          <a:xfrm>
            <a:off x="7296912" y="4087368"/>
            <a:ext cx="4160520" cy="64008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A4A2A"/>
              </a:buClr>
              <a:buSzPts val="1250"/>
              <a:buFont typeface="Calibri"/>
              <a:buNone/>
            </a:pPr>
            <a:r>
              <a:rPr lang="en-US" sz="1250" b="1" i="0" u="none" strike="noStrike" cap="none">
                <a:solidFill>
                  <a:srgbClr val="0A4A2A"/>
                </a:solidFill>
                <a:latin typeface="Calibri"/>
                <a:ea typeface="Calibri"/>
                <a:cs typeface="Calibri"/>
                <a:sym typeface="Calibri"/>
              </a:rPr>
              <a:t>NU </a:t>
            </a:r>
            <a:r>
              <a:rPr lang="en-US" sz="1250" b="0" i="0" u="none" strike="noStrike" cap="none">
                <a:solidFill>
                  <a:srgbClr val="15271D"/>
                </a:solidFill>
                <a:latin typeface="Calibri"/>
                <a:ea typeface="Calibri"/>
                <a:cs typeface="Calibri"/>
                <a:sym typeface="Calibri"/>
              </a:rPr>
              <a:t>menyediakan jaringan, kader &amp; tata kelola program.</a:t>
            </a:r>
            <a:endParaRPr sz="1250" b="0" i="0" u="none" strike="noStrike" cap="none">
              <a:solidFill>
                <a:schemeClr val="dk1"/>
              </a:solidFill>
              <a:latin typeface="Calibri"/>
              <a:ea typeface="Calibri"/>
              <a:cs typeface="Calibri"/>
              <a:sym typeface="Calibri"/>
            </a:endParaRPr>
          </a:p>
        </p:txBody>
      </p:sp>
      <p:sp>
        <p:nvSpPr>
          <p:cNvPr id="384" name="Google Shape;384;p15"/>
          <p:cNvSpPr/>
          <p:nvPr/>
        </p:nvSpPr>
        <p:spPr>
          <a:xfrm>
            <a:off x="6967728" y="4901184"/>
            <a:ext cx="201168" cy="201168"/>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15"/>
          <p:cNvSpPr/>
          <p:nvPr/>
        </p:nvSpPr>
        <p:spPr>
          <a:xfrm>
            <a:off x="7296912" y="4800600"/>
            <a:ext cx="4160520" cy="64008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A4A2A"/>
              </a:buClr>
              <a:buSzPts val="1250"/>
              <a:buFont typeface="Calibri"/>
              <a:buNone/>
            </a:pPr>
            <a:r>
              <a:rPr lang="en-US" sz="1250" b="1" i="0" u="none" strike="noStrike" cap="none">
                <a:solidFill>
                  <a:srgbClr val="0A4A2A"/>
                </a:solidFill>
                <a:latin typeface="Calibri"/>
                <a:ea typeface="Calibri"/>
                <a:cs typeface="Calibri"/>
                <a:sym typeface="Calibri"/>
              </a:rPr>
              <a:t>Negara </a:t>
            </a:r>
            <a:r>
              <a:rPr lang="en-US" sz="1250" b="0" i="0" u="none" strike="noStrike" cap="none">
                <a:solidFill>
                  <a:srgbClr val="15271D"/>
                </a:solidFill>
                <a:latin typeface="Calibri"/>
                <a:ea typeface="Calibri"/>
                <a:cs typeface="Calibri"/>
                <a:sym typeface="Calibri"/>
              </a:rPr>
              <a:t>menjadi ruang kebijakan yang diadvokasi untuk maslahat.</a:t>
            </a:r>
            <a:endParaRPr sz="1250" b="0" i="0" u="none" strike="noStrike" cap="none">
              <a:solidFill>
                <a:schemeClr val="dk1"/>
              </a:solidFill>
              <a:latin typeface="Calibri"/>
              <a:ea typeface="Calibri"/>
              <a:cs typeface="Calibri"/>
              <a:sym typeface="Calibri"/>
            </a:endParaRPr>
          </a:p>
        </p:txBody>
      </p:sp>
      <p:sp>
        <p:nvSpPr>
          <p:cNvPr id="386" name="Google Shape;386;p15"/>
          <p:cNvSpPr/>
          <p:nvPr/>
        </p:nvSpPr>
        <p:spPr>
          <a:xfrm>
            <a:off x="6949440" y="5257800"/>
            <a:ext cx="4480560" cy="4572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A4A2A"/>
              </a:buClr>
              <a:buSzPts val="1150"/>
              <a:buFont typeface="Calibri"/>
              <a:buNone/>
            </a:pPr>
            <a:r>
              <a:rPr lang="en-US" sz="1150" b="0" i="1" u="none" strike="noStrike" cap="none">
                <a:solidFill>
                  <a:srgbClr val="0A4A2A"/>
                </a:solidFill>
                <a:latin typeface="Calibri"/>
                <a:ea typeface="Calibri"/>
                <a:cs typeface="Calibri"/>
                <a:sym typeface="Calibri"/>
              </a:rPr>
              <a:t>Inilah posisi strategis NU Aceh: bukan menyaingi dayah atau negara, tetapi menautkan keduanya untuk kemaslahatan umat.</a:t>
            </a:r>
            <a:endParaRPr sz="1150" b="0" i="0" u="none" strike="noStrike" cap="none">
              <a:solidFill>
                <a:schemeClr val="dk1"/>
              </a:solidFill>
              <a:latin typeface="Calibri"/>
              <a:ea typeface="Calibri"/>
              <a:cs typeface="Calibri"/>
              <a:sym typeface="Calibri"/>
            </a:endParaRPr>
          </a:p>
        </p:txBody>
      </p:sp>
      <p:sp>
        <p:nvSpPr>
          <p:cNvPr id="387" name="Google Shape;387;p15"/>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388" name="Google Shape;388;p15"/>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389" name="Google Shape;389;p15"/>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13</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94"/>
        <p:cNvGrpSpPr/>
        <p:nvPr/>
      </p:nvGrpSpPr>
      <p:grpSpPr>
        <a:xfrm>
          <a:off x="0" y="0"/>
          <a:ext cx="0" cy="0"/>
          <a:chOff x="0" y="0"/>
          <a:chExt cx="0" cy="0"/>
        </a:xfrm>
      </p:grpSpPr>
      <p:sp>
        <p:nvSpPr>
          <p:cNvPr id="395" name="Google Shape;395;p16"/>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CERMIN JUJUR</a:t>
            </a:r>
            <a:endParaRPr sz="1200" b="0" i="0" u="none" strike="noStrike" cap="none">
              <a:solidFill>
                <a:schemeClr val="dk1"/>
              </a:solidFill>
              <a:latin typeface="Calibri"/>
              <a:ea typeface="Calibri"/>
              <a:cs typeface="Calibri"/>
              <a:sym typeface="Calibri"/>
            </a:endParaRPr>
          </a:p>
        </p:txBody>
      </p:sp>
      <p:sp>
        <p:nvSpPr>
          <p:cNvPr id="396" name="Google Shape;396;p16"/>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Membaca Posisi: Kekuatan &amp; Pekerjaan Rumah</a:t>
            </a:r>
            <a:endParaRPr sz="3000" b="0" i="0" u="none" strike="noStrike" cap="none">
              <a:solidFill>
                <a:schemeClr val="dk1"/>
              </a:solidFill>
              <a:latin typeface="Calibri"/>
              <a:ea typeface="Calibri"/>
              <a:cs typeface="Calibri"/>
              <a:sym typeface="Calibri"/>
            </a:endParaRPr>
          </a:p>
        </p:txBody>
      </p:sp>
      <p:sp>
        <p:nvSpPr>
          <p:cNvPr id="397" name="Google Shape;397;p16"/>
          <p:cNvSpPr/>
          <p:nvPr/>
        </p:nvSpPr>
        <p:spPr>
          <a:xfrm>
            <a:off x="502920" y="1737360"/>
            <a:ext cx="5532120" cy="1993392"/>
          </a:xfrm>
          <a:prstGeom prst="roundRect">
            <a:avLst>
              <a:gd name="adj" fmla="val 4128"/>
            </a:avLst>
          </a:prstGeom>
          <a:solidFill>
            <a:srgbClr val="0A4A2A"/>
          </a:solidFill>
          <a:ln w="12700" cap="flat" cmpd="sng">
            <a:solidFill>
              <a:srgbClr val="0A4A2A"/>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6"/>
          <p:cNvSpPr/>
          <p:nvPr/>
        </p:nvSpPr>
        <p:spPr>
          <a:xfrm>
            <a:off x="822960" y="1938528"/>
            <a:ext cx="48920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600"/>
              <a:buFont typeface="Cambria"/>
              <a:buNone/>
            </a:pPr>
            <a:r>
              <a:rPr lang="en-US" sz="1600" b="1" i="0" u="none" strike="noStrike" cap="none">
                <a:solidFill>
                  <a:srgbClr val="C49A2E"/>
                </a:solidFill>
                <a:latin typeface="Cambria"/>
                <a:ea typeface="Cambria"/>
                <a:cs typeface="Cambria"/>
                <a:sym typeface="Cambria"/>
              </a:rPr>
              <a:t>KEKUATAN</a:t>
            </a:r>
            <a:endParaRPr sz="1600" b="0" i="0" u="none" strike="noStrike" cap="none">
              <a:solidFill>
                <a:schemeClr val="dk1"/>
              </a:solidFill>
              <a:latin typeface="Calibri"/>
              <a:ea typeface="Calibri"/>
              <a:cs typeface="Calibri"/>
              <a:sym typeface="Calibri"/>
            </a:endParaRPr>
          </a:p>
        </p:txBody>
      </p:sp>
      <p:sp>
        <p:nvSpPr>
          <p:cNvPr id="399" name="Google Shape;399;p16"/>
          <p:cNvSpPr/>
          <p:nvPr/>
        </p:nvSpPr>
        <p:spPr>
          <a:xfrm>
            <a:off x="868680" y="2359152"/>
            <a:ext cx="4846320" cy="1216152"/>
          </a:xfrm>
          <a:prstGeom prst="rect">
            <a:avLst/>
          </a:prstGeom>
          <a:noFill/>
          <a:ln>
            <a:noFill/>
          </a:ln>
        </p:spPr>
        <p:txBody>
          <a:bodyPr spcFirstLastPara="1" wrap="square" lIns="0" tIns="0" rIns="0" bIns="0" anchor="ctr" anchorCtr="0">
            <a:noAutofit/>
          </a:bodyPr>
          <a:lstStyle/>
          <a:p>
            <a:pPr marL="342900" marR="0" lvl="0" indent="-342900" algn="l" rtl="0">
              <a:lnSpc>
                <a:spcPct val="100000"/>
              </a:lnSpc>
              <a:spcBef>
                <a:spcPts val="0"/>
              </a:spcBef>
              <a:spcAft>
                <a:spcPts val="0"/>
              </a:spcAft>
              <a:buClr>
                <a:srgbClr val="FFFFFF"/>
              </a:buClr>
              <a:buSzPts val="1150"/>
              <a:buFont typeface="Calibri"/>
              <a:buChar char="•"/>
            </a:pPr>
            <a:r>
              <a:rPr lang="en-US" sz="1150" b="0" i="0" u="none" strike="noStrike" cap="none">
                <a:solidFill>
                  <a:srgbClr val="FFFFFF"/>
                </a:solidFill>
                <a:latin typeface="Calibri"/>
                <a:ea typeface="Calibri"/>
                <a:cs typeface="Calibri"/>
                <a:sym typeface="Calibri"/>
              </a:rPr>
              <a:t>Legitimasi keilmuan &amp; moderasi Aswaja</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FFFFFF"/>
              </a:buClr>
              <a:buSzPts val="1150"/>
              <a:buFont typeface="Calibri"/>
              <a:buChar char="•"/>
            </a:pPr>
            <a:r>
              <a:rPr lang="en-US" sz="1150" b="0" i="0" u="none" strike="noStrike" cap="none">
                <a:solidFill>
                  <a:srgbClr val="FFFFFF"/>
                </a:solidFill>
                <a:latin typeface="Calibri"/>
                <a:ea typeface="Calibri"/>
                <a:cs typeface="Calibri"/>
                <a:sym typeface="Calibri"/>
              </a:rPr>
              <a:t>Jaringan &amp; basis pesantren/dayah</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FFFFFF"/>
              </a:buClr>
              <a:buSzPts val="1150"/>
              <a:buFont typeface="Calibri"/>
              <a:buChar char="•"/>
            </a:pPr>
            <a:r>
              <a:rPr lang="en-US" sz="1150" b="0" i="0" u="none" strike="noStrike" cap="none">
                <a:solidFill>
                  <a:srgbClr val="FFFFFF"/>
                </a:solidFill>
                <a:latin typeface="Calibri"/>
                <a:ea typeface="Calibri"/>
                <a:cs typeface="Calibri"/>
                <a:sym typeface="Calibri"/>
              </a:rPr>
              <a:t>Kepemimpinan kharismatik ulama</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FFFFFF"/>
              </a:buClr>
              <a:buSzPts val="1150"/>
              <a:buFont typeface="Calibri"/>
              <a:buChar char="•"/>
            </a:pPr>
            <a:r>
              <a:rPr lang="en-US" sz="1150" b="0" i="0" u="none" strike="noStrike" cap="none">
                <a:solidFill>
                  <a:srgbClr val="FFFFFF"/>
                </a:solidFill>
                <a:latin typeface="Calibri"/>
                <a:ea typeface="Calibri"/>
                <a:cs typeface="Calibri"/>
                <a:sym typeface="Calibri"/>
              </a:rPr>
              <a:t>Generasi muda progresif</a:t>
            </a:r>
            <a:endParaRPr sz="1150" b="0" i="0" u="none" strike="noStrike" cap="none">
              <a:solidFill>
                <a:schemeClr val="dk1"/>
              </a:solidFill>
              <a:latin typeface="Calibri"/>
              <a:ea typeface="Calibri"/>
              <a:cs typeface="Calibri"/>
              <a:sym typeface="Calibri"/>
            </a:endParaRPr>
          </a:p>
        </p:txBody>
      </p:sp>
      <p:sp>
        <p:nvSpPr>
          <p:cNvPr id="400" name="Google Shape;400;p16"/>
          <p:cNvSpPr/>
          <p:nvPr/>
        </p:nvSpPr>
        <p:spPr>
          <a:xfrm>
            <a:off x="6583680" y="1737360"/>
            <a:ext cx="5532120" cy="1993392"/>
          </a:xfrm>
          <a:prstGeom prst="roundRect">
            <a:avLst>
              <a:gd name="adj" fmla="val 4128"/>
            </a:avLst>
          </a:prstGeom>
          <a:solidFill>
            <a:srgbClr val="15663F"/>
          </a:solidFill>
          <a:ln w="12700" cap="flat" cmpd="sng">
            <a:solidFill>
              <a:srgbClr val="15663F"/>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6"/>
          <p:cNvSpPr/>
          <p:nvPr/>
        </p:nvSpPr>
        <p:spPr>
          <a:xfrm>
            <a:off x="6903720" y="1938528"/>
            <a:ext cx="48920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600"/>
              <a:buFont typeface="Cambria"/>
              <a:buNone/>
            </a:pPr>
            <a:r>
              <a:rPr lang="en-US" sz="1600" b="1" i="0" u="none" strike="noStrike" cap="none">
                <a:solidFill>
                  <a:srgbClr val="C49A2E"/>
                </a:solidFill>
                <a:latin typeface="Cambria"/>
                <a:ea typeface="Cambria"/>
                <a:cs typeface="Cambria"/>
                <a:sym typeface="Cambria"/>
              </a:rPr>
              <a:t>PELUANG</a:t>
            </a:r>
            <a:endParaRPr sz="1600" b="0" i="0" u="none" strike="noStrike" cap="none">
              <a:solidFill>
                <a:schemeClr val="dk1"/>
              </a:solidFill>
              <a:latin typeface="Calibri"/>
              <a:ea typeface="Calibri"/>
              <a:cs typeface="Calibri"/>
              <a:sym typeface="Calibri"/>
            </a:endParaRPr>
          </a:p>
        </p:txBody>
      </p:sp>
      <p:sp>
        <p:nvSpPr>
          <p:cNvPr id="402" name="Google Shape;402;p16"/>
          <p:cNvSpPr/>
          <p:nvPr/>
        </p:nvSpPr>
        <p:spPr>
          <a:xfrm>
            <a:off x="6949440" y="2359152"/>
            <a:ext cx="4846320" cy="1216152"/>
          </a:xfrm>
          <a:prstGeom prst="rect">
            <a:avLst/>
          </a:prstGeom>
          <a:noFill/>
          <a:ln>
            <a:noFill/>
          </a:ln>
        </p:spPr>
        <p:txBody>
          <a:bodyPr spcFirstLastPara="1" wrap="square" lIns="0" tIns="0" rIns="0" bIns="0" anchor="ctr" anchorCtr="0">
            <a:noAutofit/>
          </a:bodyPr>
          <a:lstStyle/>
          <a:p>
            <a:pPr marL="342900" marR="0" lvl="0" indent="-342900" algn="l" rtl="0">
              <a:lnSpc>
                <a:spcPct val="100000"/>
              </a:lnSpc>
              <a:spcBef>
                <a:spcPts val="0"/>
              </a:spcBef>
              <a:spcAft>
                <a:spcPts val="0"/>
              </a:spcAft>
              <a:buClr>
                <a:srgbClr val="FFFFFF"/>
              </a:buClr>
              <a:buSzPts val="1150"/>
              <a:buFont typeface="Calibri"/>
              <a:buChar char="•"/>
            </a:pPr>
            <a:r>
              <a:rPr lang="en-US" sz="1150" b="0" i="0" u="none" strike="noStrike" cap="none">
                <a:solidFill>
                  <a:srgbClr val="FFFFFF"/>
                </a:solidFill>
                <a:latin typeface="Calibri"/>
                <a:ea typeface="Calibri"/>
                <a:cs typeface="Calibri"/>
                <a:sym typeface="Calibri"/>
              </a:rPr>
              <a:t>Kemitraan pembangunan &amp; ekonomi syariah</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FFFFFF"/>
              </a:buClr>
              <a:buSzPts val="1150"/>
              <a:buFont typeface="Calibri"/>
              <a:buChar char="•"/>
            </a:pPr>
            <a:r>
              <a:rPr lang="en-US" sz="1150" b="0" i="0" u="none" strike="noStrike" cap="none">
                <a:solidFill>
                  <a:srgbClr val="FFFFFF"/>
                </a:solidFill>
                <a:latin typeface="Calibri"/>
                <a:ea typeface="Calibri"/>
                <a:cs typeface="Calibri"/>
                <a:sym typeface="Calibri"/>
              </a:rPr>
              <a:t>Digitalisasi &amp; jangkauan jamaah</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FFFFFF"/>
              </a:buClr>
              <a:buSzPts val="1150"/>
              <a:buFont typeface="Calibri"/>
              <a:buChar char="•"/>
            </a:pPr>
            <a:r>
              <a:rPr lang="en-US" sz="1150" b="0" i="0" u="none" strike="noStrike" cap="none">
                <a:solidFill>
                  <a:srgbClr val="FFFFFF"/>
                </a:solidFill>
                <a:latin typeface="Calibri"/>
                <a:ea typeface="Calibri"/>
                <a:cs typeface="Calibri"/>
                <a:sym typeface="Calibri"/>
              </a:rPr>
              <a:t>Tingginya permintaan Islam moderat</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FFFFFF"/>
              </a:buClr>
              <a:buSzPts val="1150"/>
              <a:buFont typeface="Calibri"/>
              <a:buChar char="•"/>
            </a:pPr>
            <a:r>
              <a:rPr lang="en-US" sz="1150" b="0" i="0" u="none" strike="noStrike" cap="none">
                <a:solidFill>
                  <a:srgbClr val="FFFFFF"/>
                </a:solidFill>
                <a:latin typeface="Calibri"/>
                <a:ea typeface="Calibri"/>
                <a:cs typeface="Calibri"/>
                <a:sym typeface="Calibri"/>
              </a:rPr>
              <a:t>Dukungan pemerintah &amp; lembaga</a:t>
            </a:r>
            <a:endParaRPr sz="1150" b="0" i="0" u="none" strike="noStrike" cap="none">
              <a:solidFill>
                <a:schemeClr val="dk1"/>
              </a:solidFill>
              <a:latin typeface="Calibri"/>
              <a:ea typeface="Calibri"/>
              <a:cs typeface="Calibri"/>
              <a:sym typeface="Calibri"/>
            </a:endParaRPr>
          </a:p>
        </p:txBody>
      </p:sp>
      <p:sp>
        <p:nvSpPr>
          <p:cNvPr id="403" name="Google Shape;403;p16"/>
          <p:cNvSpPr/>
          <p:nvPr/>
        </p:nvSpPr>
        <p:spPr>
          <a:xfrm>
            <a:off x="502920" y="4096512"/>
            <a:ext cx="5532120" cy="1993392"/>
          </a:xfrm>
          <a:prstGeom prst="roundRect">
            <a:avLst>
              <a:gd name="adj" fmla="val 4128"/>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16"/>
          <p:cNvSpPr/>
          <p:nvPr/>
        </p:nvSpPr>
        <p:spPr>
          <a:xfrm>
            <a:off x="822960" y="4297680"/>
            <a:ext cx="48920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600"/>
              <a:buFont typeface="Cambria"/>
              <a:buNone/>
            </a:pPr>
            <a:r>
              <a:rPr lang="en-US" sz="1600" b="1" i="0" u="none" strike="noStrike" cap="none">
                <a:solidFill>
                  <a:srgbClr val="0A4A2A"/>
                </a:solidFill>
                <a:latin typeface="Cambria"/>
                <a:ea typeface="Cambria"/>
                <a:cs typeface="Cambria"/>
                <a:sym typeface="Cambria"/>
              </a:rPr>
              <a:t>KELEMAHAN</a:t>
            </a:r>
            <a:endParaRPr sz="1600" b="0" i="0" u="none" strike="noStrike" cap="none">
              <a:solidFill>
                <a:schemeClr val="dk1"/>
              </a:solidFill>
              <a:latin typeface="Calibri"/>
              <a:ea typeface="Calibri"/>
              <a:cs typeface="Calibri"/>
              <a:sym typeface="Calibri"/>
            </a:endParaRPr>
          </a:p>
        </p:txBody>
      </p:sp>
      <p:sp>
        <p:nvSpPr>
          <p:cNvPr id="405" name="Google Shape;405;p16"/>
          <p:cNvSpPr/>
          <p:nvPr/>
        </p:nvSpPr>
        <p:spPr>
          <a:xfrm>
            <a:off x="868680" y="4718304"/>
            <a:ext cx="4846320" cy="1216152"/>
          </a:xfrm>
          <a:prstGeom prst="rect">
            <a:avLst/>
          </a:prstGeom>
          <a:noFill/>
          <a:ln>
            <a:noFill/>
          </a:ln>
        </p:spPr>
        <p:txBody>
          <a:bodyPr spcFirstLastPara="1" wrap="square" lIns="0" tIns="0" rIns="0" bIns="0" anchor="ctr" anchorCtr="0">
            <a:noAutofit/>
          </a:bodyPr>
          <a:lstStyle/>
          <a:p>
            <a:pPr marL="342900" marR="0" lvl="0" indent="-342900" algn="l" rtl="0">
              <a:lnSpc>
                <a:spcPct val="100000"/>
              </a:lnSpc>
              <a:spcBef>
                <a:spcPts val="0"/>
              </a:spcBef>
              <a:spcAft>
                <a:spcPts val="0"/>
              </a:spcAft>
              <a:buClr>
                <a:srgbClr val="15271D"/>
              </a:buClr>
              <a:buSzPts val="1150"/>
              <a:buFont typeface="Calibri"/>
              <a:buChar char="•"/>
            </a:pPr>
            <a:r>
              <a:rPr lang="en-US" sz="1150" b="0" i="0" u="none" strike="noStrike" cap="none">
                <a:solidFill>
                  <a:srgbClr val="15271D"/>
                </a:solidFill>
                <a:latin typeface="Calibri"/>
                <a:ea typeface="Calibri"/>
                <a:cs typeface="Calibri"/>
                <a:sym typeface="Calibri"/>
              </a:rPr>
              <a:t>Ke-NU-an Aceh belum mengakar</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15271D"/>
              </a:buClr>
              <a:buSzPts val="1150"/>
              <a:buFont typeface="Calibri"/>
              <a:buChar char="•"/>
            </a:pPr>
            <a:r>
              <a:rPr lang="en-US" sz="1150" b="0" i="0" u="none" strike="noStrike" cap="none">
                <a:solidFill>
                  <a:srgbClr val="15271D"/>
                </a:solidFill>
                <a:latin typeface="Calibri"/>
                <a:ea typeface="Calibri"/>
                <a:cs typeface="Calibri"/>
                <a:sym typeface="Calibri"/>
              </a:rPr>
              <a:t>Database &amp; sistem program belum solid</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15271D"/>
              </a:buClr>
              <a:buSzPts val="1150"/>
              <a:buFont typeface="Calibri"/>
              <a:buChar char="•"/>
            </a:pPr>
            <a:r>
              <a:rPr lang="en-US" sz="1150" b="0" i="0" u="none" strike="noStrike" cap="none">
                <a:solidFill>
                  <a:srgbClr val="15271D"/>
                </a:solidFill>
                <a:latin typeface="Calibri"/>
                <a:ea typeface="Calibri"/>
                <a:cs typeface="Calibri"/>
                <a:sym typeface="Calibri"/>
              </a:rPr>
              <a:t>Kaderisasi &amp; rekrutmen belum optimal</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15271D"/>
              </a:buClr>
              <a:buSzPts val="1150"/>
              <a:buFont typeface="Calibri"/>
              <a:buChar char="•"/>
            </a:pPr>
            <a:r>
              <a:rPr lang="en-US" sz="1150" b="0" i="0" u="none" strike="noStrike" cap="none">
                <a:solidFill>
                  <a:srgbClr val="15271D"/>
                </a:solidFill>
                <a:latin typeface="Calibri"/>
                <a:ea typeface="Calibri"/>
                <a:cs typeface="Calibri"/>
                <a:sym typeface="Calibri"/>
              </a:rPr>
              <a:t>Jarak perencanaan–pelaksanaan</a:t>
            </a:r>
            <a:endParaRPr sz="1150" b="0" i="0" u="none" strike="noStrike" cap="none">
              <a:solidFill>
                <a:schemeClr val="dk1"/>
              </a:solidFill>
              <a:latin typeface="Calibri"/>
              <a:ea typeface="Calibri"/>
              <a:cs typeface="Calibri"/>
              <a:sym typeface="Calibri"/>
            </a:endParaRPr>
          </a:p>
        </p:txBody>
      </p:sp>
      <p:sp>
        <p:nvSpPr>
          <p:cNvPr id="406" name="Google Shape;406;p16"/>
          <p:cNvSpPr/>
          <p:nvPr/>
        </p:nvSpPr>
        <p:spPr>
          <a:xfrm>
            <a:off x="6583680" y="4096512"/>
            <a:ext cx="5532120" cy="1993392"/>
          </a:xfrm>
          <a:prstGeom prst="roundRect">
            <a:avLst>
              <a:gd name="adj" fmla="val 4128"/>
            </a:avLst>
          </a:prstGeom>
          <a:solidFill>
            <a:srgbClr val="EAF3EE"/>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6"/>
          <p:cNvSpPr/>
          <p:nvPr/>
        </p:nvSpPr>
        <p:spPr>
          <a:xfrm>
            <a:off x="6903720" y="4297680"/>
            <a:ext cx="48920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600"/>
              <a:buFont typeface="Cambria"/>
              <a:buNone/>
            </a:pPr>
            <a:r>
              <a:rPr lang="en-US" sz="1600" b="1" i="0" u="none" strike="noStrike" cap="none">
                <a:solidFill>
                  <a:srgbClr val="0A4A2A"/>
                </a:solidFill>
                <a:latin typeface="Cambria"/>
                <a:ea typeface="Cambria"/>
                <a:cs typeface="Cambria"/>
                <a:sym typeface="Cambria"/>
              </a:rPr>
              <a:t>ANCAMAN</a:t>
            </a:r>
            <a:endParaRPr sz="1600" b="0" i="0" u="none" strike="noStrike" cap="none">
              <a:solidFill>
                <a:schemeClr val="dk1"/>
              </a:solidFill>
              <a:latin typeface="Calibri"/>
              <a:ea typeface="Calibri"/>
              <a:cs typeface="Calibri"/>
              <a:sym typeface="Calibri"/>
            </a:endParaRPr>
          </a:p>
        </p:txBody>
      </p:sp>
      <p:sp>
        <p:nvSpPr>
          <p:cNvPr id="408" name="Google Shape;408;p16"/>
          <p:cNvSpPr/>
          <p:nvPr/>
        </p:nvSpPr>
        <p:spPr>
          <a:xfrm>
            <a:off x="6949440" y="4718304"/>
            <a:ext cx="4846320" cy="1216152"/>
          </a:xfrm>
          <a:prstGeom prst="rect">
            <a:avLst/>
          </a:prstGeom>
          <a:noFill/>
          <a:ln>
            <a:noFill/>
          </a:ln>
        </p:spPr>
        <p:txBody>
          <a:bodyPr spcFirstLastPara="1" wrap="square" lIns="0" tIns="0" rIns="0" bIns="0" anchor="ctr" anchorCtr="0">
            <a:noAutofit/>
          </a:bodyPr>
          <a:lstStyle/>
          <a:p>
            <a:pPr marL="342900" marR="0" lvl="0" indent="-342900" algn="l" rtl="0">
              <a:lnSpc>
                <a:spcPct val="100000"/>
              </a:lnSpc>
              <a:spcBef>
                <a:spcPts val="0"/>
              </a:spcBef>
              <a:spcAft>
                <a:spcPts val="0"/>
              </a:spcAft>
              <a:buClr>
                <a:srgbClr val="15271D"/>
              </a:buClr>
              <a:buSzPts val="1150"/>
              <a:buFont typeface="Calibri"/>
              <a:buChar char="•"/>
            </a:pPr>
            <a:r>
              <a:rPr lang="en-US" sz="1150" b="0" i="0" u="none" strike="noStrike" cap="none">
                <a:solidFill>
                  <a:srgbClr val="15271D"/>
                </a:solidFill>
                <a:latin typeface="Calibri"/>
                <a:ea typeface="Calibri"/>
                <a:cs typeface="Calibri"/>
                <a:sym typeface="Calibri"/>
              </a:rPr>
              <a:t>Transnasionalisme &amp; puritanisme agresif</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15271D"/>
              </a:buClr>
              <a:buSzPts val="1150"/>
              <a:buFont typeface="Calibri"/>
              <a:buChar char="•"/>
            </a:pPr>
            <a:r>
              <a:rPr lang="en-US" sz="1150" b="0" i="0" u="none" strike="noStrike" cap="none">
                <a:solidFill>
                  <a:srgbClr val="15271D"/>
                </a:solidFill>
                <a:latin typeface="Calibri"/>
                <a:ea typeface="Calibri"/>
                <a:cs typeface="Calibri"/>
                <a:sym typeface="Calibri"/>
              </a:rPr>
              <a:t>Disinformasi &amp; radikalisasi digital</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15271D"/>
              </a:buClr>
              <a:buSzPts val="1150"/>
              <a:buFont typeface="Calibri"/>
              <a:buChar char="•"/>
            </a:pPr>
            <a:r>
              <a:rPr lang="en-US" sz="1150" b="0" i="0" u="none" strike="noStrike" cap="none">
                <a:solidFill>
                  <a:srgbClr val="15271D"/>
                </a:solidFill>
                <a:latin typeface="Calibri"/>
                <a:ea typeface="Calibri"/>
                <a:cs typeface="Calibri"/>
                <a:sym typeface="Calibri"/>
              </a:rPr>
              <a:t>Krisis ekonomi &amp; iklim</a:t>
            </a:r>
            <a:endParaRPr sz="115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300"/>
              </a:spcBef>
              <a:spcAft>
                <a:spcPts val="0"/>
              </a:spcAft>
              <a:buClr>
                <a:srgbClr val="15271D"/>
              </a:buClr>
              <a:buSzPts val="1150"/>
              <a:buFont typeface="Calibri"/>
              <a:buChar char="•"/>
            </a:pPr>
            <a:r>
              <a:rPr lang="en-US" sz="1150" b="0" i="0" u="none" strike="noStrike" cap="none">
                <a:solidFill>
                  <a:srgbClr val="15271D"/>
                </a:solidFill>
                <a:latin typeface="Calibri"/>
                <a:ea typeface="Calibri"/>
                <a:cs typeface="Calibri"/>
                <a:sym typeface="Calibri"/>
              </a:rPr>
              <a:t>Islam politik intoleran</a:t>
            </a:r>
            <a:endParaRPr sz="1150" b="0" i="0" u="none" strike="noStrike" cap="none">
              <a:solidFill>
                <a:schemeClr val="dk1"/>
              </a:solidFill>
              <a:latin typeface="Calibri"/>
              <a:ea typeface="Calibri"/>
              <a:cs typeface="Calibri"/>
              <a:sym typeface="Calibri"/>
            </a:endParaRPr>
          </a:p>
        </p:txBody>
      </p:sp>
      <p:sp>
        <p:nvSpPr>
          <p:cNvPr id="409" name="Google Shape;409;p16"/>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410" name="Google Shape;410;p16"/>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411" name="Google Shape;411;p16"/>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14</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16"/>
        <p:cNvGrpSpPr/>
        <p:nvPr/>
      </p:nvGrpSpPr>
      <p:grpSpPr>
        <a:xfrm>
          <a:off x="0" y="0"/>
          <a:ext cx="0" cy="0"/>
          <a:chOff x="0" y="0"/>
          <a:chExt cx="0" cy="0"/>
        </a:xfrm>
      </p:grpSpPr>
      <p:sp>
        <p:nvSpPr>
          <p:cNvPr id="417" name="Google Shape;417;p17"/>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TINGKAT 3 — PROGRAM KERJA</a:t>
            </a:r>
            <a:endParaRPr sz="1200" b="0" i="0" u="none" strike="noStrike" cap="none">
              <a:solidFill>
                <a:schemeClr val="dk1"/>
              </a:solidFill>
              <a:latin typeface="Calibri"/>
              <a:ea typeface="Calibri"/>
              <a:cs typeface="Calibri"/>
              <a:sym typeface="Calibri"/>
            </a:endParaRPr>
          </a:p>
        </p:txBody>
      </p:sp>
      <p:sp>
        <p:nvSpPr>
          <p:cNvPr id="418" name="Google Shape;418;p17"/>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Sembilan Klaster Program 2026–2031</a:t>
            </a:r>
            <a:endParaRPr sz="3000" b="0" i="0" u="none" strike="noStrike" cap="none">
              <a:solidFill>
                <a:schemeClr val="dk1"/>
              </a:solidFill>
              <a:latin typeface="Calibri"/>
              <a:ea typeface="Calibri"/>
              <a:cs typeface="Calibri"/>
              <a:sym typeface="Calibri"/>
            </a:endParaRPr>
          </a:p>
        </p:txBody>
      </p:sp>
      <p:sp>
        <p:nvSpPr>
          <p:cNvPr id="419" name="Google Shape;419;p17"/>
          <p:cNvSpPr/>
          <p:nvPr/>
        </p:nvSpPr>
        <p:spPr>
          <a:xfrm>
            <a:off x="502920" y="1691640"/>
            <a:ext cx="3611880" cy="1298448"/>
          </a:xfrm>
          <a:prstGeom prst="roundRect">
            <a:avLst>
              <a:gd name="adj" fmla="val 5634"/>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7"/>
          <p:cNvSpPr/>
          <p:nvPr/>
        </p:nvSpPr>
        <p:spPr>
          <a:xfrm>
            <a:off x="758952" y="1984248"/>
            <a:ext cx="713232" cy="713232"/>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1" name="Google Shape;421;p17" descr="preencoded.png"/>
          <p:cNvPicPr preferRelativeResize="0"/>
          <p:nvPr/>
        </p:nvPicPr>
        <p:blipFill rotWithShape="1">
          <a:blip r:embed="rId3">
            <a:alphaModFix/>
          </a:blip>
          <a:srcRect/>
          <a:stretch/>
        </p:blipFill>
        <p:spPr>
          <a:xfrm>
            <a:off x="923544" y="2148840"/>
            <a:ext cx="384048" cy="384048"/>
          </a:xfrm>
          <a:prstGeom prst="rect">
            <a:avLst/>
          </a:prstGeom>
          <a:noFill/>
          <a:ln>
            <a:noFill/>
          </a:ln>
        </p:spPr>
      </p:pic>
      <p:sp>
        <p:nvSpPr>
          <p:cNvPr id="422" name="Google Shape;422;p17"/>
          <p:cNvSpPr/>
          <p:nvPr/>
        </p:nvSpPr>
        <p:spPr>
          <a:xfrm>
            <a:off x="1581912" y="1929384"/>
            <a:ext cx="2377440" cy="713232"/>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250"/>
              <a:buFont typeface="Cambria"/>
              <a:buNone/>
            </a:pPr>
            <a:r>
              <a:rPr lang="en-US" sz="1250" b="1" i="0" u="none" strike="noStrike" cap="none">
                <a:solidFill>
                  <a:srgbClr val="0A4A2A"/>
                </a:solidFill>
                <a:latin typeface="Cambria"/>
                <a:ea typeface="Cambria"/>
                <a:cs typeface="Cambria"/>
                <a:sym typeface="Cambria"/>
              </a:rPr>
              <a:t>Aswaja, Syariah &amp; Sinergi Dayah</a:t>
            </a:r>
            <a:endParaRPr sz="1250" b="0" i="0" u="none" strike="noStrike" cap="none">
              <a:solidFill>
                <a:schemeClr val="dk1"/>
              </a:solidFill>
              <a:latin typeface="Calibri"/>
              <a:ea typeface="Calibri"/>
              <a:cs typeface="Calibri"/>
              <a:sym typeface="Calibri"/>
            </a:endParaRPr>
          </a:p>
        </p:txBody>
      </p:sp>
      <p:sp>
        <p:nvSpPr>
          <p:cNvPr id="423" name="Google Shape;423;p17"/>
          <p:cNvSpPr/>
          <p:nvPr/>
        </p:nvSpPr>
        <p:spPr>
          <a:xfrm>
            <a:off x="1581912" y="2606040"/>
            <a:ext cx="237744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950"/>
              <a:buFont typeface="Calibri"/>
              <a:buNone/>
            </a:pPr>
            <a:r>
              <a:rPr lang="en-US" sz="950" b="0" i="1" u="none" strike="noStrike" cap="none">
                <a:solidFill>
                  <a:srgbClr val="C49A2E"/>
                </a:solidFill>
                <a:latin typeface="Calibri"/>
                <a:ea typeface="Calibri"/>
                <a:cs typeface="Calibri"/>
                <a:sym typeface="Calibri"/>
              </a:rPr>
              <a:t>Core ideology</a:t>
            </a:r>
            <a:endParaRPr sz="950" b="0" i="0" u="none" strike="noStrike" cap="none">
              <a:solidFill>
                <a:schemeClr val="dk1"/>
              </a:solidFill>
              <a:latin typeface="Calibri"/>
              <a:ea typeface="Calibri"/>
              <a:cs typeface="Calibri"/>
              <a:sym typeface="Calibri"/>
            </a:endParaRPr>
          </a:p>
        </p:txBody>
      </p:sp>
      <p:sp>
        <p:nvSpPr>
          <p:cNvPr id="424" name="Google Shape;424;p17"/>
          <p:cNvSpPr/>
          <p:nvPr/>
        </p:nvSpPr>
        <p:spPr>
          <a:xfrm>
            <a:off x="4526280" y="1691640"/>
            <a:ext cx="3611880" cy="1298448"/>
          </a:xfrm>
          <a:prstGeom prst="roundRect">
            <a:avLst>
              <a:gd name="adj" fmla="val 5634"/>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7"/>
          <p:cNvSpPr/>
          <p:nvPr/>
        </p:nvSpPr>
        <p:spPr>
          <a:xfrm>
            <a:off x="4782312" y="1984248"/>
            <a:ext cx="713232" cy="713232"/>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26" name="Google Shape;426;p17" descr="preencoded.png"/>
          <p:cNvPicPr preferRelativeResize="0"/>
          <p:nvPr/>
        </p:nvPicPr>
        <p:blipFill rotWithShape="1">
          <a:blip r:embed="rId4">
            <a:alphaModFix/>
          </a:blip>
          <a:srcRect/>
          <a:stretch/>
        </p:blipFill>
        <p:spPr>
          <a:xfrm>
            <a:off x="4946904" y="2148840"/>
            <a:ext cx="384048" cy="384048"/>
          </a:xfrm>
          <a:prstGeom prst="rect">
            <a:avLst/>
          </a:prstGeom>
          <a:noFill/>
          <a:ln>
            <a:noFill/>
          </a:ln>
        </p:spPr>
      </p:pic>
      <p:sp>
        <p:nvSpPr>
          <p:cNvPr id="427" name="Google Shape;427;p17"/>
          <p:cNvSpPr/>
          <p:nvPr/>
        </p:nvSpPr>
        <p:spPr>
          <a:xfrm>
            <a:off x="5605272" y="1929384"/>
            <a:ext cx="2377440" cy="713232"/>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250"/>
              <a:buFont typeface="Cambria"/>
              <a:buNone/>
            </a:pPr>
            <a:r>
              <a:rPr lang="en-US" sz="1250" b="1" i="0" u="none" strike="noStrike" cap="none">
                <a:solidFill>
                  <a:srgbClr val="0A4A2A"/>
                </a:solidFill>
                <a:latin typeface="Cambria"/>
                <a:ea typeface="Cambria"/>
                <a:cs typeface="Cambria"/>
                <a:sym typeface="Cambria"/>
              </a:rPr>
              <a:t>Reformasi Kelembagaan &amp; Tata Kelola</a:t>
            </a:r>
            <a:endParaRPr sz="1250" b="0" i="0" u="none" strike="noStrike" cap="none">
              <a:solidFill>
                <a:schemeClr val="dk1"/>
              </a:solidFill>
              <a:latin typeface="Calibri"/>
              <a:ea typeface="Calibri"/>
              <a:cs typeface="Calibri"/>
              <a:sym typeface="Calibri"/>
            </a:endParaRPr>
          </a:p>
        </p:txBody>
      </p:sp>
      <p:sp>
        <p:nvSpPr>
          <p:cNvPr id="428" name="Google Shape;428;p17"/>
          <p:cNvSpPr/>
          <p:nvPr/>
        </p:nvSpPr>
        <p:spPr>
          <a:xfrm>
            <a:off x="5605272" y="2606040"/>
            <a:ext cx="237744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950"/>
              <a:buFont typeface="Calibri"/>
              <a:buNone/>
            </a:pPr>
            <a:r>
              <a:rPr lang="en-US" sz="950" b="0" i="1" u="none" strike="noStrike" cap="none">
                <a:solidFill>
                  <a:srgbClr val="C49A2E"/>
                </a:solidFill>
                <a:latin typeface="Calibri"/>
                <a:ea typeface="Calibri"/>
                <a:cs typeface="Calibri"/>
                <a:sym typeface="Calibri"/>
              </a:rPr>
              <a:t>Governance</a:t>
            </a:r>
            <a:endParaRPr sz="950" b="0" i="0" u="none" strike="noStrike" cap="none">
              <a:solidFill>
                <a:schemeClr val="dk1"/>
              </a:solidFill>
              <a:latin typeface="Calibri"/>
              <a:ea typeface="Calibri"/>
              <a:cs typeface="Calibri"/>
              <a:sym typeface="Calibri"/>
            </a:endParaRPr>
          </a:p>
        </p:txBody>
      </p:sp>
      <p:sp>
        <p:nvSpPr>
          <p:cNvPr id="429" name="Google Shape;429;p17"/>
          <p:cNvSpPr/>
          <p:nvPr/>
        </p:nvSpPr>
        <p:spPr>
          <a:xfrm>
            <a:off x="8549640" y="1691640"/>
            <a:ext cx="3611880" cy="1298448"/>
          </a:xfrm>
          <a:prstGeom prst="roundRect">
            <a:avLst>
              <a:gd name="adj" fmla="val 5634"/>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7"/>
          <p:cNvSpPr/>
          <p:nvPr/>
        </p:nvSpPr>
        <p:spPr>
          <a:xfrm>
            <a:off x="8805672" y="1984248"/>
            <a:ext cx="713232" cy="713232"/>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1" name="Google Shape;431;p17" descr="preencoded.png"/>
          <p:cNvPicPr preferRelativeResize="0"/>
          <p:nvPr/>
        </p:nvPicPr>
        <p:blipFill rotWithShape="1">
          <a:blip r:embed="rId5">
            <a:alphaModFix/>
          </a:blip>
          <a:srcRect/>
          <a:stretch/>
        </p:blipFill>
        <p:spPr>
          <a:xfrm>
            <a:off x="8970264" y="2148840"/>
            <a:ext cx="384048" cy="384048"/>
          </a:xfrm>
          <a:prstGeom prst="rect">
            <a:avLst/>
          </a:prstGeom>
          <a:noFill/>
          <a:ln>
            <a:noFill/>
          </a:ln>
        </p:spPr>
      </p:pic>
      <p:sp>
        <p:nvSpPr>
          <p:cNvPr id="432" name="Google Shape;432;p17"/>
          <p:cNvSpPr/>
          <p:nvPr/>
        </p:nvSpPr>
        <p:spPr>
          <a:xfrm>
            <a:off x="9628632" y="1929384"/>
            <a:ext cx="2377440" cy="713232"/>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250"/>
              <a:buFont typeface="Cambria"/>
              <a:buNone/>
            </a:pPr>
            <a:r>
              <a:rPr lang="en-US" sz="1250" b="1" i="0" u="none" strike="noStrike" cap="none">
                <a:solidFill>
                  <a:srgbClr val="0A4A2A"/>
                </a:solidFill>
                <a:latin typeface="Cambria"/>
                <a:ea typeface="Cambria"/>
                <a:cs typeface="Cambria"/>
                <a:sym typeface="Cambria"/>
              </a:rPr>
              <a:t>Kaderisasi Ulama–Intelektual–Profesional</a:t>
            </a:r>
            <a:endParaRPr sz="1250" b="0" i="0" u="none" strike="noStrike" cap="none">
              <a:solidFill>
                <a:schemeClr val="dk1"/>
              </a:solidFill>
              <a:latin typeface="Calibri"/>
              <a:ea typeface="Calibri"/>
              <a:cs typeface="Calibri"/>
              <a:sym typeface="Calibri"/>
            </a:endParaRPr>
          </a:p>
        </p:txBody>
      </p:sp>
      <p:sp>
        <p:nvSpPr>
          <p:cNvPr id="433" name="Google Shape;433;p17"/>
          <p:cNvSpPr/>
          <p:nvPr/>
        </p:nvSpPr>
        <p:spPr>
          <a:xfrm>
            <a:off x="9628632" y="2606040"/>
            <a:ext cx="237744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950"/>
              <a:buFont typeface="Calibri"/>
              <a:buNone/>
            </a:pPr>
            <a:r>
              <a:rPr lang="en-US" sz="950" b="0" i="1" u="none" strike="noStrike" cap="none">
                <a:solidFill>
                  <a:srgbClr val="C49A2E"/>
                </a:solidFill>
                <a:latin typeface="Calibri"/>
                <a:ea typeface="Calibri"/>
                <a:cs typeface="Calibri"/>
                <a:sym typeface="Calibri"/>
              </a:rPr>
              <a:t>Human capital</a:t>
            </a:r>
            <a:endParaRPr sz="950" b="0" i="0" u="none" strike="noStrike" cap="none">
              <a:solidFill>
                <a:schemeClr val="dk1"/>
              </a:solidFill>
              <a:latin typeface="Calibri"/>
              <a:ea typeface="Calibri"/>
              <a:cs typeface="Calibri"/>
              <a:sym typeface="Calibri"/>
            </a:endParaRPr>
          </a:p>
        </p:txBody>
      </p:sp>
      <p:sp>
        <p:nvSpPr>
          <p:cNvPr id="434" name="Google Shape;434;p17"/>
          <p:cNvSpPr/>
          <p:nvPr/>
        </p:nvSpPr>
        <p:spPr>
          <a:xfrm>
            <a:off x="502920" y="3246120"/>
            <a:ext cx="3611880" cy="1298448"/>
          </a:xfrm>
          <a:prstGeom prst="roundRect">
            <a:avLst>
              <a:gd name="adj" fmla="val 5634"/>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7"/>
          <p:cNvSpPr/>
          <p:nvPr/>
        </p:nvSpPr>
        <p:spPr>
          <a:xfrm>
            <a:off x="758952" y="3538728"/>
            <a:ext cx="713232" cy="713232"/>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6" name="Google Shape;436;p17" descr="preencoded.png"/>
          <p:cNvPicPr preferRelativeResize="0"/>
          <p:nvPr/>
        </p:nvPicPr>
        <p:blipFill rotWithShape="1">
          <a:blip r:embed="rId6">
            <a:alphaModFix/>
          </a:blip>
          <a:srcRect/>
          <a:stretch/>
        </p:blipFill>
        <p:spPr>
          <a:xfrm>
            <a:off x="923544" y="3703320"/>
            <a:ext cx="384048" cy="384048"/>
          </a:xfrm>
          <a:prstGeom prst="rect">
            <a:avLst/>
          </a:prstGeom>
          <a:noFill/>
          <a:ln>
            <a:noFill/>
          </a:ln>
        </p:spPr>
      </p:pic>
      <p:sp>
        <p:nvSpPr>
          <p:cNvPr id="437" name="Google Shape;437;p17"/>
          <p:cNvSpPr/>
          <p:nvPr/>
        </p:nvSpPr>
        <p:spPr>
          <a:xfrm>
            <a:off x="1581912" y="3483864"/>
            <a:ext cx="2377440" cy="713232"/>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250"/>
              <a:buFont typeface="Cambria"/>
              <a:buNone/>
            </a:pPr>
            <a:r>
              <a:rPr lang="en-US" sz="1250" b="1" i="0" u="none" strike="noStrike" cap="none">
                <a:solidFill>
                  <a:srgbClr val="0A4A2A"/>
                </a:solidFill>
                <a:latin typeface="Cambria"/>
                <a:ea typeface="Cambria"/>
                <a:cs typeface="Cambria"/>
                <a:sym typeface="Cambria"/>
              </a:rPr>
              <a:t>Pendidikan &amp; Dayah: Mutu &amp; Daya Saing</a:t>
            </a:r>
            <a:endParaRPr sz="1250" b="0" i="0" u="none" strike="noStrike" cap="none">
              <a:solidFill>
                <a:schemeClr val="dk1"/>
              </a:solidFill>
              <a:latin typeface="Calibri"/>
              <a:ea typeface="Calibri"/>
              <a:cs typeface="Calibri"/>
              <a:sym typeface="Calibri"/>
            </a:endParaRPr>
          </a:p>
        </p:txBody>
      </p:sp>
      <p:sp>
        <p:nvSpPr>
          <p:cNvPr id="438" name="Google Shape;438;p17"/>
          <p:cNvSpPr/>
          <p:nvPr/>
        </p:nvSpPr>
        <p:spPr>
          <a:xfrm>
            <a:off x="1581912" y="4160520"/>
            <a:ext cx="237744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950"/>
              <a:buFont typeface="Calibri"/>
              <a:buNone/>
            </a:pPr>
            <a:r>
              <a:rPr lang="en-US" sz="950" b="0" i="1" u="none" strike="noStrike" cap="none">
                <a:solidFill>
                  <a:srgbClr val="C49A2E"/>
                </a:solidFill>
                <a:latin typeface="Calibri"/>
                <a:ea typeface="Calibri"/>
                <a:cs typeface="Calibri"/>
                <a:sym typeface="Calibri"/>
              </a:rPr>
              <a:t>Education</a:t>
            </a:r>
            <a:endParaRPr sz="950" b="0" i="0" u="none" strike="noStrike" cap="none">
              <a:solidFill>
                <a:schemeClr val="dk1"/>
              </a:solidFill>
              <a:latin typeface="Calibri"/>
              <a:ea typeface="Calibri"/>
              <a:cs typeface="Calibri"/>
              <a:sym typeface="Calibri"/>
            </a:endParaRPr>
          </a:p>
        </p:txBody>
      </p:sp>
      <p:sp>
        <p:nvSpPr>
          <p:cNvPr id="439" name="Google Shape;439;p17"/>
          <p:cNvSpPr/>
          <p:nvPr/>
        </p:nvSpPr>
        <p:spPr>
          <a:xfrm>
            <a:off x="4526280" y="3246120"/>
            <a:ext cx="3611880" cy="1298448"/>
          </a:xfrm>
          <a:prstGeom prst="roundRect">
            <a:avLst>
              <a:gd name="adj" fmla="val 5634"/>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17"/>
          <p:cNvSpPr/>
          <p:nvPr/>
        </p:nvSpPr>
        <p:spPr>
          <a:xfrm>
            <a:off x="4782312" y="3538728"/>
            <a:ext cx="713232" cy="713232"/>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1" name="Google Shape;441;p17" descr="preencoded.png"/>
          <p:cNvPicPr preferRelativeResize="0"/>
          <p:nvPr/>
        </p:nvPicPr>
        <p:blipFill rotWithShape="1">
          <a:blip r:embed="rId7">
            <a:alphaModFix/>
          </a:blip>
          <a:srcRect/>
          <a:stretch/>
        </p:blipFill>
        <p:spPr>
          <a:xfrm>
            <a:off x="4946904" y="3703320"/>
            <a:ext cx="384048" cy="384048"/>
          </a:xfrm>
          <a:prstGeom prst="rect">
            <a:avLst/>
          </a:prstGeom>
          <a:noFill/>
          <a:ln>
            <a:noFill/>
          </a:ln>
        </p:spPr>
      </p:pic>
      <p:sp>
        <p:nvSpPr>
          <p:cNvPr id="442" name="Google Shape;442;p17"/>
          <p:cNvSpPr/>
          <p:nvPr/>
        </p:nvSpPr>
        <p:spPr>
          <a:xfrm>
            <a:off x="5605272" y="3483864"/>
            <a:ext cx="2377440" cy="713232"/>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250"/>
              <a:buFont typeface="Cambria"/>
              <a:buNone/>
            </a:pPr>
            <a:r>
              <a:rPr lang="en-US" sz="1250" b="1" i="0" u="none" strike="noStrike" cap="none">
                <a:solidFill>
                  <a:srgbClr val="0A4A2A"/>
                </a:solidFill>
                <a:latin typeface="Cambria"/>
                <a:ea typeface="Cambria"/>
                <a:cs typeface="Cambria"/>
                <a:sym typeface="Cambria"/>
              </a:rPr>
              <a:t>Ekonomi Umat Berbasis Syariah</a:t>
            </a:r>
            <a:endParaRPr sz="1250" b="0" i="0" u="none" strike="noStrike" cap="none">
              <a:solidFill>
                <a:schemeClr val="dk1"/>
              </a:solidFill>
              <a:latin typeface="Calibri"/>
              <a:ea typeface="Calibri"/>
              <a:cs typeface="Calibri"/>
              <a:sym typeface="Calibri"/>
            </a:endParaRPr>
          </a:p>
        </p:txBody>
      </p:sp>
      <p:sp>
        <p:nvSpPr>
          <p:cNvPr id="443" name="Google Shape;443;p17"/>
          <p:cNvSpPr/>
          <p:nvPr/>
        </p:nvSpPr>
        <p:spPr>
          <a:xfrm>
            <a:off x="5605272" y="4160520"/>
            <a:ext cx="237744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950"/>
              <a:buFont typeface="Calibri"/>
              <a:buNone/>
            </a:pPr>
            <a:r>
              <a:rPr lang="en-US" sz="950" b="0" i="1" u="none" strike="noStrike" cap="none">
                <a:solidFill>
                  <a:srgbClr val="C49A2E"/>
                </a:solidFill>
                <a:latin typeface="Calibri"/>
                <a:ea typeface="Calibri"/>
                <a:cs typeface="Calibri"/>
                <a:sym typeface="Calibri"/>
              </a:rPr>
              <a:t>Productive ummah</a:t>
            </a:r>
            <a:endParaRPr sz="950" b="0" i="0" u="none" strike="noStrike" cap="none">
              <a:solidFill>
                <a:schemeClr val="dk1"/>
              </a:solidFill>
              <a:latin typeface="Calibri"/>
              <a:ea typeface="Calibri"/>
              <a:cs typeface="Calibri"/>
              <a:sym typeface="Calibri"/>
            </a:endParaRPr>
          </a:p>
        </p:txBody>
      </p:sp>
      <p:sp>
        <p:nvSpPr>
          <p:cNvPr id="444" name="Google Shape;444;p17"/>
          <p:cNvSpPr/>
          <p:nvPr/>
        </p:nvSpPr>
        <p:spPr>
          <a:xfrm>
            <a:off x="8549640" y="3246120"/>
            <a:ext cx="3611880" cy="1298448"/>
          </a:xfrm>
          <a:prstGeom prst="roundRect">
            <a:avLst>
              <a:gd name="adj" fmla="val 5634"/>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7"/>
          <p:cNvSpPr/>
          <p:nvPr/>
        </p:nvSpPr>
        <p:spPr>
          <a:xfrm>
            <a:off x="8805672" y="3538728"/>
            <a:ext cx="713232" cy="713232"/>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6" name="Google Shape;446;p17" descr="preencoded.png"/>
          <p:cNvPicPr preferRelativeResize="0"/>
          <p:nvPr/>
        </p:nvPicPr>
        <p:blipFill rotWithShape="1">
          <a:blip r:embed="rId8">
            <a:alphaModFix/>
          </a:blip>
          <a:srcRect/>
          <a:stretch/>
        </p:blipFill>
        <p:spPr>
          <a:xfrm>
            <a:off x="8970264" y="3703320"/>
            <a:ext cx="384048" cy="384048"/>
          </a:xfrm>
          <a:prstGeom prst="rect">
            <a:avLst/>
          </a:prstGeom>
          <a:noFill/>
          <a:ln>
            <a:noFill/>
          </a:ln>
        </p:spPr>
      </p:pic>
      <p:sp>
        <p:nvSpPr>
          <p:cNvPr id="447" name="Google Shape;447;p17"/>
          <p:cNvSpPr/>
          <p:nvPr/>
        </p:nvSpPr>
        <p:spPr>
          <a:xfrm>
            <a:off x="9628632" y="3483864"/>
            <a:ext cx="2377440" cy="713232"/>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250"/>
              <a:buFont typeface="Cambria"/>
              <a:buNone/>
            </a:pPr>
            <a:r>
              <a:rPr lang="en-US" sz="1250" b="1" i="0" u="none" strike="noStrike" cap="none">
                <a:solidFill>
                  <a:srgbClr val="0A4A2A"/>
                </a:solidFill>
                <a:latin typeface="Cambria"/>
                <a:ea typeface="Cambria"/>
                <a:cs typeface="Cambria"/>
                <a:sym typeface="Cambria"/>
              </a:rPr>
              <a:t>Media, Teknologi &amp; Narasi Aswaja</a:t>
            </a:r>
            <a:endParaRPr sz="1250" b="0" i="0" u="none" strike="noStrike" cap="none">
              <a:solidFill>
                <a:schemeClr val="dk1"/>
              </a:solidFill>
              <a:latin typeface="Calibri"/>
              <a:ea typeface="Calibri"/>
              <a:cs typeface="Calibri"/>
              <a:sym typeface="Calibri"/>
            </a:endParaRPr>
          </a:p>
        </p:txBody>
      </p:sp>
      <p:sp>
        <p:nvSpPr>
          <p:cNvPr id="448" name="Google Shape;448;p17"/>
          <p:cNvSpPr/>
          <p:nvPr/>
        </p:nvSpPr>
        <p:spPr>
          <a:xfrm>
            <a:off x="9628632" y="4160520"/>
            <a:ext cx="237744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950"/>
              <a:buFont typeface="Calibri"/>
              <a:buNone/>
            </a:pPr>
            <a:r>
              <a:rPr lang="en-US" sz="950" b="0" i="1" u="none" strike="noStrike" cap="none">
                <a:solidFill>
                  <a:srgbClr val="C49A2E"/>
                </a:solidFill>
                <a:latin typeface="Calibri"/>
                <a:ea typeface="Calibri"/>
                <a:cs typeface="Calibri"/>
                <a:sym typeface="Calibri"/>
              </a:rPr>
              <a:t>Digital dakwah</a:t>
            </a:r>
            <a:endParaRPr sz="950" b="0" i="0" u="none" strike="noStrike" cap="none">
              <a:solidFill>
                <a:schemeClr val="dk1"/>
              </a:solidFill>
              <a:latin typeface="Calibri"/>
              <a:ea typeface="Calibri"/>
              <a:cs typeface="Calibri"/>
              <a:sym typeface="Calibri"/>
            </a:endParaRPr>
          </a:p>
        </p:txBody>
      </p:sp>
      <p:sp>
        <p:nvSpPr>
          <p:cNvPr id="449" name="Google Shape;449;p17"/>
          <p:cNvSpPr/>
          <p:nvPr/>
        </p:nvSpPr>
        <p:spPr>
          <a:xfrm>
            <a:off x="502920" y="4800600"/>
            <a:ext cx="3611880" cy="1298448"/>
          </a:xfrm>
          <a:prstGeom prst="roundRect">
            <a:avLst>
              <a:gd name="adj" fmla="val 5634"/>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7"/>
          <p:cNvSpPr/>
          <p:nvPr/>
        </p:nvSpPr>
        <p:spPr>
          <a:xfrm>
            <a:off x="758952" y="5093208"/>
            <a:ext cx="713232" cy="713232"/>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51" name="Google Shape;451;p17" descr="preencoded.png"/>
          <p:cNvPicPr preferRelativeResize="0"/>
          <p:nvPr/>
        </p:nvPicPr>
        <p:blipFill rotWithShape="1">
          <a:blip r:embed="rId9">
            <a:alphaModFix/>
          </a:blip>
          <a:srcRect/>
          <a:stretch/>
        </p:blipFill>
        <p:spPr>
          <a:xfrm>
            <a:off x="923544" y="5257800"/>
            <a:ext cx="384048" cy="384048"/>
          </a:xfrm>
          <a:prstGeom prst="rect">
            <a:avLst/>
          </a:prstGeom>
          <a:noFill/>
          <a:ln>
            <a:noFill/>
          </a:ln>
        </p:spPr>
      </p:pic>
      <p:sp>
        <p:nvSpPr>
          <p:cNvPr id="452" name="Google Shape;452;p17"/>
          <p:cNvSpPr/>
          <p:nvPr/>
        </p:nvSpPr>
        <p:spPr>
          <a:xfrm>
            <a:off x="1581912" y="5038344"/>
            <a:ext cx="2377440" cy="713232"/>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250"/>
              <a:buFont typeface="Cambria"/>
              <a:buNone/>
            </a:pPr>
            <a:r>
              <a:rPr lang="en-US" sz="1250" b="1" i="0" u="none" strike="noStrike" cap="none">
                <a:solidFill>
                  <a:srgbClr val="0A4A2A"/>
                </a:solidFill>
                <a:latin typeface="Cambria"/>
                <a:ea typeface="Cambria"/>
                <a:cs typeface="Cambria"/>
                <a:sym typeface="Cambria"/>
              </a:rPr>
              <a:t>Layanan Sosial, Kesehatan &amp; Hukum</a:t>
            </a:r>
            <a:endParaRPr sz="1250" b="0" i="0" u="none" strike="noStrike" cap="none">
              <a:solidFill>
                <a:schemeClr val="dk1"/>
              </a:solidFill>
              <a:latin typeface="Calibri"/>
              <a:ea typeface="Calibri"/>
              <a:cs typeface="Calibri"/>
              <a:sym typeface="Calibri"/>
            </a:endParaRPr>
          </a:p>
        </p:txBody>
      </p:sp>
      <p:sp>
        <p:nvSpPr>
          <p:cNvPr id="453" name="Google Shape;453;p17"/>
          <p:cNvSpPr/>
          <p:nvPr/>
        </p:nvSpPr>
        <p:spPr>
          <a:xfrm>
            <a:off x="1581912" y="5715000"/>
            <a:ext cx="237744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950"/>
              <a:buFont typeface="Calibri"/>
              <a:buNone/>
            </a:pPr>
            <a:r>
              <a:rPr lang="en-US" sz="950" b="0" i="1" u="none" strike="noStrike" cap="none">
                <a:solidFill>
                  <a:srgbClr val="C49A2E"/>
                </a:solidFill>
                <a:latin typeface="Calibri"/>
                <a:ea typeface="Calibri"/>
                <a:cs typeface="Calibri"/>
                <a:sym typeface="Calibri"/>
              </a:rPr>
              <a:t>Social service</a:t>
            </a:r>
            <a:endParaRPr sz="950" b="0" i="0" u="none" strike="noStrike" cap="none">
              <a:solidFill>
                <a:schemeClr val="dk1"/>
              </a:solidFill>
              <a:latin typeface="Calibri"/>
              <a:ea typeface="Calibri"/>
              <a:cs typeface="Calibri"/>
              <a:sym typeface="Calibri"/>
            </a:endParaRPr>
          </a:p>
        </p:txBody>
      </p:sp>
      <p:sp>
        <p:nvSpPr>
          <p:cNvPr id="454" name="Google Shape;454;p17"/>
          <p:cNvSpPr/>
          <p:nvPr/>
        </p:nvSpPr>
        <p:spPr>
          <a:xfrm>
            <a:off x="4526280" y="4800600"/>
            <a:ext cx="3611880" cy="1298448"/>
          </a:xfrm>
          <a:prstGeom prst="roundRect">
            <a:avLst>
              <a:gd name="adj" fmla="val 5634"/>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7"/>
          <p:cNvSpPr/>
          <p:nvPr/>
        </p:nvSpPr>
        <p:spPr>
          <a:xfrm>
            <a:off x="4782312" y="5093208"/>
            <a:ext cx="713232" cy="713232"/>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56" name="Google Shape;456;p17" descr="preencoded.png"/>
          <p:cNvPicPr preferRelativeResize="0"/>
          <p:nvPr/>
        </p:nvPicPr>
        <p:blipFill rotWithShape="1">
          <a:blip r:embed="rId10">
            <a:alphaModFix/>
          </a:blip>
          <a:srcRect/>
          <a:stretch/>
        </p:blipFill>
        <p:spPr>
          <a:xfrm>
            <a:off x="4946904" y="5257800"/>
            <a:ext cx="384048" cy="384048"/>
          </a:xfrm>
          <a:prstGeom prst="rect">
            <a:avLst/>
          </a:prstGeom>
          <a:noFill/>
          <a:ln>
            <a:noFill/>
          </a:ln>
        </p:spPr>
      </p:pic>
      <p:sp>
        <p:nvSpPr>
          <p:cNvPr id="457" name="Google Shape;457;p17"/>
          <p:cNvSpPr/>
          <p:nvPr/>
        </p:nvSpPr>
        <p:spPr>
          <a:xfrm>
            <a:off x="5605272" y="5038344"/>
            <a:ext cx="2377440" cy="713232"/>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250"/>
              <a:buFont typeface="Cambria"/>
              <a:buNone/>
            </a:pPr>
            <a:r>
              <a:rPr lang="en-US" sz="1250" b="1" i="0" u="none" strike="noStrike" cap="none">
                <a:solidFill>
                  <a:srgbClr val="0A4A2A"/>
                </a:solidFill>
                <a:latin typeface="Cambria"/>
                <a:ea typeface="Cambria"/>
                <a:cs typeface="Cambria"/>
                <a:sym typeface="Cambria"/>
              </a:rPr>
              <a:t>Politik Kebangsaan &amp; Kebijakan Publik</a:t>
            </a:r>
            <a:endParaRPr sz="1250" b="0" i="0" u="none" strike="noStrike" cap="none">
              <a:solidFill>
                <a:schemeClr val="dk1"/>
              </a:solidFill>
              <a:latin typeface="Calibri"/>
              <a:ea typeface="Calibri"/>
              <a:cs typeface="Calibri"/>
              <a:sym typeface="Calibri"/>
            </a:endParaRPr>
          </a:p>
        </p:txBody>
      </p:sp>
      <p:sp>
        <p:nvSpPr>
          <p:cNvPr id="458" name="Google Shape;458;p17"/>
          <p:cNvSpPr/>
          <p:nvPr/>
        </p:nvSpPr>
        <p:spPr>
          <a:xfrm>
            <a:off x="5605272" y="5715000"/>
            <a:ext cx="237744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950"/>
              <a:buFont typeface="Calibri"/>
              <a:buNone/>
            </a:pPr>
            <a:r>
              <a:rPr lang="en-US" sz="950" b="0" i="1" u="none" strike="noStrike" cap="none">
                <a:solidFill>
                  <a:srgbClr val="C49A2E"/>
                </a:solidFill>
                <a:latin typeface="Calibri"/>
                <a:ea typeface="Calibri"/>
                <a:cs typeface="Calibri"/>
                <a:sym typeface="Calibri"/>
              </a:rPr>
              <a:t>Public affairs</a:t>
            </a:r>
            <a:endParaRPr sz="950" b="0" i="0" u="none" strike="noStrike" cap="none">
              <a:solidFill>
                <a:schemeClr val="dk1"/>
              </a:solidFill>
              <a:latin typeface="Calibri"/>
              <a:ea typeface="Calibri"/>
              <a:cs typeface="Calibri"/>
              <a:sym typeface="Calibri"/>
            </a:endParaRPr>
          </a:p>
        </p:txBody>
      </p:sp>
      <p:sp>
        <p:nvSpPr>
          <p:cNvPr id="459" name="Google Shape;459;p17"/>
          <p:cNvSpPr/>
          <p:nvPr/>
        </p:nvSpPr>
        <p:spPr>
          <a:xfrm>
            <a:off x="8549640" y="4800600"/>
            <a:ext cx="3611880" cy="1298448"/>
          </a:xfrm>
          <a:prstGeom prst="roundRect">
            <a:avLst>
              <a:gd name="adj" fmla="val 5634"/>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17"/>
          <p:cNvSpPr/>
          <p:nvPr/>
        </p:nvSpPr>
        <p:spPr>
          <a:xfrm>
            <a:off x="8805672" y="5093208"/>
            <a:ext cx="713232" cy="713232"/>
          </a:xfrm>
          <a:prstGeom prst="ellipse">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1" name="Google Shape;461;p17" descr="preencoded.png"/>
          <p:cNvPicPr preferRelativeResize="0"/>
          <p:nvPr/>
        </p:nvPicPr>
        <p:blipFill rotWithShape="1">
          <a:blip r:embed="rId11">
            <a:alphaModFix/>
          </a:blip>
          <a:srcRect/>
          <a:stretch/>
        </p:blipFill>
        <p:spPr>
          <a:xfrm>
            <a:off x="8970264" y="5257800"/>
            <a:ext cx="384048" cy="384048"/>
          </a:xfrm>
          <a:prstGeom prst="rect">
            <a:avLst/>
          </a:prstGeom>
          <a:noFill/>
          <a:ln>
            <a:noFill/>
          </a:ln>
        </p:spPr>
      </p:pic>
      <p:sp>
        <p:nvSpPr>
          <p:cNvPr id="462" name="Google Shape;462;p17"/>
          <p:cNvSpPr/>
          <p:nvPr/>
        </p:nvSpPr>
        <p:spPr>
          <a:xfrm>
            <a:off x="9628632" y="5038344"/>
            <a:ext cx="2377440" cy="713232"/>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250"/>
              <a:buFont typeface="Cambria"/>
              <a:buNone/>
            </a:pPr>
            <a:r>
              <a:rPr lang="en-US" sz="1250" b="1" i="0" u="none" strike="noStrike" cap="none">
                <a:solidFill>
                  <a:srgbClr val="0A4A2A"/>
                </a:solidFill>
                <a:latin typeface="Cambria"/>
                <a:ea typeface="Cambria"/>
                <a:cs typeface="Cambria"/>
                <a:sym typeface="Cambria"/>
              </a:rPr>
              <a:t>Kebencanaan &amp; Ketahanan Sosial</a:t>
            </a:r>
            <a:endParaRPr sz="1250" b="0" i="0" u="none" strike="noStrike" cap="none">
              <a:solidFill>
                <a:schemeClr val="dk1"/>
              </a:solidFill>
              <a:latin typeface="Calibri"/>
              <a:ea typeface="Calibri"/>
              <a:cs typeface="Calibri"/>
              <a:sym typeface="Calibri"/>
            </a:endParaRPr>
          </a:p>
        </p:txBody>
      </p:sp>
      <p:sp>
        <p:nvSpPr>
          <p:cNvPr id="463" name="Google Shape;463;p17"/>
          <p:cNvSpPr/>
          <p:nvPr/>
        </p:nvSpPr>
        <p:spPr>
          <a:xfrm>
            <a:off x="9628632" y="5715000"/>
            <a:ext cx="237744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950"/>
              <a:buFont typeface="Calibri"/>
              <a:buNone/>
            </a:pPr>
            <a:r>
              <a:rPr lang="en-US" sz="950" b="0" i="1" u="none" strike="noStrike" cap="none">
                <a:solidFill>
                  <a:srgbClr val="C49A2E"/>
                </a:solidFill>
                <a:latin typeface="Calibri"/>
                <a:ea typeface="Calibri"/>
                <a:cs typeface="Calibri"/>
                <a:sym typeface="Calibri"/>
              </a:rPr>
              <a:t>Resilience</a:t>
            </a:r>
            <a:endParaRPr sz="950" b="0" i="0" u="none" strike="noStrike" cap="none">
              <a:solidFill>
                <a:schemeClr val="dk1"/>
              </a:solidFill>
              <a:latin typeface="Calibri"/>
              <a:ea typeface="Calibri"/>
              <a:cs typeface="Calibri"/>
              <a:sym typeface="Calibri"/>
            </a:endParaRPr>
          </a:p>
        </p:txBody>
      </p:sp>
      <p:sp>
        <p:nvSpPr>
          <p:cNvPr id="464" name="Google Shape;464;p17"/>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465" name="Google Shape;465;p17"/>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466" name="Google Shape;466;p17"/>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15</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71"/>
        <p:cNvGrpSpPr/>
        <p:nvPr/>
      </p:nvGrpSpPr>
      <p:grpSpPr>
        <a:xfrm>
          <a:off x="0" y="0"/>
          <a:ext cx="0" cy="0"/>
          <a:chOff x="0" y="0"/>
          <a:chExt cx="0" cy="0"/>
        </a:xfrm>
      </p:grpSpPr>
      <p:sp>
        <p:nvSpPr>
          <p:cNvPr id="472" name="Google Shape;472;p18"/>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INISIATIF PENANDA</a:t>
            </a:r>
            <a:endParaRPr sz="1200" b="0" i="0" u="none" strike="noStrike" cap="none">
              <a:solidFill>
                <a:schemeClr val="dk1"/>
              </a:solidFill>
              <a:latin typeface="Calibri"/>
              <a:ea typeface="Calibri"/>
              <a:cs typeface="Calibri"/>
              <a:sym typeface="Calibri"/>
            </a:endParaRPr>
          </a:p>
        </p:txBody>
      </p:sp>
      <p:sp>
        <p:nvSpPr>
          <p:cNvPr id="473" name="Google Shape;473;p18"/>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Program Unggulan sebagai Penggerak</a:t>
            </a:r>
            <a:endParaRPr sz="3000" b="0" i="0" u="none" strike="noStrike" cap="none">
              <a:solidFill>
                <a:schemeClr val="dk1"/>
              </a:solidFill>
              <a:latin typeface="Calibri"/>
              <a:ea typeface="Calibri"/>
              <a:cs typeface="Calibri"/>
              <a:sym typeface="Calibri"/>
            </a:endParaRPr>
          </a:p>
        </p:txBody>
      </p:sp>
      <p:sp>
        <p:nvSpPr>
          <p:cNvPr id="474" name="Google Shape;474;p18"/>
          <p:cNvSpPr/>
          <p:nvPr/>
        </p:nvSpPr>
        <p:spPr>
          <a:xfrm>
            <a:off x="502920" y="1691640"/>
            <a:ext cx="3611880" cy="1874520"/>
          </a:xfrm>
          <a:prstGeom prst="roundRect">
            <a:avLst>
              <a:gd name="adj" fmla="val 4390"/>
            </a:avLst>
          </a:prstGeom>
          <a:solidFill>
            <a:srgbClr val="0A4A2A"/>
          </a:solidFill>
          <a:ln w="12700" cap="flat" cmpd="sng">
            <a:solidFill>
              <a:srgbClr val="0A4A2A"/>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18"/>
          <p:cNvSpPr/>
          <p:nvPr/>
        </p:nvSpPr>
        <p:spPr>
          <a:xfrm>
            <a:off x="777240" y="1965960"/>
            <a:ext cx="658368" cy="658368"/>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6" name="Google Shape;476;p18" descr="preencoded.png"/>
          <p:cNvPicPr preferRelativeResize="0"/>
          <p:nvPr/>
        </p:nvPicPr>
        <p:blipFill rotWithShape="1">
          <a:blip r:embed="rId3">
            <a:alphaModFix/>
          </a:blip>
          <a:srcRect/>
          <a:stretch/>
        </p:blipFill>
        <p:spPr>
          <a:xfrm>
            <a:off x="932688" y="2121408"/>
            <a:ext cx="347472" cy="347472"/>
          </a:xfrm>
          <a:prstGeom prst="rect">
            <a:avLst/>
          </a:prstGeom>
          <a:noFill/>
          <a:ln>
            <a:noFill/>
          </a:ln>
        </p:spPr>
      </p:pic>
      <p:sp>
        <p:nvSpPr>
          <p:cNvPr id="477" name="Google Shape;477;p18"/>
          <p:cNvSpPr/>
          <p:nvPr/>
        </p:nvSpPr>
        <p:spPr>
          <a:xfrm>
            <a:off x="1581912" y="1965960"/>
            <a:ext cx="2331720" cy="658368"/>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FFFFFF"/>
              </a:buClr>
              <a:buSzPts val="1350"/>
              <a:buFont typeface="Cambria"/>
              <a:buNone/>
            </a:pPr>
            <a:r>
              <a:rPr lang="en-US" sz="1350" b="1" i="0" u="none" strike="noStrike" cap="none">
                <a:solidFill>
                  <a:srgbClr val="FFFFFF"/>
                </a:solidFill>
                <a:latin typeface="Cambria"/>
                <a:ea typeface="Cambria"/>
                <a:cs typeface="Cambria"/>
                <a:sym typeface="Cambria"/>
              </a:rPr>
              <a:t>Majelis Aswaja–Dayah</a:t>
            </a:r>
            <a:endParaRPr sz="1350" b="0" i="0" u="none" strike="noStrike" cap="none">
              <a:solidFill>
                <a:schemeClr val="dk1"/>
              </a:solidFill>
              <a:latin typeface="Calibri"/>
              <a:ea typeface="Calibri"/>
              <a:cs typeface="Calibri"/>
              <a:sym typeface="Calibri"/>
            </a:endParaRPr>
          </a:p>
        </p:txBody>
      </p:sp>
      <p:sp>
        <p:nvSpPr>
          <p:cNvPr id="478" name="Google Shape;478;p18"/>
          <p:cNvSpPr/>
          <p:nvPr/>
        </p:nvSpPr>
        <p:spPr>
          <a:xfrm>
            <a:off x="804672" y="2715768"/>
            <a:ext cx="3008376" cy="77724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DCEBE2"/>
              </a:buClr>
              <a:buSzPts val="1080"/>
              <a:buFont typeface="Calibri"/>
              <a:buNone/>
            </a:pPr>
            <a:r>
              <a:rPr lang="en-US" sz="1080" b="0" i="0" u="none" strike="noStrike" cap="none">
                <a:solidFill>
                  <a:srgbClr val="DCEBE2"/>
                </a:solidFill>
                <a:latin typeface="Calibri"/>
                <a:ea typeface="Calibri"/>
                <a:cs typeface="Calibri"/>
                <a:sym typeface="Calibri"/>
              </a:rPr>
              <a:t>Forum tetap ulama dayah &amp; struktural NU: panduan sikap keagamaan, pedoman dakwah &amp; rekomendasi kebijakan.</a:t>
            </a:r>
            <a:endParaRPr sz="1080" b="0" i="0" u="none" strike="noStrike" cap="none">
              <a:solidFill>
                <a:schemeClr val="dk1"/>
              </a:solidFill>
              <a:latin typeface="Calibri"/>
              <a:ea typeface="Calibri"/>
              <a:cs typeface="Calibri"/>
              <a:sym typeface="Calibri"/>
            </a:endParaRPr>
          </a:p>
        </p:txBody>
      </p:sp>
      <p:sp>
        <p:nvSpPr>
          <p:cNvPr id="479" name="Google Shape;479;p18"/>
          <p:cNvSpPr/>
          <p:nvPr/>
        </p:nvSpPr>
        <p:spPr>
          <a:xfrm>
            <a:off x="4526280" y="1691640"/>
            <a:ext cx="3611880" cy="1874520"/>
          </a:xfrm>
          <a:prstGeom prst="roundRect">
            <a:avLst>
              <a:gd name="adj" fmla="val 4390"/>
            </a:avLst>
          </a:prstGeom>
          <a:solidFill>
            <a:srgbClr val="0A4A2A"/>
          </a:solidFill>
          <a:ln w="12700" cap="flat" cmpd="sng">
            <a:solidFill>
              <a:srgbClr val="0A4A2A"/>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8"/>
          <p:cNvSpPr/>
          <p:nvPr/>
        </p:nvSpPr>
        <p:spPr>
          <a:xfrm>
            <a:off x="4800600" y="1965960"/>
            <a:ext cx="658368" cy="658368"/>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1" name="Google Shape;481;p18" descr="preencoded.png"/>
          <p:cNvPicPr preferRelativeResize="0"/>
          <p:nvPr/>
        </p:nvPicPr>
        <p:blipFill rotWithShape="1">
          <a:blip r:embed="rId4">
            <a:alphaModFix/>
          </a:blip>
          <a:srcRect/>
          <a:stretch/>
        </p:blipFill>
        <p:spPr>
          <a:xfrm>
            <a:off x="4956048" y="2121408"/>
            <a:ext cx="347472" cy="347472"/>
          </a:xfrm>
          <a:prstGeom prst="rect">
            <a:avLst/>
          </a:prstGeom>
          <a:noFill/>
          <a:ln>
            <a:noFill/>
          </a:ln>
        </p:spPr>
      </p:pic>
      <p:sp>
        <p:nvSpPr>
          <p:cNvPr id="482" name="Google Shape;482;p18"/>
          <p:cNvSpPr/>
          <p:nvPr/>
        </p:nvSpPr>
        <p:spPr>
          <a:xfrm>
            <a:off x="5605272" y="1965960"/>
            <a:ext cx="2331720" cy="658368"/>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FFFFFF"/>
              </a:buClr>
              <a:buSzPts val="1350"/>
              <a:buFont typeface="Cambria"/>
              <a:buNone/>
            </a:pPr>
            <a:r>
              <a:rPr lang="en-US" sz="1350" b="1" i="0" u="none" strike="noStrike" cap="none">
                <a:solidFill>
                  <a:srgbClr val="FFFFFF"/>
                </a:solidFill>
                <a:latin typeface="Cambria"/>
                <a:ea typeface="Cambria"/>
                <a:cs typeface="Cambria"/>
                <a:sym typeface="Cambria"/>
              </a:rPr>
              <a:t>Satu Data NU Aceh</a:t>
            </a:r>
            <a:endParaRPr sz="1350" b="0" i="0" u="none" strike="noStrike" cap="none">
              <a:solidFill>
                <a:schemeClr val="dk1"/>
              </a:solidFill>
              <a:latin typeface="Calibri"/>
              <a:ea typeface="Calibri"/>
              <a:cs typeface="Calibri"/>
              <a:sym typeface="Calibri"/>
            </a:endParaRPr>
          </a:p>
        </p:txBody>
      </p:sp>
      <p:sp>
        <p:nvSpPr>
          <p:cNvPr id="483" name="Google Shape;483;p18"/>
          <p:cNvSpPr/>
          <p:nvPr/>
        </p:nvSpPr>
        <p:spPr>
          <a:xfrm>
            <a:off x="4828032" y="2715768"/>
            <a:ext cx="3008376" cy="77724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DCEBE2"/>
              </a:buClr>
              <a:buSzPts val="1080"/>
              <a:buFont typeface="Calibri"/>
              <a:buNone/>
            </a:pPr>
            <a:r>
              <a:rPr lang="en-US" sz="1080" b="0" i="0" u="none" strike="noStrike" cap="none">
                <a:solidFill>
                  <a:srgbClr val="DCEBE2"/>
                </a:solidFill>
                <a:latin typeface="Calibri"/>
                <a:ea typeface="Calibri"/>
                <a:cs typeface="Calibri"/>
                <a:sym typeface="Calibri"/>
              </a:rPr>
              <a:t>Database jamaah, ranting &amp; aset yang aktif dan diperbarui tiap semester — fondasi semua keputusan.</a:t>
            </a:r>
            <a:endParaRPr sz="1080" b="0" i="0" u="none" strike="noStrike" cap="none">
              <a:solidFill>
                <a:schemeClr val="dk1"/>
              </a:solidFill>
              <a:latin typeface="Calibri"/>
              <a:ea typeface="Calibri"/>
              <a:cs typeface="Calibri"/>
              <a:sym typeface="Calibri"/>
            </a:endParaRPr>
          </a:p>
        </p:txBody>
      </p:sp>
      <p:sp>
        <p:nvSpPr>
          <p:cNvPr id="484" name="Google Shape;484;p18"/>
          <p:cNvSpPr/>
          <p:nvPr/>
        </p:nvSpPr>
        <p:spPr>
          <a:xfrm>
            <a:off x="8549640" y="1691640"/>
            <a:ext cx="3611880" cy="1874520"/>
          </a:xfrm>
          <a:prstGeom prst="roundRect">
            <a:avLst>
              <a:gd name="adj" fmla="val 4390"/>
            </a:avLst>
          </a:prstGeom>
          <a:solidFill>
            <a:srgbClr val="0A4A2A"/>
          </a:solidFill>
          <a:ln w="12700" cap="flat" cmpd="sng">
            <a:solidFill>
              <a:srgbClr val="0A4A2A"/>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18"/>
          <p:cNvSpPr/>
          <p:nvPr/>
        </p:nvSpPr>
        <p:spPr>
          <a:xfrm>
            <a:off x="8823960" y="1965960"/>
            <a:ext cx="658368" cy="658368"/>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6" name="Google Shape;486;p18" descr="preencoded.png"/>
          <p:cNvPicPr preferRelativeResize="0"/>
          <p:nvPr/>
        </p:nvPicPr>
        <p:blipFill rotWithShape="1">
          <a:blip r:embed="rId5">
            <a:alphaModFix/>
          </a:blip>
          <a:srcRect/>
          <a:stretch/>
        </p:blipFill>
        <p:spPr>
          <a:xfrm>
            <a:off x="8979408" y="2121408"/>
            <a:ext cx="347472" cy="347472"/>
          </a:xfrm>
          <a:prstGeom prst="rect">
            <a:avLst/>
          </a:prstGeom>
          <a:noFill/>
          <a:ln>
            <a:noFill/>
          </a:ln>
        </p:spPr>
      </p:pic>
      <p:sp>
        <p:nvSpPr>
          <p:cNvPr id="487" name="Google Shape;487;p18"/>
          <p:cNvSpPr/>
          <p:nvPr/>
        </p:nvSpPr>
        <p:spPr>
          <a:xfrm>
            <a:off x="9628632" y="1965960"/>
            <a:ext cx="2331720" cy="658368"/>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FFFFFF"/>
              </a:buClr>
              <a:buSzPts val="1350"/>
              <a:buFont typeface="Cambria"/>
              <a:buNone/>
            </a:pPr>
            <a:r>
              <a:rPr lang="en-US" sz="1350" b="1" i="0" u="none" strike="noStrike" cap="none">
                <a:solidFill>
                  <a:srgbClr val="FFFFFF"/>
                </a:solidFill>
                <a:latin typeface="Cambria"/>
                <a:ea typeface="Cambria"/>
                <a:cs typeface="Cambria"/>
                <a:sym typeface="Cambria"/>
              </a:rPr>
              <a:t>Madrasah Kader Aswaja (MKA-Aceh)</a:t>
            </a:r>
            <a:endParaRPr sz="1350" b="0" i="0" u="none" strike="noStrike" cap="none">
              <a:solidFill>
                <a:schemeClr val="dk1"/>
              </a:solidFill>
              <a:latin typeface="Calibri"/>
              <a:ea typeface="Calibri"/>
              <a:cs typeface="Calibri"/>
              <a:sym typeface="Calibri"/>
            </a:endParaRPr>
          </a:p>
        </p:txBody>
      </p:sp>
      <p:sp>
        <p:nvSpPr>
          <p:cNvPr id="488" name="Google Shape;488;p18"/>
          <p:cNvSpPr/>
          <p:nvPr/>
        </p:nvSpPr>
        <p:spPr>
          <a:xfrm>
            <a:off x="8851392" y="2715768"/>
            <a:ext cx="3008376" cy="77724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DCEBE2"/>
              </a:buClr>
              <a:buSzPts val="1080"/>
              <a:buFont typeface="Calibri"/>
              <a:buNone/>
            </a:pPr>
            <a:r>
              <a:rPr lang="en-US" sz="1080" b="0" i="0" u="none" strike="noStrike" cap="none">
                <a:solidFill>
                  <a:srgbClr val="DCEBE2"/>
                </a:solidFill>
                <a:latin typeface="Calibri"/>
                <a:ea typeface="Calibri"/>
                <a:cs typeface="Calibri"/>
                <a:sym typeface="Calibri"/>
              </a:rPr>
              <a:t>Kaderisasi berjenjang dasar–menengah–lanjutan untuk khidmah di dayah, kampus, birokrasi, ekonomi &amp; media.</a:t>
            </a:r>
            <a:endParaRPr sz="1080" b="0" i="0" u="none" strike="noStrike" cap="none">
              <a:solidFill>
                <a:schemeClr val="dk1"/>
              </a:solidFill>
              <a:latin typeface="Calibri"/>
              <a:ea typeface="Calibri"/>
              <a:cs typeface="Calibri"/>
              <a:sym typeface="Calibri"/>
            </a:endParaRPr>
          </a:p>
        </p:txBody>
      </p:sp>
      <p:sp>
        <p:nvSpPr>
          <p:cNvPr id="489" name="Google Shape;489;p18"/>
          <p:cNvSpPr/>
          <p:nvPr/>
        </p:nvSpPr>
        <p:spPr>
          <a:xfrm>
            <a:off x="502920" y="3858768"/>
            <a:ext cx="3611880" cy="1874520"/>
          </a:xfrm>
          <a:prstGeom prst="roundRect">
            <a:avLst>
              <a:gd name="adj" fmla="val 439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8"/>
          <p:cNvSpPr/>
          <p:nvPr/>
        </p:nvSpPr>
        <p:spPr>
          <a:xfrm>
            <a:off x="777240" y="4133088"/>
            <a:ext cx="658368" cy="658368"/>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1" name="Google Shape;491;p18" descr="preencoded.png"/>
          <p:cNvPicPr preferRelativeResize="0"/>
          <p:nvPr/>
        </p:nvPicPr>
        <p:blipFill rotWithShape="1">
          <a:blip r:embed="rId6">
            <a:alphaModFix/>
          </a:blip>
          <a:srcRect/>
          <a:stretch/>
        </p:blipFill>
        <p:spPr>
          <a:xfrm>
            <a:off x="932688" y="4288536"/>
            <a:ext cx="347472" cy="347472"/>
          </a:xfrm>
          <a:prstGeom prst="rect">
            <a:avLst/>
          </a:prstGeom>
          <a:noFill/>
          <a:ln>
            <a:noFill/>
          </a:ln>
        </p:spPr>
      </p:pic>
      <p:sp>
        <p:nvSpPr>
          <p:cNvPr id="492" name="Google Shape;492;p18"/>
          <p:cNvSpPr/>
          <p:nvPr/>
        </p:nvSpPr>
        <p:spPr>
          <a:xfrm>
            <a:off x="1581912" y="4133088"/>
            <a:ext cx="2331720" cy="658368"/>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350"/>
              <a:buFont typeface="Cambria"/>
              <a:buNone/>
            </a:pPr>
            <a:r>
              <a:rPr lang="en-US" sz="1350" b="1" i="0" u="none" strike="noStrike" cap="none">
                <a:solidFill>
                  <a:srgbClr val="0A4A2A"/>
                </a:solidFill>
                <a:latin typeface="Cambria"/>
                <a:ea typeface="Cambria"/>
                <a:cs typeface="Cambria"/>
                <a:sym typeface="Cambria"/>
              </a:rPr>
              <a:t>Koperasi &amp; BMT NU Aceh</a:t>
            </a:r>
            <a:endParaRPr sz="1350" b="0" i="0" u="none" strike="noStrike" cap="none">
              <a:solidFill>
                <a:schemeClr val="dk1"/>
              </a:solidFill>
              <a:latin typeface="Calibri"/>
              <a:ea typeface="Calibri"/>
              <a:cs typeface="Calibri"/>
              <a:sym typeface="Calibri"/>
            </a:endParaRPr>
          </a:p>
        </p:txBody>
      </p:sp>
      <p:sp>
        <p:nvSpPr>
          <p:cNvPr id="493" name="Google Shape;493;p18"/>
          <p:cNvSpPr/>
          <p:nvPr/>
        </p:nvSpPr>
        <p:spPr>
          <a:xfrm>
            <a:off x="804672" y="4882896"/>
            <a:ext cx="3008376" cy="77724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15271D"/>
              </a:buClr>
              <a:buSzPts val="1080"/>
              <a:buFont typeface="Calibri"/>
              <a:buNone/>
            </a:pPr>
            <a:r>
              <a:rPr lang="en-US" sz="1080" b="0" i="0" u="none" strike="noStrike" cap="none">
                <a:solidFill>
                  <a:srgbClr val="15271D"/>
                </a:solidFill>
                <a:latin typeface="Calibri"/>
                <a:ea typeface="Calibri"/>
                <a:cs typeface="Calibri"/>
                <a:sym typeface="Calibri"/>
              </a:rPr>
              <a:t>Lembaga ekonomi syariah, wakaf produktif &amp; ZIS terarah untuk kemandirian umat.</a:t>
            </a:r>
            <a:endParaRPr sz="1080" b="0" i="0" u="none" strike="noStrike" cap="none">
              <a:solidFill>
                <a:schemeClr val="dk1"/>
              </a:solidFill>
              <a:latin typeface="Calibri"/>
              <a:ea typeface="Calibri"/>
              <a:cs typeface="Calibri"/>
              <a:sym typeface="Calibri"/>
            </a:endParaRPr>
          </a:p>
        </p:txBody>
      </p:sp>
      <p:sp>
        <p:nvSpPr>
          <p:cNvPr id="494" name="Google Shape;494;p18"/>
          <p:cNvSpPr/>
          <p:nvPr/>
        </p:nvSpPr>
        <p:spPr>
          <a:xfrm>
            <a:off x="4526280" y="3858768"/>
            <a:ext cx="3611880" cy="1874520"/>
          </a:xfrm>
          <a:prstGeom prst="roundRect">
            <a:avLst>
              <a:gd name="adj" fmla="val 439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8"/>
          <p:cNvSpPr/>
          <p:nvPr/>
        </p:nvSpPr>
        <p:spPr>
          <a:xfrm>
            <a:off x="4800600" y="4133088"/>
            <a:ext cx="658368" cy="658368"/>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96" name="Google Shape;496;p18" descr="preencoded.png"/>
          <p:cNvPicPr preferRelativeResize="0"/>
          <p:nvPr/>
        </p:nvPicPr>
        <p:blipFill rotWithShape="1">
          <a:blip r:embed="rId7">
            <a:alphaModFix/>
          </a:blip>
          <a:srcRect/>
          <a:stretch/>
        </p:blipFill>
        <p:spPr>
          <a:xfrm>
            <a:off x="4956048" y="4288536"/>
            <a:ext cx="347472" cy="347472"/>
          </a:xfrm>
          <a:prstGeom prst="rect">
            <a:avLst/>
          </a:prstGeom>
          <a:noFill/>
          <a:ln>
            <a:noFill/>
          </a:ln>
        </p:spPr>
      </p:pic>
      <p:sp>
        <p:nvSpPr>
          <p:cNvPr id="497" name="Google Shape;497;p18"/>
          <p:cNvSpPr/>
          <p:nvPr/>
        </p:nvSpPr>
        <p:spPr>
          <a:xfrm>
            <a:off x="5605272" y="4133088"/>
            <a:ext cx="2331720" cy="658368"/>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350"/>
              <a:buFont typeface="Cambria"/>
              <a:buNone/>
            </a:pPr>
            <a:r>
              <a:rPr lang="en-US" sz="1350" b="1" i="0" u="none" strike="noStrike" cap="none">
                <a:solidFill>
                  <a:srgbClr val="0A4A2A"/>
                </a:solidFill>
                <a:latin typeface="Cambria"/>
                <a:ea typeface="Cambria"/>
                <a:cs typeface="Cambria"/>
                <a:sym typeface="Cambria"/>
              </a:rPr>
              <a:t>Pusat Media PWNU Aceh</a:t>
            </a:r>
            <a:endParaRPr sz="1350" b="0" i="0" u="none" strike="noStrike" cap="none">
              <a:solidFill>
                <a:schemeClr val="dk1"/>
              </a:solidFill>
              <a:latin typeface="Calibri"/>
              <a:ea typeface="Calibri"/>
              <a:cs typeface="Calibri"/>
              <a:sym typeface="Calibri"/>
            </a:endParaRPr>
          </a:p>
        </p:txBody>
      </p:sp>
      <p:sp>
        <p:nvSpPr>
          <p:cNvPr id="498" name="Google Shape;498;p18"/>
          <p:cNvSpPr/>
          <p:nvPr/>
        </p:nvSpPr>
        <p:spPr>
          <a:xfrm>
            <a:off x="4828032" y="4882896"/>
            <a:ext cx="3008376" cy="77724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15271D"/>
              </a:buClr>
              <a:buSzPts val="1080"/>
              <a:buFont typeface="Calibri"/>
              <a:buNone/>
            </a:pPr>
            <a:r>
              <a:rPr lang="en-US" sz="1080" b="0" i="0" u="none" strike="noStrike" cap="none">
                <a:solidFill>
                  <a:srgbClr val="15271D"/>
                </a:solidFill>
                <a:latin typeface="Calibri"/>
                <a:ea typeface="Calibri"/>
                <a:cs typeface="Calibri"/>
                <a:sym typeface="Calibri"/>
              </a:rPr>
              <a:t>Tim editorial profesional &amp; respons cepat isu publik — menjadikan NU rujukan terpercaya.</a:t>
            </a:r>
            <a:endParaRPr sz="1080" b="0" i="0" u="none" strike="noStrike" cap="none">
              <a:solidFill>
                <a:schemeClr val="dk1"/>
              </a:solidFill>
              <a:latin typeface="Calibri"/>
              <a:ea typeface="Calibri"/>
              <a:cs typeface="Calibri"/>
              <a:sym typeface="Calibri"/>
            </a:endParaRPr>
          </a:p>
        </p:txBody>
      </p:sp>
      <p:sp>
        <p:nvSpPr>
          <p:cNvPr id="499" name="Google Shape;499;p18"/>
          <p:cNvSpPr/>
          <p:nvPr/>
        </p:nvSpPr>
        <p:spPr>
          <a:xfrm>
            <a:off x="8549640" y="3858768"/>
            <a:ext cx="3611880" cy="1874520"/>
          </a:xfrm>
          <a:prstGeom prst="roundRect">
            <a:avLst>
              <a:gd name="adj" fmla="val 4390"/>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8"/>
          <p:cNvSpPr/>
          <p:nvPr/>
        </p:nvSpPr>
        <p:spPr>
          <a:xfrm>
            <a:off x="8823960" y="4133088"/>
            <a:ext cx="658368" cy="658368"/>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01" name="Google Shape;501;p18" descr="preencoded.png"/>
          <p:cNvPicPr preferRelativeResize="0"/>
          <p:nvPr/>
        </p:nvPicPr>
        <p:blipFill rotWithShape="1">
          <a:blip r:embed="rId8">
            <a:alphaModFix/>
          </a:blip>
          <a:srcRect/>
          <a:stretch/>
        </p:blipFill>
        <p:spPr>
          <a:xfrm>
            <a:off x="8979408" y="4288536"/>
            <a:ext cx="347472" cy="347472"/>
          </a:xfrm>
          <a:prstGeom prst="rect">
            <a:avLst/>
          </a:prstGeom>
          <a:noFill/>
          <a:ln>
            <a:noFill/>
          </a:ln>
        </p:spPr>
      </p:pic>
      <p:sp>
        <p:nvSpPr>
          <p:cNvPr id="502" name="Google Shape;502;p18"/>
          <p:cNvSpPr/>
          <p:nvPr/>
        </p:nvSpPr>
        <p:spPr>
          <a:xfrm>
            <a:off x="9628632" y="4133088"/>
            <a:ext cx="2331720" cy="658368"/>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350"/>
              <a:buFont typeface="Cambria"/>
              <a:buNone/>
            </a:pPr>
            <a:r>
              <a:rPr lang="en-US" sz="1350" b="1" i="0" u="none" strike="noStrike" cap="none">
                <a:solidFill>
                  <a:srgbClr val="0A4A2A"/>
                </a:solidFill>
                <a:latin typeface="Cambria"/>
                <a:ea typeface="Cambria"/>
                <a:cs typeface="Cambria"/>
                <a:sym typeface="Cambria"/>
              </a:rPr>
              <a:t>NU Disaster &amp; Resilience Center</a:t>
            </a:r>
            <a:endParaRPr sz="1350" b="0" i="0" u="none" strike="noStrike" cap="none">
              <a:solidFill>
                <a:schemeClr val="dk1"/>
              </a:solidFill>
              <a:latin typeface="Calibri"/>
              <a:ea typeface="Calibri"/>
              <a:cs typeface="Calibri"/>
              <a:sym typeface="Calibri"/>
            </a:endParaRPr>
          </a:p>
        </p:txBody>
      </p:sp>
      <p:sp>
        <p:nvSpPr>
          <p:cNvPr id="503" name="Google Shape;503;p18"/>
          <p:cNvSpPr/>
          <p:nvPr/>
        </p:nvSpPr>
        <p:spPr>
          <a:xfrm>
            <a:off x="8851392" y="4882896"/>
            <a:ext cx="3008376" cy="77724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15271D"/>
              </a:buClr>
              <a:buSzPts val="1080"/>
              <a:buFont typeface="Calibri"/>
              <a:buNone/>
            </a:pPr>
            <a:r>
              <a:rPr lang="en-US" sz="1080" b="0" i="0" u="none" strike="noStrike" cap="none">
                <a:solidFill>
                  <a:srgbClr val="15271D"/>
                </a:solidFill>
                <a:latin typeface="Calibri"/>
                <a:ea typeface="Calibri"/>
                <a:cs typeface="Calibri"/>
                <a:sym typeface="Calibri"/>
              </a:rPr>
              <a:t>Desa tangguh berbasis masjid–dayah, sekolah relawan &amp; wakaf ketahanan sosial.</a:t>
            </a:r>
            <a:endParaRPr sz="1080" b="0" i="0" u="none" strike="noStrike" cap="none">
              <a:solidFill>
                <a:schemeClr val="dk1"/>
              </a:solidFill>
              <a:latin typeface="Calibri"/>
              <a:ea typeface="Calibri"/>
              <a:cs typeface="Calibri"/>
              <a:sym typeface="Calibri"/>
            </a:endParaRPr>
          </a:p>
        </p:txBody>
      </p:sp>
      <p:sp>
        <p:nvSpPr>
          <p:cNvPr id="504" name="Google Shape;504;p18"/>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505" name="Google Shape;505;p18"/>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506" name="Google Shape;506;p18"/>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16</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1"/>
        <p:cNvGrpSpPr/>
        <p:nvPr/>
      </p:nvGrpSpPr>
      <p:grpSpPr>
        <a:xfrm>
          <a:off x="0" y="0"/>
          <a:ext cx="0" cy="0"/>
          <a:chOff x="0" y="0"/>
          <a:chExt cx="0" cy="0"/>
        </a:xfrm>
      </p:grpSpPr>
      <p:sp>
        <p:nvSpPr>
          <p:cNvPr id="512" name="Google Shape;512;p19"/>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FONDASI KEBERLANJUTAN</a:t>
            </a:r>
            <a:endParaRPr sz="1200" b="0" i="0" u="none" strike="noStrike" cap="none">
              <a:solidFill>
                <a:schemeClr val="dk1"/>
              </a:solidFill>
              <a:latin typeface="Calibri"/>
              <a:ea typeface="Calibri"/>
              <a:cs typeface="Calibri"/>
              <a:sym typeface="Calibri"/>
            </a:endParaRPr>
          </a:p>
        </p:txBody>
      </p:sp>
      <p:sp>
        <p:nvSpPr>
          <p:cNvPr id="513" name="Google Shape;513;p19"/>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Pengkaderan: Bukan Satu Bidang, tapi Penopang Semua</a:t>
            </a:r>
            <a:endParaRPr sz="3000" b="0" i="0" u="none" strike="noStrike" cap="none">
              <a:solidFill>
                <a:schemeClr val="dk1"/>
              </a:solidFill>
              <a:latin typeface="Calibri"/>
              <a:ea typeface="Calibri"/>
              <a:cs typeface="Calibri"/>
              <a:sym typeface="Calibri"/>
            </a:endParaRPr>
          </a:p>
        </p:txBody>
      </p:sp>
      <p:sp>
        <p:nvSpPr>
          <p:cNvPr id="514" name="Google Shape;514;p19"/>
          <p:cNvSpPr/>
          <p:nvPr/>
        </p:nvSpPr>
        <p:spPr>
          <a:xfrm>
            <a:off x="502920" y="1783080"/>
            <a:ext cx="4572000" cy="3977640"/>
          </a:xfrm>
          <a:prstGeom prst="roundRect">
            <a:avLst>
              <a:gd name="adj" fmla="val 2299"/>
            </a:avLst>
          </a:prstGeom>
          <a:solidFill>
            <a:srgbClr val="0A4A2A"/>
          </a:solidFill>
          <a:ln>
            <a:noFill/>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5" name="Google Shape;515;p19" descr="preencoded.png"/>
          <p:cNvPicPr preferRelativeResize="0"/>
          <p:nvPr/>
        </p:nvPicPr>
        <p:blipFill rotWithShape="1">
          <a:blip r:embed="rId3">
            <a:alphaModFix/>
          </a:blip>
          <a:srcRect/>
          <a:stretch/>
        </p:blipFill>
        <p:spPr>
          <a:xfrm>
            <a:off x="868680" y="2148840"/>
            <a:ext cx="777240" cy="777240"/>
          </a:xfrm>
          <a:prstGeom prst="rect">
            <a:avLst/>
          </a:prstGeom>
          <a:noFill/>
          <a:ln>
            <a:noFill/>
          </a:ln>
        </p:spPr>
      </p:pic>
      <p:sp>
        <p:nvSpPr>
          <p:cNvPr id="516" name="Google Shape;516;p19"/>
          <p:cNvSpPr/>
          <p:nvPr/>
        </p:nvSpPr>
        <p:spPr>
          <a:xfrm>
            <a:off x="868680" y="3017520"/>
            <a:ext cx="384048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900"/>
              <a:buFont typeface="Cambria"/>
              <a:buNone/>
            </a:pPr>
            <a:r>
              <a:rPr lang="en-US" sz="1900" b="1" i="0" u="none" strike="noStrike" cap="none">
                <a:solidFill>
                  <a:srgbClr val="FFFFFF"/>
                </a:solidFill>
                <a:latin typeface="Cambria"/>
                <a:ea typeface="Cambria"/>
                <a:cs typeface="Cambria"/>
                <a:sym typeface="Cambria"/>
              </a:rPr>
              <a:t>Kaderisasi berjenjang</a:t>
            </a:r>
            <a:endParaRPr sz="1900" b="0" i="0" u="none" strike="noStrike" cap="none">
              <a:solidFill>
                <a:schemeClr val="dk1"/>
              </a:solidFill>
              <a:latin typeface="Calibri"/>
              <a:ea typeface="Calibri"/>
              <a:cs typeface="Calibri"/>
              <a:sym typeface="Calibri"/>
            </a:endParaRPr>
          </a:p>
        </p:txBody>
      </p:sp>
      <p:sp>
        <p:nvSpPr>
          <p:cNvPr id="517" name="Google Shape;517;p19"/>
          <p:cNvSpPr/>
          <p:nvPr/>
        </p:nvSpPr>
        <p:spPr>
          <a:xfrm>
            <a:off x="868680" y="3520440"/>
            <a:ext cx="3886200" cy="1463040"/>
          </a:xfrm>
          <a:prstGeom prst="rect">
            <a:avLst/>
          </a:prstGeom>
          <a:noFill/>
          <a:ln>
            <a:noFill/>
          </a:ln>
        </p:spPr>
        <p:txBody>
          <a:bodyPr spcFirstLastPara="1" wrap="square" lIns="0" tIns="0" rIns="0" bIns="0" anchor="ctr" anchorCtr="0">
            <a:noAutofit/>
          </a:bodyPr>
          <a:lstStyle/>
          <a:p>
            <a:pPr marL="0" marR="0" lvl="0" indent="0" algn="l" rtl="0">
              <a:lnSpc>
                <a:spcPct val="118000"/>
              </a:lnSpc>
              <a:spcBef>
                <a:spcPts val="0"/>
              </a:spcBef>
              <a:spcAft>
                <a:spcPts val="0"/>
              </a:spcAft>
              <a:buClr>
                <a:srgbClr val="DCEBE2"/>
              </a:buClr>
              <a:buSzPts val="1350"/>
              <a:buFont typeface="Calibri"/>
              <a:buNone/>
            </a:pPr>
            <a:r>
              <a:rPr lang="en-US" sz="1350" b="0" i="0" u="none" strike="noStrike" cap="none">
                <a:solidFill>
                  <a:srgbClr val="DCEBE2"/>
                </a:solidFill>
                <a:latin typeface="Calibri"/>
                <a:ea typeface="Calibri"/>
                <a:cs typeface="Calibri"/>
                <a:sym typeface="Calibri"/>
              </a:rPr>
              <a:t>Kepemimpinan tidak lahir tiba-tiba. Kader tumbuh dari ranting → MWCNU → PCNU → wilayah, melalui pembinaan, penugasan &amp; pengalaman nyata berorganisasi.</a:t>
            </a:r>
            <a:endParaRPr sz="1350" b="0" i="0" u="none" strike="noStrike" cap="none">
              <a:solidFill>
                <a:schemeClr val="dk1"/>
              </a:solidFill>
              <a:latin typeface="Calibri"/>
              <a:ea typeface="Calibri"/>
              <a:cs typeface="Calibri"/>
              <a:sym typeface="Calibri"/>
            </a:endParaRPr>
          </a:p>
        </p:txBody>
      </p:sp>
      <p:sp>
        <p:nvSpPr>
          <p:cNvPr id="518" name="Google Shape;518;p19"/>
          <p:cNvSpPr/>
          <p:nvPr/>
        </p:nvSpPr>
        <p:spPr>
          <a:xfrm>
            <a:off x="868680" y="5029200"/>
            <a:ext cx="3886200" cy="64008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E7D7A6"/>
              </a:buClr>
              <a:buSzPts val="1250"/>
              <a:buFont typeface="Cambria"/>
              <a:buNone/>
            </a:pPr>
            <a:r>
              <a:rPr lang="en-US" sz="1250" b="0" i="1" u="none" strike="noStrike" cap="none">
                <a:solidFill>
                  <a:srgbClr val="E7D7A6"/>
                </a:solidFill>
                <a:latin typeface="Cambria"/>
                <a:ea typeface="Cambria"/>
                <a:cs typeface="Cambria"/>
                <a:sym typeface="Cambria"/>
              </a:rPr>
              <a:t>“Program bisa berubah; keberlanjutan jam'iyyah hanya terjaga bila kaderisasi berjalan terus-menerus.”</a:t>
            </a:r>
            <a:endParaRPr sz="1250" b="0" i="0" u="none" strike="noStrike" cap="none">
              <a:solidFill>
                <a:schemeClr val="dk1"/>
              </a:solidFill>
              <a:latin typeface="Calibri"/>
              <a:ea typeface="Calibri"/>
              <a:cs typeface="Calibri"/>
              <a:sym typeface="Calibri"/>
            </a:endParaRPr>
          </a:p>
        </p:txBody>
      </p:sp>
      <p:sp>
        <p:nvSpPr>
          <p:cNvPr id="519" name="Google Shape;519;p19"/>
          <p:cNvSpPr/>
          <p:nvPr/>
        </p:nvSpPr>
        <p:spPr>
          <a:xfrm>
            <a:off x="5349240" y="1783080"/>
            <a:ext cx="6336792" cy="914400"/>
          </a:xfrm>
          <a:prstGeom prst="roundRect">
            <a:avLst>
              <a:gd name="adj" fmla="val 7000"/>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19"/>
          <p:cNvSpPr/>
          <p:nvPr/>
        </p:nvSpPr>
        <p:spPr>
          <a:xfrm>
            <a:off x="5440680" y="1965960"/>
            <a:ext cx="5486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400"/>
              <a:buFont typeface="Cambria"/>
              <a:buNone/>
            </a:pPr>
            <a:r>
              <a:rPr lang="en-US" sz="2400" b="1" i="0" u="none" strike="noStrike" cap="none">
                <a:solidFill>
                  <a:srgbClr val="C49A2E"/>
                </a:solidFill>
                <a:latin typeface="Cambria"/>
                <a:ea typeface="Cambria"/>
                <a:cs typeface="Cambria"/>
                <a:sym typeface="Cambria"/>
              </a:rPr>
              <a:t>1</a:t>
            </a:r>
            <a:endParaRPr sz="2400" b="0" i="0" u="none" strike="noStrike" cap="none">
              <a:solidFill>
                <a:schemeClr val="dk1"/>
              </a:solidFill>
              <a:latin typeface="Calibri"/>
              <a:ea typeface="Calibri"/>
              <a:cs typeface="Calibri"/>
              <a:sym typeface="Calibri"/>
            </a:endParaRPr>
          </a:p>
        </p:txBody>
      </p:sp>
      <p:sp>
        <p:nvSpPr>
          <p:cNvPr id="521" name="Google Shape;521;p19"/>
          <p:cNvSpPr/>
          <p:nvPr/>
        </p:nvSpPr>
        <p:spPr>
          <a:xfrm>
            <a:off x="6035040" y="1901952"/>
            <a:ext cx="5532120" cy="713232"/>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A4A2A"/>
              </a:buClr>
              <a:buSzPts val="1200"/>
              <a:buFont typeface="Calibri"/>
              <a:buNone/>
            </a:pPr>
            <a:r>
              <a:rPr lang="en-US" sz="1200" b="1" i="0" u="none" strike="noStrike" cap="none">
                <a:solidFill>
                  <a:srgbClr val="0A4A2A"/>
                </a:solidFill>
                <a:latin typeface="Calibri"/>
                <a:ea typeface="Calibri"/>
                <a:cs typeface="Calibri"/>
                <a:sym typeface="Calibri"/>
              </a:rPr>
              <a:t>Tanggung jawab bersama  —  </a:t>
            </a:r>
            <a:r>
              <a:rPr lang="en-US" sz="1200" b="0" i="0" u="none" strike="noStrike" cap="none">
                <a:solidFill>
                  <a:srgbClr val="15271D"/>
                </a:solidFill>
                <a:latin typeface="Calibri"/>
                <a:ea typeface="Calibri"/>
                <a:cs typeface="Calibri"/>
                <a:sym typeface="Calibri"/>
              </a:rPr>
              <a:t>Bukan hanya Bidang Organisasi &amp; Kaderisasi — setiap lembaga, banom &amp; jenjang menjadi ruang tumbuh kader.</a:t>
            </a:r>
            <a:endParaRPr sz="1200" b="0" i="0" u="none" strike="noStrike" cap="none">
              <a:solidFill>
                <a:schemeClr val="dk1"/>
              </a:solidFill>
              <a:latin typeface="Calibri"/>
              <a:ea typeface="Calibri"/>
              <a:cs typeface="Calibri"/>
              <a:sym typeface="Calibri"/>
            </a:endParaRPr>
          </a:p>
        </p:txBody>
      </p:sp>
      <p:sp>
        <p:nvSpPr>
          <p:cNvPr id="522" name="Google Shape;522;p19"/>
          <p:cNvSpPr/>
          <p:nvPr/>
        </p:nvSpPr>
        <p:spPr>
          <a:xfrm>
            <a:off x="5349240" y="2807208"/>
            <a:ext cx="6336792" cy="914400"/>
          </a:xfrm>
          <a:prstGeom prst="roundRect">
            <a:avLst>
              <a:gd name="adj" fmla="val 7000"/>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9"/>
          <p:cNvSpPr/>
          <p:nvPr/>
        </p:nvSpPr>
        <p:spPr>
          <a:xfrm>
            <a:off x="5440680" y="2990088"/>
            <a:ext cx="5486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400"/>
              <a:buFont typeface="Cambria"/>
              <a:buNone/>
            </a:pPr>
            <a:r>
              <a:rPr lang="en-US" sz="2400" b="1" i="0" u="none" strike="noStrike" cap="none">
                <a:solidFill>
                  <a:srgbClr val="C49A2E"/>
                </a:solidFill>
                <a:latin typeface="Cambria"/>
                <a:ea typeface="Cambria"/>
                <a:cs typeface="Cambria"/>
                <a:sym typeface="Cambria"/>
              </a:rPr>
              <a:t>2</a:t>
            </a:r>
            <a:endParaRPr sz="2400" b="0" i="0" u="none" strike="noStrike" cap="none">
              <a:solidFill>
                <a:schemeClr val="dk1"/>
              </a:solidFill>
              <a:latin typeface="Calibri"/>
              <a:ea typeface="Calibri"/>
              <a:cs typeface="Calibri"/>
              <a:sym typeface="Calibri"/>
            </a:endParaRPr>
          </a:p>
        </p:txBody>
      </p:sp>
      <p:sp>
        <p:nvSpPr>
          <p:cNvPr id="524" name="Google Shape;524;p19"/>
          <p:cNvSpPr/>
          <p:nvPr/>
        </p:nvSpPr>
        <p:spPr>
          <a:xfrm>
            <a:off x="6035040" y="2926080"/>
            <a:ext cx="5532120" cy="713232"/>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A4A2A"/>
              </a:buClr>
              <a:buSzPts val="1200"/>
              <a:buFont typeface="Calibri"/>
              <a:buNone/>
            </a:pPr>
            <a:r>
              <a:rPr lang="en-US" sz="1200" b="1" i="0" u="none" strike="noStrike" cap="none">
                <a:solidFill>
                  <a:srgbClr val="0A4A2A"/>
                </a:solidFill>
                <a:latin typeface="Calibri"/>
                <a:ea typeface="Calibri"/>
                <a:cs typeface="Calibri"/>
                <a:sym typeface="Calibri"/>
              </a:rPr>
              <a:t>Berbasis data kader  —  </a:t>
            </a:r>
            <a:r>
              <a:rPr lang="en-US" sz="1200" b="0" i="0" u="none" strike="noStrike" cap="none">
                <a:solidFill>
                  <a:srgbClr val="15271D"/>
                </a:solidFill>
                <a:latin typeface="Calibri"/>
                <a:ea typeface="Calibri"/>
                <a:cs typeface="Calibri"/>
                <a:sym typeface="Calibri"/>
              </a:rPr>
              <a:t>Pendataan potensi, keahlian &amp; pengalaman menjadi dasar penempatan dan regenerasi kepemimpinan.</a:t>
            </a:r>
            <a:endParaRPr sz="1200" b="0" i="0" u="none" strike="noStrike" cap="none">
              <a:solidFill>
                <a:schemeClr val="dk1"/>
              </a:solidFill>
              <a:latin typeface="Calibri"/>
              <a:ea typeface="Calibri"/>
              <a:cs typeface="Calibri"/>
              <a:sym typeface="Calibri"/>
            </a:endParaRPr>
          </a:p>
        </p:txBody>
      </p:sp>
      <p:sp>
        <p:nvSpPr>
          <p:cNvPr id="525" name="Google Shape;525;p19"/>
          <p:cNvSpPr/>
          <p:nvPr/>
        </p:nvSpPr>
        <p:spPr>
          <a:xfrm>
            <a:off x="5349240" y="3831336"/>
            <a:ext cx="6336792" cy="914400"/>
          </a:xfrm>
          <a:prstGeom prst="roundRect">
            <a:avLst>
              <a:gd name="adj" fmla="val 7000"/>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9"/>
          <p:cNvSpPr/>
          <p:nvPr/>
        </p:nvSpPr>
        <p:spPr>
          <a:xfrm>
            <a:off x="5440680" y="4014216"/>
            <a:ext cx="5486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400"/>
              <a:buFont typeface="Cambria"/>
              <a:buNone/>
            </a:pPr>
            <a:r>
              <a:rPr lang="en-US" sz="2400" b="1" i="0" u="none" strike="noStrike" cap="none">
                <a:solidFill>
                  <a:srgbClr val="C49A2E"/>
                </a:solidFill>
                <a:latin typeface="Cambria"/>
                <a:ea typeface="Cambria"/>
                <a:cs typeface="Cambria"/>
                <a:sym typeface="Cambria"/>
              </a:rPr>
              <a:t>3</a:t>
            </a:r>
            <a:endParaRPr sz="2400" b="0" i="0" u="none" strike="noStrike" cap="none">
              <a:solidFill>
                <a:schemeClr val="dk1"/>
              </a:solidFill>
              <a:latin typeface="Calibri"/>
              <a:ea typeface="Calibri"/>
              <a:cs typeface="Calibri"/>
              <a:sym typeface="Calibri"/>
            </a:endParaRPr>
          </a:p>
        </p:txBody>
      </p:sp>
      <p:sp>
        <p:nvSpPr>
          <p:cNvPr id="527" name="Google Shape;527;p19"/>
          <p:cNvSpPr/>
          <p:nvPr/>
        </p:nvSpPr>
        <p:spPr>
          <a:xfrm>
            <a:off x="6035040" y="3950208"/>
            <a:ext cx="5532120" cy="713232"/>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A4A2A"/>
              </a:buClr>
              <a:buSzPts val="1200"/>
              <a:buFont typeface="Calibri"/>
              <a:buNone/>
            </a:pPr>
            <a:r>
              <a:rPr lang="en-US" sz="1200" b="1" i="0" u="none" strike="noStrike" cap="none">
                <a:solidFill>
                  <a:srgbClr val="0A4A2A"/>
                </a:solidFill>
                <a:latin typeface="Calibri"/>
                <a:ea typeface="Calibri"/>
                <a:cs typeface="Calibri"/>
                <a:sym typeface="Calibri"/>
              </a:rPr>
              <a:t>Belajar lewat praktik  —  </a:t>
            </a:r>
            <a:r>
              <a:rPr lang="en-US" sz="1200" b="0" i="0" u="none" strike="noStrike" cap="none">
                <a:solidFill>
                  <a:srgbClr val="15271D"/>
                </a:solidFill>
                <a:latin typeface="Calibri"/>
                <a:ea typeface="Calibri"/>
                <a:cs typeface="Calibri"/>
                <a:sym typeface="Calibri"/>
              </a:rPr>
              <a:t>Kepanitiaan, penyusunan &amp; evaluasi program menjadi sekolah organisasi yang nyata.</a:t>
            </a:r>
            <a:endParaRPr sz="1200" b="0" i="0" u="none" strike="noStrike" cap="none">
              <a:solidFill>
                <a:schemeClr val="dk1"/>
              </a:solidFill>
              <a:latin typeface="Calibri"/>
              <a:ea typeface="Calibri"/>
              <a:cs typeface="Calibri"/>
              <a:sym typeface="Calibri"/>
            </a:endParaRPr>
          </a:p>
        </p:txBody>
      </p:sp>
      <p:sp>
        <p:nvSpPr>
          <p:cNvPr id="528" name="Google Shape;528;p19"/>
          <p:cNvSpPr/>
          <p:nvPr/>
        </p:nvSpPr>
        <p:spPr>
          <a:xfrm>
            <a:off x="5349240" y="4855464"/>
            <a:ext cx="6336792" cy="914400"/>
          </a:xfrm>
          <a:prstGeom prst="roundRect">
            <a:avLst>
              <a:gd name="adj" fmla="val 7000"/>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9"/>
          <p:cNvSpPr/>
          <p:nvPr/>
        </p:nvSpPr>
        <p:spPr>
          <a:xfrm>
            <a:off x="5440680" y="5038344"/>
            <a:ext cx="5486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400"/>
              <a:buFont typeface="Cambria"/>
              <a:buNone/>
            </a:pPr>
            <a:r>
              <a:rPr lang="en-US" sz="2400" b="1" i="0" u="none" strike="noStrike" cap="none">
                <a:solidFill>
                  <a:srgbClr val="C49A2E"/>
                </a:solidFill>
                <a:latin typeface="Cambria"/>
                <a:ea typeface="Cambria"/>
                <a:cs typeface="Cambria"/>
                <a:sym typeface="Cambria"/>
              </a:rPr>
              <a:t>4</a:t>
            </a:r>
            <a:endParaRPr sz="2400" b="0" i="0" u="none" strike="noStrike" cap="none">
              <a:solidFill>
                <a:schemeClr val="dk1"/>
              </a:solidFill>
              <a:latin typeface="Calibri"/>
              <a:ea typeface="Calibri"/>
              <a:cs typeface="Calibri"/>
              <a:sym typeface="Calibri"/>
            </a:endParaRPr>
          </a:p>
        </p:txBody>
      </p:sp>
      <p:sp>
        <p:nvSpPr>
          <p:cNvPr id="530" name="Google Shape;530;p19"/>
          <p:cNvSpPr/>
          <p:nvPr/>
        </p:nvSpPr>
        <p:spPr>
          <a:xfrm>
            <a:off x="6035040" y="4974336"/>
            <a:ext cx="5532120" cy="713232"/>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A4A2A"/>
              </a:buClr>
              <a:buSzPts val="1200"/>
              <a:buFont typeface="Calibri"/>
              <a:buNone/>
            </a:pPr>
            <a:r>
              <a:rPr lang="en-US" sz="1200" b="1" i="0" u="none" strike="noStrike" cap="none">
                <a:solidFill>
                  <a:srgbClr val="0A4A2A"/>
                </a:solidFill>
                <a:latin typeface="Calibri"/>
                <a:ea typeface="Calibri"/>
                <a:cs typeface="Calibri"/>
                <a:sym typeface="Calibri"/>
              </a:rPr>
              <a:t>Investasi jangka panjang  —  </a:t>
            </a:r>
            <a:r>
              <a:rPr lang="en-US" sz="1200" b="0" i="0" u="none" strike="noStrike" cap="none">
                <a:solidFill>
                  <a:srgbClr val="15271D"/>
                </a:solidFill>
                <a:latin typeface="Calibri"/>
                <a:ea typeface="Calibri"/>
                <a:cs typeface="Calibri"/>
                <a:sym typeface="Calibri"/>
              </a:rPr>
              <a:t>Setiap kebijakan 2026–2031 memberi ruang bagi lahirnya kader baru yang berintegritas &amp; berkapasitas.</a:t>
            </a:r>
            <a:endParaRPr sz="1200" b="0" i="0" u="none" strike="noStrike" cap="none">
              <a:solidFill>
                <a:schemeClr val="dk1"/>
              </a:solidFill>
              <a:latin typeface="Calibri"/>
              <a:ea typeface="Calibri"/>
              <a:cs typeface="Calibri"/>
              <a:sym typeface="Calibri"/>
            </a:endParaRPr>
          </a:p>
        </p:txBody>
      </p:sp>
      <p:sp>
        <p:nvSpPr>
          <p:cNvPr id="531" name="Google Shape;531;p19"/>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532" name="Google Shape;532;p19"/>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533" name="Google Shape;533;p19"/>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17</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38"/>
        <p:cNvGrpSpPr/>
        <p:nvPr/>
      </p:nvGrpSpPr>
      <p:grpSpPr>
        <a:xfrm>
          <a:off x="0" y="0"/>
          <a:ext cx="0" cy="0"/>
          <a:chOff x="0" y="0"/>
          <a:chExt cx="0" cy="0"/>
        </a:xfrm>
      </p:grpSpPr>
      <p:sp>
        <p:nvSpPr>
          <p:cNvPr id="539" name="Google Shape;539;p20"/>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KEPEMIMPINAN KOLEKTIF</a:t>
            </a:r>
            <a:endParaRPr sz="1200" b="0" i="0" u="none" strike="noStrike" cap="none">
              <a:solidFill>
                <a:schemeClr val="dk1"/>
              </a:solidFill>
              <a:latin typeface="Calibri"/>
              <a:ea typeface="Calibri"/>
              <a:cs typeface="Calibri"/>
              <a:sym typeface="Calibri"/>
            </a:endParaRPr>
          </a:p>
        </p:txBody>
      </p:sp>
      <p:sp>
        <p:nvSpPr>
          <p:cNvPr id="540" name="Google Shape;540;p20"/>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Pembagian Fungsi 13 Wakil Ketua</a:t>
            </a:r>
            <a:endParaRPr sz="3000" b="0" i="0" u="none" strike="noStrike" cap="none">
              <a:solidFill>
                <a:schemeClr val="dk1"/>
              </a:solidFill>
              <a:latin typeface="Calibri"/>
              <a:ea typeface="Calibri"/>
              <a:cs typeface="Calibri"/>
              <a:sym typeface="Calibri"/>
            </a:endParaRPr>
          </a:p>
        </p:txBody>
      </p:sp>
      <p:sp>
        <p:nvSpPr>
          <p:cNvPr id="541" name="Google Shape;541;p20"/>
          <p:cNvSpPr/>
          <p:nvPr/>
        </p:nvSpPr>
        <p:spPr>
          <a:xfrm>
            <a:off x="502920" y="1645920"/>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0"/>
          <p:cNvSpPr/>
          <p:nvPr/>
        </p:nvSpPr>
        <p:spPr>
          <a:xfrm>
            <a:off x="640080" y="1764792"/>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1</a:t>
            </a:r>
            <a:endParaRPr sz="2200" b="0" i="0" u="none" strike="noStrike" cap="none">
              <a:solidFill>
                <a:schemeClr val="dk1"/>
              </a:solidFill>
              <a:latin typeface="Calibri"/>
              <a:ea typeface="Calibri"/>
              <a:cs typeface="Calibri"/>
              <a:sym typeface="Calibri"/>
            </a:endParaRPr>
          </a:p>
        </p:txBody>
      </p:sp>
      <p:sp>
        <p:nvSpPr>
          <p:cNvPr id="543" name="Google Shape;543;p20"/>
          <p:cNvSpPr/>
          <p:nvPr/>
        </p:nvSpPr>
        <p:spPr>
          <a:xfrm>
            <a:off x="1216152" y="1719072"/>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Organisasi &amp; Kaderisasi</a:t>
            </a:r>
            <a:endParaRPr sz="1100" b="0" i="0" u="none" strike="noStrike" cap="none">
              <a:solidFill>
                <a:schemeClr val="dk1"/>
              </a:solidFill>
              <a:latin typeface="Calibri"/>
              <a:ea typeface="Calibri"/>
              <a:cs typeface="Calibri"/>
              <a:sym typeface="Calibri"/>
            </a:endParaRPr>
          </a:p>
        </p:txBody>
      </p:sp>
      <p:sp>
        <p:nvSpPr>
          <p:cNvPr id="544" name="Google Shape;544;p20"/>
          <p:cNvSpPr/>
          <p:nvPr/>
        </p:nvSpPr>
        <p:spPr>
          <a:xfrm>
            <a:off x="3474720" y="1645920"/>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0"/>
          <p:cNvSpPr/>
          <p:nvPr/>
        </p:nvSpPr>
        <p:spPr>
          <a:xfrm>
            <a:off x="3611880" y="1764792"/>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2</a:t>
            </a:r>
            <a:endParaRPr sz="2200" b="0" i="0" u="none" strike="noStrike" cap="none">
              <a:solidFill>
                <a:schemeClr val="dk1"/>
              </a:solidFill>
              <a:latin typeface="Calibri"/>
              <a:ea typeface="Calibri"/>
              <a:cs typeface="Calibri"/>
              <a:sym typeface="Calibri"/>
            </a:endParaRPr>
          </a:p>
        </p:txBody>
      </p:sp>
      <p:sp>
        <p:nvSpPr>
          <p:cNvPr id="546" name="Google Shape;546;p20"/>
          <p:cNvSpPr/>
          <p:nvPr/>
        </p:nvSpPr>
        <p:spPr>
          <a:xfrm>
            <a:off x="4187952" y="1719072"/>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Pendidikan &amp; Pesantren</a:t>
            </a:r>
            <a:endParaRPr sz="1100" b="0" i="0" u="none" strike="noStrike" cap="none">
              <a:solidFill>
                <a:schemeClr val="dk1"/>
              </a:solidFill>
              <a:latin typeface="Calibri"/>
              <a:ea typeface="Calibri"/>
              <a:cs typeface="Calibri"/>
              <a:sym typeface="Calibri"/>
            </a:endParaRPr>
          </a:p>
        </p:txBody>
      </p:sp>
      <p:sp>
        <p:nvSpPr>
          <p:cNvPr id="547" name="Google Shape;547;p20"/>
          <p:cNvSpPr/>
          <p:nvPr/>
        </p:nvSpPr>
        <p:spPr>
          <a:xfrm>
            <a:off x="6446520" y="1645920"/>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0"/>
          <p:cNvSpPr/>
          <p:nvPr/>
        </p:nvSpPr>
        <p:spPr>
          <a:xfrm>
            <a:off x="6583680" y="1764792"/>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3</a:t>
            </a:r>
            <a:endParaRPr sz="2200" b="0" i="0" u="none" strike="noStrike" cap="none">
              <a:solidFill>
                <a:schemeClr val="dk1"/>
              </a:solidFill>
              <a:latin typeface="Calibri"/>
              <a:ea typeface="Calibri"/>
              <a:cs typeface="Calibri"/>
              <a:sym typeface="Calibri"/>
            </a:endParaRPr>
          </a:p>
        </p:txBody>
      </p:sp>
      <p:sp>
        <p:nvSpPr>
          <p:cNvPr id="549" name="Google Shape;549;p20"/>
          <p:cNvSpPr/>
          <p:nvPr/>
        </p:nvSpPr>
        <p:spPr>
          <a:xfrm>
            <a:off x="7159752" y="1719072"/>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Dakwah &amp; Masjid</a:t>
            </a:r>
            <a:endParaRPr sz="1100" b="0" i="0" u="none" strike="noStrike" cap="none">
              <a:solidFill>
                <a:schemeClr val="dk1"/>
              </a:solidFill>
              <a:latin typeface="Calibri"/>
              <a:ea typeface="Calibri"/>
              <a:cs typeface="Calibri"/>
              <a:sym typeface="Calibri"/>
            </a:endParaRPr>
          </a:p>
        </p:txBody>
      </p:sp>
      <p:sp>
        <p:nvSpPr>
          <p:cNvPr id="550" name="Google Shape;550;p20"/>
          <p:cNvSpPr/>
          <p:nvPr/>
        </p:nvSpPr>
        <p:spPr>
          <a:xfrm>
            <a:off x="9418320" y="1645920"/>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0"/>
          <p:cNvSpPr/>
          <p:nvPr/>
        </p:nvSpPr>
        <p:spPr>
          <a:xfrm>
            <a:off x="9555480" y="1764792"/>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4</a:t>
            </a:r>
            <a:endParaRPr sz="2200" b="0" i="0" u="none" strike="noStrike" cap="none">
              <a:solidFill>
                <a:schemeClr val="dk1"/>
              </a:solidFill>
              <a:latin typeface="Calibri"/>
              <a:ea typeface="Calibri"/>
              <a:cs typeface="Calibri"/>
              <a:sym typeface="Calibri"/>
            </a:endParaRPr>
          </a:p>
        </p:txBody>
      </p:sp>
      <p:sp>
        <p:nvSpPr>
          <p:cNvPr id="552" name="Google Shape;552;p20"/>
          <p:cNvSpPr/>
          <p:nvPr/>
        </p:nvSpPr>
        <p:spPr>
          <a:xfrm>
            <a:off x="10131552" y="1719072"/>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Ekonomi &amp; Pemberdayaan Umat</a:t>
            </a:r>
            <a:endParaRPr sz="1100" b="0" i="0" u="none" strike="noStrike" cap="none">
              <a:solidFill>
                <a:schemeClr val="dk1"/>
              </a:solidFill>
              <a:latin typeface="Calibri"/>
              <a:ea typeface="Calibri"/>
              <a:cs typeface="Calibri"/>
              <a:sym typeface="Calibri"/>
            </a:endParaRPr>
          </a:p>
        </p:txBody>
      </p:sp>
      <p:sp>
        <p:nvSpPr>
          <p:cNvPr id="553" name="Google Shape;553;p20"/>
          <p:cNvSpPr/>
          <p:nvPr/>
        </p:nvSpPr>
        <p:spPr>
          <a:xfrm>
            <a:off x="502920" y="2670048"/>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0"/>
          <p:cNvSpPr/>
          <p:nvPr/>
        </p:nvSpPr>
        <p:spPr>
          <a:xfrm>
            <a:off x="640080" y="2788920"/>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5</a:t>
            </a:r>
            <a:endParaRPr sz="2200" b="0" i="0" u="none" strike="noStrike" cap="none">
              <a:solidFill>
                <a:schemeClr val="dk1"/>
              </a:solidFill>
              <a:latin typeface="Calibri"/>
              <a:ea typeface="Calibri"/>
              <a:cs typeface="Calibri"/>
              <a:sym typeface="Calibri"/>
            </a:endParaRPr>
          </a:p>
        </p:txBody>
      </p:sp>
      <p:sp>
        <p:nvSpPr>
          <p:cNvPr id="555" name="Google Shape;555;p20"/>
          <p:cNvSpPr/>
          <p:nvPr/>
        </p:nvSpPr>
        <p:spPr>
          <a:xfrm>
            <a:off x="1216152" y="2743200"/>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Sosial, Kesehatan &amp; Kebencanaan</a:t>
            </a:r>
            <a:endParaRPr sz="1100" b="0" i="0" u="none" strike="noStrike" cap="none">
              <a:solidFill>
                <a:schemeClr val="dk1"/>
              </a:solidFill>
              <a:latin typeface="Calibri"/>
              <a:ea typeface="Calibri"/>
              <a:cs typeface="Calibri"/>
              <a:sym typeface="Calibri"/>
            </a:endParaRPr>
          </a:p>
        </p:txBody>
      </p:sp>
      <p:sp>
        <p:nvSpPr>
          <p:cNvPr id="556" name="Google Shape;556;p20"/>
          <p:cNvSpPr/>
          <p:nvPr/>
        </p:nvSpPr>
        <p:spPr>
          <a:xfrm>
            <a:off x="3474720" y="2670048"/>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0"/>
          <p:cNvSpPr/>
          <p:nvPr/>
        </p:nvSpPr>
        <p:spPr>
          <a:xfrm>
            <a:off x="3611880" y="2788920"/>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6</a:t>
            </a:r>
            <a:endParaRPr sz="2200" b="0" i="0" u="none" strike="noStrike" cap="none">
              <a:solidFill>
                <a:schemeClr val="dk1"/>
              </a:solidFill>
              <a:latin typeface="Calibri"/>
              <a:ea typeface="Calibri"/>
              <a:cs typeface="Calibri"/>
              <a:sym typeface="Calibri"/>
            </a:endParaRPr>
          </a:p>
        </p:txBody>
      </p:sp>
      <p:sp>
        <p:nvSpPr>
          <p:cNvPr id="558" name="Google Shape;558;p20"/>
          <p:cNvSpPr/>
          <p:nvPr/>
        </p:nvSpPr>
        <p:spPr>
          <a:xfrm>
            <a:off x="4187952" y="2743200"/>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Keagamaan &amp; Bahtsul Masail</a:t>
            </a:r>
            <a:endParaRPr sz="1100" b="0" i="0" u="none" strike="noStrike" cap="none">
              <a:solidFill>
                <a:schemeClr val="dk1"/>
              </a:solidFill>
              <a:latin typeface="Calibri"/>
              <a:ea typeface="Calibri"/>
              <a:cs typeface="Calibri"/>
              <a:sym typeface="Calibri"/>
            </a:endParaRPr>
          </a:p>
        </p:txBody>
      </p:sp>
      <p:sp>
        <p:nvSpPr>
          <p:cNvPr id="559" name="Google Shape;559;p20"/>
          <p:cNvSpPr/>
          <p:nvPr/>
        </p:nvSpPr>
        <p:spPr>
          <a:xfrm>
            <a:off x="6446520" y="2670048"/>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0"/>
          <p:cNvSpPr/>
          <p:nvPr/>
        </p:nvSpPr>
        <p:spPr>
          <a:xfrm>
            <a:off x="6583680" y="2788920"/>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7</a:t>
            </a:r>
            <a:endParaRPr sz="2200" b="0" i="0" u="none" strike="noStrike" cap="none">
              <a:solidFill>
                <a:schemeClr val="dk1"/>
              </a:solidFill>
              <a:latin typeface="Calibri"/>
              <a:ea typeface="Calibri"/>
              <a:cs typeface="Calibri"/>
              <a:sym typeface="Calibri"/>
            </a:endParaRPr>
          </a:p>
        </p:txBody>
      </p:sp>
      <p:sp>
        <p:nvSpPr>
          <p:cNvPr id="561" name="Google Shape;561;p20"/>
          <p:cNvSpPr/>
          <p:nvPr/>
        </p:nvSpPr>
        <p:spPr>
          <a:xfrm>
            <a:off x="7159752" y="2743200"/>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Hukum, Advokasi &amp; HAM</a:t>
            </a:r>
            <a:endParaRPr sz="1100" b="0" i="0" u="none" strike="noStrike" cap="none">
              <a:solidFill>
                <a:schemeClr val="dk1"/>
              </a:solidFill>
              <a:latin typeface="Calibri"/>
              <a:ea typeface="Calibri"/>
              <a:cs typeface="Calibri"/>
              <a:sym typeface="Calibri"/>
            </a:endParaRPr>
          </a:p>
        </p:txBody>
      </p:sp>
      <p:sp>
        <p:nvSpPr>
          <p:cNvPr id="562" name="Google Shape;562;p20"/>
          <p:cNvSpPr/>
          <p:nvPr/>
        </p:nvSpPr>
        <p:spPr>
          <a:xfrm>
            <a:off x="9418320" y="2670048"/>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0"/>
          <p:cNvSpPr/>
          <p:nvPr/>
        </p:nvSpPr>
        <p:spPr>
          <a:xfrm>
            <a:off x="9555480" y="2788920"/>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8</a:t>
            </a:r>
            <a:endParaRPr sz="2200" b="0" i="0" u="none" strike="noStrike" cap="none">
              <a:solidFill>
                <a:schemeClr val="dk1"/>
              </a:solidFill>
              <a:latin typeface="Calibri"/>
              <a:ea typeface="Calibri"/>
              <a:cs typeface="Calibri"/>
              <a:sym typeface="Calibri"/>
            </a:endParaRPr>
          </a:p>
        </p:txBody>
      </p:sp>
      <p:sp>
        <p:nvSpPr>
          <p:cNvPr id="564" name="Google Shape;564;p20"/>
          <p:cNvSpPr/>
          <p:nvPr/>
        </p:nvSpPr>
        <p:spPr>
          <a:xfrm>
            <a:off x="10131552" y="2743200"/>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Hub. Antar Lembaga &amp; Pemerintahan</a:t>
            </a:r>
            <a:endParaRPr sz="1100" b="0" i="0" u="none" strike="noStrike" cap="none">
              <a:solidFill>
                <a:schemeClr val="dk1"/>
              </a:solidFill>
              <a:latin typeface="Calibri"/>
              <a:ea typeface="Calibri"/>
              <a:cs typeface="Calibri"/>
              <a:sym typeface="Calibri"/>
            </a:endParaRPr>
          </a:p>
        </p:txBody>
      </p:sp>
      <p:sp>
        <p:nvSpPr>
          <p:cNvPr id="565" name="Google Shape;565;p20"/>
          <p:cNvSpPr/>
          <p:nvPr/>
        </p:nvSpPr>
        <p:spPr>
          <a:xfrm>
            <a:off x="502920" y="3694176"/>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0"/>
          <p:cNvSpPr/>
          <p:nvPr/>
        </p:nvSpPr>
        <p:spPr>
          <a:xfrm>
            <a:off x="640080" y="3813048"/>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9</a:t>
            </a:r>
            <a:endParaRPr sz="2200" b="0" i="0" u="none" strike="noStrike" cap="none">
              <a:solidFill>
                <a:schemeClr val="dk1"/>
              </a:solidFill>
              <a:latin typeface="Calibri"/>
              <a:ea typeface="Calibri"/>
              <a:cs typeface="Calibri"/>
              <a:sym typeface="Calibri"/>
            </a:endParaRPr>
          </a:p>
        </p:txBody>
      </p:sp>
      <p:sp>
        <p:nvSpPr>
          <p:cNvPr id="567" name="Google Shape;567;p20"/>
          <p:cNvSpPr/>
          <p:nvPr/>
        </p:nvSpPr>
        <p:spPr>
          <a:xfrm>
            <a:off x="1216152" y="3767328"/>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Informasi, Media &amp; Digitalisasi</a:t>
            </a:r>
            <a:endParaRPr sz="1100" b="0" i="0" u="none" strike="noStrike" cap="none">
              <a:solidFill>
                <a:schemeClr val="dk1"/>
              </a:solidFill>
              <a:latin typeface="Calibri"/>
              <a:ea typeface="Calibri"/>
              <a:cs typeface="Calibri"/>
              <a:sym typeface="Calibri"/>
            </a:endParaRPr>
          </a:p>
        </p:txBody>
      </p:sp>
      <p:sp>
        <p:nvSpPr>
          <p:cNvPr id="568" name="Google Shape;568;p20"/>
          <p:cNvSpPr/>
          <p:nvPr/>
        </p:nvSpPr>
        <p:spPr>
          <a:xfrm>
            <a:off x="3474720" y="3694176"/>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0"/>
          <p:cNvSpPr/>
          <p:nvPr/>
        </p:nvSpPr>
        <p:spPr>
          <a:xfrm>
            <a:off x="3611880" y="3813048"/>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10</a:t>
            </a:r>
            <a:endParaRPr sz="2200" b="0" i="0" u="none" strike="noStrike" cap="none">
              <a:solidFill>
                <a:schemeClr val="dk1"/>
              </a:solidFill>
              <a:latin typeface="Calibri"/>
              <a:ea typeface="Calibri"/>
              <a:cs typeface="Calibri"/>
              <a:sym typeface="Calibri"/>
            </a:endParaRPr>
          </a:p>
        </p:txBody>
      </p:sp>
      <p:sp>
        <p:nvSpPr>
          <p:cNvPr id="570" name="Google Shape;570;p20"/>
          <p:cNvSpPr/>
          <p:nvPr/>
        </p:nvSpPr>
        <p:spPr>
          <a:xfrm>
            <a:off x="4187952" y="3767328"/>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Pemuda, Mahasiswa &amp; Generasi Muda</a:t>
            </a:r>
            <a:endParaRPr sz="1100" b="0" i="0" u="none" strike="noStrike" cap="none">
              <a:solidFill>
                <a:schemeClr val="dk1"/>
              </a:solidFill>
              <a:latin typeface="Calibri"/>
              <a:ea typeface="Calibri"/>
              <a:cs typeface="Calibri"/>
              <a:sym typeface="Calibri"/>
            </a:endParaRPr>
          </a:p>
        </p:txBody>
      </p:sp>
      <p:sp>
        <p:nvSpPr>
          <p:cNvPr id="571" name="Google Shape;571;p20"/>
          <p:cNvSpPr/>
          <p:nvPr/>
        </p:nvSpPr>
        <p:spPr>
          <a:xfrm>
            <a:off x="6446520" y="3694176"/>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0"/>
          <p:cNvSpPr/>
          <p:nvPr/>
        </p:nvSpPr>
        <p:spPr>
          <a:xfrm>
            <a:off x="6583680" y="3813048"/>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11</a:t>
            </a:r>
            <a:endParaRPr sz="2200" b="0" i="0" u="none" strike="noStrike" cap="none">
              <a:solidFill>
                <a:schemeClr val="dk1"/>
              </a:solidFill>
              <a:latin typeface="Calibri"/>
              <a:ea typeface="Calibri"/>
              <a:cs typeface="Calibri"/>
              <a:sym typeface="Calibri"/>
            </a:endParaRPr>
          </a:p>
        </p:txBody>
      </p:sp>
      <p:sp>
        <p:nvSpPr>
          <p:cNvPr id="573" name="Google Shape;573;p20"/>
          <p:cNvSpPr/>
          <p:nvPr/>
        </p:nvSpPr>
        <p:spPr>
          <a:xfrm>
            <a:off x="7159752" y="3767328"/>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Perempuan, Anak &amp; Keluarga</a:t>
            </a:r>
            <a:endParaRPr sz="1100" b="0" i="0" u="none" strike="noStrike" cap="none">
              <a:solidFill>
                <a:schemeClr val="dk1"/>
              </a:solidFill>
              <a:latin typeface="Calibri"/>
              <a:ea typeface="Calibri"/>
              <a:cs typeface="Calibri"/>
              <a:sym typeface="Calibri"/>
            </a:endParaRPr>
          </a:p>
        </p:txBody>
      </p:sp>
      <p:sp>
        <p:nvSpPr>
          <p:cNvPr id="574" name="Google Shape;574;p20"/>
          <p:cNvSpPr/>
          <p:nvPr/>
        </p:nvSpPr>
        <p:spPr>
          <a:xfrm>
            <a:off x="9418320" y="3694176"/>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0"/>
          <p:cNvSpPr/>
          <p:nvPr/>
        </p:nvSpPr>
        <p:spPr>
          <a:xfrm>
            <a:off x="9555480" y="3813048"/>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12</a:t>
            </a:r>
            <a:endParaRPr sz="2200" b="0" i="0" u="none" strike="noStrike" cap="none">
              <a:solidFill>
                <a:schemeClr val="dk1"/>
              </a:solidFill>
              <a:latin typeface="Calibri"/>
              <a:ea typeface="Calibri"/>
              <a:cs typeface="Calibri"/>
              <a:sym typeface="Calibri"/>
            </a:endParaRPr>
          </a:p>
        </p:txBody>
      </p:sp>
      <p:sp>
        <p:nvSpPr>
          <p:cNvPr id="576" name="Google Shape;576;p20"/>
          <p:cNvSpPr/>
          <p:nvPr/>
        </p:nvSpPr>
        <p:spPr>
          <a:xfrm>
            <a:off x="10131552" y="3767328"/>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Wakaf, Zakat &amp; Aset</a:t>
            </a:r>
            <a:endParaRPr sz="1100" b="0" i="0" u="none" strike="noStrike" cap="none">
              <a:solidFill>
                <a:schemeClr val="dk1"/>
              </a:solidFill>
              <a:latin typeface="Calibri"/>
              <a:ea typeface="Calibri"/>
              <a:cs typeface="Calibri"/>
              <a:sym typeface="Calibri"/>
            </a:endParaRPr>
          </a:p>
        </p:txBody>
      </p:sp>
      <p:sp>
        <p:nvSpPr>
          <p:cNvPr id="577" name="Google Shape;577;p20"/>
          <p:cNvSpPr/>
          <p:nvPr/>
        </p:nvSpPr>
        <p:spPr>
          <a:xfrm>
            <a:off x="502920" y="4718304"/>
            <a:ext cx="2761488" cy="841248"/>
          </a:xfrm>
          <a:prstGeom prst="roundRect">
            <a:avLst>
              <a:gd name="adj" fmla="val 760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0"/>
          <p:cNvSpPr/>
          <p:nvPr/>
        </p:nvSpPr>
        <p:spPr>
          <a:xfrm>
            <a:off x="640080" y="4837176"/>
            <a:ext cx="566928" cy="603504"/>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200"/>
              <a:buFont typeface="Cambria"/>
              <a:buNone/>
            </a:pPr>
            <a:r>
              <a:rPr lang="en-US" sz="2200" b="1" i="0" u="none" strike="noStrike" cap="none">
                <a:solidFill>
                  <a:srgbClr val="C49A2E"/>
                </a:solidFill>
                <a:latin typeface="Cambria"/>
                <a:ea typeface="Cambria"/>
                <a:cs typeface="Cambria"/>
                <a:sym typeface="Cambria"/>
              </a:rPr>
              <a:t>13</a:t>
            </a:r>
            <a:endParaRPr sz="2200" b="0" i="0" u="none" strike="noStrike" cap="none">
              <a:solidFill>
                <a:schemeClr val="dk1"/>
              </a:solidFill>
              <a:latin typeface="Calibri"/>
              <a:ea typeface="Calibri"/>
              <a:cs typeface="Calibri"/>
              <a:sym typeface="Calibri"/>
            </a:endParaRPr>
          </a:p>
        </p:txBody>
      </p:sp>
      <p:sp>
        <p:nvSpPr>
          <p:cNvPr id="579" name="Google Shape;579;p20"/>
          <p:cNvSpPr/>
          <p:nvPr/>
        </p:nvSpPr>
        <p:spPr>
          <a:xfrm>
            <a:off x="1216152" y="4791456"/>
            <a:ext cx="193852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A4A2A"/>
              </a:buClr>
              <a:buSzPts val="1100"/>
              <a:buFont typeface="Calibri"/>
              <a:buNone/>
            </a:pPr>
            <a:r>
              <a:rPr lang="en-US" sz="1100" b="1" i="0" u="none" strike="noStrike" cap="none">
                <a:solidFill>
                  <a:srgbClr val="0A4A2A"/>
                </a:solidFill>
                <a:latin typeface="Calibri"/>
                <a:ea typeface="Calibri"/>
                <a:cs typeface="Calibri"/>
                <a:sym typeface="Calibri"/>
              </a:rPr>
              <a:t>Lingkungan Hidup &amp; SDA</a:t>
            </a:r>
            <a:endParaRPr sz="1100" b="0" i="0" u="none" strike="noStrike" cap="none">
              <a:solidFill>
                <a:schemeClr val="dk1"/>
              </a:solidFill>
              <a:latin typeface="Calibri"/>
              <a:ea typeface="Calibri"/>
              <a:cs typeface="Calibri"/>
              <a:sym typeface="Calibri"/>
            </a:endParaRPr>
          </a:p>
        </p:txBody>
      </p:sp>
      <p:sp>
        <p:nvSpPr>
          <p:cNvPr id="580" name="Google Shape;580;p20"/>
          <p:cNvSpPr/>
          <p:nvPr/>
        </p:nvSpPr>
        <p:spPr>
          <a:xfrm>
            <a:off x="3474720" y="4718304"/>
            <a:ext cx="8705088" cy="841248"/>
          </a:xfrm>
          <a:prstGeom prst="roundRect">
            <a:avLst>
              <a:gd name="adj" fmla="val 7609"/>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0"/>
          <p:cNvSpPr/>
          <p:nvPr/>
        </p:nvSpPr>
        <p:spPr>
          <a:xfrm>
            <a:off x="3749040" y="4791456"/>
            <a:ext cx="8156448" cy="69494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E7D7A6"/>
              </a:buClr>
              <a:buSzPts val="1200"/>
              <a:buFont typeface="Calibri"/>
              <a:buNone/>
            </a:pPr>
            <a:r>
              <a:rPr lang="en-US" sz="1200" b="0" i="1" u="none" strike="noStrike" cap="none">
                <a:solidFill>
                  <a:srgbClr val="E7D7A6"/>
                </a:solidFill>
                <a:latin typeface="Calibri"/>
                <a:ea typeface="Calibri"/>
                <a:cs typeface="Calibri"/>
                <a:sym typeface="Calibri"/>
              </a:rPr>
              <a:t>Mandat berbeda, satu arah — tanpa sekat. Tiap bidang saling menopang dalam kepemimpinan kolektif yang kolaboratif.</a:t>
            </a:r>
            <a:endParaRPr sz="1200" b="0" i="0" u="none" strike="noStrike" cap="none">
              <a:solidFill>
                <a:schemeClr val="dk1"/>
              </a:solidFill>
              <a:latin typeface="Calibri"/>
              <a:ea typeface="Calibri"/>
              <a:cs typeface="Calibri"/>
              <a:sym typeface="Calibri"/>
            </a:endParaRPr>
          </a:p>
        </p:txBody>
      </p:sp>
      <p:sp>
        <p:nvSpPr>
          <p:cNvPr id="582" name="Google Shape;582;p20"/>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583" name="Google Shape;583;p20"/>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584" name="Google Shape;584;p20"/>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18</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9"/>
        <p:cNvGrpSpPr/>
        <p:nvPr/>
      </p:nvGrpSpPr>
      <p:grpSpPr>
        <a:xfrm>
          <a:off x="0" y="0"/>
          <a:ext cx="0" cy="0"/>
          <a:chOff x="0" y="0"/>
          <a:chExt cx="0" cy="0"/>
        </a:xfrm>
      </p:grpSpPr>
      <p:sp>
        <p:nvSpPr>
          <p:cNvPr id="590" name="Google Shape;590;p21"/>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TINGKAT 4 — SINERGI</a:t>
            </a:r>
            <a:endParaRPr sz="1200" b="0" i="0" u="none" strike="noStrike" cap="none">
              <a:solidFill>
                <a:schemeClr val="dk1"/>
              </a:solidFill>
              <a:latin typeface="Calibri"/>
              <a:ea typeface="Calibri"/>
              <a:cs typeface="Calibri"/>
              <a:sym typeface="Calibri"/>
            </a:endParaRPr>
          </a:p>
        </p:txBody>
      </p:sp>
      <p:sp>
        <p:nvSpPr>
          <p:cNvPr id="591" name="Google Shape;591;p21"/>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Menggerakkan Semua sebagai Satu Sistem</a:t>
            </a:r>
            <a:endParaRPr sz="3000" b="0" i="0" u="none" strike="noStrike" cap="none">
              <a:solidFill>
                <a:schemeClr val="dk1"/>
              </a:solidFill>
              <a:latin typeface="Calibri"/>
              <a:ea typeface="Calibri"/>
              <a:cs typeface="Calibri"/>
              <a:sym typeface="Calibri"/>
            </a:endParaRPr>
          </a:p>
        </p:txBody>
      </p:sp>
      <p:sp>
        <p:nvSpPr>
          <p:cNvPr id="592" name="Google Shape;592;p21"/>
          <p:cNvSpPr/>
          <p:nvPr/>
        </p:nvSpPr>
        <p:spPr>
          <a:xfrm>
            <a:off x="502920" y="1783080"/>
            <a:ext cx="4892040" cy="3977640"/>
          </a:xfrm>
          <a:prstGeom prst="roundRect">
            <a:avLst>
              <a:gd name="adj" fmla="val 1839"/>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1"/>
          <p:cNvSpPr/>
          <p:nvPr/>
        </p:nvSpPr>
        <p:spPr>
          <a:xfrm>
            <a:off x="777240" y="1965960"/>
            <a:ext cx="438912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SINERGI ANTAR-JENJANG</a:t>
            </a:r>
            <a:endParaRPr sz="1200" b="0" i="0" u="none" strike="noStrike" cap="none">
              <a:solidFill>
                <a:schemeClr val="dk1"/>
              </a:solidFill>
              <a:latin typeface="Calibri"/>
              <a:ea typeface="Calibri"/>
              <a:cs typeface="Calibri"/>
              <a:sym typeface="Calibri"/>
            </a:endParaRPr>
          </a:p>
        </p:txBody>
      </p:sp>
      <p:sp>
        <p:nvSpPr>
          <p:cNvPr id="594" name="Google Shape;594;p21"/>
          <p:cNvSpPr/>
          <p:nvPr/>
        </p:nvSpPr>
        <p:spPr>
          <a:xfrm>
            <a:off x="868680" y="2377440"/>
            <a:ext cx="4160520" cy="548640"/>
          </a:xfrm>
          <a:prstGeom prst="roundRect">
            <a:avLst>
              <a:gd name="adj" fmla="val 8333"/>
            </a:avLst>
          </a:prstGeom>
          <a:solidFill>
            <a:srgbClr val="0A4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1"/>
          <p:cNvSpPr/>
          <p:nvPr/>
        </p:nvSpPr>
        <p:spPr>
          <a:xfrm>
            <a:off x="1005840" y="2377440"/>
            <a:ext cx="12801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mbria"/>
              <a:buNone/>
            </a:pPr>
            <a:r>
              <a:rPr lang="en-US" sz="1300" b="1" i="0" u="none" strike="noStrike" cap="none">
                <a:solidFill>
                  <a:srgbClr val="FFFFFF"/>
                </a:solidFill>
                <a:latin typeface="Cambria"/>
                <a:ea typeface="Cambria"/>
                <a:cs typeface="Cambria"/>
                <a:sym typeface="Cambria"/>
              </a:rPr>
              <a:t>PWNU</a:t>
            </a:r>
            <a:endParaRPr sz="1300" b="0" i="0" u="none" strike="noStrike" cap="none">
              <a:solidFill>
                <a:schemeClr val="dk1"/>
              </a:solidFill>
              <a:latin typeface="Calibri"/>
              <a:ea typeface="Calibri"/>
              <a:cs typeface="Calibri"/>
              <a:sym typeface="Calibri"/>
            </a:endParaRPr>
          </a:p>
        </p:txBody>
      </p:sp>
      <p:sp>
        <p:nvSpPr>
          <p:cNvPr id="596" name="Google Shape;596;p21"/>
          <p:cNvSpPr/>
          <p:nvPr/>
        </p:nvSpPr>
        <p:spPr>
          <a:xfrm>
            <a:off x="2286000" y="2377440"/>
            <a:ext cx="26517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EAF3EE"/>
              </a:buClr>
              <a:buSzPts val="1050"/>
              <a:buFont typeface="Calibri"/>
              <a:buNone/>
            </a:pPr>
            <a:r>
              <a:rPr lang="en-US" sz="1050" b="0" i="0" u="none" strike="noStrike" cap="none">
                <a:solidFill>
                  <a:srgbClr val="EAF3EE"/>
                </a:solidFill>
                <a:latin typeface="Calibri"/>
                <a:ea typeface="Calibri"/>
                <a:cs typeface="Calibri"/>
                <a:sym typeface="Calibri"/>
              </a:rPr>
              <a:t>Merumuskan arah kebijakan provinsi</a:t>
            </a:r>
            <a:endParaRPr sz="1050" b="0" i="0" u="none" strike="noStrike" cap="none">
              <a:solidFill>
                <a:schemeClr val="dk1"/>
              </a:solidFill>
              <a:latin typeface="Calibri"/>
              <a:ea typeface="Calibri"/>
              <a:cs typeface="Calibri"/>
              <a:sym typeface="Calibri"/>
            </a:endParaRPr>
          </a:p>
        </p:txBody>
      </p:sp>
      <p:sp>
        <p:nvSpPr>
          <p:cNvPr id="597" name="Google Shape;597;p21"/>
          <p:cNvSpPr/>
          <p:nvPr/>
        </p:nvSpPr>
        <p:spPr>
          <a:xfrm>
            <a:off x="2743200" y="2889504"/>
            <a:ext cx="457200" cy="1828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E9D6B"/>
              </a:buClr>
              <a:buSzPts val="1100"/>
              <a:buFont typeface="Calibri"/>
              <a:buNone/>
            </a:pPr>
            <a:r>
              <a:rPr lang="en-US" sz="1100" b="0" i="0" u="none" strike="noStrike" cap="none">
                <a:solidFill>
                  <a:srgbClr val="2E9D6B"/>
                </a:solidFill>
                <a:latin typeface="Calibri"/>
                <a:ea typeface="Calibri"/>
                <a:cs typeface="Calibri"/>
                <a:sym typeface="Calibri"/>
              </a:rPr>
              <a:t>▾</a:t>
            </a:r>
            <a:endParaRPr sz="1100" b="0" i="0" u="none" strike="noStrike" cap="none">
              <a:solidFill>
                <a:schemeClr val="dk1"/>
              </a:solidFill>
              <a:latin typeface="Calibri"/>
              <a:ea typeface="Calibri"/>
              <a:cs typeface="Calibri"/>
              <a:sym typeface="Calibri"/>
            </a:endParaRPr>
          </a:p>
        </p:txBody>
      </p:sp>
      <p:sp>
        <p:nvSpPr>
          <p:cNvPr id="598" name="Google Shape;598;p21"/>
          <p:cNvSpPr/>
          <p:nvPr/>
        </p:nvSpPr>
        <p:spPr>
          <a:xfrm>
            <a:off x="868680" y="3054096"/>
            <a:ext cx="4160520" cy="548640"/>
          </a:xfrm>
          <a:prstGeom prst="roundRect">
            <a:avLst>
              <a:gd name="adj" fmla="val 8333"/>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1"/>
          <p:cNvSpPr/>
          <p:nvPr/>
        </p:nvSpPr>
        <p:spPr>
          <a:xfrm>
            <a:off x="1005840" y="3054096"/>
            <a:ext cx="12801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mbria"/>
              <a:buNone/>
            </a:pPr>
            <a:r>
              <a:rPr lang="en-US" sz="1300" b="1" i="0" u="none" strike="noStrike" cap="none">
                <a:solidFill>
                  <a:srgbClr val="FFFFFF"/>
                </a:solidFill>
                <a:latin typeface="Cambria"/>
                <a:ea typeface="Cambria"/>
                <a:cs typeface="Cambria"/>
                <a:sym typeface="Cambria"/>
              </a:rPr>
              <a:t>PCNU</a:t>
            </a:r>
            <a:endParaRPr sz="1300" b="0" i="0" u="none" strike="noStrike" cap="none">
              <a:solidFill>
                <a:schemeClr val="dk1"/>
              </a:solidFill>
              <a:latin typeface="Calibri"/>
              <a:ea typeface="Calibri"/>
              <a:cs typeface="Calibri"/>
              <a:sym typeface="Calibri"/>
            </a:endParaRPr>
          </a:p>
        </p:txBody>
      </p:sp>
      <p:sp>
        <p:nvSpPr>
          <p:cNvPr id="600" name="Google Shape;600;p21"/>
          <p:cNvSpPr/>
          <p:nvPr/>
        </p:nvSpPr>
        <p:spPr>
          <a:xfrm>
            <a:off x="2286000" y="3054096"/>
            <a:ext cx="26517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EAF3EE"/>
              </a:buClr>
              <a:buSzPts val="1050"/>
              <a:buFont typeface="Calibri"/>
              <a:buNone/>
            </a:pPr>
            <a:r>
              <a:rPr lang="en-US" sz="1050" b="0" i="0" u="none" strike="noStrike" cap="none">
                <a:solidFill>
                  <a:srgbClr val="EAF3EE"/>
                </a:solidFill>
                <a:latin typeface="Calibri"/>
                <a:ea typeface="Calibri"/>
                <a:cs typeface="Calibri"/>
                <a:sym typeface="Calibri"/>
              </a:rPr>
              <a:t>Menerjemahkan sesuai kab/kota</a:t>
            </a:r>
            <a:endParaRPr sz="1050" b="0" i="0" u="none" strike="noStrike" cap="none">
              <a:solidFill>
                <a:schemeClr val="dk1"/>
              </a:solidFill>
              <a:latin typeface="Calibri"/>
              <a:ea typeface="Calibri"/>
              <a:cs typeface="Calibri"/>
              <a:sym typeface="Calibri"/>
            </a:endParaRPr>
          </a:p>
        </p:txBody>
      </p:sp>
      <p:sp>
        <p:nvSpPr>
          <p:cNvPr id="601" name="Google Shape;601;p21"/>
          <p:cNvSpPr/>
          <p:nvPr/>
        </p:nvSpPr>
        <p:spPr>
          <a:xfrm>
            <a:off x="2743200" y="3566160"/>
            <a:ext cx="457200" cy="1828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E9D6B"/>
              </a:buClr>
              <a:buSzPts val="1100"/>
              <a:buFont typeface="Calibri"/>
              <a:buNone/>
            </a:pPr>
            <a:r>
              <a:rPr lang="en-US" sz="1100" b="0" i="0" u="none" strike="noStrike" cap="none">
                <a:solidFill>
                  <a:srgbClr val="2E9D6B"/>
                </a:solidFill>
                <a:latin typeface="Calibri"/>
                <a:ea typeface="Calibri"/>
                <a:cs typeface="Calibri"/>
                <a:sym typeface="Calibri"/>
              </a:rPr>
              <a:t>▾</a:t>
            </a:r>
            <a:endParaRPr sz="1100" b="0" i="0" u="none" strike="noStrike" cap="none">
              <a:solidFill>
                <a:schemeClr val="dk1"/>
              </a:solidFill>
              <a:latin typeface="Calibri"/>
              <a:ea typeface="Calibri"/>
              <a:cs typeface="Calibri"/>
              <a:sym typeface="Calibri"/>
            </a:endParaRPr>
          </a:p>
        </p:txBody>
      </p:sp>
      <p:sp>
        <p:nvSpPr>
          <p:cNvPr id="602" name="Google Shape;602;p21"/>
          <p:cNvSpPr/>
          <p:nvPr/>
        </p:nvSpPr>
        <p:spPr>
          <a:xfrm>
            <a:off x="868680" y="3730752"/>
            <a:ext cx="4160520" cy="548640"/>
          </a:xfrm>
          <a:prstGeom prst="roundRect">
            <a:avLst>
              <a:gd name="adj" fmla="val 8333"/>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1"/>
          <p:cNvSpPr/>
          <p:nvPr/>
        </p:nvSpPr>
        <p:spPr>
          <a:xfrm>
            <a:off x="1005840" y="3730752"/>
            <a:ext cx="12801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mbria"/>
              <a:buNone/>
            </a:pPr>
            <a:r>
              <a:rPr lang="en-US" sz="1300" b="1" i="0" u="none" strike="noStrike" cap="none">
                <a:solidFill>
                  <a:srgbClr val="FFFFFF"/>
                </a:solidFill>
                <a:latin typeface="Cambria"/>
                <a:ea typeface="Cambria"/>
                <a:cs typeface="Cambria"/>
                <a:sym typeface="Cambria"/>
              </a:rPr>
              <a:t>MWCNU</a:t>
            </a:r>
            <a:endParaRPr sz="1300" b="0" i="0" u="none" strike="noStrike" cap="none">
              <a:solidFill>
                <a:schemeClr val="dk1"/>
              </a:solidFill>
              <a:latin typeface="Calibri"/>
              <a:ea typeface="Calibri"/>
              <a:cs typeface="Calibri"/>
              <a:sym typeface="Calibri"/>
            </a:endParaRPr>
          </a:p>
        </p:txBody>
      </p:sp>
      <p:sp>
        <p:nvSpPr>
          <p:cNvPr id="604" name="Google Shape;604;p21"/>
          <p:cNvSpPr/>
          <p:nvPr/>
        </p:nvSpPr>
        <p:spPr>
          <a:xfrm>
            <a:off x="2286000" y="3730752"/>
            <a:ext cx="26517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EAF3EE"/>
              </a:buClr>
              <a:buSzPts val="1050"/>
              <a:buFont typeface="Calibri"/>
              <a:buNone/>
            </a:pPr>
            <a:r>
              <a:rPr lang="en-US" sz="1050" b="0" i="0" u="none" strike="noStrike" cap="none">
                <a:solidFill>
                  <a:srgbClr val="EAF3EE"/>
                </a:solidFill>
                <a:latin typeface="Calibri"/>
                <a:ea typeface="Calibri"/>
                <a:cs typeface="Calibri"/>
                <a:sym typeface="Calibri"/>
              </a:rPr>
              <a:t>Menghubungkan ke kecamatan</a:t>
            </a:r>
            <a:endParaRPr sz="1050" b="0" i="0" u="none" strike="noStrike" cap="none">
              <a:solidFill>
                <a:schemeClr val="dk1"/>
              </a:solidFill>
              <a:latin typeface="Calibri"/>
              <a:ea typeface="Calibri"/>
              <a:cs typeface="Calibri"/>
              <a:sym typeface="Calibri"/>
            </a:endParaRPr>
          </a:p>
        </p:txBody>
      </p:sp>
      <p:sp>
        <p:nvSpPr>
          <p:cNvPr id="605" name="Google Shape;605;p21"/>
          <p:cNvSpPr/>
          <p:nvPr/>
        </p:nvSpPr>
        <p:spPr>
          <a:xfrm>
            <a:off x="2743200" y="4242816"/>
            <a:ext cx="457200" cy="1828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E9D6B"/>
              </a:buClr>
              <a:buSzPts val="1100"/>
              <a:buFont typeface="Calibri"/>
              <a:buNone/>
            </a:pPr>
            <a:r>
              <a:rPr lang="en-US" sz="1100" b="0" i="0" u="none" strike="noStrike" cap="none">
                <a:solidFill>
                  <a:srgbClr val="2E9D6B"/>
                </a:solidFill>
                <a:latin typeface="Calibri"/>
                <a:ea typeface="Calibri"/>
                <a:cs typeface="Calibri"/>
                <a:sym typeface="Calibri"/>
              </a:rPr>
              <a:t>▾</a:t>
            </a:r>
            <a:endParaRPr sz="1100" b="0" i="0" u="none" strike="noStrike" cap="none">
              <a:solidFill>
                <a:schemeClr val="dk1"/>
              </a:solidFill>
              <a:latin typeface="Calibri"/>
              <a:ea typeface="Calibri"/>
              <a:cs typeface="Calibri"/>
              <a:sym typeface="Calibri"/>
            </a:endParaRPr>
          </a:p>
        </p:txBody>
      </p:sp>
      <p:sp>
        <p:nvSpPr>
          <p:cNvPr id="606" name="Google Shape;606;p21"/>
          <p:cNvSpPr/>
          <p:nvPr/>
        </p:nvSpPr>
        <p:spPr>
          <a:xfrm>
            <a:off x="868680" y="4407408"/>
            <a:ext cx="4160520" cy="548640"/>
          </a:xfrm>
          <a:prstGeom prst="roundRect">
            <a:avLst>
              <a:gd name="adj" fmla="val 8333"/>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1"/>
          <p:cNvSpPr/>
          <p:nvPr/>
        </p:nvSpPr>
        <p:spPr>
          <a:xfrm>
            <a:off x="1005840" y="4407408"/>
            <a:ext cx="12801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mbria"/>
              <a:buNone/>
            </a:pPr>
            <a:r>
              <a:rPr lang="en-US" sz="1300" b="1" i="0" u="none" strike="noStrike" cap="none">
                <a:solidFill>
                  <a:srgbClr val="FFFFFF"/>
                </a:solidFill>
                <a:latin typeface="Cambria"/>
                <a:ea typeface="Cambria"/>
                <a:cs typeface="Cambria"/>
                <a:sym typeface="Cambria"/>
              </a:rPr>
              <a:t>RANTING</a:t>
            </a:r>
            <a:endParaRPr sz="1300" b="0" i="0" u="none" strike="noStrike" cap="none">
              <a:solidFill>
                <a:schemeClr val="dk1"/>
              </a:solidFill>
              <a:latin typeface="Calibri"/>
              <a:ea typeface="Calibri"/>
              <a:cs typeface="Calibri"/>
              <a:sym typeface="Calibri"/>
            </a:endParaRPr>
          </a:p>
        </p:txBody>
      </p:sp>
      <p:sp>
        <p:nvSpPr>
          <p:cNvPr id="608" name="Google Shape;608;p21"/>
          <p:cNvSpPr/>
          <p:nvPr/>
        </p:nvSpPr>
        <p:spPr>
          <a:xfrm>
            <a:off x="2286000" y="4407408"/>
            <a:ext cx="26517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EAF3EE"/>
              </a:buClr>
              <a:buSzPts val="1050"/>
              <a:buFont typeface="Calibri"/>
              <a:buNone/>
            </a:pPr>
            <a:r>
              <a:rPr lang="en-US" sz="1050" b="0" i="0" u="none" strike="noStrike" cap="none">
                <a:solidFill>
                  <a:srgbClr val="EAF3EE"/>
                </a:solidFill>
                <a:latin typeface="Calibri"/>
                <a:ea typeface="Calibri"/>
                <a:cs typeface="Calibri"/>
                <a:sym typeface="Calibri"/>
              </a:rPr>
              <a:t>Garda terdepan di gampong</a:t>
            </a:r>
            <a:endParaRPr sz="1050" b="0" i="0" u="none" strike="noStrike" cap="none">
              <a:solidFill>
                <a:schemeClr val="dk1"/>
              </a:solidFill>
              <a:latin typeface="Calibri"/>
              <a:ea typeface="Calibri"/>
              <a:cs typeface="Calibri"/>
              <a:sym typeface="Calibri"/>
            </a:endParaRPr>
          </a:p>
        </p:txBody>
      </p:sp>
      <p:sp>
        <p:nvSpPr>
          <p:cNvPr id="609" name="Google Shape;609;p21"/>
          <p:cNvSpPr/>
          <p:nvPr/>
        </p:nvSpPr>
        <p:spPr>
          <a:xfrm>
            <a:off x="2743200" y="4919472"/>
            <a:ext cx="457200" cy="1828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E9D6B"/>
              </a:buClr>
              <a:buSzPts val="1100"/>
              <a:buFont typeface="Calibri"/>
              <a:buNone/>
            </a:pPr>
            <a:r>
              <a:rPr lang="en-US" sz="1100" b="0" i="0" u="none" strike="noStrike" cap="none">
                <a:solidFill>
                  <a:srgbClr val="2E9D6B"/>
                </a:solidFill>
                <a:latin typeface="Calibri"/>
                <a:ea typeface="Calibri"/>
                <a:cs typeface="Calibri"/>
                <a:sym typeface="Calibri"/>
              </a:rPr>
              <a:t>▾</a:t>
            </a:r>
            <a:endParaRPr sz="1100" b="0" i="0" u="none" strike="noStrike" cap="none">
              <a:solidFill>
                <a:schemeClr val="dk1"/>
              </a:solidFill>
              <a:latin typeface="Calibri"/>
              <a:ea typeface="Calibri"/>
              <a:cs typeface="Calibri"/>
              <a:sym typeface="Calibri"/>
            </a:endParaRPr>
          </a:p>
        </p:txBody>
      </p:sp>
      <p:sp>
        <p:nvSpPr>
          <p:cNvPr id="610" name="Google Shape;610;p21"/>
          <p:cNvSpPr/>
          <p:nvPr/>
        </p:nvSpPr>
        <p:spPr>
          <a:xfrm>
            <a:off x="868680" y="5084064"/>
            <a:ext cx="4160520" cy="548640"/>
          </a:xfrm>
          <a:prstGeom prst="roundRect">
            <a:avLst>
              <a:gd name="adj" fmla="val 8333"/>
            </a:avLst>
          </a:prstGeom>
          <a:solidFill>
            <a:srgbClr val="C49A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1"/>
          <p:cNvSpPr/>
          <p:nvPr/>
        </p:nvSpPr>
        <p:spPr>
          <a:xfrm>
            <a:off x="1005840" y="5084064"/>
            <a:ext cx="12801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300"/>
              <a:buFont typeface="Cambria"/>
              <a:buNone/>
            </a:pPr>
            <a:r>
              <a:rPr lang="en-US" sz="1300" b="1" i="0" u="none" strike="noStrike" cap="none">
                <a:solidFill>
                  <a:srgbClr val="0A4A2A"/>
                </a:solidFill>
                <a:latin typeface="Cambria"/>
                <a:ea typeface="Cambria"/>
                <a:cs typeface="Cambria"/>
                <a:sym typeface="Cambria"/>
              </a:rPr>
              <a:t>JAMAAH</a:t>
            </a:r>
            <a:endParaRPr sz="1300" b="0" i="0" u="none" strike="noStrike" cap="none">
              <a:solidFill>
                <a:schemeClr val="dk1"/>
              </a:solidFill>
              <a:latin typeface="Calibri"/>
              <a:ea typeface="Calibri"/>
              <a:cs typeface="Calibri"/>
              <a:sym typeface="Calibri"/>
            </a:endParaRPr>
          </a:p>
        </p:txBody>
      </p:sp>
      <p:sp>
        <p:nvSpPr>
          <p:cNvPr id="612" name="Google Shape;612;p21"/>
          <p:cNvSpPr/>
          <p:nvPr/>
        </p:nvSpPr>
        <p:spPr>
          <a:xfrm>
            <a:off x="2286000" y="5084064"/>
            <a:ext cx="265176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1050"/>
              <a:buFont typeface="Calibri"/>
              <a:buNone/>
            </a:pPr>
            <a:r>
              <a:rPr lang="en-US" sz="1050" b="0" i="0" u="none" strike="noStrike" cap="none">
                <a:solidFill>
                  <a:srgbClr val="0A4A2A"/>
                </a:solidFill>
                <a:latin typeface="Calibri"/>
                <a:ea typeface="Calibri"/>
                <a:cs typeface="Calibri"/>
                <a:sym typeface="Calibri"/>
              </a:rPr>
              <a:t>Manfaat dirasakan langsung</a:t>
            </a:r>
            <a:endParaRPr sz="1050" b="0" i="0" u="none" strike="noStrike" cap="none">
              <a:solidFill>
                <a:schemeClr val="dk1"/>
              </a:solidFill>
              <a:latin typeface="Calibri"/>
              <a:ea typeface="Calibri"/>
              <a:cs typeface="Calibri"/>
              <a:sym typeface="Calibri"/>
            </a:endParaRPr>
          </a:p>
        </p:txBody>
      </p:sp>
      <p:sp>
        <p:nvSpPr>
          <p:cNvPr id="613" name="Google Shape;613;p21"/>
          <p:cNvSpPr/>
          <p:nvPr/>
        </p:nvSpPr>
        <p:spPr>
          <a:xfrm>
            <a:off x="5669280" y="1783080"/>
            <a:ext cx="6016752" cy="3977640"/>
          </a:xfrm>
          <a:prstGeom prst="roundRect">
            <a:avLst>
              <a:gd name="adj" fmla="val 1839"/>
            </a:avLst>
          </a:prstGeom>
          <a:solidFill>
            <a:srgbClr val="0A4A2A"/>
          </a:solidFill>
          <a:ln>
            <a:noFill/>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1"/>
          <p:cNvSpPr/>
          <p:nvPr/>
        </p:nvSpPr>
        <p:spPr>
          <a:xfrm>
            <a:off x="5989320" y="1965960"/>
            <a:ext cx="54864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SINERGI ANTAR-BIDANG</a:t>
            </a:r>
            <a:endParaRPr sz="1200" b="0" i="0" u="none" strike="noStrike" cap="none">
              <a:solidFill>
                <a:schemeClr val="dk1"/>
              </a:solidFill>
              <a:latin typeface="Calibri"/>
              <a:ea typeface="Calibri"/>
              <a:cs typeface="Calibri"/>
              <a:sym typeface="Calibri"/>
            </a:endParaRPr>
          </a:p>
        </p:txBody>
      </p:sp>
      <p:sp>
        <p:nvSpPr>
          <p:cNvPr id="615" name="Google Shape;615;p21"/>
          <p:cNvSpPr/>
          <p:nvPr/>
        </p:nvSpPr>
        <p:spPr>
          <a:xfrm>
            <a:off x="6035040" y="2478024"/>
            <a:ext cx="182880" cy="182880"/>
          </a:xfrm>
          <a:prstGeom prst="ellipse">
            <a:avLst/>
          </a:prstGeom>
          <a:solidFill>
            <a:srgbClr val="C49A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1"/>
          <p:cNvSpPr/>
          <p:nvPr/>
        </p:nvSpPr>
        <p:spPr>
          <a:xfrm>
            <a:off x="6355080" y="2377440"/>
            <a:ext cx="5120640" cy="5029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250"/>
              <a:buFont typeface="Calibri"/>
              <a:buNone/>
            </a:pPr>
            <a:r>
              <a:rPr lang="en-US" sz="1250" b="0" i="0" u="none" strike="noStrike" cap="none">
                <a:solidFill>
                  <a:srgbClr val="FFFFFF"/>
                </a:solidFill>
                <a:latin typeface="Calibri"/>
                <a:ea typeface="Calibri"/>
                <a:cs typeface="Calibri"/>
                <a:sym typeface="Calibri"/>
              </a:rPr>
              <a:t>Ekonomi  +  Hukum  +  Dakwah  →  pemberdayaan yang berkepastian</a:t>
            </a:r>
            <a:endParaRPr sz="1250" b="0" i="0" u="none" strike="noStrike" cap="none">
              <a:solidFill>
                <a:schemeClr val="dk1"/>
              </a:solidFill>
              <a:latin typeface="Calibri"/>
              <a:ea typeface="Calibri"/>
              <a:cs typeface="Calibri"/>
              <a:sym typeface="Calibri"/>
            </a:endParaRPr>
          </a:p>
        </p:txBody>
      </p:sp>
      <p:sp>
        <p:nvSpPr>
          <p:cNvPr id="617" name="Google Shape;617;p21"/>
          <p:cNvSpPr/>
          <p:nvPr/>
        </p:nvSpPr>
        <p:spPr>
          <a:xfrm>
            <a:off x="6035040" y="3044952"/>
            <a:ext cx="182880" cy="182880"/>
          </a:xfrm>
          <a:prstGeom prst="ellipse">
            <a:avLst/>
          </a:prstGeom>
          <a:solidFill>
            <a:srgbClr val="C49A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1"/>
          <p:cNvSpPr/>
          <p:nvPr/>
        </p:nvSpPr>
        <p:spPr>
          <a:xfrm>
            <a:off x="6355080" y="2944368"/>
            <a:ext cx="5120640" cy="5029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250"/>
              <a:buFont typeface="Calibri"/>
              <a:buNone/>
            </a:pPr>
            <a:r>
              <a:rPr lang="en-US" sz="1250" b="0" i="0" u="none" strike="noStrike" cap="none">
                <a:solidFill>
                  <a:srgbClr val="FFFFFF"/>
                </a:solidFill>
                <a:latin typeface="Calibri"/>
                <a:ea typeface="Calibri"/>
                <a:cs typeface="Calibri"/>
                <a:sym typeface="Calibri"/>
              </a:rPr>
              <a:t>Pendidikan  +  Media  +  Kaderisasi  →  SDM unggul &amp; terpublikasi</a:t>
            </a:r>
            <a:endParaRPr sz="1250" b="0" i="0" u="none" strike="noStrike" cap="none">
              <a:solidFill>
                <a:schemeClr val="dk1"/>
              </a:solidFill>
              <a:latin typeface="Calibri"/>
              <a:ea typeface="Calibri"/>
              <a:cs typeface="Calibri"/>
              <a:sym typeface="Calibri"/>
            </a:endParaRPr>
          </a:p>
        </p:txBody>
      </p:sp>
      <p:sp>
        <p:nvSpPr>
          <p:cNvPr id="619" name="Google Shape;619;p21"/>
          <p:cNvSpPr/>
          <p:nvPr/>
        </p:nvSpPr>
        <p:spPr>
          <a:xfrm>
            <a:off x="6035040" y="3611880"/>
            <a:ext cx="182880" cy="182880"/>
          </a:xfrm>
          <a:prstGeom prst="ellipse">
            <a:avLst/>
          </a:prstGeom>
          <a:solidFill>
            <a:srgbClr val="C49A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1"/>
          <p:cNvSpPr/>
          <p:nvPr/>
        </p:nvSpPr>
        <p:spPr>
          <a:xfrm>
            <a:off x="6355080" y="3511296"/>
            <a:ext cx="5120640" cy="5029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250"/>
              <a:buFont typeface="Calibri"/>
              <a:buNone/>
            </a:pPr>
            <a:r>
              <a:rPr lang="en-US" sz="1250" b="0" i="0" u="none" strike="noStrike" cap="none">
                <a:solidFill>
                  <a:srgbClr val="FFFFFF"/>
                </a:solidFill>
                <a:latin typeface="Calibri"/>
                <a:ea typeface="Calibri"/>
                <a:cs typeface="Calibri"/>
                <a:sym typeface="Calibri"/>
              </a:rPr>
              <a:t>Sosial  +  Wakaf/ZIS  +  Kebencanaan  →  layanan kemanusiaan kuat</a:t>
            </a:r>
            <a:endParaRPr sz="1250" b="0" i="0" u="none" strike="noStrike" cap="none">
              <a:solidFill>
                <a:schemeClr val="dk1"/>
              </a:solidFill>
              <a:latin typeface="Calibri"/>
              <a:ea typeface="Calibri"/>
              <a:cs typeface="Calibri"/>
              <a:sym typeface="Calibri"/>
            </a:endParaRPr>
          </a:p>
        </p:txBody>
      </p:sp>
      <p:sp>
        <p:nvSpPr>
          <p:cNvPr id="621" name="Google Shape;621;p21"/>
          <p:cNvSpPr/>
          <p:nvPr/>
        </p:nvSpPr>
        <p:spPr>
          <a:xfrm>
            <a:off x="6035040" y="4178808"/>
            <a:ext cx="182880" cy="182880"/>
          </a:xfrm>
          <a:prstGeom prst="ellipse">
            <a:avLst/>
          </a:prstGeom>
          <a:solidFill>
            <a:srgbClr val="C49A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1"/>
          <p:cNvSpPr/>
          <p:nvPr/>
        </p:nvSpPr>
        <p:spPr>
          <a:xfrm>
            <a:off x="6355080" y="4078224"/>
            <a:ext cx="5120640" cy="5029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250"/>
              <a:buFont typeface="Calibri"/>
              <a:buNone/>
            </a:pPr>
            <a:r>
              <a:rPr lang="en-US" sz="1250" b="0" i="0" u="none" strike="noStrike" cap="none">
                <a:solidFill>
                  <a:srgbClr val="FFFFFF"/>
                </a:solidFill>
                <a:latin typeface="Calibri"/>
                <a:ea typeface="Calibri"/>
                <a:cs typeface="Calibri"/>
                <a:sym typeface="Calibri"/>
              </a:rPr>
              <a:t>Lingkungan  +  Keagamaan  →  fiqh lingkungan yang membumi</a:t>
            </a:r>
            <a:endParaRPr sz="1250" b="0" i="0" u="none" strike="noStrike" cap="none">
              <a:solidFill>
                <a:schemeClr val="dk1"/>
              </a:solidFill>
              <a:latin typeface="Calibri"/>
              <a:ea typeface="Calibri"/>
              <a:cs typeface="Calibri"/>
              <a:sym typeface="Calibri"/>
            </a:endParaRPr>
          </a:p>
        </p:txBody>
      </p:sp>
      <p:cxnSp>
        <p:nvCxnSpPr>
          <p:cNvPr id="623" name="Google Shape;623;p21"/>
          <p:cNvCxnSpPr/>
          <p:nvPr/>
        </p:nvCxnSpPr>
        <p:spPr>
          <a:xfrm>
            <a:off x="6035040" y="4754880"/>
            <a:ext cx="5440680" cy="0"/>
          </a:xfrm>
          <a:prstGeom prst="straightConnector1">
            <a:avLst/>
          </a:prstGeom>
          <a:noFill/>
          <a:ln w="12700" cap="flat" cmpd="sng">
            <a:solidFill>
              <a:srgbClr val="15663F"/>
            </a:solidFill>
            <a:prstDash val="solid"/>
            <a:round/>
            <a:headEnd type="none" w="sm" len="sm"/>
            <a:tailEnd type="none" w="sm" len="sm"/>
          </a:ln>
        </p:spPr>
      </p:cxnSp>
      <p:sp>
        <p:nvSpPr>
          <p:cNvPr id="624" name="Google Shape;624;p21"/>
          <p:cNvSpPr/>
          <p:nvPr/>
        </p:nvSpPr>
        <p:spPr>
          <a:xfrm>
            <a:off x="6035040" y="4892040"/>
            <a:ext cx="5440680" cy="777240"/>
          </a:xfrm>
          <a:prstGeom prst="rect">
            <a:avLst/>
          </a:prstGeom>
          <a:noFill/>
          <a:ln>
            <a:noFill/>
          </a:ln>
        </p:spPr>
        <p:txBody>
          <a:bodyPr spcFirstLastPara="1" wrap="square" lIns="0" tIns="0" rIns="0" bIns="0" anchor="ctr" anchorCtr="0">
            <a:noAutofit/>
          </a:bodyPr>
          <a:lstStyle/>
          <a:p>
            <a:pPr marL="0" marR="0" lvl="0" indent="0" algn="l" rtl="0">
              <a:lnSpc>
                <a:spcPct val="112000"/>
              </a:lnSpc>
              <a:spcBef>
                <a:spcPts val="0"/>
              </a:spcBef>
              <a:spcAft>
                <a:spcPts val="0"/>
              </a:spcAft>
              <a:buClr>
                <a:srgbClr val="CFE3D7"/>
              </a:buClr>
              <a:buSzPts val="1200"/>
              <a:buFont typeface="Calibri"/>
              <a:buNone/>
            </a:pPr>
            <a:r>
              <a:rPr lang="en-US" sz="1200" b="0" i="1" u="none" strike="noStrike" cap="none">
                <a:solidFill>
                  <a:srgbClr val="CFE3D7"/>
                </a:solidFill>
                <a:latin typeface="Calibri"/>
                <a:ea typeface="Calibri"/>
                <a:cs typeface="Calibri"/>
                <a:sym typeface="Calibri"/>
              </a:rPr>
              <a:t>Komunikasi dua arah + koordinasi berkala + kalender organisasi bersama menghindari tumpang tindih dan menyatukan sumber daya jam'iyyah.</a:t>
            </a:r>
            <a:endParaRPr sz="1200" b="0" i="0" u="none" strike="noStrike" cap="none">
              <a:solidFill>
                <a:schemeClr val="dk1"/>
              </a:solidFill>
              <a:latin typeface="Calibri"/>
              <a:ea typeface="Calibri"/>
              <a:cs typeface="Calibri"/>
              <a:sym typeface="Calibri"/>
            </a:endParaRPr>
          </a:p>
        </p:txBody>
      </p:sp>
      <p:sp>
        <p:nvSpPr>
          <p:cNvPr id="625" name="Google Shape;625;p21"/>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626" name="Google Shape;626;p21"/>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627" name="Google Shape;627;p21"/>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19</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32"/>
        <p:cNvGrpSpPr/>
        <p:nvPr/>
      </p:nvGrpSpPr>
      <p:grpSpPr>
        <a:xfrm>
          <a:off x="0" y="0"/>
          <a:ext cx="0" cy="0"/>
          <a:chOff x="0" y="0"/>
          <a:chExt cx="0" cy="0"/>
        </a:xfrm>
      </p:grpSpPr>
      <p:sp>
        <p:nvSpPr>
          <p:cNvPr id="633" name="Google Shape;633;p22"/>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PETA JALAN</a:t>
            </a:r>
            <a:endParaRPr sz="1200" b="0" i="0" u="none" strike="noStrike" cap="none">
              <a:solidFill>
                <a:schemeClr val="dk1"/>
              </a:solidFill>
              <a:latin typeface="Calibri"/>
              <a:ea typeface="Calibri"/>
              <a:cs typeface="Calibri"/>
              <a:sym typeface="Calibri"/>
            </a:endParaRPr>
          </a:p>
        </p:txBody>
      </p:sp>
      <p:sp>
        <p:nvSpPr>
          <p:cNvPr id="634" name="Google Shape;634;p22"/>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Roadmap Tahunan 2026–2030</a:t>
            </a:r>
            <a:endParaRPr sz="3000" b="0" i="0" u="none" strike="noStrike" cap="none">
              <a:solidFill>
                <a:schemeClr val="dk1"/>
              </a:solidFill>
              <a:latin typeface="Calibri"/>
              <a:ea typeface="Calibri"/>
              <a:cs typeface="Calibri"/>
              <a:sym typeface="Calibri"/>
            </a:endParaRPr>
          </a:p>
        </p:txBody>
      </p:sp>
      <p:cxnSp>
        <p:nvCxnSpPr>
          <p:cNvPr id="635" name="Google Shape;635;p22"/>
          <p:cNvCxnSpPr/>
          <p:nvPr/>
        </p:nvCxnSpPr>
        <p:spPr>
          <a:xfrm>
            <a:off x="777240" y="1965960"/>
            <a:ext cx="10637215" cy="0"/>
          </a:xfrm>
          <a:prstGeom prst="straightConnector1">
            <a:avLst/>
          </a:prstGeom>
          <a:noFill/>
          <a:ln w="25400" cap="flat" cmpd="sng">
            <a:solidFill>
              <a:srgbClr val="D8E6DE"/>
            </a:solidFill>
            <a:prstDash val="solid"/>
            <a:round/>
            <a:headEnd type="none" w="sm" len="sm"/>
            <a:tailEnd type="none" w="sm" len="sm"/>
          </a:ln>
        </p:spPr>
      </p:cxnSp>
      <p:sp>
        <p:nvSpPr>
          <p:cNvPr id="636" name="Google Shape;636;p22"/>
          <p:cNvSpPr/>
          <p:nvPr/>
        </p:nvSpPr>
        <p:spPr>
          <a:xfrm>
            <a:off x="1389888" y="1801368"/>
            <a:ext cx="329184" cy="329184"/>
          </a:xfrm>
          <a:prstGeom prst="ellipse">
            <a:avLst/>
          </a:prstGeom>
          <a:solidFill>
            <a:srgbClr val="C49A2E"/>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2"/>
          <p:cNvSpPr/>
          <p:nvPr/>
        </p:nvSpPr>
        <p:spPr>
          <a:xfrm>
            <a:off x="502920" y="2194560"/>
            <a:ext cx="2103120" cy="3200400"/>
          </a:xfrm>
          <a:prstGeom prst="roundRect">
            <a:avLst>
              <a:gd name="adj" fmla="val 3913"/>
            </a:avLst>
          </a:prstGeom>
          <a:solidFill>
            <a:srgbClr val="0A4A2A"/>
          </a:solidFill>
          <a:ln w="12700" cap="flat" cmpd="sng">
            <a:solidFill>
              <a:srgbClr val="0A4A2A"/>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2"/>
          <p:cNvSpPr/>
          <p:nvPr/>
        </p:nvSpPr>
        <p:spPr>
          <a:xfrm>
            <a:off x="594360" y="2450592"/>
            <a:ext cx="19202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600"/>
              <a:buFont typeface="Cambria"/>
              <a:buNone/>
            </a:pPr>
            <a:r>
              <a:rPr lang="en-US" sz="2600" b="1" i="0" u="none" strike="noStrike" cap="none">
                <a:solidFill>
                  <a:srgbClr val="C49A2E"/>
                </a:solidFill>
                <a:latin typeface="Cambria"/>
                <a:ea typeface="Cambria"/>
                <a:cs typeface="Cambria"/>
                <a:sym typeface="Cambria"/>
              </a:rPr>
              <a:t>2026</a:t>
            </a:r>
            <a:endParaRPr sz="2600" b="0" i="0" u="none" strike="noStrike" cap="none">
              <a:solidFill>
                <a:schemeClr val="dk1"/>
              </a:solidFill>
              <a:latin typeface="Calibri"/>
              <a:ea typeface="Calibri"/>
              <a:cs typeface="Calibri"/>
              <a:sym typeface="Calibri"/>
            </a:endParaRPr>
          </a:p>
        </p:txBody>
      </p:sp>
      <p:sp>
        <p:nvSpPr>
          <p:cNvPr id="639" name="Google Shape;639;p22"/>
          <p:cNvSpPr/>
          <p:nvPr/>
        </p:nvSpPr>
        <p:spPr>
          <a:xfrm>
            <a:off x="612648" y="3063240"/>
            <a:ext cx="1883664" cy="640080"/>
          </a:xfrm>
          <a:prstGeom prst="rect">
            <a:avLst/>
          </a:prstGeom>
          <a:no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FFFFFF"/>
              </a:buClr>
              <a:buSzPts val="1400"/>
              <a:buFont typeface="Cambria"/>
              <a:buNone/>
            </a:pPr>
            <a:r>
              <a:rPr lang="en-US" sz="1400" b="1" i="0" u="none" strike="noStrike" cap="none">
                <a:solidFill>
                  <a:srgbClr val="FFFFFF"/>
                </a:solidFill>
                <a:latin typeface="Cambria"/>
                <a:ea typeface="Cambria"/>
                <a:cs typeface="Cambria"/>
                <a:sym typeface="Cambria"/>
              </a:rPr>
              <a:t>Fondasi</a:t>
            </a:r>
            <a:endParaRPr sz="1400" b="0" i="0" u="none" strike="noStrike" cap="none">
              <a:solidFill>
                <a:schemeClr val="dk1"/>
              </a:solidFill>
              <a:latin typeface="Calibri"/>
              <a:ea typeface="Calibri"/>
              <a:cs typeface="Calibri"/>
              <a:sym typeface="Calibri"/>
            </a:endParaRPr>
          </a:p>
        </p:txBody>
      </p:sp>
      <p:sp>
        <p:nvSpPr>
          <p:cNvPr id="640" name="Google Shape;640;p22"/>
          <p:cNvSpPr/>
          <p:nvPr/>
        </p:nvSpPr>
        <p:spPr>
          <a:xfrm>
            <a:off x="667512" y="3749040"/>
            <a:ext cx="1773936" cy="1554480"/>
          </a:xfrm>
          <a:prstGeom prst="rect">
            <a:avLst/>
          </a:prstGeom>
          <a:noFill/>
          <a:ln>
            <a:noFill/>
          </a:ln>
        </p:spPr>
        <p:txBody>
          <a:bodyPr spcFirstLastPara="1" wrap="square" lIns="0" tIns="0" rIns="0" bIns="0" anchor="ctr" anchorCtr="0">
            <a:noAutofit/>
          </a:bodyPr>
          <a:lstStyle/>
          <a:p>
            <a:pPr marL="0" marR="0" lvl="0" indent="0" algn="ctr" rtl="0">
              <a:lnSpc>
                <a:spcPct val="108000"/>
              </a:lnSpc>
              <a:spcBef>
                <a:spcPts val="0"/>
              </a:spcBef>
              <a:spcAft>
                <a:spcPts val="0"/>
              </a:spcAft>
              <a:buClr>
                <a:srgbClr val="DCEBE2"/>
              </a:buClr>
              <a:buSzPts val="1050"/>
              <a:buFont typeface="Calibri"/>
              <a:buNone/>
            </a:pPr>
            <a:r>
              <a:rPr lang="en-US" sz="1050" b="0" i="0" u="none" strike="noStrike" cap="none">
                <a:solidFill>
                  <a:srgbClr val="DCEBE2"/>
                </a:solidFill>
                <a:latin typeface="Calibri"/>
                <a:ea typeface="Calibri"/>
                <a:cs typeface="Calibri"/>
                <a:sym typeface="Calibri"/>
              </a:rPr>
              <a:t>Konsolidasi struktur, SOP keuangan, desain Satu Data, Majelis Aswaja–Dayah, pilot media digital.</a:t>
            </a:r>
            <a:endParaRPr sz="1050" b="0" i="0" u="none" strike="noStrike" cap="none">
              <a:solidFill>
                <a:schemeClr val="dk1"/>
              </a:solidFill>
              <a:latin typeface="Calibri"/>
              <a:ea typeface="Calibri"/>
              <a:cs typeface="Calibri"/>
              <a:sym typeface="Calibri"/>
            </a:endParaRPr>
          </a:p>
        </p:txBody>
      </p:sp>
      <p:sp>
        <p:nvSpPr>
          <p:cNvPr id="641" name="Google Shape;641;p22"/>
          <p:cNvSpPr/>
          <p:nvPr/>
        </p:nvSpPr>
        <p:spPr>
          <a:xfrm>
            <a:off x="3660572" y="1801368"/>
            <a:ext cx="329184" cy="329184"/>
          </a:xfrm>
          <a:prstGeom prst="ellipse">
            <a:avLst/>
          </a:prstGeom>
          <a:solidFill>
            <a:srgbClr val="C49A2E"/>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2"/>
          <p:cNvSpPr/>
          <p:nvPr/>
        </p:nvSpPr>
        <p:spPr>
          <a:xfrm>
            <a:off x="2773604" y="2194560"/>
            <a:ext cx="2103120" cy="3200400"/>
          </a:xfrm>
          <a:prstGeom prst="roundRect">
            <a:avLst>
              <a:gd name="adj" fmla="val 3913"/>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2"/>
          <p:cNvSpPr/>
          <p:nvPr/>
        </p:nvSpPr>
        <p:spPr>
          <a:xfrm>
            <a:off x="2865044" y="2450592"/>
            <a:ext cx="19202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A4A2A"/>
              </a:buClr>
              <a:buSzPts val="2600"/>
              <a:buFont typeface="Cambria"/>
              <a:buNone/>
            </a:pPr>
            <a:r>
              <a:rPr lang="en-US" sz="2600" b="1" i="0" u="none" strike="noStrike" cap="none">
                <a:solidFill>
                  <a:srgbClr val="0A4A2A"/>
                </a:solidFill>
                <a:latin typeface="Cambria"/>
                <a:ea typeface="Cambria"/>
                <a:cs typeface="Cambria"/>
                <a:sym typeface="Cambria"/>
              </a:rPr>
              <a:t>2027</a:t>
            </a:r>
            <a:endParaRPr sz="2600" b="0" i="0" u="none" strike="noStrike" cap="none">
              <a:solidFill>
                <a:schemeClr val="dk1"/>
              </a:solidFill>
              <a:latin typeface="Calibri"/>
              <a:ea typeface="Calibri"/>
              <a:cs typeface="Calibri"/>
              <a:sym typeface="Calibri"/>
            </a:endParaRPr>
          </a:p>
        </p:txBody>
      </p:sp>
      <p:sp>
        <p:nvSpPr>
          <p:cNvPr id="644" name="Google Shape;644;p22"/>
          <p:cNvSpPr/>
          <p:nvPr/>
        </p:nvSpPr>
        <p:spPr>
          <a:xfrm>
            <a:off x="2883332" y="3063240"/>
            <a:ext cx="1883664" cy="640080"/>
          </a:xfrm>
          <a:prstGeom prst="rect">
            <a:avLst/>
          </a:prstGeom>
          <a:no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0A4A2A"/>
              </a:buClr>
              <a:buSzPts val="1400"/>
              <a:buFont typeface="Cambria"/>
              <a:buNone/>
            </a:pPr>
            <a:r>
              <a:rPr lang="en-US" sz="1400" b="1" i="0" u="none" strike="noStrike" cap="none">
                <a:solidFill>
                  <a:srgbClr val="0A4A2A"/>
                </a:solidFill>
                <a:latin typeface="Cambria"/>
                <a:ea typeface="Cambria"/>
                <a:cs typeface="Cambria"/>
                <a:sym typeface="Cambria"/>
              </a:rPr>
              <a:t>Implementasi</a:t>
            </a:r>
            <a:endParaRPr sz="1400" b="0" i="0" u="none" strike="noStrike" cap="none">
              <a:solidFill>
                <a:schemeClr val="dk1"/>
              </a:solidFill>
              <a:latin typeface="Calibri"/>
              <a:ea typeface="Calibri"/>
              <a:cs typeface="Calibri"/>
              <a:sym typeface="Calibri"/>
            </a:endParaRPr>
          </a:p>
        </p:txBody>
      </p:sp>
      <p:sp>
        <p:nvSpPr>
          <p:cNvPr id="645" name="Google Shape;645;p22"/>
          <p:cNvSpPr/>
          <p:nvPr/>
        </p:nvSpPr>
        <p:spPr>
          <a:xfrm>
            <a:off x="2938196" y="3749040"/>
            <a:ext cx="1773936" cy="1554480"/>
          </a:xfrm>
          <a:prstGeom prst="rect">
            <a:avLst/>
          </a:prstGeom>
          <a:noFill/>
          <a:ln>
            <a:noFill/>
          </a:ln>
        </p:spPr>
        <p:txBody>
          <a:bodyPr spcFirstLastPara="1" wrap="square" lIns="0" tIns="0" rIns="0" bIns="0" anchor="ctr" anchorCtr="0">
            <a:noAutofit/>
          </a:bodyPr>
          <a:lstStyle/>
          <a:p>
            <a:pPr marL="0" marR="0" lvl="0" indent="0" algn="ctr" rtl="0">
              <a:lnSpc>
                <a:spcPct val="108000"/>
              </a:lnSpc>
              <a:spcBef>
                <a:spcPts val="0"/>
              </a:spcBef>
              <a:spcAft>
                <a:spcPts val="0"/>
              </a:spcAft>
              <a:buClr>
                <a:srgbClr val="15271D"/>
              </a:buClr>
              <a:buSzPts val="1050"/>
              <a:buFont typeface="Calibri"/>
              <a:buNone/>
            </a:pPr>
            <a:r>
              <a:rPr lang="en-US" sz="1050" b="0" i="0" u="none" strike="noStrike" cap="none">
                <a:solidFill>
                  <a:srgbClr val="15271D"/>
                </a:solidFill>
                <a:latin typeface="Calibri"/>
                <a:ea typeface="Calibri"/>
                <a:cs typeface="Calibri"/>
                <a:sym typeface="Calibri"/>
              </a:rPr>
              <a:t>Kaderisasi berjenjang berjalan, unit ekonomi aktif, revitalisasi dayah &amp; sekolah percontohan.</a:t>
            </a:r>
            <a:endParaRPr sz="1050" b="0" i="0" u="none" strike="noStrike" cap="none">
              <a:solidFill>
                <a:schemeClr val="dk1"/>
              </a:solidFill>
              <a:latin typeface="Calibri"/>
              <a:ea typeface="Calibri"/>
              <a:cs typeface="Calibri"/>
              <a:sym typeface="Calibri"/>
            </a:endParaRPr>
          </a:p>
        </p:txBody>
      </p:sp>
      <p:sp>
        <p:nvSpPr>
          <p:cNvPr id="646" name="Google Shape;646;p22"/>
          <p:cNvSpPr/>
          <p:nvPr/>
        </p:nvSpPr>
        <p:spPr>
          <a:xfrm>
            <a:off x="5931256" y="1801368"/>
            <a:ext cx="329184" cy="329184"/>
          </a:xfrm>
          <a:prstGeom prst="ellipse">
            <a:avLst/>
          </a:prstGeom>
          <a:solidFill>
            <a:srgbClr val="C49A2E"/>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2"/>
          <p:cNvSpPr/>
          <p:nvPr/>
        </p:nvSpPr>
        <p:spPr>
          <a:xfrm>
            <a:off x="5044288" y="2194560"/>
            <a:ext cx="2103120" cy="3200400"/>
          </a:xfrm>
          <a:prstGeom prst="roundRect">
            <a:avLst>
              <a:gd name="adj" fmla="val 3913"/>
            </a:avLst>
          </a:prstGeom>
          <a:solidFill>
            <a:srgbClr val="0A4A2A"/>
          </a:solidFill>
          <a:ln w="12700" cap="flat" cmpd="sng">
            <a:solidFill>
              <a:srgbClr val="0A4A2A"/>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2"/>
          <p:cNvSpPr/>
          <p:nvPr/>
        </p:nvSpPr>
        <p:spPr>
          <a:xfrm>
            <a:off x="5135728" y="2450592"/>
            <a:ext cx="19202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600"/>
              <a:buFont typeface="Cambria"/>
              <a:buNone/>
            </a:pPr>
            <a:r>
              <a:rPr lang="en-US" sz="2600" b="1" i="0" u="none" strike="noStrike" cap="none">
                <a:solidFill>
                  <a:srgbClr val="C49A2E"/>
                </a:solidFill>
                <a:latin typeface="Cambria"/>
                <a:ea typeface="Cambria"/>
                <a:cs typeface="Cambria"/>
                <a:sym typeface="Cambria"/>
              </a:rPr>
              <a:t>2028</a:t>
            </a:r>
            <a:endParaRPr sz="2600" b="0" i="0" u="none" strike="noStrike" cap="none">
              <a:solidFill>
                <a:schemeClr val="dk1"/>
              </a:solidFill>
              <a:latin typeface="Calibri"/>
              <a:ea typeface="Calibri"/>
              <a:cs typeface="Calibri"/>
              <a:sym typeface="Calibri"/>
            </a:endParaRPr>
          </a:p>
        </p:txBody>
      </p:sp>
      <p:sp>
        <p:nvSpPr>
          <p:cNvPr id="649" name="Google Shape;649;p22"/>
          <p:cNvSpPr/>
          <p:nvPr/>
        </p:nvSpPr>
        <p:spPr>
          <a:xfrm>
            <a:off x="5154016" y="3063240"/>
            <a:ext cx="1883664" cy="640080"/>
          </a:xfrm>
          <a:prstGeom prst="rect">
            <a:avLst/>
          </a:prstGeom>
          <a:no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FFFFFF"/>
              </a:buClr>
              <a:buSzPts val="1400"/>
              <a:buFont typeface="Cambria"/>
              <a:buNone/>
            </a:pPr>
            <a:r>
              <a:rPr lang="en-US" sz="1400" b="1" i="0" u="none" strike="noStrike" cap="none">
                <a:solidFill>
                  <a:srgbClr val="FFFFFF"/>
                </a:solidFill>
                <a:latin typeface="Cambria"/>
                <a:ea typeface="Cambria"/>
                <a:cs typeface="Cambria"/>
                <a:sym typeface="Cambria"/>
              </a:rPr>
              <a:t>Ekspansi</a:t>
            </a:r>
            <a:endParaRPr sz="1400" b="0" i="0" u="none" strike="noStrike" cap="none">
              <a:solidFill>
                <a:schemeClr val="dk1"/>
              </a:solidFill>
              <a:latin typeface="Calibri"/>
              <a:ea typeface="Calibri"/>
              <a:cs typeface="Calibri"/>
              <a:sym typeface="Calibri"/>
            </a:endParaRPr>
          </a:p>
        </p:txBody>
      </p:sp>
      <p:sp>
        <p:nvSpPr>
          <p:cNvPr id="650" name="Google Shape;650;p22"/>
          <p:cNvSpPr/>
          <p:nvPr/>
        </p:nvSpPr>
        <p:spPr>
          <a:xfrm>
            <a:off x="5208880" y="3749040"/>
            <a:ext cx="1773936" cy="1554480"/>
          </a:xfrm>
          <a:prstGeom prst="rect">
            <a:avLst/>
          </a:prstGeom>
          <a:noFill/>
          <a:ln>
            <a:noFill/>
          </a:ln>
        </p:spPr>
        <p:txBody>
          <a:bodyPr spcFirstLastPara="1" wrap="square" lIns="0" tIns="0" rIns="0" bIns="0" anchor="ctr" anchorCtr="0">
            <a:noAutofit/>
          </a:bodyPr>
          <a:lstStyle/>
          <a:p>
            <a:pPr marL="0" marR="0" lvl="0" indent="0" algn="ctr" rtl="0">
              <a:lnSpc>
                <a:spcPct val="108000"/>
              </a:lnSpc>
              <a:spcBef>
                <a:spcPts val="0"/>
              </a:spcBef>
              <a:spcAft>
                <a:spcPts val="0"/>
              </a:spcAft>
              <a:buClr>
                <a:srgbClr val="DCEBE2"/>
              </a:buClr>
              <a:buSzPts val="1050"/>
              <a:buFont typeface="Calibri"/>
              <a:buNone/>
            </a:pPr>
            <a:r>
              <a:rPr lang="en-US" sz="1050" b="0" i="0" u="none" strike="noStrike" cap="none">
                <a:solidFill>
                  <a:srgbClr val="DCEBE2"/>
                </a:solidFill>
                <a:latin typeface="Calibri"/>
                <a:ea typeface="Calibri"/>
                <a:cs typeface="Calibri"/>
                <a:sym typeface="Calibri"/>
              </a:rPr>
              <a:t>Replikasi program ke kab/kota prioritas, klinik NU &amp; advokasi hukum, konten dakwah diperkuat.</a:t>
            </a:r>
            <a:endParaRPr sz="1050" b="0" i="0" u="none" strike="noStrike" cap="none">
              <a:solidFill>
                <a:schemeClr val="dk1"/>
              </a:solidFill>
              <a:latin typeface="Calibri"/>
              <a:ea typeface="Calibri"/>
              <a:cs typeface="Calibri"/>
              <a:sym typeface="Calibri"/>
            </a:endParaRPr>
          </a:p>
        </p:txBody>
      </p:sp>
      <p:sp>
        <p:nvSpPr>
          <p:cNvPr id="651" name="Google Shape;651;p22"/>
          <p:cNvSpPr/>
          <p:nvPr/>
        </p:nvSpPr>
        <p:spPr>
          <a:xfrm>
            <a:off x="8201939" y="1801368"/>
            <a:ext cx="329184" cy="329184"/>
          </a:xfrm>
          <a:prstGeom prst="ellipse">
            <a:avLst/>
          </a:prstGeom>
          <a:solidFill>
            <a:srgbClr val="C49A2E"/>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2"/>
          <p:cNvSpPr/>
          <p:nvPr/>
        </p:nvSpPr>
        <p:spPr>
          <a:xfrm>
            <a:off x="7314971" y="2194560"/>
            <a:ext cx="2103120" cy="3200400"/>
          </a:xfrm>
          <a:prstGeom prst="roundRect">
            <a:avLst>
              <a:gd name="adj" fmla="val 3913"/>
            </a:avLst>
          </a:prstGeom>
          <a:solidFill>
            <a:srgbClr val="F4F9F6"/>
          </a:solidFill>
          <a:ln w="12700" cap="flat" cmpd="sng">
            <a:solidFill>
              <a:srgbClr val="D8E6DE"/>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2"/>
          <p:cNvSpPr/>
          <p:nvPr/>
        </p:nvSpPr>
        <p:spPr>
          <a:xfrm>
            <a:off x="7406411" y="2450592"/>
            <a:ext cx="19202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A4A2A"/>
              </a:buClr>
              <a:buSzPts val="2600"/>
              <a:buFont typeface="Cambria"/>
              <a:buNone/>
            </a:pPr>
            <a:r>
              <a:rPr lang="en-US" sz="2600" b="1" i="0" u="none" strike="noStrike" cap="none">
                <a:solidFill>
                  <a:srgbClr val="0A4A2A"/>
                </a:solidFill>
                <a:latin typeface="Cambria"/>
                <a:ea typeface="Cambria"/>
                <a:cs typeface="Cambria"/>
                <a:sym typeface="Cambria"/>
              </a:rPr>
              <a:t>2029</a:t>
            </a:r>
            <a:endParaRPr sz="2600" b="0" i="0" u="none" strike="noStrike" cap="none">
              <a:solidFill>
                <a:schemeClr val="dk1"/>
              </a:solidFill>
              <a:latin typeface="Calibri"/>
              <a:ea typeface="Calibri"/>
              <a:cs typeface="Calibri"/>
              <a:sym typeface="Calibri"/>
            </a:endParaRPr>
          </a:p>
        </p:txBody>
      </p:sp>
      <p:sp>
        <p:nvSpPr>
          <p:cNvPr id="654" name="Google Shape;654;p22"/>
          <p:cNvSpPr/>
          <p:nvPr/>
        </p:nvSpPr>
        <p:spPr>
          <a:xfrm>
            <a:off x="7424699" y="3063240"/>
            <a:ext cx="1883664" cy="640080"/>
          </a:xfrm>
          <a:prstGeom prst="rect">
            <a:avLst/>
          </a:prstGeom>
          <a:no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0A4A2A"/>
              </a:buClr>
              <a:buSzPts val="1400"/>
              <a:buFont typeface="Cambria"/>
              <a:buNone/>
            </a:pPr>
            <a:r>
              <a:rPr lang="en-US" sz="1400" b="1" i="0" u="none" strike="noStrike" cap="none">
                <a:solidFill>
                  <a:srgbClr val="0A4A2A"/>
                </a:solidFill>
                <a:latin typeface="Cambria"/>
                <a:ea typeface="Cambria"/>
                <a:cs typeface="Cambria"/>
                <a:sym typeface="Cambria"/>
              </a:rPr>
              <a:t>Penguatan Dampak</a:t>
            </a:r>
            <a:endParaRPr sz="1400" b="0" i="0" u="none" strike="noStrike" cap="none">
              <a:solidFill>
                <a:schemeClr val="dk1"/>
              </a:solidFill>
              <a:latin typeface="Calibri"/>
              <a:ea typeface="Calibri"/>
              <a:cs typeface="Calibri"/>
              <a:sym typeface="Calibri"/>
            </a:endParaRPr>
          </a:p>
        </p:txBody>
      </p:sp>
      <p:sp>
        <p:nvSpPr>
          <p:cNvPr id="655" name="Google Shape;655;p22"/>
          <p:cNvSpPr/>
          <p:nvPr/>
        </p:nvSpPr>
        <p:spPr>
          <a:xfrm>
            <a:off x="7479563" y="3749040"/>
            <a:ext cx="1773936" cy="1554480"/>
          </a:xfrm>
          <a:prstGeom prst="rect">
            <a:avLst/>
          </a:prstGeom>
          <a:noFill/>
          <a:ln>
            <a:noFill/>
          </a:ln>
        </p:spPr>
        <p:txBody>
          <a:bodyPr spcFirstLastPara="1" wrap="square" lIns="0" tIns="0" rIns="0" bIns="0" anchor="ctr" anchorCtr="0">
            <a:noAutofit/>
          </a:bodyPr>
          <a:lstStyle/>
          <a:p>
            <a:pPr marL="0" marR="0" lvl="0" indent="0" algn="ctr" rtl="0">
              <a:lnSpc>
                <a:spcPct val="108000"/>
              </a:lnSpc>
              <a:spcBef>
                <a:spcPts val="0"/>
              </a:spcBef>
              <a:spcAft>
                <a:spcPts val="0"/>
              </a:spcAft>
              <a:buClr>
                <a:srgbClr val="15271D"/>
              </a:buClr>
              <a:buSzPts val="1050"/>
              <a:buFont typeface="Calibri"/>
              <a:buNone/>
            </a:pPr>
            <a:r>
              <a:rPr lang="en-US" sz="1050" b="0" i="0" u="none" strike="noStrike" cap="none">
                <a:solidFill>
                  <a:srgbClr val="15271D"/>
                </a:solidFill>
                <a:latin typeface="Calibri"/>
                <a:ea typeface="Calibri"/>
                <a:cs typeface="Calibri"/>
                <a:sym typeface="Calibri"/>
              </a:rPr>
              <a:t>Audit dampak program, kemandirian dana lewat wakaf &amp; ZIS, konsolidasi jaringan.</a:t>
            </a:r>
            <a:endParaRPr sz="1050" b="0" i="0" u="none" strike="noStrike" cap="none">
              <a:solidFill>
                <a:schemeClr val="dk1"/>
              </a:solidFill>
              <a:latin typeface="Calibri"/>
              <a:ea typeface="Calibri"/>
              <a:cs typeface="Calibri"/>
              <a:sym typeface="Calibri"/>
            </a:endParaRPr>
          </a:p>
        </p:txBody>
      </p:sp>
      <p:sp>
        <p:nvSpPr>
          <p:cNvPr id="656" name="Google Shape;656;p22"/>
          <p:cNvSpPr/>
          <p:nvPr/>
        </p:nvSpPr>
        <p:spPr>
          <a:xfrm>
            <a:off x="10472623" y="1801368"/>
            <a:ext cx="329184" cy="329184"/>
          </a:xfrm>
          <a:prstGeom prst="ellipse">
            <a:avLst/>
          </a:prstGeom>
          <a:solidFill>
            <a:srgbClr val="C49A2E"/>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2"/>
          <p:cNvSpPr/>
          <p:nvPr/>
        </p:nvSpPr>
        <p:spPr>
          <a:xfrm>
            <a:off x="9585655" y="2194560"/>
            <a:ext cx="2103120" cy="3200400"/>
          </a:xfrm>
          <a:prstGeom prst="roundRect">
            <a:avLst>
              <a:gd name="adj" fmla="val 3913"/>
            </a:avLst>
          </a:prstGeom>
          <a:solidFill>
            <a:srgbClr val="0A4A2A"/>
          </a:solidFill>
          <a:ln w="12700" cap="flat" cmpd="sng">
            <a:solidFill>
              <a:srgbClr val="0A4A2A"/>
            </a:solidFill>
            <a:prstDash val="solid"/>
            <a:round/>
            <a:headEnd type="none" w="sm" len="sm"/>
            <a:tailEnd type="none" w="sm" len="sm"/>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2"/>
          <p:cNvSpPr/>
          <p:nvPr/>
        </p:nvSpPr>
        <p:spPr>
          <a:xfrm>
            <a:off x="9677095" y="2450592"/>
            <a:ext cx="19202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2600"/>
              <a:buFont typeface="Cambria"/>
              <a:buNone/>
            </a:pPr>
            <a:r>
              <a:rPr lang="en-US" sz="2600" b="1" i="0" u="none" strike="noStrike" cap="none">
                <a:solidFill>
                  <a:srgbClr val="C49A2E"/>
                </a:solidFill>
                <a:latin typeface="Cambria"/>
                <a:ea typeface="Cambria"/>
                <a:cs typeface="Cambria"/>
                <a:sym typeface="Cambria"/>
              </a:rPr>
              <a:t>2030</a:t>
            </a:r>
            <a:endParaRPr sz="2600" b="0" i="0" u="none" strike="noStrike" cap="none">
              <a:solidFill>
                <a:schemeClr val="dk1"/>
              </a:solidFill>
              <a:latin typeface="Calibri"/>
              <a:ea typeface="Calibri"/>
              <a:cs typeface="Calibri"/>
              <a:sym typeface="Calibri"/>
            </a:endParaRPr>
          </a:p>
        </p:txBody>
      </p:sp>
      <p:sp>
        <p:nvSpPr>
          <p:cNvPr id="659" name="Google Shape;659;p22"/>
          <p:cNvSpPr/>
          <p:nvPr/>
        </p:nvSpPr>
        <p:spPr>
          <a:xfrm>
            <a:off x="9695383" y="3063240"/>
            <a:ext cx="1883664" cy="640080"/>
          </a:xfrm>
          <a:prstGeom prst="rect">
            <a:avLst/>
          </a:prstGeom>
          <a:no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FFFFFF"/>
              </a:buClr>
              <a:buSzPts val="1400"/>
              <a:buFont typeface="Cambria"/>
              <a:buNone/>
            </a:pPr>
            <a:r>
              <a:rPr lang="en-US" sz="1400" b="1" i="0" u="none" strike="noStrike" cap="none">
                <a:solidFill>
                  <a:srgbClr val="FFFFFF"/>
                </a:solidFill>
                <a:latin typeface="Cambria"/>
                <a:ea typeface="Cambria"/>
                <a:cs typeface="Cambria"/>
                <a:sym typeface="Cambria"/>
              </a:rPr>
              <a:t>Legacy &amp; Transisi</a:t>
            </a:r>
            <a:endParaRPr sz="1400" b="0" i="0" u="none" strike="noStrike" cap="none">
              <a:solidFill>
                <a:schemeClr val="dk1"/>
              </a:solidFill>
              <a:latin typeface="Calibri"/>
              <a:ea typeface="Calibri"/>
              <a:cs typeface="Calibri"/>
              <a:sym typeface="Calibri"/>
            </a:endParaRPr>
          </a:p>
        </p:txBody>
      </p:sp>
      <p:sp>
        <p:nvSpPr>
          <p:cNvPr id="660" name="Google Shape;660;p22"/>
          <p:cNvSpPr/>
          <p:nvPr/>
        </p:nvSpPr>
        <p:spPr>
          <a:xfrm>
            <a:off x="9750247" y="3749040"/>
            <a:ext cx="1773936" cy="1554480"/>
          </a:xfrm>
          <a:prstGeom prst="rect">
            <a:avLst/>
          </a:prstGeom>
          <a:noFill/>
          <a:ln>
            <a:noFill/>
          </a:ln>
        </p:spPr>
        <p:txBody>
          <a:bodyPr spcFirstLastPara="1" wrap="square" lIns="0" tIns="0" rIns="0" bIns="0" anchor="ctr" anchorCtr="0">
            <a:noAutofit/>
          </a:bodyPr>
          <a:lstStyle/>
          <a:p>
            <a:pPr marL="0" marR="0" lvl="0" indent="0" algn="ctr" rtl="0">
              <a:lnSpc>
                <a:spcPct val="108000"/>
              </a:lnSpc>
              <a:spcBef>
                <a:spcPts val="0"/>
              </a:spcBef>
              <a:spcAft>
                <a:spcPts val="0"/>
              </a:spcAft>
              <a:buClr>
                <a:srgbClr val="DCEBE2"/>
              </a:buClr>
              <a:buSzPts val="1050"/>
              <a:buFont typeface="Calibri"/>
              <a:buNone/>
            </a:pPr>
            <a:r>
              <a:rPr lang="en-US" sz="1050" b="0" i="0" u="none" strike="noStrike" cap="none">
                <a:solidFill>
                  <a:srgbClr val="DCEBE2"/>
                </a:solidFill>
                <a:latin typeface="Calibri"/>
                <a:ea typeface="Calibri"/>
                <a:cs typeface="Calibri"/>
                <a:sym typeface="Calibri"/>
              </a:rPr>
              <a:t>Capaian terdokumentasi, model distandarisasi, kader kepemimpinan berikutnya disiapkan.</a:t>
            </a:r>
            <a:endParaRPr sz="1050" b="0" i="0" u="none" strike="noStrike" cap="none">
              <a:solidFill>
                <a:schemeClr val="dk1"/>
              </a:solidFill>
              <a:latin typeface="Calibri"/>
              <a:ea typeface="Calibri"/>
              <a:cs typeface="Calibri"/>
              <a:sym typeface="Calibri"/>
            </a:endParaRPr>
          </a:p>
        </p:txBody>
      </p:sp>
      <p:sp>
        <p:nvSpPr>
          <p:cNvPr id="661" name="Google Shape;661;p22"/>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662" name="Google Shape;662;p22"/>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663" name="Google Shape;663;p22"/>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20</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68"/>
        <p:cNvGrpSpPr/>
        <p:nvPr/>
      </p:nvGrpSpPr>
      <p:grpSpPr>
        <a:xfrm>
          <a:off x="0" y="0"/>
          <a:ext cx="0" cy="0"/>
          <a:chOff x="0" y="0"/>
          <a:chExt cx="0" cy="0"/>
        </a:xfrm>
      </p:grpSpPr>
      <p:sp>
        <p:nvSpPr>
          <p:cNvPr id="669" name="Google Shape;669;p23"/>
          <p:cNvSpPr/>
          <p:nvPr/>
        </p:nvSpPr>
        <p:spPr>
          <a:xfrm>
            <a:off x="502920" y="384048"/>
            <a:ext cx="10058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200"/>
              <a:buFont typeface="Calibri"/>
              <a:buNone/>
            </a:pPr>
            <a:r>
              <a:rPr lang="en-US" sz="1200" b="1" i="0" u="none" strike="noStrike" cap="none">
                <a:solidFill>
                  <a:srgbClr val="C49A2E"/>
                </a:solidFill>
                <a:latin typeface="Calibri"/>
                <a:ea typeface="Calibri"/>
                <a:cs typeface="Calibri"/>
                <a:sym typeface="Calibri"/>
              </a:rPr>
              <a:t>PENJAGA ARAH</a:t>
            </a:r>
            <a:endParaRPr sz="1200" b="0" i="0" u="none" strike="noStrike" cap="none">
              <a:solidFill>
                <a:schemeClr val="dk1"/>
              </a:solidFill>
              <a:latin typeface="Calibri"/>
              <a:ea typeface="Calibri"/>
              <a:cs typeface="Calibri"/>
              <a:sym typeface="Calibri"/>
            </a:endParaRPr>
          </a:p>
        </p:txBody>
      </p:sp>
      <p:sp>
        <p:nvSpPr>
          <p:cNvPr id="670" name="Google Shape;670;p23"/>
          <p:cNvSpPr/>
          <p:nvPr/>
        </p:nvSpPr>
        <p:spPr>
          <a:xfrm>
            <a:off x="502920" y="676656"/>
            <a:ext cx="1115568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A4A2A"/>
              </a:buClr>
              <a:buSzPts val="3000"/>
              <a:buFont typeface="Cambria"/>
              <a:buNone/>
            </a:pPr>
            <a:r>
              <a:rPr lang="en-US" sz="3000" b="1" i="0" u="none" strike="noStrike" cap="none">
                <a:solidFill>
                  <a:srgbClr val="0A4A2A"/>
                </a:solidFill>
                <a:latin typeface="Cambria"/>
                <a:ea typeface="Cambria"/>
                <a:cs typeface="Cambria"/>
                <a:sym typeface="Cambria"/>
              </a:rPr>
              <a:t>Budaya Kinerja &amp; Evaluasi</a:t>
            </a:r>
            <a:endParaRPr sz="3000" b="0" i="0" u="none" strike="noStrike" cap="none">
              <a:solidFill>
                <a:schemeClr val="dk1"/>
              </a:solidFill>
              <a:latin typeface="Calibri"/>
              <a:ea typeface="Calibri"/>
              <a:cs typeface="Calibri"/>
              <a:sym typeface="Calibri"/>
            </a:endParaRPr>
          </a:p>
        </p:txBody>
      </p:sp>
      <p:sp>
        <p:nvSpPr>
          <p:cNvPr id="671" name="Google Shape;671;p23"/>
          <p:cNvSpPr/>
          <p:nvPr/>
        </p:nvSpPr>
        <p:spPr>
          <a:xfrm>
            <a:off x="502920" y="1783080"/>
            <a:ext cx="3657600" cy="3977640"/>
          </a:xfrm>
          <a:prstGeom prst="roundRect">
            <a:avLst>
              <a:gd name="adj" fmla="val 2500"/>
            </a:avLst>
          </a:prstGeom>
          <a:solidFill>
            <a:srgbClr val="0A4A2A"/>
          </a:solidFill>
          <a:ln>
            <a:noFill/>
          </a:ln>
          <a:effectLst>
            <a:outerShdw blurRad="88900" dist="38100" dir="5400000" algn="bl" rotWithShape="0">
              <a:srgbClr val="0A2A1A">
                <a:alpha val="1411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3"/>
          <p:cNvSpPr/>
          <p:nvPr/>
        </p:nvSpPr>
        <p:spPr>
          <a:xfrm>
            <a:off x="548640" y="2331720"/>
            <a:ext cx="3566160" cy="10972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49A2E"/>
              </a:buClr>
              <a:buSzPts val="6400"/>
              <a:buFont typeface="Cambria"/>
              <a:buNone/>
            </a:pPr>
            <a:r>
              <a:rPr lang="en-US" sz="6400" b="1" i="0" u="none" strike="noStrike" cap="none">
                <a:solidFill>
                  <a:srgbClr val="C49A2E"/>
                </a:solidFill>
                <a:latin typeface="Cambria"/>
                <a:ea typeface="Cambria"/>
                <a:cs typeface="Cambria"/>
                <a:sym typeface="Cambria"/>
              </a:rPr>
              <a:t>≥ 70%</a:t>
            </a:r>
            <a:endParaRPr sz="6400" b="0" i="0" u="none" strike="noStrike" cap="none">
              <a:solidFill>
                <a:schemeClr val="dk1"/>
              </a:solidFill>
              <a:latin typeface="Calibri"/>
              <a:ea typeface="Calibri"/>
              <a:cs typeface="Calibri"/>
              <a:sym typeface="Calibri"/>
            </a:endParaRPr>
          </a:p>
        </p:txBody>
      </p:sp>
      <p:sp>
        <p:nvSpPr>
          <p:cNvPr id="673" name="Google Shape;673;p23"/>
          <p:cNvSpPr/>
          <p:nvPr/>
        </p:nvSpPr>
        <p:spPr>
          <a:xfrm>
            <a:off x="777240" y="3474720"/>
            <a:ext cx="3108960" cy="73152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FFFFFF"/>
              </a:buClr>
              <a:buSzPts val="1400"/>
              <a:buFont typeface="Calibri"/>
              <a:buNone/>
            </a:pPr>
            <a:r>
              <a:rPr lang="en-US" sz="1400" b="0" i="0" u="none" strike="noStrike" cap="none">
                <a:solidFill>
                  <a:srgbClr val="FFFFFF"/>
                </a:solidFill>
                <a:latin typeface="Calibri"/>
                <a:ea typeface="Calibri"/>
                <a:cs typeface="Calibri"/>
                <a:sym typeface="Calibri"/>
              </a:rPr>
              <a:t>program tahunan terlaksana sesuai target</a:t>
            </a:r>
            <a:endParaRPr sz="1400" b="0" i="0" u="none" strike="noStrike" cap="none">
              <a:solidFill>
                <a:schemeClr val="dk1"/>
              </a:solidFill>
              <a:latin typeface="Calibri"/>
              <a:ea typeface="Calibri"/>
              <a:cs typeface="Calibri"/>
              <a:sym typeface="Calibri"/>
            </a:endParaRPr>
          </a:p>
        </p:txBody>
      </p:sp>
      <p:sp>
        <p:nvSpPr>
          <p:cNvPr id="674" name="Google Shape;674;p23"/>
          <p:cNvSpPr/>
          <p:nvPr/>
        </p:nvSpPr>
        <p:spPr>
          <a:xfrm>
            <a:off x="777240" y="4343400"/>
            <a:ext cx="3108960" cy="9144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CFE3D7"/>
              </a:buClr>
              <a:buSzPts val="1150"/>
              <a:buFont typeface="Calibri"/>
              <a:buNone/>
            </a:pPr>
            <a:r>
              <a:rPr lang="en-US" sz="1150" b="0" i="1" u="none" strike="noStrike" cap="none">
                <a:solidFill>
                  <a:srgbClr val="CFE3D7"/>
                </a:solidFill>
                <a:latin typeface="Calibri"/>
                <a:ea typeface="Calibri"/>
                <a:cs typeface="Calibri"/>
                <a:sym typeface="Calibri"/>
              </a:rPr>
              <a:t>Standar minimum keterlaksanaan + progres meningkat tiap tahun.</a:t>
            </a:r>
            <a:endParaRPr sz="1150" b="0" i="0" u="none" strike="noStrike" cap="none">
              <a:solidFill>
                <a:schemeClr val="dk1"/>
              </a:solidFill>
              <a:latin typeface="Calibri"/>
              <a:ea typeface="Calibri"/>
              <a:cs typeface="Calibri"/>
              <a:sym typeface="Calibri"/>
            </a:endParaRPr>
          </a:p>
        </p:txBody>
      </p:sp>
      <p:sp>
        <p:nvSpPr>
          <p:cNvPr id="675" name="Google Shape;675;p23"/>
          <p:cNvSpPr/>
          <p:nvPr/>
        </p:nvSpPr>
        <p:spPr>
          <a:xfrm>
            <a:off x="4434840" y="1783080"/>
            <a:ext cx="7251192" cy="914400"/>
          </a:xfrm>
          <a:prstGeom prst="roundRect">
            <a:avLst>
              <a:gd name="adj" fmla="val 7000"/>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3"/>
          <p:cNvSpPr/>
          <p:nvPr/>
        </p:nvSpPr>
        <p:spPr>
          <a:xfrm>
            <a:off x="4663440" y="1984248"/>
            <a:ext cx="512064" cy="512064"/>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77" name="Google Shape;677;p23" descr="preencoded.png"/>
          <p:cNvPicPr preferRelativeResize="0"/>
          <p:nvPr/>
        </p:nvPicPr>
        <p:blipFill rotWithShape="1">
          <a:blip r:embed="rId3">
            <a:alphaModFix/>
          </a:blip>
          <a:srcRect/>
          <a:stretch/>
        </p:blipFill>
        <p:spPr>
          <a:xfrm>
            <a:off x="4782312" y="2103120"/>
            <a:ext cx="274320" cy="274320"/>
          </a:xfrm>
          <a:prstGeom prst="rect">
            <a:avLst/>
          </a:prstGeom>
          <a:noFill/>
          <a:ln>
            <a:noFill/>
          </a:ln>
        </p:spPr>
      </p:pic>
      <p:sp>
        <p:nvSpPr>
          <p:cNvPr id="678" name="Google Shape;678;p23"/>
          <p:cNvSpPr/>
          <p:nvPr/>
        </p:nvSpPr>
        <p:spPr>
          <a:xfrm>
            <a:off x="5349240" y="1892808"/>
            <a:ext cx="6217920" cy="713232"/>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A4A2A"/>
              </a:buClr>
              <a:buSzPts val="1200"/>
              <a:buFont typeface="Calibri"/>
              <a:buNone/>
            </a:pPr>
            <a:r>
              <a:rPr lang="en-US" sz="1200" b="1" i="0" u="none" strike="noStrike" cap="none">
                <a:solidFill>
                  <a:srgbClr val="0A4A2A"/>
                </a:solidFill>
                <a:latin typeface="Calibri"/>
                <a:ea typeface="Calibri"/>
                <a:cs typeface="Calibri"/>
                <a:sym typeface="Calibri"/>
              </a:rPr>
              <a:t>Evaluasi berjenjang  —  </a:t>
            </a:r>
            <a:r>
              <a:rPr lang="en-US" sz="1200" b="0" i="0" u="none" strike="noStrike" cap="none">
                <a:solidFill>
                  <a:srgbClr val="15271D"/>
                </a:solidFill>
                <a:latin typeface="Calibri"/>
                <a:ea typeface="Calibri"/>
                <a:cs typeface="Calibri"/>
                <a:sym typeface="Calibri"/>
              </a:rPr>
              <a:t>PWNU menilai capaian seluruh bidang; PCNU, MWCNU &amp; ranting menilai pelayanan ke jamaah.</a:t>
            </a:r>
            <a:endParaRPr sz="1200" b="0" i="0" u="none" strike="noStrike" cap="none">
              <a:solidFill>
                <a:schemeClr val="dk1"/>
              </a:solidFill>
              <a:latin typeface="Calibri"/>
              <a:ea typeface="Calibri"/>
              <a:cs typeface="Calibri"/>
              <a:sym typeface="Calibri"/>
            </a:endParaRPr>
          </a:p>
        </p:txBody>
      </p:sp>
      <p:sp>
        <p:nvSpPr>
          <p:cNvPr id="679" name="Google Shape;679;p23"/>
          <p:cNvSpPr/>
          <p:nvPr/>
        </p:nvSpPr>
        <p:spPr>
          <a:xfrm>
            <a:off x="4434840" y="2807208"/>
            <a:ext cx="7251192" cy="914400"/>
          </a:xfrm>
          <a:prstGeom prst="roundRect">
            <a:avLst>
              <a:gd name="adj" fmla="val 7000"/>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3"/>
          <p:cNvSpPr/>
          <p:nvPr/>
        </p:nvSpPr>
        <p:spPr>
          <a:xfrm>
            <a:off x="4663440" y="3008376"/>
            <a:ext cx="512064" cy="512064"/>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1" name="Google Shape;681;p23" descr="preencoded.png"/>
          <p:cNvPicPr preferRelativeResize="0"/>
          <p:nvPr/>
        </p:nvPicPr>
        <p:blipFill rotWithShape="1">
          <a:blip r:embed="rId4">
            <a:alphaModFix/>
          </a:blip>
          <a:srcRect/>
          <a:stretch/>
        </p:blipFill>
        <p:spPr>
          <a:xfrm>
            <a:off x="4782312" y="3127248"/>
            <a:ext cx="274320" cy="274320"/>
          </a:xfrm>
          <a:prstGeom prst="rect">
            <a:avLst/>
          </a:prstGeom>
          <a:noFill/>
          <a:ln>
            <a:noFill/>
          </a:ln>
        </p:spPr>
      </p:pic>
      <p:sp>
        <p:nvSpPr>
          <p:cNvPr id="682" name="Google Shape;682;p23"/>
          <p:cNvSpPr/>
          <p:nvPr/>
        </p:nvSpPr>
        <p:spPr>
          <a:xfrm>
            <a:off x="5349240" y="2916936"/>
            <a:ext cx="6217920" cy="713232"/>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A4A2A"/>
              </a:buClr>
              <a:buSzPts val="1200"/>
              <a:buFont typeface="Calibri"/>
              <a:buNone/>
            </a:pPr>
            <a:r>
              <a:rPr lang="en-US" sz="1200" b="1" i="0" u="none" strike="noStrike" cap="none">
                <a:solidFill>
                  <a:srgbClr val="0A4A2A"/>
                </a:solidFill>
                <a:latin typeface="Calibri"/>
                <a:ea typeface="Calibri"/>
                <a:cs typeface="Calibri"/>
                <a:sym typeface="Calibri"/>
              </a:rPr>
              <a:t>Scorecard &amp; pelaporan tertib  —  </a:t>
            </a:r>
            <a:r>
              <a:rPr lang="en-US" sz="1200" b="0" i="0" u="none" strike="noStrike" cap="none">
                <a:solidFill>
                  <a:srgbClr val="15271D"/>
                </a:solidFill>
                <a:latin typeface="Calibri"/>
                <a:ea typeface="Calibri"/>
                <a:cs typeface="Calibri"/>
                <a:sym typeface="Calibri"/>
              </a:rPr>
              <a:t>Setiap bidang &amp; jenjang melaporkan progres — sarana perbaikan, bukan beban administrasi.</a:t>
            </a:r>
            <a:endParaRPr sz="1200" b="0" i="0" u="none" strike="noStrike" cap="none">
              <a:solidFill>
                <a:schemeClr val="dk1"/>
              </a:solidFill>
              <a:latin typeface="Calibri"/>
              <a:ea typeface="Calibri"/>
              <a:cs typeface="Calibri"/>
              <a:sym typeface="Calibri"/>
            </a:endParaRPr>
          </a:p>
        </p:txBody>
      </p:sp>
      <p:sp>
        <p:nvSpPr>
          <p:cNvPr id="683" name="Google Shape;683;p23"/>
          <p:cNvSpPr/>
          <p:nvPr/>
        </p:nvSpPr>
        <p:spPr>
          <a:xfrm>
            <a:off x="4434840" y="3831336"/>
            <a:ext cx="7251192" cy="914400"/>
          </a:xfrm>
          <a:prstGeom prst="roundRect">
            <a:avLst>
              <a:gd name="adj" fmla="val 7000"/>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3"/>
          <p:cNvSpPr/>
          <p:nvPr/>
        </p:nvSpPr>
        <p:spPr>
          <a:xfrm>
            <a:off x="4663440" y="4032504"/>
            <a:ext cx="512064" cy="512064"/>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5" name="Google Shape;685;p23" descr="preencoded.png"/>
          <p:cNvPicPr preferRelativeResize="0"/>
          <p:nvPr/>
        </p:nvPicPr>
        <p:blipFill rotWithShape="1">
          <a:blip r:embed="rId5">
            <a:alphaModFix/>
          </a:blip>
          <a:srcRect/>
          <a:stretch/>
        </p:blipFill>
        <p:spPr>
          <a:xfrm>
            <a:off x="4782312" y="4151376"/>
            <a:ext cx="274320" cy="274320"/>
          </a:xfrm>
          <a:prstGeom prst="rect">
            <a:avLst/>
          </a:prstGeom>
          <a:noFill/>
          <a:ln>
            <a:noFill/>
          </a:ln>
        </p:spPr>
      </p:pic>
      <p:sp>
        <p:nvSpPr>
          <p:cNvPr id="686" name="Google Shape;686;p23"/>
          <p:cNvSpPr/>
          <p:nvPr/>
        </p:nvSpPr>
        <p:spPr>
          <a:xfrm>
            <a:off x="5349240" y="3941064"/>
            <a:ext cx="6217920" cy="713232"/>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A4A2A"/>
              </a:buClr>
              <a:buSzPts val="1200"/>
              <a:buFont typeface="Calibri"/>
              <a:buNone/>
            </a:pPr>
            <a:r>
              <a:rPr lang="en-US" sz="1200" b="1" i="0" u="none" strike="noStrike" cap="none">
                <a:solidFill>
                  <a:srgbClr val="0A4A2A"/>
                </a:solidFill>
                <a:latin typeface="Calibri"/>
                <a:ea typeface="Calibri"/>
                <a:cs typeface="Calibri"/>
                <a:sym typeface="Calibri"/>
              </a:rPr>
              <a:t>Hasil → penyempurnaan program  —  </a:t>
            </a:r>
            <a:r>
              <a:rPr lang="en-US" sz="1200" b="0" i="0" u="none" strike="noStrike" cap="none">
                <a:solidFill>
                  <a:srgbClr val="15271D"/>
                </a:solidFill>
                <a:latin typeface="Calibri"/>
                <a:ea typeface="Calibri"/>
                <a:cs typeface="Calibri"/>
                <a:sym typeface="Calibri"/>
              </a:rPr>
              <a:t>Program berdampak diperluas; yang belum jalan dikaji ulang lewat musyawarah.</a:t>
            </a:r>
            <a:endParaRPr sz="1200" b="0" i="0" u="none" strike="noStrike" cap="none">
              <a:solidFill>
                <a:schemeClr val="dk1"/>
              </a:solidFill>
              <a:latin typeface="Calibri"/>
              <a:ea typeface="Calibri"/>
              <a:cs typeface="Calibri"/>
              <a:sym typeface="Calibri"/>
            </a:endParaRPr>
          </a:p>
        </p:txBody>
      </p:sp>
      <p:sp>
        <p:nvSpPr>
          <p:cNvPr id="687" name="Google Shape;687;p23"/>
          <p:cNvSpPr/>
          <p:nvPr/>
        </p:nvSpPr>
        <p:spPr>
          <a:xfrm>
            <a:off x="4434840" y="4855464"/>
            <a:ext cx="7251192" cy="914400"/>
          </a:xfrm>
          <a:prstGeom prst="roundRect">
            <a:avLst>
              <a:gd name="adj" fmla="val 7000"/>
            </a:avLst>
          </a:prstGeom>
          <a:solidFill>
            <a:srgbClr val="F4F9F6"/>
          </a:solidFill>
          <a:ln w="12700" cap="flat" cmpd="sng">
            <a:solidFill>
              <a:srgbClr val="D8E6D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3"/>
          <p:cNvSpPr/>
          <p:nvPr/>
        </p:nvSpPr>
        <p:spPr>
          <a:xfrm>
            <a:off x="4663440" y="5056632"/>
            <a:ext cx="512064" cy="512064"/>
          </a:xfrm>
          <a:prstGeom prst="ellipse">
            <a:avLst/>
          </a:prstGeom>
          <a:solidFill>
            <a:srgbClr val="EAF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9" name="Google Shape;689;p23" descr="preencoded.png"/>
          <p:cNvPicPr preferRelativeResize="0"/>
          <p:nvPr/>
        </p:nvPicPr>
        <p:blipFill rotWithShape="1">
          <a:blip r:embed="rId6">
            <a:alphaModFix/>
          </a:blip>
          <a:srcRect/>
          <a:stretch/>
        </p:blipFill>
        <p:spPr>
          <a:xfrm>
            <a:off x="4782312" y="5175504"/>
            <a:ext cx="274320" cy="274320"/>
          </a:xfrm>
          <a:prstGeom prst="rect">
            <a:avLst/>
          </a:prstGeom>
          <a:noFill/>
          <a:ln>
            <a:noFill/>
          </a:ln>
        </p:spPr>
      </p:pic>
      <p:sp>
        <p:nvSpPr>
          <p:cNvPr id="690" name="Google Shape;690;p23"/>
          <p:cNvSpPr/>
          <p:nvPr/>
        </p:nvSpPr>
        <p:spPr>
          <a:xfrm>
            <a:off x="5349240" y="4965192"/>
            <a:ext cx="6217920" cy="713232"/>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A4A2A"/>
              </a:buClr>
              <a:buSzPts val="1200"/>
              <a:buFont typeface="Calibri"/>
              <a:buNone/>
            </a:pPr>
            <a:r>
              <a:rPr lang="en-US" sz="1200" b="1" i="0" u="none" strike="noStrike" cap="none">
                <a:solidFill>
                  <a:srgbClr val="0A4A2A"/>
                </a:solidFill>
                <a:latin typeface="Calibri"/>
                <a:ea typeface="Calibri"/>
                <a:cs typeface="Calibri"/>
                <a:sym typeface="Calibri"/>
              </a:rPr>
              <a:t>Menjaga kesinambungan  —  </a:t>
            </a:r>
            <a:r>
              <a:rPr lang="en-US" sz="1200" b="0" i="0" u="none" strike="noStrike" cap="none">
                <a:solidFill>
                  <a:srgbClr val="15271D"/>
                </a:solidFill>
                <a:latin typeface="Calibri"/>
                <a:ea typeface="Calibri"/>
                <a:cs typeface="Calibri"/>
                <a:sym typeface="Calibri"/>
              </a:rPr>
              <a:t>Dokumentasi pengalaman menjadi bekal pengurus berikutnya — tidak mulai dari nol.</a:t>
            </a:r>
            <a:endParaRPr sz="1200" b="0" i="0" u="none" strike="noStrike" cap="none">
              <a:solidFill>
                <a:schemeClr val="dk1"/>
              </a:solidFill>
              <a:latin typeface="Calibri"/>
              <a:ea typeface="Calibri"/>
              <a:cs typeface="Calibri"/>
              <a:sym typeface="Calibri"/>
            </a:endParaRPr>
          </a:p>
        </p:txBody>
      </p:sp>
      <p:sp>
        <p:nvSpPr>
          <p:cNvPr id="691" name="Google Shape;691;p23"/>
          <p:cNvSpPr/>
          <p:nvPr/>
        </p:nvSpPr>
        <p:spPr>
          <a:xfrm>
            <a:off x="502920" y="6473952"/>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Muskerwil PWNU Aceh 2026–2031</a:t>
            </a:r>
            <a:endParaRPr sz="900" b="0" i="0" u="none" strike="noStrike" cap="none">
              <a:solidFill>
                <a:schemeClr val="dk1"/>
              </a:solidFill>
              <a:latin typeface="Calibri"/>
              <a:ea typeface="Calibri"/>
              <a:cs typeface="Calibri"/>
              <a:sym typeface="Calibri"/>
            </a:endParaRPr>
          </a:p>
        </p:txBody>
      </p:sp>
      <p:sp>
        <p:nvSpPr>
          <p:cNvPr id="692" name="Google Shape;692;p23"/>
          <p:cNvSpPr/>
          <p:nvPr/>
        </p:nvSpPr>
        <p:spPr>
          <a:xfrm>
            <a:off x="8031175" y="6473952"/>
            <a:ext cx="310896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5C7167"/>
              </a:buClr>
              <a:buSzPts val="900"/>
              <a:buFont typeface="Calibri"/>
              <a:buNone/>
            </a:pPr>
            <a:r>
              <a:rPr lang="en-US" sz="900" b="0" i="0" u="none" strike="noStrike" cap="none">
                <a:solidFill>
                  <a:srgbClr val="5C7167"/>
                </a:solidFill>
                <a:latin typeface="Calibri"/>
                <a:ea typeface="Calibri"/>
                <a:cs typeface="Calibri"/>
                <a:sym typeface="Calibri"/>
              </a:rPr>
              <a:t>Sinergi Renstra &amp; Program Kerja</a:t>
            </a:r>
            <a:endParaRPr sz="900" b="0" i="0" u="none" strike="noStrike" cap="none">
              <a:solidFill>
                <a:schemeClr val="dk1"/>
              </a:solidFill>
              <a:latin typeface="Calibri"/>
              <a:ea typeface="Calibri"/>
              <a:cs typeface="Calibri"/>
              <a:sym typeface="Calibri"/>
            </a:endParaRPr>
          </a:p>
        </p:txBody>
      </p:sp>
      <p:sp>
        <p:nvSpPr>
          <p:cNvPr id="693" name="Google Shape;693;p23"/>
          <p:cNvSpPr/>
          <p:nvPr/>
        </p:nvSpPr>
        <p:spPr>
          <a:xfrm>
            <a:off x="11277295" y="6473952"/>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C49A2E"/>
              </a:buClr>
              <a:buSzPts val="900"/>
              <a:buFont typeface="Calibri"/>
              <a:buNone/>
            </a:pPr>
            <a:r>
              <a:rPr lang="en-US" sz="900" b="1" i="0" u="none" strike="noStrike" cap="none">
                <a:solidFill>
                  <a:srgbClr val="C49A2E"/>
                </a:solidFill>
                <a:latin typeface="Calibri"/>
                <a:ea typeface="Calibri"/>
                <a:cs typeface="Calibri"/>
                <a:sym typeface="Calibri"/>
              </a:rPr>
              <a:t>21</a:t>
            </a:r>
            <a:endParaRPr sz="900" b="0" i="0" u="none" strike="noStrike" cap="non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A4A2A"/>
        </a:solidFill>
        <a:effectLst/>
      </p:bgPr>
    </p:bg>
    <p:spTree>
      <p:nvGrpSpPr>
        <p:cNvPr id="1" name="Shape 698"/>
        <p:cNvGrpSpPr/>
        <p:nvPr/>
      </p:nvGrpSpPr>
      <p:grpSpPr>
        <a:xfrm>
          <a:off x="0" y="0"/>
          <a:ext cx="0" cy="0"/>
          <a:chOff x="0" y="0"/>
          <a:chExt cx="0" cy="0"/>
        </a:xfrm>
      </p:grpSpPr>
      <p:sp>
        <p:nvSpPr>
          <p:cNvPr id="699" name="Google Shape;699;p24"/>
          <p:cNvSpPr/>
          <p:nvPr/>
        </p:nvSpPr>
        <p:spPr>
          <a:xfrm>
            <a:off x="8778240" y="3108960"/>
            <a:ext cx="5669280" cy="5669280"/>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4"/>
          <p:cNvSpPr/>
          <p:nvPr/>
        </p:nvSpPr>
        <p:spPr>
          <a:xfrm>
            <a:off x="-2011680" y="-2377440"/>
            <a:ext cx="4937760" cy="4937760"/>
          </a:xfrm>
          <a:prstGeom prst="ellipse">
            <a:avLst/>
          </a:prstGeom>
          <a:solidFill>
            <a:srgbClr val="1566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1" name="Google Shape;701;p24" descr="preencoded.png"/>
          <p:cNvPicPr preferRelativeResize="0"/>
          <p:nvPr/>
        </p:nvPicPr>
        <p:blipFill rotWithShape="1">
          <a:blip r:embed="rId3">
            <a:alphaModFix/>
          </a:blip>
          <a:srcRect/>
          <a:stretch/>
        </p:blipFill>
        <p:spPr>
          <a:xfrm>
            <a:off x="822960" y="777240"/>
            <a:ext cx="1051560" cy="1051560"/>
          </a:xfrm>
          <a:prstGeom prst="rect">
            <a:avLst/>
          </a:prstGeom>
          <a:noFill/>
          <a:ln>
            <a:noFill/>
          </a:ln>
        </p:spPr>
      </p:pic>
      <p:sp>
        <p:nvSpPr>
          <p:cNvPr id="702" name="Google Shape;702;p24"/>
          <p:cNvSpPr/>
          <p:nvPr/>
        </p:nvSpPr>
        <p:spPr>
          <a:xfrm>
            <a:off x="822960" y="1965960"/>
            <a:ext cx="91440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49A2E"/>
              </a:buClr>
              <a:buSzPts val="1300"/>
              <a:buFont typeface="Calibri"/>
              <a:buNone/>
            </a:pPr>
            <a:r>
              <a:rPr lang="en-US" sz="1300" b="1" i="0" u="none" strike="noStrike" cap="none">
                <a:solidFill>
                  <a:srgbClr val="C49A2E"/>
                </a:solidFill>
                <a:latin typeface="Calibri"/>
                <a:ea typeface="Calibri"/>
                <a:cs typeface="Calibri"/>
                <a:sym typeface="Calibri"/>
              </a:rPr>
              <a:t>WAJAH NU ACEH 2031</a:t>
            </a:r>
            <a:endParaRPr sz="1300" b="0" i="0" u="none" strike="noStrike" cap="none">
              <a:solidFill>
                <a:schemeClr val="dk1"/>
              </a:solidFill>
              <a:latin typeface="Calibri"/>
              <a:ea typeface="Calibri"/>
              <a:cs typeface="Calibri"/>
              <a:sym typeface="Calibri"/>
            </a:endParaRPr>
          </a:p>
        </p:txBody>
      </p:sp>
      <p:sp>
        <p:nvSpPr>
          <p:cNvPr id="703" name="Google Shape;703;p24"/>
          <p:cNvSpPr/>
          <p:nvPr/>
        </p:nvSpPr>
        <p:spPr>
          <a:xfrm>
            <a:off x="822960" y="2377440"/>
            <a:ext cx="10515600" cy="173736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FFFFFF"/>
              </a:buClr>
              <a:buSzPts val="3200"/>
              <a:buFont typeface="Cambria"/>
              <a:buNone/>
            </a:pPr>
            <a:r>
              <a:rPr lang="en-US" sz="3200" b="1" i="0" u="none" strike="noStrike" cap="none">
                <a:solidFill>
                  <a:srgbClr val="FFFFFF"/>
                </a:solidFill>
                <a:latin typeface="Cambria"/>
                <a:ea typeface="Cambria"/>
                <a:cs typeface="Cambria"/>
                <a:sym typeface="Cambria"/>
              </a:rPr>
              <a:t>NU Aceh yang </a:t>
            </a:r>
            <a:r>
              <a:rPr lang="en-US" sz="3200" b="1" i="0" u="none" strike="noStrike" cap="none">
                <a:solidFill>
                  <a:srgbClr val="C49A2E"/>
                </a:solidFill>
                <a:latin typeface="Cambria"/>
                <a:ea typeface="Cambria"/>
                <a:cs typeface="Cambria"/>
                <a:sym typeface="Cambria"/>
              </a:rPr>
              <a:t>mengakar, sehat, mandiri, dan terdengar</a:t>
            </a:r>
            <a:r>
              <a:rPr lang="en-US" sz="3200" b="1" i="0" u="none" strike="noStrike" cap="none">
                <a:solidFill>
                  <a:srgbClr val="FFFFFF"/>
                </a:solidFill>
                <a:latin typeface="Cambria"/>
                <a:ea typeface="Cambria"/>
                <a:cs typeface="Cambria"/>
                <a:sym typeface="Cambria"/>
              </a:rPr>
              <a:t> — bergerak sebagai satu jam'iyyah, dari wilayah hingga gampong.</a:t>
            </a:r>
            <a:endParaRPr sz="3200" b="0" i="0" u="none" strike="noStrike" cap="none">
              <a:solidFill>
                <a:schemeClr val="dk1"/>
              </a:solidFill>
              <a:latin typeface="Calibri"/>
              <a:ea typeface="Calibri"/>
              <a:cs typeface="Calibri"/>
              <a:sym typeface="Calibri"/>
            </a:endParaRPr>
          </a:p>
        </p:txBody>
      </p:sp>
      <p:sp>
        <p:nvSpPr>
          <p:cNvPr id="704" name="Google Shape;704;p24"/>
          <p:cNvSpPr/>
          <p:nvPr/>
        </p:nvSpPr>
        <p:spPr>
          <a:xfrm>
            <a:off x="822960" y="4160520"/>
            <a:ext cx="9875520" cy="11430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CFE3D7"/>
              </a:buClr>
              <a:buSzPts val="1500"/>
              <a:buFont typeface="Calibri"/>
              <a:buNone/>
            </a:pPr>
            <a:r>
              <a:rPr lang="en-US" sz="1500" b="0" i="1" u="none" strike="noStrike" cap="none">
                <a:solidFill>
                  <a:srgbClr val="CFE3D7"/>
                </a:solidFill>
                <a:latin typeface="Calibri"/>
                <a:ea typeface="Calibri"/>
                <a:cs typeface="Calibri"/>
                <a:sym typeface="Calibri"/>
              </a:rPr>
              <a:t>Bukan banyaknya kegiatan yang kita kejar, melainkan satu arah perjuangan: Renstra menuntun, program melaksanakan, kader melanjutkan, sinergi menyatukan. Mari kita mulai dari Muskerwil ini.</a:t>
            </a:r>
            <a:endParaRPr sz="1500" b="0" i="0" u="none" strike="noStrike" cap="none">
              <a:solidFill>
                <a:schemeClr val="dk1"/>
              </a:solidFill>
              <a:latin typeface="Calibri"/>
              <a:ea typeface="Calibri"/>
              <a:cs typeface="Calibri"/>
              <a:sym typeface="Calibri"/>
            </a:endParaRPr>
          </a:p>
        </p:txBody>
      </p:sp>
      <p:cxnSp>
        <p:nvCxnSpPr>
          <p:cNvPr id="705" name="Google Shape;705;p24"/>
          <p:cNvCxnSpPr/>
          <p:nvPr/>
        </p:nvCxnSpPr>
        <p:spPr>
          <a:xfrm>
            <a:off x="868680" y="5440680"/>
            <a:ext cx="4206240" cy="0"/>
          </a:xfrm>
          <a:prstGeom prst="straightConnector1">
            <a:avLst/>
          </a:prstGeom>
          <a:noFill/>
          <a:ln w="19050" cap="flat" cmpd="sng">
            <a:solidFill>
              <a:srgbClr val="C49A2E"/>
            </a:solidFill>
            <a:prstDash val="solid"/>
            <a:round/>
            <a:headEnd type="none" w="sm" len="sm"/>
            <a:tailEnd type="none" w="sm" len="sm"/>
          </a:ln>
        </p:spPr>
      </p:cxnSp>
      <p:sp>
        <p:nvSpPr>
          <p:cNvPr id="706" name="Google Shape;706;p24"/>
          <p:cNvSpPr/>
          <p:nvPr/>
        </p:nvSpPr>
        <p:spPr>
          <a:xfrm>
            <a:off x="868680" y="5577840"/>
            <a:ext cx="822960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600"/>
              <a:buFont typeface="Calibri"/>
              <a:buNone/>
            </a:pPr>
            <a:r>
              <a:rPr lang="en-US" sz="1600" b="1" i="0" u="none" strike="noStrike" cap="none">
                <a:solidFill>
                  <a:srgbClr val="FFFFFF"/>
                </a:solidFill>
                <a:latin typeface="Calibri"/>
                <a:ea typeface="Calibri"/>
                <a:cs typeface="Calibri"/>
                <a:sym typeface="Calibri"/>
              </a:rPr>
              <a:t>Kamaruzzaman Bustamam Ahmad</a:t>
            </a:r>
            <a:endParaRPr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E7D7A6"/>
              </a:buClr>
              <a:buSzPts val="1250"/>
              <a:buFont typeface="Calibri"/>
              <a:buNone/>
            </a:pPr>
            <a:r>
              <a:rPr lang="en-US" sz="1250" b="0" i="0" u="none" strike="noStrike" cap="none">
                <a:solidFill>
                  <a:srgbClr val="E7D7A6"/>
                </a:solidFill>
                <a:latin typeface="Calibri"/>
                <a:ea typeface="Calibri"/>
                <a:cs typeface="Calibri"/>
                <a:sym typeface="Calibri"/>
              </a:rPr>
              <a:t>Ketua LAKPESDAM NU Aceh</a:t>
            </a:r>
            <a:endParaRPr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BFD8C9"/>
              </a:buClr>
              <a:buSzPts val="1200"/>
              <a:buFont typeface="Calibri"/>
              <a:buNone/>
            </a:pPr>
            <a:r>
              <a:rPr lang="en-US" sz="1200" b="0" i="1" u="none" strike="noStrike" cap="none">
                <a:solidFill>
                  <a:srgbClr val="BFD8C9"/>
                </a:solidFill>
                <a:latin typeface="Calibri"/>
                <a:ea typeface="Calibri"/>
                <a:cs typeface="Calibri"/>
                <a:sym typeface="Calibri"/>
              </a:rPr>
              <a:t>Wallahul muwaffiq ila aqwamith thariq</a:t>
            </a:r>
            <a:endParaRPr sz="16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2783</Words>
  <Application>Microsoft Macintosh PowerPoint</Application>
  <PresentationFormat>Widescreen</PresentationFormat>
  <Paragraphs>414</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Kamaruzzaman Bustamam Ahmad</cp:lastModifiedBy>
  <cp:revision>1</cp:revision>
  <dcterms:modified xsi:type="dcterms:W3CDTF">2026-06-28T00:12:52Z</dcterms:modified>
</cp:coreProperties>
</file>