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Quattrocento" panose="02020502030000000404" pitchFamily="18" charset="0"/>
      <p:regular r:id="rId11"/>
      <p:bold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3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6976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sp>
      <p:sp>
        <p:nvSpPr>
          <p:cNvPr id="3" name="Shape 1"/>
          <p:cNvSpPr/>
          <p:nvPr/>
        </p:nvSpPr>
        <p:spPr>
          <a:xfrm>
            <a:off x="0" y="0"/>
            <a:ext cx="14630400" cy="8229600"/>
          </a:xfrm>
          <a:prstGeom prst="rect">
            <a:avLst/>
          </a:prstGeom>
          <a:solidFill>
            <a:srgbClr val="12333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62912" y="904041"/>
            <a:ext cx="7468553" cy="1231821"/>
          </a:xfrm>
          <a:prstGeom prst="rect">
            <a:avLst/>
          </a:prstGeom>
          <a:noFill/>
          <a:ln/>
        </p:spPr>
        <p:txBody>
          <a:bodyPr wrap="square" lIns="0" tIns="0" rIns="0" bIns="0" rtlCol="0" anchor="t"/>
          <a:lstStyle/>
          <a:p>
            <a:pPr marL="0" indent="0" algn="ctr">
              <a:lnSpc>
                <a:spcPts val="4850"/>
              </a:lnSpc>
              <a:buNone/>
            </a:pPr>
            <a:r>
              <a:rPr lang="en-US" sz="3850" dirty="0">
                <a:solidFill>
                  <a:srgbClr val="FFD9BE"/>
                </a:solidFill>
                <a:latin typeface="Quattrocento" pitchFamily="34" charset="0"/>
                <a:ea typeface="Quattrocento" pitchFamily="34" charset="-122"/>
                <a:cs typeface="Quattrocento" pitchFamily="34" charset="-120"/>
              </a:rPr>
              <a:t>Strategi Optimalisasi FKDM dalam Deteksi Dini</a:t>
            </a:r>
            <a:endParaRPr lang="en-US" sz="3850" dirty="0"/>
          </a:p>
        </p:txBody>
      </p:sp>
      <p:sp>
        <p:nvSpPr>
          <p:cNvPr id="4" name="Text 1"/>
          <p:cNvSpPr/>
          <p:nvPr/>
        </p:nvSpPr>
        <p:spPr>
          <a:xfrm>
            <a:off x="837724" y="2961203"/>
            <a:ext cx="7468553" cy="2010251"/>
          </a:xfrm>
          <a:prstGeom prst="rect">
            <a:avLst/>
          </a:prstGeom>
          <a:noFill/>
          <a:ln/>
        </p:spPr>
        <p:txBody>
          <a:bodyPr wrap="square" lIns="0" tIns="0" rIns="0" bIns="0" rtlCol="0" anchor="t"/>
          <a:lstStyle/>
          <a:p>
            <a:pPr marL="0" indent="0" algn="l">
              <a:lnSpc>
                <a:spcPts val="2600"/>
              </a:lnSpc>
              <a:buNone/>
            </a:pPr>
            <a:r>
              <a:rPr lang="en-US" sz="1600" dirty="0">
                <a:solidFill>
                  <a:srgbClr val="F9EEE7"/>
                </a:solidFill>
                <a:latin typeface="Quattrocento" pitchFamily="34" charset="0"/>
                <a:ea typeface="Quattrocento" pitchFamily="34" charset="-122"/>
                <a:cs typeface="Quattrocento" pitchFamily="34" charset="-120"/>
              </a:rPr>
              <a:t>Presentasi ini akan membahas pergeseran masalah masyarakat dari </a:t>
            </a:r>
            <a:r>
              <a:rPr lang="en-US" sz="1600" dirty="0">
                <a:solidFill>
                  <a:srgbClr val="FF0000"/>
                </a:solidFill>
                <a:latin typeface="Quattrocento" pitchFamily="34" charset="0"/>
                <a:ea typeface="Quattrocento" pitchFamily="34" charset="-122"/>
                <a:cs typeface="Quattrocento" pitchFamily="34" charset="-120"/>
              </a:rPr>
              <a:t>alam nyata ke alam maya</a:t>
            </a:r>
            <a:r>
              <a:rPr lang="en-US" sz="1600" dirty="0">
                <a:solidFill>
                  <a:srgbClr val="F9EEE7"/>
                </a:solidFill>
                <a:latin typeface="Quattrocento" pitchFamily="34" charset="0"/>
                <a:ea typeface="Quattrocento" pitchFamily="34" charset="-122"/>
                <a:cs typeface="Quattrocento" pitchFamily="34" charset="-120"/>
              </a:rPr>
              <a:t>, peran isu-isu yang meresahkan, serta </a:t>
            </a:r>
            <a:r>
              <a:rPr lang="en-US" sz="1600" dirty="0">
                <a:solidFill>
                  <a:srgbClr val="FF0000"/>
                </a:solidFill>
                <a:latin typeface="Quattrocento" pitchFamily="34" charset="0"/>
                <a:ea typeface="Quattrocento" pitchFamily="34" charset="-122"/>
                <a:cs typeface="Quattrocento" pitchFamily="34" charset="-120"/>
              </a:rPr>
              <a:t>dampak efisiensi </a:t>
            </a:r>
            <a:r>
              <a:rPr lang="en-US" sz="1600" dirty="0">
                <a:solidFill>
                  <a:srgbClr val="F9EEE7"/>
                </a:solidFill>
                <a:latin typeface="Quattrocento" pitchFamily="34" charset="0"/>
                <a:ea typeface="Quattrocento" pitchFamily="34" charset="-122"/>
                <a:cs typeface="Quattrocento" pitchFamily="34" charset="-120"/>
              </a:rPr>
              <a:t>dan ketergantungan pada </a:t>
            </a:r>
            <a:r>
              <a:rPr lang="en-US" sz="1600" dirty="0">
                <a:solidFill>
                  <a:srgbClr val="FF0000"/>
                </a:solidFill>
                <a:latin typeface="Quattrocento" pitchFamily="34" charset="0"/>
                <a:ea typeface="Quattrocento" pitchFamily="34" charset="-122"/>
                <a:cs typeface="Quattrocento" pitchFamily="34" charset="-120"/>
              </a:rPr>
              <a:t>dana pemerintah </a:t>
            </a:r>
            <a:r>
              <a:rPr lang="en-US" sz="1600" dirty="0">
                <a:solidFill>
                  <a:srgbClr val="F9EEE7"/>
                </a:solidFill>
                <a:latin typeface="Quattrocento" pitchFamily="34" charset="0"/>
                <a:ea typeface="Quattrocento" pitchFamily="34" charset="-122"/>
                <a:cs typeface="Quattrocento" pitchFamily="34" charset="-120"/>
              </a:rPr>
              <a:t>dan </a:t>
            </a:r>
            <a:r>
              <a:rPr lang="en-US" sz="1600" dirty="0">
                <a:solidFill>
                  <a:srgbClr val="FF0000"/>
                </a:solidFill>
                <a:latin typeface="Quattrocento" pitchFamily="34" charset="0"/>
                <a:ea typeface="Quattrocento" pitchFamily="34" charset="-122"/>
                <a:cs typeface="Quattrocento" pitchFamily="34" charset="-120"/>
              </a:rPr>
              <a:t>pinjaman online</a:t>
            </a:r>
            <a:r>
              <a:rPr lang="en-US" sz="1600" dirty="0">
                <a:solidFill>
                  <a:srgbClr val="F9EEE7"/>
                </a:solidFill>
                <a:latin typeface="Quattrocento" pitchFamily="34" charset="0"/>
                <a:ea typeface="Quattrocento" pitchFamily="34" charset="-122"/>
                <a:cs typeface="Quattrocento" pitchFamily="34" charset="-120"/>
              </a:rPr>
              <a:t>. Kami juga akan melihat kasus Bireuen sebagai "hub" patologi sosial dan "</a:t>
            </a:r>
            <a:r>
              <a:rPr lang="en-US" sz="1600" dirty="0">
                <a:solidFill>
                  <a:srgbClr val="FF0000"/>
                </a:solidFill>
                <a:latin typeface="Quattrocento" pitchFamily="34" charset="0"/>
                <a:ea typeface="Quattrocento" pitchFamily="34" charset="-122"/>
                <a:cs typeface="Quattrocento" pitchFamily="34" charset="-120"/>
              </a:rPr>
              <a:t>industri asusila</a:t>
            </a:r>
            <a:r>
              <a:rPr lang="en-US" sz="1600" dirty="0">
                <a:solidFill>
                  <a:srgbClr val="F9EEE7"/>
                </a:solidFill>
                <a:latin typeface="Quattrocento" pitchFamily="34" charset="0"/>
                <a:ea typeface="Quattrocento" pitchFamily="34" charset="-122"/>
                <a:cs typeface="Quattrocento" pitchFamily="34" charset="-120"/>
              </a:rPr>
              <a:t>", serta pentingnya penggalangan aktor-aktor baru seperti </a:t>
            </a:r>
            <a:r>
              <a:rPr lang="en-US" sz="1600" dirty="0">
                <a:solidFill>
                  <a:srgbClr val="FF0000"/>
                </a:solidFill>
                <a:latin typeface="Quattrocento" pitchFamily="34" charset="0"/>
                <a:ea typeface="Quattrocento" pitchFamily="34" charset="-122"/>
                <a:cs typeface="Quattrocento" pitchFamily="34" charset="-120"/>
              </a:rPr>
              <a:t>"pemburu cuan" </a:t>
            </a:r>
            <a:r>
              <a:rPr lang="en-US" sz="1600" dirty="0">
                <a:solidFill>
                  <a:srgbClr val="F9EEE7"/>
                </a:solidFill>
                <a:latin typeface="Quattrocento" pitchFamily="34" charset="0"/>
                <a:ea typeface="Quattrocento" pitchFamily="34" charset="-122"/>
                <a:cs typeface="Quattrocento" pitchFamily="34" charset="-120"/>
              </a:rPr>
              <a:t>dan </a:t>
            </a:r>
            <a:r>
              <a:rPr lang="en-US" sz="1600" dirty="0">
                <a:solidFill>
                  <a:srgbClr val="FF0000"/>
                </a:solidFill>
                <a:latin typeface="Quattrocento" pitchFamily="34" charset="0"/>
                <a:ea typeface="Quattrocento" pitchFamily="34" charset="-122"/>
                <a:cs typeface="Quattrocento" pitchFamily="34" charset="-120"/>
              </a:rPr>
              <a:t>influencer dadakan</a:t>
            </a:r>
            <a:r>
              <a:rPr lang="en-US" sz="1600" dirty="0">
                <a:solidFill>
                  <a:srgbClr val="F9EEE7"/>
                </a:solidFill>
                <a:latin typeface="Quattrocento" pitchFamily="34" charset="0"/>
                <a:ea typeface="Quattrocento" pitchFamily="34" charset="-122"/>
                <a:cs typeface="Quattrocento" pitchFamily="34" charset="-120"/>
              </a:rPr>
              <a:t>.</a:t>
            </a:r>
            <a:endParaRPr lang="en-US" sz="1600" dirty="0"/>
          </a:p>
        </p:txBody>
      </p:sp>
      <p:sp>
        <p:nvSpPr>
          <p:cNvPr id="5" name="Text 2"/>
          <p:cNvSpPr/>
          <p:nvPr/>
        </p:nvSpPr>
        <p:spPr>
          <a:xfrm>
            <a:off x="837724" y="5207079"/>
            <a:ext cx="7468553" cy="1005126"/>
          </a:xfrm>
          <a:prstGeom prst="rect">
            <a:avLst/>
          </a:prstGeom>
          <a:noFill/>
          <a:ln/>
        </p:spPr>
        <p:txBody>
          <a:bodyPr wrap="square" lIns="0" tIns="0" rIns="0" bIns="0" rtlCol="0" anchor="t"/>
          <a:lstStyle/>
          <a:p>
            <a:pPr marL="0" indent="0" algn="l">
              <a:lnSpc>
                <a:spcPts val="2600"/>
              </a:lnSpc>
              <a:buNone/>
            </a:pPr>
            <a:r>
              <a:rPr lang="en-US" sz="1600" dirty="0">
                <a:solidFill>
                  <a:srgbClr val="F9EEE7"/>
                </a:solidFill>
                <a:latin typeface="Quattrocento" pitchFamily="34" charset="0"/>
                <a:ea typeface="Quattrocento" pitchFamily="34" charset="-122"/>
                <a:cs typeface="Quattrocento" pitchFamily="34" charset="-120"/>
              </a:rPr>
              <a:t>Selanjutnya, kita akan membahas kontrol terhadap pembangunan dan perubahan ranah masalah sosial, diakhiri dengan isu-isu strategis yang memerlukan respon cepat dari Forum Kewaspadaan Dini Masyarakat (FKDM).</a:t>
            </a:r>
            <a:endParaRPr lang="en-US" sz="1600" dirty="0"/>
          </a:p>
        </p:txBody>
      </p:sp>
      <p:sp>
        <p:nvSpPr>
          <p:cNvPr id="6" name="Shape 3"/>
          <p:cNvSpPr/>
          <p:nvPr/>
        </p:nvSpPr>
        <p:spPr>
          <a:xfrm>
            <a:off x="837724" y="6463546"/>
            <a:ext cx="335042" cy="335042"/>
          </a:xfrm>
          <a:prstGeom prst="roundRect">
            <a:avLst>
              <a:gd name="adj" fmla="val 27289371"/>
            </a:avLst>
          </a:prstGeom>
          <a:noFill/>
          <a:ln w="7620">
            <a:solidFill>
              <a:srgbClr val="38383C"/>
            </a:solidFill>
            <a:prstDash val="solid"/>
          </a:ln>
        </p:spPr>
      </p:sp>
      <p:sp>
        <p:nvSpPr>
          <p:cNvPr id="8" name="Text 4"/>
          <p:cNvSpPr/>
          <p:nvPr/>
        </p:nvSpPr>
        <p:spPr>
          <a:xfrm>
            <a:off x="1172766" y="6631067"/>
            <a:ext cx="5741943" cy="1459042"/>
          </a:xfrm>
          <a:prstGeom prst="rect">
            <a:avLst/>
          </a:prstGeom>
          <a:noFill/>
          <a:ln/>
        </p:spPr>
        <p:txBody>
          <a:bodyPr wrap="none" lIns="0" tIns="0" rIns="0" bIns="0" rtlCol="0" anchor="t"/>
          <a:lstStyle/>
          <a:p>
            <a:pPr marL="0" indent="0" algn="ctr">
              <a:lnSpc>
                <a:spcPts val="2850"/>
              </a:lnSpc>
              <a:buNone/>
            </a:pPr>
            <a:r>
              <a:rPr lang="en-US" sz="2050" b="1" dirty="0">
                <a:solidFill>
                  <a:srgbClr val="F9EEE7"/>
                </a:solidFill>
                <a:latin typeface="Quattrocento Bold" pitchFamily="34" charset="0"/>
                <a:ea typeface="Quattrocento Bold" pitchFamily="34" charset="-122"/>
                <a:cs typeface="Quattrocento Bold" pitchFamily="34" charset="-120"/>
              </a:rPr>
              <a:t> Kamaruzzaman  </a:t>
            </a:r>
            <a:r>
              <a:rPr lang="en-US" sz="2050" b="1" dirty="0" err="1">
                <a:solidFill>
                  <a:srgbClr val="F9EEE7"/>
                </a:solidFill>
                <a:latin typeface="Quattrocento Bold" pitchFamily="34" charset="0"/>
                <a:ea typeface="Quattrocento Bold" pitchFamily="34" charset="-122"/>
                <a:cs typeface="Quattrocento Bold" pitchFamily="34" charset="-120"/>
              </a:rPr>
              <a:t>Bustamam</a:t>
            </a:r>
            <a:r>
              <a:rPr lang="en-US" sz="2050" b="1" dirty="0">
                <a:solidFill>
                  <a:srgbClr val="F9EEE7"/>
                </a:solidFill>
                <a:latin typeface="Quattrocento Bold" pitchFamily="34" charset="0"/>
                <a:ea typeface="Quattrocento Bold" pitchFamily="34" charset="-122"/>
                <a:cs typeface="Quattrocento Bold" pitchFamily="34" charset="-120"/>
              </a:rPr>
              <a:t> Ahmad</a:t>
            </a:r>
          </a:p>
          <a:p>
            <a:pPr marL="0" indent="0" algn="ctr">
              <a:lnSpc>
                <a:spcPts val="2850"/>
              </a:lnSpc>
              <a:buNone/>
            </a:pPr>
            <a:r>
              <a:rPr lang="en-US" sz="2050" b="1" dirty="0" err="1">
                <a:solidFill>
                  <a:srgbClr val="F9EEE7"/>
                </a:solidFill>
                <a:latin typeface="Quattrocento Bold" pitchFamily="34" charset="0"/>
                <a:ea typeface="Quattrocento Bold" pitchFamily="34" charset="-122"/>
                <a:cs typeface="Quattrocento Bold" pitchFamily="34" charset="-120"/>
              </a:rPr>
              <a:t>Ketua</a:t>
            </a:r>
            <a:r>
              <a:rPr lang="en-US" sz="2050" b="1" dirty="0">
                <a:solidFill>
                  <a:srgbClr val="F9EEE7"/>
                </a:solidFill>
                <a:latin typeface="Quattrocento Bold" pitchFamily="34" charset="0"/>
                <a:ea typeface="Quattrocento Bold" pitchFamily="34" charset="-122"/>
                <a:cs typeface="Quattrocento Bold" pitchFamily="34" charset="-120"/>
              </a:rPr>
              <a:t> FKDM Aceh</a:t>
            </a:r>
          </a:p>
          <a:p>
            <a:pPr marL="0" indent="0" algn="ctr">
              <a:lnSpc>
                <a:spcPts val="2850"/>
              </a:lnSpc>
              <a:buNone/>
            </a:pPr>
            <a:r>
              <a:rPr lang="en-US" sz="2050" b="1" dirty="0" err="1">
                <a:solidFill>
                  <a:srgbClr val="F9EEE7"/>
                </a:solidFill>
                <a:latin typeface="Quattrocento Bold" pitchFamily="34" charset="0"/>
                <a:ea typeface="Quattrocento Bold" pitchFamily="34" charset="-122"/>
                <a:cs typeface="Quattrocento Bold" pitchFamily="34" charset="-120"/>
              </a:rPr>
              <a:t>Dekan</a:t>
            </a:r>
            <a:r>
              <a:rPr lang="en-US" sz="2050" b="1" dirty="0">
                <a:solidFill>
                  <a:srgbClr val="F9EEE7"/>
                </a:solidFill>
                <a:latin typeface="Quattrocento Bold" pitchFamily="34" charset="0"/>
                <a:ea typeface="Quattrocento Bold" pitchFamily="34" charset="-122"/>
                <a:cs typeface="Quattrocento Bold" pitchFamily="34" charset="-120"/>
              </a:rPr>
              <a:t> </a:t>
            </a:r>
            <a:r>
              <a:rPr lang="en-US" sz="2050" b="1" dirty="0" err="1">
                <a:solidFill>
                  <a:srgbClr val="F9EEE7"/>
                </a:solidFill>
                <a:latin typeface="Quattrocento Bold" pitchFamily="34" charset="0"/>
                <a:ea typeface="Quattrocento Bold" pitchFamily="34" charset="-122"/>
                <a:cs typeface="Quattrocento Bold" pitchFamily="34" charset="-120"/>
              </a:rPr>
              <a:t>Fakultas</a:t>
            </a:r>
            <a:r>
              <a:rPr lang="en-US" sz="2050" b="1" dirty="0">
                <a:solidFill>
                  <a:srgbClr val="F9EEE7"/>
                </a:solidFill>
                <a:latin typeface="Quattrocento Bold" pitchFamily="34" charset="0"/>
                <a:ea typeface="Quattrocento Bold" pitchFamily="34" charset="-122"/>
                <a:cs typeface="Quattrocento Bold" pitchFamily="34" charset="-120"/>
              </a:rPr>
              <a:t> Syariah dan Hukum UIN </a:t>
            </a:r>
            <a:r>
              <a:rPr lang="en-US" sz="2050" b="1" dirty="0" err="1">
                <a:solidFill>
                  <a:srgbClr val="F9EEE7"/>
                </a:solidFill>
                <a:latin typeface="Quattrocento Bold" pitchFamily="34" charset="0"/>
                <a:ea typeface="Quattrocento Bold" pitchFamily="34" charset="-122"/>
                <a:cs typeface="Quattrocento Bold" pitchFamily="34" charset="-120"/>
              </a:rPr>
              <a:t>Ar-Raniry</a:t>
            </a:r>
            <a:r>
              <a:rPr lang="en-US" sz="2050" b="1" dirty="0">
                <a:solidFill>
                  <a:srgbClr val="F9EEE7"/>
                </a:solidFill>
                <a:latin typeface="Quattrocento Bold" pitchFamily="34" charset="0"/>
                <a:ea typeface="Quattrocento Bold" pitchFamily="34" charset="-122"/>
                <a:cs typeface="Quattrocento Bold" pitchFamily="34" charset="-120"/>
              </a:rPr>
              <a:t>, Banda Aceh</a:t>
            </a:r>
          </a:p>
          <a:p>
            <a:pPr marL="0" indent="0" algn="l">
              <a:lnSpc>
                <a:spcPts val="2850"/>
              </a:lnSpc>
              <a:buNone/>
            </a:pPr>
            <a:endParaRPr lang="en-US" sz="2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90086" y="474464"/>
            <a:ext cx="10947202" cy="507444"/>
          </a:xfrm>
          <a:prstGeom prst="rect">
            <a:avLst/>
          </a:prstGeom>
          <a:noFill/>
          <a:ln/>
        </p:spPr>
        <p:txBody>
          <a:bodyPr wrap="none" lIns="0" tIns="0" rIns="0" bIns="0" rtlCol="0" anchor="t"/>
          <a:lstStyle/>
          <a:p>
            <a:pPr marL="0" indent="0" algn="ctr">
              <a:lnSpc>
                <a:spcPts val="3950"/>
              </a:lnSpc>
              <a:buNone/>
            </a:pPr>
            <a:r>
              <a:rPr lang="en-US" sz="3150" dirty="0">
                <a:solidFill>
                  <a:srgbClr val="FFD9BE"/>
                </a:solidFill>
                <a:latin typeface="Quattrocento" pitchFamily="34" charset="0"/>
                <a:ea typeface="Quattrocento" pitchFamily="34" charset="-122"/>
                <a:cs typeface="Quattrocento" pitchFamily="34" charset="-120"/>
              </a:rPr>
              <a:t>Pergeseran Masalah Masyarakat: Alam Nyata dan Alam Maya</a:t>
            </a:r>
            <a:endParaRPr lang="en-US" sz="3150" dirty="0"/>
          </a:p>
        </p:txBody>
      </p:sp>
      <p:sp>
        <p:nvSpPr>
          <p:cNvPr id="3" name="Text 1"/>
          <p:cNvSpPr/>
          <p:nvPr/>
        </p:nvSpPr>
        <p:spPr>
          <a:xfrm>
            <a:off x="690086" y="1413153"/>
            <a:ext cx="2665214" cy="304443"/>
          </a:xfrm>
          <a:prstGeom prst="rect">
            <a:avLst/>
          </a:prstGeom>
          <a:noFill/>
          <a:ln/>
        </p:spPr>
        <p:txBody>
          <a:bodyPr wrap="none" lIns="0" tIns="0" rIns="0" bIns="0" rtlCol="0" anchor="t"/>
          <a:lstStyle/>
          <a:p>
            <a:pPr marL="0" indent="0" algn="l">
              <a:lnSpc>
                <a:spcPts val="2350"/>
              </a:lnSpc>
              <a:buNone/>
            </a:pPr>
            <a:r>
              <a:rPr lang="en-US" sz="1900" dirty="0">
                <a:solidFill>
                  <a:srgbClr val="FFD9BE"/>
                </a:solidFill>
                <a:latin typeface="Quattrocento" pitchFamily="34" charset="0"/>
                <a:ea typeface="Quattrocento" pitchFamily="34" charset="-122"/>
                <a:cs typeface="Quattrocento" pitchFamily="34" charset="-120"/>
              </a:rPr>
              <a:t>Alam Nyata (Dunia Fisik)</a:t>
            </a:r>
            <a:endParaRPr lang="en-US" sz="1900" dirty="0"/>
          </a:p>
        </p:txBody>
      </p:sp>
      <p:pic>
        <p:nvPicPr>
          <p:cNvPr id="4" name="Image 0" descr="preencoded.png"/>
          <p:cNvPicPr>
            <a:picLocks noChangeAspect="1"/>
          </p:cNvPicPr>
          <p:nvPr/>
        </p:nvPicPr>
        <p:blipFill>
          <a:blip r:embed="rId3"/>
          <a:stretch>
            <a:fillRect/>
          </a:stretch>
        </p:blipFill>
        <p:spPr>
          <a:xfrm>
            <a:off x="690086" y="1911668"/>
            <a:ext cx="6414730" cy="4389001"/>
          </a:xfrm>
          <a:prstGeom prst="rect">
            <a:avLst/>
          </a:prstGeom>
        </p:spPr>
      </p:pic>
      <p:sp>
        <p:nvSpPr>
          <p:cNvPr id="5" name="Text 2"/>
          <p:cNvSpPr/>
          <p:nvPr/>
        </p:nvSpPr>
        <p:spPr>
          <a:xfrm>
            <a:off x="690086" y="6494740"/>
            <a:ext cx="6414730" cy="1379934"/>
          </a:xfrm>
          <a:prstGeom prst="rect">
            <a:avLst/>
          </a:prstGeom>
          <a:noFill/>
          <a:ln/>
        </p:spPr>
        <p:txBody>
          <a:bodyPr wrap="square" lIns="0" tIns="0" rIns="0" bIns="0" rtlCol="0" anchor="t"/>
          <a:lstStyle/>
          <a:p>
            <a:pPr marL="0" indent="0" algn="l">
              <a:lnSpc>
                <a:spcPts val="2150"/>
              </a:lnSpc>
              <a:buNone/>
            </a:pPr>
            <a:r>
              <a:rPr lang="en-US" sz="1350" dirty="0">
                <a:solidFill>
                  <a:srgbClr val="F9EEE7"/>
                </a:solidFill>
                <a:latin typeface="Quattrocento" pitchFamily="34" charset="0"/>
                <a:ea typeface="Quattrocento" pitchFamily="34" charset="-122"/>
                <a:cs typeface="Quattrocento" pitchFamily="34" charset="-120"/>
              </a:rPr>
              <a:t>Masalah sosial di dunia fisik, seperti konflik antarwarga atau pencurian kecil, seringkali dapat diselesaikan melalui mekanisme adat, musyawarah, atau peran tokoh masyarakat. Penyelesaiannya bersifat lokal, melibatkan interaksi langsung, dan mengandalkan ikatan sosial yang kuat dengan regulasi yang telah terbangun turun-temurun.</a:t>
            </a:r>
            <a:endParaRPr lang="en-US" sz="1350" dirty="0"/>
          </a:p>
        </p:txBody>
      </p:sp>
      <p:sp>
        <p:nvSpPr>
          <p:cNvPr id="6" name="Text 3"/>
          <p:cNvSpPr/>
          <p:nvPr/>
        </p:nvSpPr>
        <p:spPr>
          <a:xfrm>
            <a:off x="7533203" y="1413153"/>
            <a:ext cx="2829758" cy="304443"/>
          </a:xfrm>
          <a:prstGeom prst="rect">
            <a:avLst/>
          </a:prstGeom>
          <a:noFill/>
          <a:ln/>
        </p:spPr>
        <p:txBody>
          <a:bodyPr wrap="none" lIns="0" tIns="0" rIns="0" bIns="0" rtlCol="0" anchor="t"/>
          <a:lstStyle/>
          <a:p>
            <a:pPr marL="0" indent="0" algn="l">
              <a:lnSpc>
                <a:spcPts val="2350"/>
              </a:lnSpc>
              <a:buNone/>
            </a:pPr>
            <a:r>
              <a:rPr lang="en-US" sz="1900" dirty="0">
                <a:solidFill>
                  <a:srgbClr val="FFD9BE"/>
                </a:solidFill>
                <a:latin typeface="Quattrocento" pitchFamily="34" charset="0"/>
                <a:ea typeface="Quattrocento" pitchFamily="34" charset="-122"/>
                <a:cs typeface="Quattrocento" pitchFamily="34" charset="-120"/>
              </a:rPr>
              <a:t>Alam Maya (Dunia Digital)</a:t>
            </a:r>
            <a:endParaRPr lang="en-US" sz="1900" dirty="0"/>
          </a:p>
        </p:txBody>
      </p:sp>
      <p:pic>
        <p:nvPicPr>
          <p:cNvPr id="7" name="Image 1" descr="preencoded.png"/>
          <p:cNvPicPr>
            <a:picLocks noChangeAspect="1"/>
          </p:cNvPicPr>
          <p:nvPr/>
        </p:nvPicPr>
        <p:blipFill>
          <a:blip r:embed="rId4"/>
          <a:stretch>
            <a:fillRect/>
          </a:stretch>
        </p:blipFill>
        <p:spPr>
          <a:xfrm>
            <a:off x="7533203" y="1911668"/>
            <a:ext cx="6414730" cy="4389001"/>
          </a:xfrm>
          <a:prstGeom prst="rect">
            <a:avLst/>
          </a:prstGeom>
        </p:spPr>
      </p:pic>
      <p:sp>
        <p:nvSpPr>
          <p:cNvPr id="8" name="Text 4"/>
          <p:cNvSpPr/>
          <p:nvPr/>
        </p:nvSpPr>
        <p:spPr>
          <a:xfrm>
            <a:off x="7533203" y="6494740"/>
            <a:ext cx="6414730" cy="1379934"/>
          </a:xfrm>
          <a:prstGeom prst="rect">
            <a:avLst/>
          </a:prstGeom>
          <a:noFill/>
          <a:ln/>
        </p:spPr>
        <p:txBody>
          <a:bodyPr wrap="square" lIns="0" tIns="0" rIns="0" bIns="0" rtlCol="0" anchor="t"/>
          <a:lstStyle/>
          <a:p>
            <a:pPr marL="0" indent="0" algn="l">
              <a:lnSpc>
                <a:spcPts val="2150"/>
              </a:lnSpc>
              <a:buNone/>
            </a:pPr>
            <a:r>
              <a:rPr lang="en-US" sz="1350" dirty="0">
                <a:solidFill>
                  <a:srgbClr val="F9EEE7"/>
                </a:solidFill>
                <a:latin typeface="Quattrocento" pitchFamily="34" charset="0"/>
                <a:ea typeface="Quattrocento" pitchFamily="34" charset="-122"/>
                <a:cs typeface="Quattrocento" pitchFamily="34" charset="-120"/>
              </a:rPr>
              <a:t>Kegaduhan dan masalah baru muncul dengan cepat di dunia digital karena </a:t>
            </a:r>
            <a:r>
              <a:rPr lang="en-US" sz="1350" dirty="0">
                <a:solidFill>
                  <a:srgbClr val="FF0000"/>
                </a:solidFill>
                <a:latin typeface="Quattrocento" pitchFamily="34" charset="0"/>
                <a:ea typeface="Quattrocento" pitchFamily="34" charset="-122"/>
                <a:cs typeface="Quattrocento" pitchFamily="34" charset="-120"/>
              </a:rPr>
              <a:t>anonimitas pelaku, </a:t>
            </a:r>
            <a:r>
              <a:rPr lang="en-US" sz="1350" dirty="0">
                <a:solidFill>
                  <a:srgbClr val="F9EEE7"/>
                </a:solidFill>
                <a:latin typeface="Quattrocento" pitchFamily="34" charset="0"/>
                <a:ea typeface="Quattrocento" pitchFamily="34" charset="-122"/>
                <a:cs typeface="Quattrocento" pitchFamily="34" charset="-120"/>
              </a:rPr>
              <a:t>kecepatan </a:t>
            </a:r>
            <a:r>
              <a:rPr lang="en-US" sz="1350" dirty="0">
                <a:solidFill>
                  <a:srgbClr val="FF0000"/>
                </a:solidFill>
                <a:latin typeface="Quattrocento" pitchFamily="34" charset="0"/>
                <a:ea typeface="Quattrocento" pitchFamily="34" charset="-122"/>
                <a:cs typeface="Quattrocento" pitchFamily="34" charset="-120"/>
              </a:rPr>
              <a:t>penyebaran informasi</a:t>
            </a:r>
            <a:r>
              <a:rPr lang="en-US" sz="1350" dirty="0">
                <a:solidFill>
                  <a:srgbClr val="F9EEE7"/>
                </a:solidFill>
                <a:latin typeface="Quattrocento" pitchFamily="34" charset="0"/>
                <a:ea typeface="Quattrocento" pitchFamily="34" charset="-122"/>
                <a:cs typeface="Quattrocento" pitchFamily="34" charset="-120"/>
              </a:rPr>
              <a:t>, dan jangkauan yang luas. Kurangnya filter </a:t>
            </a:r>
            <a:r>
              <a:rPr lang="en-US" sz="1350" dirty="0" err="1">
                <a:solidFill>
                  <a:srgbClr val="F9EEE7"/>
                </a:solidFill>
                <a:latin typeface="Quattrocento" pitchFamily="34" charset="0"/>
                <a:ea typeface="Quattrocento" pitchFamily="34" charset="-122"/>
                <a:cs typeface="Quattrocento" pitchFamily="34" charset="-120"/>
              </a:rPr>
              <a:t>sosial</a:t>
            </a:r>
            <a:r>
              <a:rPr lang="en-US" sz="1350" dirty="0">
                <a:solidFill>
                  <a:srgbClr val="F9EEE7"/>
                </a:solidFill>
                <a:latin typeface="Quattrocento" pitchFamily="34" charset="0"/>
                <a:ea typeface="Quattrocento" pitchFamily="34" charset="-122"/>
                <a:cs typeface="Quattrocento" pitchFamily="34" charset="-120"/>
              </a:rPr>
              <a:t> dan kesenjangan regulasi memperparah situasi, membuat masyarakat sulit </a:t>
            </a:r>
            <a:r>
              <a:rPr lang="en-US" sz="1350" dirty="0">
                <a:solidFill>
                  <a:srgbClr val="FF0000"/>
                </a:solidFill>
                <a:latin typeface="Quattrocento" pitchFamily="34" charset="0"/>
                <a:ea typeface="Quattrocento" pitchFamily="34" charset="-122"/>
                <a:cs typeface="Quattrocento" pitchFamily="34" charset="-120"/>
              </a:rPr>
              <a:t>membedakan fakta dari fiksi </a:t>
            </a:r>
            <a:r>
              <a:rPr lang="en-US" sz="1350" dirty="0">
                <a:solidFill>
                  <a:srgbClr val="F9EEE7"/>
                </a:solidFill>
                <a:latin typeface="Quattrocento" pitchFamily="34" charset="0"/>
                <a:ea typeface="Quattrocento" pitchFamily="34" charset="-122"/>
                <a:cs typeface="Quattrocento" pitchFamily="34" charset="-120"/>
              </a:rPr>
              <a:t>dan membutuhkan keahlian teknis untuk penyelesaian.</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069330" y="615791"/>
            <a:ext cx="7762994" cy="428625"/>
          </a:xfrm>
          <a:prstGeom prst="rect">
            <a:avLst/>
          </a:prstGeom>
          <a:noFill/>
          <a:ln/>
        </p:spPr>
        <p:txBody>
          <a:bodyPr wrap="none" lIns="0" tIns="0" rIns="0" bIns="0" rtlCol="0" anchor="t"/>
          <a:lstStyle/>
          <a:p>
            <a:pPr marL="0" indent="0" algn="l">
              <a:lnSpc>
                <a:spcPts val="3350"/>
              </a:lnSpc>
              <a:buNone/>
            </a:pPr>
            <a:r>
              <a:rPr lang="en-US" sz="2700" dirty="0">
                <a:solidFill>
                  <a:srgbClr val="FFD9BE"/>
                </a:solidFill>
                <a:latin typeface="Quattrocento" pitchFamily="34" charset="0"/>
                <a:ea typeface="Quattrocento" pitchFamily="34" charset="-122"/>
                <a:cs typeface="Quattrocento" pitchFamily="34" charset="-120"/>
              </a:rPr>
              <a:t>-</a:t>
            </a:r>
            <a:r>
              <a:rPr lang="en-US" sz="2700" dirty="0" err="1">
                <a:solidFill>
                  <a:srgbClr val="FFD9BE"/>
                </a:solidFill>
                <a:latin typeface="Quattrocento" pitchFamily="34" charset="0"/>
                <a:ea typeface="Quattrocento" pitchFamily="34" charset="-122"/>
                <a:cs typeface="Quattrocento" pitchFamily="34" charset="-120"/>
              </a:rPr>
              <a:t>Isu-Isu</a:t>
            </a:r>
            <a:r>
              <a:rPr lang="en-US" sz="2700" dirty="0">
                <a:solidFill>
                  <a:srgbClr val="FFD9BE"/>
                </a:solidFill>
                <a:latin typeface="Quattrocento" pitchFamily="34" charset="0"/>
                <a:ea typeface="Quattrocento" pitchFamily="34" charset="-122"/>
                <a:cs typeface="Quattrocento" pitchFamily="34" charset="-120"/>
              </a:rPr>
              <a:t> yang Meresahkan dan Kegelisahan Sosial</a:t>
            </a:r>
            <a:endParaRPr lang="en-US" sz="2700" dirty="0"/>
          </a:p>
        </p:txBody>
      </p:sp>
      <p:pic>
        <p:nvPicPr>
          <p:cNvPr id="4" name="Image 1" descr="preencoded.png"/>
          <p:cNvPicPr>
            <a:picLocks noChangeAspect="1"/>
          </p:cNvPicPr>
          <p:nvPr/>
        </p:nvPicPr>
        <p:blipFill>
          <a:blip r:embed="rId4"/>
          <a:stretch>
            <a:fillRect/>
          </a:stretch>
        </p:blipFill>
        <p:spPr>
          <a:xfrm>
            <a:off x="6069330" y="1263015"/>
            <a:ext cx="364331" cy="364331"/>
          </a:xfrm>
          <a:prstGeom prst="rect">
            <a:avLst/>
          </a:prstGeom>
        </p:spPr>
      </p:pic>
      <p:sp>
        <p:nvSpPr>
          <p:cNvPr id="5" name="Text 1"/>
          <p:cNvSpPr/>
          <p:nvPr/>
        </p:nvSpPr>
        <p:spPr>
          <a:xfrm>
            <a:off x="6069330" y="1809512"/>
            <a:ext cx="1714738" cy="214312"/>
          </a:xfrm>
          <a:prstGeom prst="rect">
            <a:avLst/>
          </a:prstGeom>
          <a:noFill/>
          <a:ln/>
        </p:spPr>
        <p:txBody>
          <a:bodyPr wrap="none" lIns="0" tIns="0" rIns="0" bIns="0" rtlCol="0" anchor="t"/>
          <a:lstStyle/>
          <a:p>
            <a:pPr marL="0" indent="0" algn="l">
              <a:lnSpc>
                <a:spcPts val="1650"/>
              </a:lnSpc>
              <a:buNone/>
            </a:pPr>
            <a:r>
              <a:rPr lang="en-US" sz="1350" dirty="0">
                <a:solidFill>
                  <a:srgbClr val="F9EEE7"/>
                </a:solidFill>
                <a:latin typeface="Quattrocento" pitchFamily="34" charset="0"/>
                <a:ea typeface="Quattrocento" pitchFamily="34" charset="-122"/>
                <a:cs typeface="Quattrocento" pitchFamily="34" charset="-120"/>
              </a:rPr>
              <a:t>Isu Kerja di Luar</a:t>
            </a:r>
            <a:endParaRPr lang="en-US" sz="1350" dirty="0"/>
          </a:p>
        </p:txBody>
      </p:sp>
      <p:sp>
        <p:nvSpPr>
          <p:cNvPr id="6" name="Text 2"/>
          <p:cNvSpPr/>
          <p:nvPr/>
        </p:nvSpPr>
        <p:spPr>
          <a:xfrm>
            <a:off x="6069330" y="2111216"/>
            <a:ext cx="7978140" cy="466249"/>
          </a:xfrm>
          <a:prstGeom prst="rect">
            <a:avLst/>
          </a:prstGeom>
          <a:noFill/>
          <a:ln/>
        </p:spPr>
        <p:txBody>
          <a:bodyPr wrap="square" lIns="0" tIns="0" rIns="0" bIns="0" rtlCol="0" anchor="t"/>
          <a:lstStyle/>
          <a:p>
            <a:pPr marL="0" indent="0" algn="l">
              <a:lnSpc>
                <a:spcPts val="1800"/>
              </a:lnSpc>
              <a:buNone/>
            </a:pPr>
            <a:r>
              <a:rPr lang="en-US" sz="1100" dirty="0">
                <a:solidFill>
                  <a:srgbClr val="F9EEE7"/>
                </a:solidFill>
                <a:latin typeface="Quattrocento" pitchFamily="34" charset="0"/>
                <a:ea typeface="Quattrocento" pitchFamily="34" charset="-122"/>
                <a:cs typeface="Quattrocento" pitchFamily="34" charset="-120"/>
              </a:rPr>
              <a:t>Janji manis pekerjaan bergaji tinggi sering berujung penipuan, perdagangan manusia, atau eksploitasi, meningkatkan angka pengangguran lokal dan urbanisasi yang tidak terencana.</a:t>
            </a:r>
            <a:endParaRPr lang="en-US" sz="1100" dirty="0"/>
          </a:p>
        </p:txBody>
      </p:sp>
      <p:pic>
        <p:nvPicPr>
          <p:cNvPr id="7" name="Image 2" descr="preencoded.png"/>
          <p:cNvPicPr>
            <a:picLocks noChangeAspect="1"/>
          </p:cNvPicPr>
          <p:nvPr/>
        </p:nvPicPr>
        <p:blipFill>
          <a:blip r:embed="rId5"/>
          <a:stretch>
            <a:fillRect/>
          </a:stretch>
        </p:blipFill>
        <p:spPr>
          <a:xfrm>
            <a:off x="6069330" y="2941796"/>
            <a:ext cx="364331" cy="364331"/>
          </a:xfrm>
          <a:prstGeom prst="rect">
            <a:avLst/>
          </a:prstGeom>
        </p:spPr>
      </p:pic>
      <p:sp>
        <p:nvSpPr>
          <p:cNvPr id="8" name="Text 3"/>
          <p:cNvSpPr/>
          <p:nvPr/>
        </p:nvSpPr>
        <p:spPr>
          <a:xfrm>
            <a:off x="6069330" y="3488293"/>
            <a:ext cx="1875353" cy="214312"/>
          </a:xfrm>
          <a:prstGeom prst="rect">
            <a:avLst/>
          </a:prstGeom>
          <a:noFill/>
          <a:ln/>
        </p:spPr>
        <p:txBody>
          <a:bodyPr wrap="none" lIns="0" tIns="0" rIns="0" bIns="0" rtlCol="0" anchor="t"/>
          <a:lstStyle/>
          <a:p>
            <a:pPr marL="0" indent="0" algn="l">
              <a:lnSpc>
                <a:spcPts val="1650"/>
              </a:lnSpc>
              <a:buNone/>
            </a:pPr>
            <a:r>
              <a:rPr lang="en-US" sz="1350" dirty="0">
                <a:solidFill>
                  <a:srgbClr val="F9EEE7"/>
                </a:solidFill>
                <a:latin typeface="Quattrocento" pitchFamily="34" charset="0"/>
                <a:ea typeface="Quattrocento" pitchFamily="34" charset="-122"/>
                <a:cs typeface="Quattrocento" pitchFamily="34" charset="-120"/>
              </a:rPr>
              <a:t>Ajakan Investasi Bodong</a:t>
            </a:r>
            <a:endParaRPr lang="en-US" sz="1350" dirty="0"/>
          </a:p>
        </p:txBody>
      </p:sp>
      <p:sp>
        <p:nvSpPr>
          <p:cNvPr id="9" name="Text 4"/>
          <p:cNvSpPr/>
          <p:nvPr/>
        </p:nvSpPr>
        <p:spPr>
          <a:xfrm>
            <a:off x="6069330" y="3789998"/>
            <a:ext cx="7978140" cy="466249"/>
          </a:xfrm>
          <a:prstGeom prst="rect">
            <a:avLst/>
          </a:prstGeom>
          <a:noFill/>
          <a:ln/>
        </p:spPr>
        <p:txBody>
          <a:bodyPr wrap="square" lIns="0" tIns="0" rIns="0" bIns="0" rtlCol="0" anchor="t"/>
          <a:lstStyle/>
          <a:p>
            <a:pPr marL="0" indent="0" algn="l">
              <a:lnSpc>
                <a:spcPts val="1800"/>
              </a:lnSpc>
              <a:buNone/>
            </a:pPr>
            <a:r>
              <a:rPr lang="en-US" sz="1100" dirty="0">
                <a:solidFill>
                  <a:srgbClr val="F9EEE7"/>
                </a:solidFill>
                <a:latin typeface="Quattrocento" pitchFamily="34" charset="0"/>
                <a:ea typeface="Quattrocento" pitchFamily="34" charset="-122"/>
                <a:cs typeface="Quattrocento" pitchFamily="34" charset="-120"/>
              </a:rPr>
              <a:t>Modus penipuan berkedok investasi dengan janji keuntungan tidak masuk akal menyebabkan korban kehilangan tabungan, merusak kepercayaan sosial, dan memicu frustrasi massal.</a:t>
            </a:r>
            <a:endParaRPr lang="en-US" sz="1100" dirty="0"/>
          </a:p>
        </p:txBody>
      </p:sp>
      <p:pic>
        <p:nvPicPr>
          <p:cNvPr id="10" name="Image 3" descr="preencoded.png"/>
          <p:cNvPicPr>
            <a:picLocks noChangeAspect="1"/>
          </p:cNvPicPr>
          <p:nvPr/>
        </p:nvPicPr>
        <p:blipFill>
          <a:blip r:embed="rId6"/>
          <a:stretch>
            <a:fillRect/>
          </a:stretch>
        </p:blipFill>
        <p:spPr>
          <a:xfrm>
            <a:off x="6069330" y="4620578"/>
            <a:ext cx="364331" cy="364331"/>
          </a:xfrm>
          <a:prstGeom prst="rect">
            <a:avLst/>
          </a:prstGeom>
        </p:spPr>
      </p:pic>
      <p:sp>
        <p:nvSpPr>
          <p:cNvPr id="11" name="Text 5"/>
          <p:cNvSpPr/>
          <p:nvPr/>
        </p:nvSpPr>
        <p:spPr>
          <a:xfrm>
            <a:off x="6069330" y="5167074"/>
            <a:ext cx="1714738" cy="214312"/>
          </a:xfrm>
          <a:prstGeom prst="rect">
            <a:avLst/>
          </a:prstGeom>
          <a:noFill/>
          <a:ln/>
        </p:spPr>
        <p:txBody>
          <a:bodyPr wrap="none" lIns="0" tIns="0" rIns="0" bIns="0" rtlCol="0" anchor="t"/>
          <a:lstStyle/>
          <a:p>
            <a:pPr marL="0" indent="0" algn="l">
              <a:lnSpc>
                <a:spcPts val="1650"/>
              </a:lnSpc>
              <a:buNone/>
            </a:pPr>
            <a:r>
              <a:rPr lang="en-US" sz="1350" dirty="0">
                <a:solidFill>
                  <a:srgbClr val="F9EEE7"/>
                </a:solidFill>
                <a:latin typeface="Quattrocento" pitchFamily="34" charset="0"/>
                <a:ea typeface="Quattrocento" pitchFamily="34" charset="-122"/>
                <a:cs typeface="Quattrocento" pitchFamily="34" charset="-120"/>
              </a:rPr>
              <a:t>Penipuan Offline</a:t>
            </a:r>
            <a:endParaRPr lang="en-US" sz="1350" dirty="0"/>
          </a:p>
        </p:txBody>
      </p:sp>
      <p:sp>
        <p:nvSpPr>
          <p:cNvPr id="12" name="Text 6"/>
          <p:cNvSpPr/>
          <p:nvPr/>
        </p:nvSpPr>
        <p:spPr>
          <a:xfrm>
            <a:off x="6069330" y="5468779"/>
            <a:ext cx="7978140" cy="466249"/>
          </a:xfrm>
          <a:prstGeom prst="rect">
            <a:avLst/>
          </a:prstGeom>
          <a:noFill/>
          <a:ln/>
        </p:spPr>
        <p:txBody>
          <a:bodyPr wrap="square" lIns="0" tIns="0" rIns="0" bIns="0" rtlCol="0" anchor="t"/>
          <a:lstStyle/>
          <a:p>
            <a:pPr marL="0" indent="0" algn="l">
              <a:lnSpc>
                <a:spcPts val="1800"/>
              </a:lnSpc>
              <a:buNone/>
            </a:pPr>
            <a:r>
              <a:rPr lang="en-US" sz="1100" dirty="0">
                <a:solidFill>
                  <a:srgbClr val="F9EEE7"/>
                </a:solidFill>
                <a:latin typeface="Quattrocento" pitchFamily="34" charset="0"/>
                <a:ea typeface="Quattrocento" pitchFamily="34" charset="-122"/>
                <a:cs typeface="Quattrocento" pitchFamily="34" charset="-120"/>
              </a:rPr>
              <a:t>Pengumpulan dana publik yang tidak transparan atau disalahgunakan, seperti pembangunan rumah dhuafa, menurunkan kepercayaan masyarakat terhadap lembaga sosial atau program bantuan.</a:t>
            </a:r>
            <a:endParaRPr lang="en-US" sz="1100" dirty="0"/>
          </a:p>
        </p:txBody>
      </p:sp>
      <p:pic>
        <p:nvPicPr>
          <p:cNvPr id="13" name="Image 4" descr="preencoded.png"/>
          <p:cNvPicPr>
            <a:picLocks noChangeAspect="1"/>
          </p:cNvPicPr>
          <p:nvPr/>
        </p:nvPicPr>
        <p:blipFill>
          <a:blip r:embed="rId7"/>
          <a:stretch>
            <a:fillRect/>
          </a:stretch>
        </p:blipFill>
        <p:spPr>
          <a:xfrm>
            <a:off x="6069330" y="6299359"/>
            <a:ext cx="364331" cy="364331"/>
          </a:xfrm>
          <a:prstGeom prst="rect">
            <a:avLst/>
          </a:prstGeom>
        </p:spPr>
      </p:pic>
      <p:sp>
        <p:nvSpPr>
          <p:cNvPr id="14" name="Text 7"/>
          <p:cNvSpPr/>
          <p:nvPr/>
        </p:nvSpPr>
        <p:spPr>
          <a:xfrm>
            <a:off x="6069330" y="6845856"/>
            <a:ext cx="1714738" cy="214312"/>
          </a:xfrm>
          <a:prstGeom prst="rect">
            <a:avLst/>
          </a:prstGeom>
          <a:noFill/>
          <a:ln/>
        </p:spPr>
        <p:txBody>
          <a:bodyPr wrap="none" lIns="0" tIns="0" rIns="0" bIns="0" rtlCol="0" anchor="t"/>
          <a:lstStyle/>
          <a:p>
            <a:pPr marL="0" indent="0" algn="l">
              <a:lnSpc>
                <a:spcPts val="1650"/>
              </a:lnSpc>
              <a:buNone/>
            </a:pPr>
            <a:r>
              <a:rPr lang="en-US" sz="1350" dirty="0">
                <a:solidFill>
                  <a:srgbClr val="F9EEE7"/>
                </a:solidFill>
                <a:latin typeface="Quattrocento" pitchFamily="34" charset="0"/>
                <a:ea typeface="Quattrocento" pitchFamily="34" charset="-122"/>
                <a:cs typeface="Quattrocento" pitchFamily="34" charset="-120"/>
              </a:rPr>
              <a:t>Penipuan Online</a:t>
            </a:r>
            <a:endParaRPr lang="en-US" sz="1350" dirty="0"/>
          </a:p>
        </p:txBody>
      </p:sp>
      <p:sp>
        <p:nvSpPr>
          <p:cNvPr id="15" name="Text 8"/>
          <p:cNvSpPr/>
          <p:nvPr/>
        </p:nvSpPr>
        <p:spPr>
          <a:xfrm>
            <a:off x="6069330" y="7147560"/>
            <a:ext cx="7978140" cy="466249"/>
          </a:xfrm>
          <a:prstGeom prst="rect">
            <a:avLst/>
          </a:prstGeom>
          <a:noFill/>
          <a:ln/>
        </p:spPr>
        <p:txBody>
          <a:bodyPr wrap="square" lIns="0" tIns="0" rIns="0" bIns="0" rtlCol="0" anchor="t"/>
          <a:lstStyle/>
          <a:p>
            <a:pPr marL="0" indent="0" algn="l">
              <a:lnSpc>
                <a:spcPts val="1800"/>
              </a:lnSpc>
              <a:buNone/>
            </a:pPr>
            <a:r>
              <a:rPr lang="en-US" sz="1100" dirty="0">
                <a:solidFill>
                  <a:srgbClr val="F9EEE7"/>
                </a:solidFill>
                <a:latin typeface="Quattrocento" pitchFamily="34" charset="0"/>
                <a:ea typeface="Quattrocento" pitchFamily="34" charset="-122"/>
                <a:cs typeface="Quattrocento" pitchFamily="34" charset="-120"/>
              </a:rPr>
              <a:t>Penipuan identitas, e-commerce fiktif, atau phishing data pribadi merugikan finansial dan psikologis korban, merusak reputasi, dan memicu ketidakamanan dalam bertransaksi online.</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90086" y="474464"/>
            <a:ext cx="11026259" cy="507444"/>
          </a:xfrm>
          <a:prstGeom prst="rect">
            <a:avLst/>
          </a:prstGeom>
          <a:noFill/>
          <a:ln/>
        </p:spPr>
        <p:txBody>
          <a:bodyPr wrap="none" lIns="0" tIns="0" rIns="0" bIns="0" rtlCol="0" anchor="t"/>
          <a:lstStyle/>
          <a:p>
            <a:pPr marL="0" indent="0" algn="l">
              <a:lnSpc>
                <a:spcPts val="3950"/>
              </a:lnSpc>
              <a:buNone/>
            </a:pPr>
            <a:r>
              <a:rPr lang="en-US" sz="3150" dirty="0">
                <a:solidFill>
                  <a:srgbClr val="FFD9BE"/>
                </a:solidFill>
                <a:latin typeface="Quattrocento" pitchFamily="34" charset="0"/>
                <a:ea typeface="Quattrocento" pitchFamily="34" charset="-122"/>
                <a:cs typeface="Quattrocento" pitchFamily="34" charset="-120"/>
              </a:rPr>
              <a:t>Dampak Efisiensi, Ketergantungan Dana Pemerintah &amp; Pinjol</a:t>
            </a:r>
            <a:endParaRPr lang="en-US" sz="3150" dirty="0"/>
          </a:p>
        </p:txBody>
      </p:sp>
      <p:sp>
        <p:nvSpPr>
          <p:cNvPr id="3" name="Text 1"/>
          <p:cNvSpPr/>
          <p:nvPr/>
        </p:nvSpPr>
        <p:spPr>
          <a:xfrm>
            <a:off x="690086" y="1413153"/>
            <a:ext cx="4618911" cy="304443"/>
          </a:xfrm>
          <a:prstGeom prst="rect">
            <a:avLst/>
          </a:prstGeom>
          <a:noFill/>
          <a:ln/>
        </p:spPr>
        <p:txBody>
          <a:bodyPr wrap="none" lIns="0" tIns="0" rIns="0" bIns="0" rtlCol="0" anchor="t"/>
          <a:lstStyle/>
          <a:p>
            <a:pPr marL="0" indent="0" algn="l">
              <a:lnSpc>
                <a:spcPts val="2350"/>
              </a:lnSpc>
              <a:buNone/>
            </a:pPr>
            <a:r>
              <a:rPr lang="en-US" sz="1900" dirty="0">
                <a:solidFill>
                  <a:srgbClr val="FFD9BE"/>
                </a:solidFill>
                <a:latin typeface="Quattrocento" pitchFamily="34" charset="0"/>
                <a:ea typeface="Quattrocento" pitchFamily="34" charset="-122"/>
                <a:cs typeface="Quattrocento" pitchFamily="34" charset="-120"/>
              </a:rPr>
              <a:t>Dampak Efisiensi (Teknologi &amp; Digitalisasi)</a:t>
            </a:r>
            <a:endParaRPr lang="en-US" sz="1900" dirty="0"/>
          </a:p>
        </p:txBody>
      </p:sp>
      <p:pic>
        <p:nvPicPr>
          <p:cNvPr id="4" name="Image 0" descr="preencoded.png"/>
          <p:cNvPicPr>
            <a:picLocks noChangeAspect="1"/>
          </p:cNvPicPr>
          <p:nvPr/>
        </p:nvPicPr>
        <p:blipFill>
          <a:blip r:embed="rId3"/>
          <a:stretch>
            <a:fillRect/>
          </a:stretch>
        </p:blipFill>
        <p:spPr>
          <a:xfrm>
            <a:off x="690086" y="1911668"/>
            <a:ext cx="6414730" cy="4389001"/>
          </a:xfrm>
          <a:prstGeom prst="rect">
            <a:avLst/>
          </a:prstGeom>
        </p:spPr>
      </p:pic>
      <p:sp>
        <p:nvSpPr>
          <p:cNvPr id="5" name="Text 2"/>
          <p:cNvSpPr/>
          <p:nvPr/>
        </p:nvSpPr>
        <p:spPr>
          <a:xfrm>
            <a:off x="690086" y="6494740"/>
            <a:ext cx="6414730" cy="1379934"/>
          </a:xfrm>
          <a:prstGeom prst="rect">
            <a:avLst/>
          </a:prstGeom>
          <a:noFill/>
          <a:ln/>
        </p:spPr>
        <p:txBody>
          <a:bodyPr wrap="square" lIns="0" tIns="0" rIns="0" bIns="0" rtlCol="0" anchor="t"/>
          <a:lstStyle/>
          <a:p>
            <a:pPr marL="0" indent="0" algn="l">
              <a:lnSpc>
                <a:spcPts val="2150"/>
              </a:lnSpc>
              <a:buNone/>
            </a:pPr>
            <a:r>
              <a:rPr lang="en-US" sz="1350" dirty="0">
                <a:solidFill>
                  <a:srgbClr val="F9EEE7"/>
                </a:solidFill>
                <a:latin typeface="Quattrocento" pitchFamily="34" charset="0"/>
                <a:ea typeface="Quattrocento" pitchFamily="34" charset="-122"/>
                <a:cs typeface="Quattrocento" pitchFamily="34" charset="-120"/>
              </a:rPr>
              <a:t>Efisiensi yang dibawa teknologi dan digitalisasi, meskipun memudahkan, juga mengurangi interaksi sosial langsung, melemahkan ikatan komunitas. Ini menciptakan kesenjangan digital yang memperburuk kondisi ekonomi kelompok rentan, karena tidak semua pihak memiliki akses atau keahlian teknis yang diperlukan.</a:t>
            </a:r>
            <a:endParaRPr lang="en-US" sz="1350" dirty="0"/>
          </a:p>
        </p:txBody>
      </p:sp>
      <p:sp>
        <p:nvSpPr>
          <p:cNvPr id="6" name="Text 3"/>
          <p:cNvSpPr/>
          <p:nvPr/>
        </p:nvSpPr>
        <p:spPr>
          <a:xfrm>
            <a:off x="7533203" y="1413153"/>
            <a:ext cx="3907036" cy="304443"/>
          </a:xfrm>
          <a:prstGeom prst="rect">
            <a:avLst/>
          </a:prstGeom>
          <a:noFill/>
          <a:ln/>
        </p:spPr>
        <p:txBody>
          <a:bodyPr wrap="none" lIns="0" tIns="0" rIns="0" bIns="0" rtlCol="0" anchor="t"/>
          <a:lstStyle/>
          <a:p>
            <a:pPr marL="0" indent="0" algn="l">
              <a:lnSpc>
                <a:spcPts val="2350"/>
              </a:lnSpc>
              <a:buNone/>
            </a:pPr>
            <a:r>
              <a:rPr lang="en-US" sz="1900" dirty="0">
                <a:solidFill>
                  <a:srgbClr val="FFD9BE"/>
                </a:solidFill>
                <a:latin typeface="Quattrocento" pitchFamily="34" charset="0"/>
                <a:ea typeface="Quattrocento" pitchFamily="34" charset="-122"/>
                <a:cs typeface="Quattrocento" pitchFamily="34" charset="-120"/>
              </a:rPr>
              <a:t>Tingkat Ketergantungan Masyarakat</a:t>
            </a:r>
            <a:endParaRPr lang="en-US" sz="1900" dirty="0"/>
          </a:p>
        </p:txBody>
      </p:sp>
      <p:pic>
        <p:nvPicPr>
          <p:cNvPr id="7" name="Image 1" descr="preencoded.png"/>
          <p:cNvPicPr>
            <a:picLocks noChangeAspect="1"/>
          </p:cNvPicPr>
          <p:nvPr/>
        </p:nvPicPr>
        <p:blipFill>
          <a:blip r:embed="rId4"/>
          <a:stretch>
            <a:fillRect/>
          </a:stretch>
        </p:blipFill>
        <p:spPr>
          <a:xfrm>
            <a:off x="7533203" y="1911668"/>
            <a:ext cx="6414730" cy="4389001"/>
          </a:xfrm>
          <a:prstGeom prst="rect">
            <a:avLst/>
          </a:prstGeom>
        </p:spPr>
      </p:pic>
      <p:sp>
        <p:nvSpPr>
          <p:cNvPr id="8" name="Text 4"/>
          <p:cNvSpPr/>
          <p:nvPr/>
        </p:nvSpPr>
        <p:spPr>
          <a:xfrm>
            <a:off x="7533203" y="6494740"/>
            <a:ext cx="6414730" cy="1103948"/>
          </a:xfrm>
          <a:prstGeom prst="rect">
            <a:avLst/>
          </a:prstGeom>
          <a:noFill/>
          <a:ln/>
        </p:spPr>
        <p:txBody>
          <a:bodyPr wrap="square" lIns="0" tIns="0" rIns="0" bIns="0" rtlCol="0" anchor="t"/>
          <a:lstStyle/>
          <a:p>
            <a:pPr marL="0" indent="0" algn="l">
              <a:lnSpc>
                <a:spcPts val="2150"/>
              </a:lnSpc>
              <a:buNone/>
            </a:pPr>
            <a:r>
              <a:rPr lang="en-US" sz="1350" dirty="0">
                <a:solidFill>
                  <a:srgbClr val="F9EEE7"/>
                </a:solidFill>
                <a:latin typeface="Quattrocento" pitchFamily="34" charset="0"/>
                <a:ea typeface="Quattrocento" pitchFamily="34" charset="-122"/>
                <a:cs typeface="Quattrocento" pitchFamily="34" charset="-120"/>
              </a:rPr>
              <a:t>Ketergantungan berlebihan pada </a:t>
            </a:r>
            <a:r>
              <a:rPr lang="en-US" sz="1350" dirty="0">
                <a:solidFill>
                  <a:srgbClr val="FF0000"/>
                </a:solidFill>
                <a:latin typeface="Quattrocento" pitchFamily="34" charset="0"/>
                <a:ea typeface="Quattrocento" pitchFamily="34" charset="-122"/>
                <a:cs typeface="Quattrocento" pitchFamily="34" charset="-120"/>
              </a:rPr>
              <a:t>dana pemerintah </a:t>
            </a:r>
            <a:r>
              <a:rPr lang="en-US" sz="1350" dirty="0">
                <a:solidFill>
                  <a:srgbClr val="F9EEE7"/>
                </a:solidFill>
                <a:latin typeface="Quattrocento" pitchFamily="34" charset="0"/>
                <a:ea typeface="Quattrocento" pitchFamily="34" charset="-122"/>
                <a:cs typeface="Quattrocento" pitchFamily="34" charset="-120"/>
              </a:rPr>
              <a:t>atau </a:t>
            </a:r>
            <a:r>
              <a:rPr lang="en-US" sz="1350" dirty="0">
                <a:solidFill>
                  <a:srgbClr val="FF0000"/>
                </a:solidFill>
                <a:latin typeface="Quattrocento" pitchFamily="34" charset="0"/>
                <a:ea typeface="Quattrocento" pitchFamily="34" charset="-122"/>
                <a:cs typeface="Quattrocento" pitchFamily="34" charset="-120"/>
              </a:rPr>
              <a:t>pinjaman online </a:t>
            </a:r>
            <a:r>
              <a:rPr lang="en-US" sz="1350" dirty="0">
                <a:solidFill>
                  <a:srgbClr val="F9EEE7"/>
                </a:solidFill>
                <a:latin typeface="Quattrocento" pitchFamily="34" charset="0"/>
                <a:ea typeface="Quattrocento" pitchFamily="34" charset="-122"/>
                <a:cs typeface="Quattrocento" pitchFamily="34" charset="-120"/>
              </a:rPr>
              <a:t>dapat menumpulkan inisiatif dan menjebak masyarakat dalam </a:t>
            </a:r>
            <a:r>
              <a:rPr lang="en-US" sz="1350" dirty="0">
                <a:solidFill>
                  <a:srgbClr val="FF0000"/>
                </a:solidFill>
                <a:latin typeface="Quattrocento" pitchFamily="34" charset="0"/>
                <a:ea typeface="Quattrocento" pitchFamily="34" charset="-122"/>
                <a:cs typeface="Quattrocento" pitchFamily="34" charset="-120"/>
              </a:rPr>
              <a:t>lingkaran utang</a:t>
            </a:r>
            <a:r>
              <a:rPr lang="en-US" sz="1350" dirty="0">
                <a:solidFill>
                  <a:srgbClr val="F9EEE7"/>
                </a:solidFill>
                <a:latin typeface="Quattrocento" pitchFamily="34" charset="0"/>
                <a:ea typeface="Quattrocento" pitchFamily="34" charset="-122"/>
                <a:cs typeface="Quattrocento" pitchFamily="34" charset="-120"/>
              </a:rPr>
              <a:t>. Dampak </a:t>
            </a:r>
            <a:r>
              <a:rPr lang="en-US" sz="1350" dirty="0">
                <a:solidFill>
                  <a:srgbClr val="FF0000"/>
                </a:solidFill>
                <a:latin typeface="Quattrocento" pitchFamily="34" charset="0"/>
                <a:ea typeface="Quattrocento" pitchFamily="34" charset="-122"/>
                <a:cs typeface="Quattrocento" pitchFamily="34" charset="-120"/>
              </a:rPr>
              <a:t>judi online, kekalahan trading, dan game online </a:t>
            </a:r>
            <a:r>
              <a:rPr lang="en-US" sz="1350" dirty="0">
                <a:solidFill>
                  <a:srgbClr val="F9EEE7"/>
                </a:solidFill>
                <a:latin typeface="Quattrocento" pitchFamily="34" charset="0"/>
                <a:ea typeface="Quattrocento" pitchFamily="34" charset="-122"/>
                <a:cs typeface="Quattrocento" pitchFamily="34" charset="-120"/>
              </a:rPr>
              <a:t>sangat berbahaya bagi kelompok ekonomi tidak stabil, memicu konflik keluarga, kriminalitas, bahkan bunuh diri.</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30672"/>
          </a:xfrm>
          <a:prstGeom prst="rect">
            <a:avLst/>
          </a:prstGeom>
        </p:spPr>
      </p:pic>
      <p:sp>
        <p:nvSpPr>
          <p:cNvPr id="3" name="Text 0"/>
          <p:cNvSpPr/>
          <p:nvPr/>
        </p:nvSpPr>
        <p:spPr>
          <a:xfrm>
            <a:off x="6317218" y="571143"/>
            <a:ext cx="7482364" cy="1221819"/>
          </a:xfrm>
          <a:prstGeom prst="rect">
            <a:avLst/>
          </a:prstGeom>
          <a:noFill/>
          <a:ln/>
        </p:spPr>
        <p:txBody>
          <a:bodyPr wrap="square" lIns="0" tIns="0" rIns="0" bIns="0" rtlCol="0" anchor="t"/>
          <a:lstStyle/>
          <a:p>
            <a:pPr marL="0" indent="0" algn="l">
              <a:lnSpc>
                <a:spcPts val="4800"/>
              </a:lnSpc>
              <a:buNone/>
            </a:pPr>
            <a:r>
              <a:rPr lang="en-US" sz="3800" dirty="0">
                <a:solidFill>
                  <a:srgbClr val="FFD9BE"/>
                </a:solidFill>
                <a:latin typeface="Quattrocento" pitchFamily="34" charset="0"/>
                <a:ea typeface="Quattrocento" pitchFamily="34" charset="-122"/>
                <a:cs typeface="Quattrocento" pitchFamily="34" charset="-120"/>
              </a:rPr>
              <a:t>Bireuen sebagai “Hub” Patologi Sosial dan “Industri Asusila”</a:t>
            </a:r>
            <a:endParaRPr lang="en-US" sz="3800" dirty="0"/>
          </a:p>
        </p:txBody>
      </p:sp>
      <p:sp>
        <p:nvSpPr>
          <p:cNvPr id="4" name="Shape 1"/>
          <p:cNvSpPr/>
          <p:nvPr/>
        </p:nvSpPr>
        <p:spPr>
          <a:xfrm>
            <a:off x="6317218" y="2104549"/>
            <a:ext cx="3637359" cy="3504724"/>
          </a:xfrm>
          <a:prstGeom prst="roundRect">
            <a:avLst>
              <a:gd name="adj" fmla="val 889"/>
            </a:avLst>
          </a:prstGeom>
          <a:solidFill>
            <a:srgbClr val="315251"/>
          </a:solidFill>
          <a:ln/>
        </p:spPr>
      </p:sp>
      <p:sp>
        <p:nvSpPr>
          <p:cNvPr id="5" name="Text 2"/>
          <p:cNvSpPr/>
          <p:nvPr/>
        </p:nvSpPr>
        <p:spPr>
          <a:xfrm>
            <a:off x="6524863" y="2312194"/>
            <a:ext cx="2721293" cy="305514"/>
          </a:xfrm>
          <a:prstGeom prst="rect">
            <a:avLst/>
          </a:prstGeom>
          <a:noFill/>
          <a:ln/>
        </p:spPr>
        <p:txBody>
          <a:bodyPr wrap="none" lIns="0" tIns="0" rIns="0" bIns="0" rtlCol="0" anchor="t"/>
          <a:lstStyle/>
          <a:p>
            <a:pPr marL="0" indent="0" algn="l">
              <a:lnSpc>
                <a:spcPts val="2400"/>
              </a:lnSpc>
              <a:buNone/>
            </a:pPr>
            <a:r>
              <a:rPr lang="en-US" sz="1900" dirty="0">
                <a:solidFill>
                  <a:srgbClr val="F9EEE7"/>
                </a:solidFill>
                <a:latin typeface="Quattrocento" pitchFamily="34" charset="0"/>
                <a:ea typeface="Quattrocento" pitchFamily="34" charset="-122"/>
                <a:cs typeface="Quattrocento" pitchFamily="34" charset="-120"/>
              </a:rPr>
              <a:t>Posisi Geografis Strategis</a:t>
            </a:r>
            <a:endParaRPr lang="en-US" sz="1900" dirty="0"/>
          </a:p>
        </p:txBody>
      </p:sp>
      <p:sp>
        <p:nvSpPr>
          <p:cNvPr id="6" name="Text 3"/>
          <p:cNvSpPr/>
          <p:nvPr/>
        </p:nvSpPr>
        <p:spPr>
          <a:xfrm>
            <a:off x="6524863" y="2742248"/>
            <a:ext cx="3222069" cy="2659380"/>
          </a:xfrm>
          <a:prstGeom prst="rect">
            <a:avLst/>
          </a:prstGeom>
          <a:noFill/>
          <a:ln/>
        </p:spPr>
        <p:txBody>
          <a:bodyPr wrap="square" lIns="0" tIns="0" rIns="0" bIns="0" rtlCol="0" anchor="t"/>
          <a:lstStyle/>
          <a:p>
            <a:pPr marL="0" indent="0" algn="l">
              <a:lnSpc>
                <a:spcPts val="2600"/>
              </a:lnSpc>
              <a:buNone/>
            </a:pPr>
            <a:r>
              <a:rPr lang="en-US" sz="1600" dirty="0">
                <a:solidFill>
                  <a:srgbClr val="F9EEE7"/>
                </a:solidFill>
                <a:latin typeface="Quattrocento" pitchFamily="34" charset="0"/>
                <a:ea typeface="Quattrocento" pitchFamily="34" charset="-122"/>
                <a:cs typeface="Quattrocento" pitchFamily="34" charset="-120"/>
              </a:rPr>
              <a:t>Bireuen, sebagai pusat transportasi dan perdagangan di Aceh, menjadi jalur utama perlintasan dan titik temu berbagai lapisan masyarakat. Infrastruktur memadai menjadikannya simpul pergerakan manusia dan barang.</a:t>
            </a:r>
            <a:endParaRPr lang="en-US" sz="1600" dirty="0"/>
          </a:p>
        </p:txBody>
      </p:sp>
      <p:sp>
        <p:nvSpPr>
          <p:cNvPr id="7" name="Shape 4"/>
          <p:cNvSpPr/>
          <p:nvPr/>
        </p:nvSpPr>
        <p:spPr>
          <a:xfrm>
            <a:off x="10162223" y="2104549"/>
            <a:ext cx="3637359" cy="3504724"/>
          </a:xfrm>
          <a:prstGeom prst="roundRect">
            <a:avLst>
              <a:gd name="adj" fmla="val 889"/>
            </a:avLst>
          </a:prstGeom>
          <a:solidFill>
            <a:srgbClr val="315251"/>
          </a:solidFill>
          <a:ln/>
        </p:spPr>
      </p:sp>
      <p:sp>
        <p:nvSpPr>
          <p:cNvPr id="8" name="Text 5"/>
          <p:cNvSpPr/>
          <p:nvPr/>
        </p:nvSpPr>
        <p:spPr>
          <a:xfrm>
            <a:off x="10369868" y="2312194"/>
            <a:ext cx="2988826" cy="305514"/>
          </a:xfrm>
          <a:prstGeom prst="rect">
            <a:avLst/>
          </a:prstGeom>
          <a:noFill/>
          <a:ln/>
        </p:spPr>
        <p:txBody>
          <a:bodyPr wrap="none" lIns="0" tIns="0" rIns="0" bIns="0" rtlCol="0" anchor="t"/>
          <a:lstStyle/>
          <a:p>
            <a:pPr marL="0" indent="0" algn="l">
              <a:lnSpc>
                <a:spcPts val="2400"/>
              </a:lnSpc>
              <a:buNone/>
            </a:pPr>
            <a:r>
              <a:rPr lang="en-US" sz="1900" dirty="0">
                <a:solidFill>
                  <a:srgbClr val="F9EEE7"/>
                </a:solidFill>
                <a:latin typeface="Quattrocento" pitchFamily="34" charset="0"/>
                <a:ea typeface="Quattrocento" pitchFamily="34" charset="-122"/>
                <a:cs typeface="Quattrocento" pitchFamily="34" charset="-120"/>
              </a:rPr>
              <a:t>Pintu Masuk </a:t>
            </a:r>
            <a:r>
              <a:rPr lang="en-US" sz="1900" dirty="0" err="1">
                <a:solidFill>
                  <a:srgbClr val="F9EEE7"/>
                </a:solidFill>
                <a:latin typeface="Quattrocento" pitchFamily="34" charset="0"/>
                <a:ea typeface="Quattrocento" pitchFamily="34" charset="-122"/>
                <a:cs typeface="Quattrocento" pitchFamily="34" charset="-120"/>
              </a:rPr>
              <a:t>Patologi</a:t>
            </a:r>
            <a:r>
              <a:rPr lang="en-US" sz="1900" dirty="0">
                <a:solidFill>
                  <a:srgbClr val="F9EEE7"/>
                </a:solidFill>
                <a:latin typeface="Quattrocento" pitchFamily="34" charset="0"/>
                <a:ea typeface="Quattrocento" pitchFamily="34" charset="-122"/>
                <a:cs typeface="Quattrocento" pitchFamily="34" charset="-120"/>
              </a:rPr>
              <a:t> </a:t>
            </a:r>
            <a:r>
              <a:rPr lang="en-US" sz="1900" dirty="0" err="1">
                <a:solidFill>
                  <a:srgbClr val="F9EEE7"/>
                </a:solidFill>
                <a:latin typeface="Quattrocento" pitchFamily="34" charset="0"/>
                <a:ea typeface="Quattrocento" pitchFamily="34" charset="-122"/>
                <a:cs typeface="Quattrocento" pitchFamily="34" charset="-120"/>
              </a:rPr>
              <a:t>Sosial</a:t>
            </a:r>
            <a:r>
              <a:rPr lang="en-US" sz="1900" dirty="0">
                <a:solidFill>
                  <a:srgbClr val="F9EEE7"/>
                </a:solidFill>
                <a:latin typeface="Quattrocento" pitchFamily="34" charset="0"/>
                <a:ea typeface="Quattrocento" pitchFamily="34" charset="-122"/>
                <a:cs typeface="Quattrocento" pitchFamily="34" charset="-120"/>
              </a:rPr>
              <a:t>?</a:t>
            </a:r>
            <a:endParaRPr lang="en-US" sz="1900" dirty="0"/>
          </a:p>
        </p:txBody>
      </p:sp>
      <p:sp>
        <p:nvSpPr>
          <p:cNvPr id="9" name="Text 6"/>
          <p:cNvSpPr/>
          <p:nvPr/>
        </p:nvSpPr>
        <p:spPr>
          <a:xfrm>
            <a:off x="10369868" y="2742248"/>
            <a:ext cx="3222069" cy="2326958"/>
          </a:xfrm>
          <a:prstGeom prst="rect">
            <a:avLst/>
          </a:prstGeom>
          <a:noFill/>
          <a:ln/>
        </p:spPr>
        <p:txBody>
          <a:bodyPr wrap="square" lIns="0" tIns="0" rIns="0" bIns="0" rtlCol="0" anchor="t"/>
          <a:lstStyle/>
          <a:p>
            <a:pPr marL="0" indent="0" algn="l">
              <a:lnSpc>
                <a:spcPts val="2600"/>
              </a:lnSpc>
              <a:buNone/>
            </a:pPr>
            <a:r>
              <a:rPr lang="en-US" sz="1600" dirty="0">
                <a:solidFill>
                  <a:srgbClr val="F9EEE7"/>
                </a:solidFill>
                <a:latin typeface="Quattrocento" pitchFamily="34" charset="0"/>
                <a:ea typeface="Quattrocento" pitchFamily="34" charset="-122"/>
                <a:cs typeface="Quattrocento" pitchFamily="34" charset="-120"/>
              </a:rPr>
              <a:t>Arus migrasi dan pergerakan penduduk yang tinggi membawa potensi masalah sosial. Perdagangan gelap dan pertumbuhan ekonomi informal tanpa regulasi ketat menciptakan celah bagi praktik ilegal.</a:t>
            </a:r>
            <a:endParaRPr lang="en-US" sz="1600" dirty="0"/>
          </a:p>
        </p:txBody>
      </p:sp>
      <p:sp>
        <p:nvSpPr>
          <p:cNvPr id="10" name="Shape 7"/>
          <p:cNvSpPr/>
          <p:nvPr/>
        </p:nvSpPr>
        <p:spPr>
          <a:xfrm>
            <a:off x="6317218" y="5816918"/>
            <a:ext cx="7482364" cy="1842611"/>
          </a:xfrm>
          <a:prstGeom prst="roundRect">
            <a:avLst>
              <a:gd name="adj" fmla="val 1691"/>
            </a:avLst>
          </a:prstGeom>
          <a:solidFill>
            <a:srgbClr val="315251"/>
          </a:solidFill>
          <a:ln/>
        </p:spPr>
      </p:sp>
      <p:sp>
        <p:nvSpPr>
          <p:cNvPr id="11" name="Text 8"/>
          <p:cNvSpPr/>
          <p:nvPr/>
        </p:nvSpPr>
        <p:spPr>
          <a:xfrm>
            <a:off x="6524863" y="6024563"/>
            <a:ext cx="3220879" cy="305514"/>
          </a:xfrm>
          <a:prstGeom prst="rect">
            <a:avLst/>
          </a:prstGeom>
          <a:noFill/>
          <a:ln/>
        </p:spPr>
        <p:txBody>
          <a:bodyPr wrap="none" lIns="0" tIns="0" rIns="0" bIns="0" rtlCol="0" anchor="t"/>
          <a:lstStyle/>
          <a:p>
            <a:pPr marL="0" indent="0" algn="l">
              <a:lnSpc>
                <a:spcPts val="2400"/>
              </a:lnSpc>
              <a:buNone/>
            </a:pPr>
            <a:r>
              <a:rPr lang="en-US" sz="1900" dirty="0">
                <a:solidFill>
                  <a:srgbClr val="F9EEE7"/>
                </a:solidFill>
                <a:latin typeface="Quattrocento" pitchFamily="34" charset="0"/>
                <a:ea typeface="Quattrocento" pitchFamily="34" charset="-122"/>
                <a:cs typeface="Quattrocento" pitchFamily="34" charset="-120"/>
              </a:rPr>
              <a:t>Penyebaran “Industri </a:t>
            </a:r>
            <a:r>
              <a:rPr lang="en-US" sz="1900" dirty="0" err="1">
                <a:solidFill>
                  <a:srgbClr val="F9EEE7"/>
                </a:solidFill>
                <a:latin typeface="Quattrocento" pitchFamily="34" charset="0"/>
                <a:ea typeface="Quattrocento" pitchFamily="34" charset="-122"/>
                <a:cs typeface="Quattrocento" pitchFamily="34" charset="-120"/>
              </a:rPr>
              <a:t>Asusila</a:t>
            </a:r>
            <a:r>
              <a:rPr lang="en-US" sz="1900" dirty="0">
                <a:solidFill>
                  <a:srgbClr val="F9EEE7"/>
                </a:solidFill>
                <a:latin typeface="Quattrocento" pitchFamily="34" charset="0"/>
                <a:ea typeface="Quattrocento" pitchFamily="34" charset="-122"/>
                <a:cs typeface="Quattrocento" pitchFamily="34" charset="-120"/>
              </a:rPr>
              <a:t>”?</a:t>
            </a:r>
            <a:endParaRPr lang="en-US" sz="1900" dirty="0"/>
          </a:p>
        </p:txBody>
      </p:sp>
      <p:sp>
        <p:nvSpPr>
          <p:cNvPr id="12" name="Text 9"/>
          <p:cNvSpPr/>
          <p:nvPr/>
        </p:nvSpPr>
        <p:spPr>
          <a:xfrm>
            <a:off x="6524863" y="6454616"/>
            <a:ext cx="7067074" cy="997268"/>
          </a:xfrm>
          <a:prstGeom prst="rect">
            <a:avLst/>
          </a:prstGeom>
          <a:noFill/>
          <a:ln/>
        </p:spPr>
        <p:txBody>
          <a:bodyPr wrap="square" lIns="0" tIns="0" rIns="0" bIns="0" rtlCol="0" anchor="t"/>
          <a:lstStyle/>
          <a:p>
            <a:pPr marL="0" indent="0" algn="l">
              <a:lnSpc>
                <a:spcPts val="2600"/>
              </a:lnSpc>
              <a:buNone/>
            </a:pPr>
            <a:r>
              <a:rPr lang="en-US" sz="1600" dirty="0">
                <a:solidFill>
                  <a:srgbClr val="F9EEE7"/>
                </a:solidFill>
                <a:latin typeface="Quattrocento" pitchFamily="34" charset="0"/>
                <a:ea typeface="Quattrocento" pitchFamily="34" charset="-122"/>
                <a:cs typeface="Quattrocento" pitchFamily="34" charset="-120"/>
              </a:rPr>
              <a:t>Peningkatan mobilitas dan anonimitas memfasilitasi praktik prostitusi dan human trafficking. Adanya fasilitas hiburan tidak terkontrol memicu pertumbuhan "industri asusila", memudarkan nilai kearifan lokal.</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0195"/>
          </a:xfrm>
          <a:prstGeom prst="rect">
            <a:avLst/>
          </a:prstGeom>
        </p:spPr>
      </p:pic>
      <p:sp>
        <p:nvSpPr>
          <p:cNvPr id="3" name="Text 0"/>
          <p:cNvSpPr/>
          <p:nvPr/>
        </p:nvSpPr>
        <p:spPr>
          <a:xfrm>
            <a:off x="757118" y="520541"/>
            <a:ext cx="7629763" cy="1670209"/>
          </a:xfrm>
          <a:prstGeom prst="rect">
            <a:avLst/>
          </a:prstGeom>
          <a:noFill/>
          <a:ln/>
        </p:spPr>
        <p:txBody>
          <a:bodyPr wrap="square" lIns="0" tIns="0" rIns="0" bIns="0" rtlCol="0" anchor="t"/>
          <a:lstStyle/>
          <a:p>
            <a:pPr marL="0" indent="0" algn="l">
              <a:lnSpc>
                <a:spcPts val="4350"/>
              </a:lnSpc>
              <a:buNone/>
            </a:pPr>
            <a:r>
              <a:rPr lang="en-US" sz="3500" dirty="0">
                <a:solidFill>
                  <a:srgbClr val="FFD9BE"/>
                </a:solidFill>
                <a:latin typeface="Quattrocento" pitchFamily="34" charset="0"/>
                <a:ea typeface="Quattrocento" pitchFamily="34" charset="-122"/>
                <a:cs typeface="Quattrocento" pitchFamily="34" charset="-120"/>
              </a:rPr>
              <a:t>Penggalangan Aktor-Aktor Baru: Pemburu Cuan dan Influencer Dadakan</a:t>
            </a:r>
            <a:endParaRPr lang="en-US" sz="3500" dirty="0"/>
          </a:p>
        </p:txBody>
      </p:sp>
      <p:sp>
        <p:nvSpPr>
          <p:cNvPr id="4" name="Shape 1"/>
          <p:cNvSpPr/>
          <p:nvPr/>
        </p:nvSpPr>
        <p:spPr>
          <a:xfrm>
            <a:off x="757118" y="2474595"/>
            <a:ext cx="425887" cy="425887"/>
          </a:xfrm>
          <a:prstGeom prst="roundRect">
            <a:avLst>
              <a:gd name="adj" fmla="val 6667"/>
            </a:avLst>
          </a:prstGeom>
          <a:solidFill>
            <a:srgbClr val="315251"/>
          </a:solidFill>
          <a:ln/>
        </p:spPr>
      </p:sp>
      <p:sp>
        <p:nvSpPr>
          <p:cNvPr id="5" name="Text 2"/>
          <p:cNvSpPr/>
          <p:nvPr/>
        </p:nvSpPr>
        <p:spPr>
          <a:xfrm>
            <a:off x="1372195" y="2510076"/>
            <a:ext cx="3303151" cy="334089"/>
          </a:xfrm>
          <a:prstGeom prst="rect">
            <a:avLst/>
          </a:prstGeom>
          <a:noFill/>
          <a:ln/>
        </p:spPr>
        <p:txBody>
          <a:bodyPr wrap="none" lIns="0" tIns="0" rIns="0" bIns="0" rtlCol="0" anchor="t"/>
          <a:lstStyle/>
          <a:p>
            <a:pPr marL="0" indent="0" algn="l">
              <a:lnSpc>
                <a:spcPts val="2600"/>
              </a:lnSpc>
              <a:buNone/>
            </a:pPr>
            <a:r>
              <a:rPr lang="en-US" sz="2100" dirty="0">
                <a:solidFill>
                  <a:srgbClr val="F9EEE7"/>
                </a:solidFill>
                <a:latin typeface="Quattrocento" pitchFamily="34" charset="0"/>
                <a:ea typeface="Quattrocento" pitchFamily="34" charset="-122"/>
                <a:cs typeface="Quattrocento" pitchFamily="34" charset="-120"/>
              </a:rPr>
              <a:t>Fenomena "Pemburu Cuan"</a:t>
            </a:r>
            <a:endParaRPr lang="en-US" sz="2100" dirty="0"/>
          </a:p>
        </p:txBody>
      </p:sp>
      <p:sp>
        <p:nvSpPr>
          <p:cNvPr id="6" name="Text 3"/>
          <p:cNvSpPr/>
          <p:nvPr/>
        </p:nvSpPr>
        <p:spPr>
          <a:xfrm>
            <a:off x="1372195" y="2957632"/>
            <a:ext cx="7014686" cy="908685"/>
          </a:xfrm>
          <a:prstGeom prst="rect">
            <a:avLst/>
          </a:prstGeom>
          <a:noFill/>
          <a:ln/>
        </p:spPr>
        <p:txBody>
          <a:bodyPr wrap="square" lIns="0" tIns="0" rIns="0" bIns="0" rtlCol="0" anchor="t"/>
          <a:lstStyle/>
          <a:p>
            <a:pPr marL="0" indent="0" algn="l">
              <a:lnSpc>
                <a:spcPts val="2350"/>
              </a:lnSpc>
              <a:buNone/>
            </a:pPr>
            <a:r>
              <a:rPr lang="en-US" sz="1450" dirty="0">
                <a:solidFill>
                  <a:srgbClr val="F9EEE7"/>
                </a:solidFill>
                <a:latin typeface="Quattrocento" pitchFamily="34" charset="0"/>
                <a:ea typeface="Quattrocento" pitchFamily="34" charset="-122"/>
                <a:cs typeface="Quattrocento" pitchFamily="34" charset="-120"/>
              </a:rPr>
              <a:t>Generasi muda dan masyarakat umum aktif di media sosial mencari penghasilan melalui endorsement atau konten viral, dengan fokus utama menarik perhatian dan monetisasi.</a:t>
            </a:r>
            <a:endParaRPr lang="en-US" sz="1450" dirty="0"/>
          </a:p>
        </p:txBody>
      </p:sp>
      <p:sp>
        <p:nvSpPr>
          <p:cNvPr id="7" name="Shape 4"/>
          <p:cNvSpPr/>
          <p:nvPr/>
        </p:nvSpPr>
        <p:spPr>
          <a:xfrm>
            <a:off x="757118" y="4244816"/>
            <a:ext cx="425887" cy="425887"/>
          </a:xfrm>
          <a:prstGeom prst="roundRect">
            <a:avLst>
              <a:gd name="adj" fmla="val 6667"/>
            </a:avLst>
          </a:prstGeom>
          <a:solidFill>
            <a:srgbClr val="315251"/>
          </a:solidFill>
          <a:ln/>
        </p:spPr>
      </p:sp>
      <p:sp>
        <p:nvSpPr>
          <p:cNvPr id="8" name="Text 5"/>
          <p:cNvSpPr/>
          <p:nvPr/>
        </p:nvSpPr>
        <p:spPr>
          <a:xfrm>
            <a:off x="1372195" y="4280297"/>
            <a:ext cx="5055037" cy="334089"/>
          </a:xfrm>
          <a:prstGeom prst="rect">
            <a:avLst/>
          </a:prstGeom>
          <a:noFill/>
          <a:ln/>
        </p:spPr>
        <p:txBody>
          <a:bodyPr wrap="none" lIns="0" tIns="0" rIns="0" bIns="0" rtlCol="0" anchor="t"/>
          <a:lstStyle/>
          <a:p>
            <a:pPr marL="0" indent="0" algn="l">
              <a:lnSpc>
                <a:spcPts val="2600"/>
              </a:lnSpc>
              <a:buNone/>
            </a:pPr>
            <a:r>
              <a:rPr lang="en-US" sz="2100" dirty="0">
                <a:solidFill>
                  <a:srgbClr val="F9EEE7"/>
                </a:solidFill>
                <a:latin typeface="Quattrocento" pitchFamily="34" charset="0"/>
                <a:ea typeface="Quattrocento" pitchFamily="34" charset="-122"/>
                <a:cs typeface="Quattrocento" pitchFamily="34" charset="-120"/>
              </a:rPr>
              <a:t>Transformasi Menjadi Influencer Dadakan</a:t>
            </a:r>
            <a:endParaRPr lang="en-US" sz="2100" dirty="0"/>
          </a:p>
        </p:txBody>
      </p:sp>
      <p:sp>
        <p:nvSpPr>
          <p:cNvPr id="9" name="Text 6"/>
          <p:cNvSpPr/>
          <p:nvPr/>
        </p:nvSpPr>
        <p:spPr>
          <a:xfrm>
            <a:off x="1372195" y="4727853"/>
            <a:ext cx="7014686" cy="908685"/>
          </a:xfrm>
          <a:prstGeom prst="rect">
            <a:avLst/>
          </a:prstGeom>
          <a:noFill/>
          <a:ln/>
        </p:spPr>
        <p:txBody>
          <a:bodyPr wrap="square" lIns="0" tIns="0" rIns="0" bIns="0" rtlCol="0" anchor="t"/>
          <a:lstStyle/>
          <a:p>
            <a:pPr marL="0" indent="0" algn="l">
              <a:lnSpc>
                <a:spcPts val="2350"/>
              </a:lnSpc>
              <a:buNone/>
            </a:pPr>
            <a:r>
              <a:rPr lang="en-US" sz="1450" dirty="0">
                <a:solidFill>
                  <a:srgbClr val="F9EEE7"/>
                </a:solidFill>
                <a:latin typeface="Quattrocento" pitchFamily="34" charset="0"/>
                <a:ea typeface="Quattrocento" pitchFamily="34" charset="-122"/>
                <a:cs typeface="Quattrocento" pitchFamily="34" charset="-120"/>
              </a:rPr>
              <a:t>Individu yang populer melalui konten, kadang kontroversial, memperoleh audiens besar dan pengaruh signifikan, menjadi "tokoh" baru yang kredibilitasnya terbentuk dari jumlah pengikut.</a:t>
            </a:r>
            <a:endParaRPr lang="en-US" sz="1450" dirty="0"/>
          </a:p>
        </p:txBody>
      </p:sp>
      <p:sp>
        <p:nvSpPr>
          <p:cNvPr id="10" name="Shape 7"/>
          <p:cNvSpPr/>
          <p:nvPr/>
        </p:nvSpPr>
        <p:spPr>
          <a:xfrm>
            <a:off x="757118" y="6015037"/>
            <a:ext cx="425887" cy="425887"/>
          </a:xfrm>
          <a:prstGeom prst="roundRect">
            <a:avLst>
              <a:gd name="adj" fmla="val 6667"/>
            </a:avLst>
          </a:prstGeom>
          <a:solidFill>
            <a:srgbClr val="315251"/>
          </a:solidFill>
          <a:ln/>
        </p:spPr>
      </p:sp>
      <p:sp>
        <p:nvSpPr>
          <p:cNvPr id="11" name="Text 8"/>
          <p:cNvSpPr/>
          <p:nvPr/>
        </p:nvSpPr>
        <p:spPr>
          <a:xfrm>
            <a:off x="1372195" y="6050518"/>
            <a:ext cx="4078486" cy="334089"/>
          </a:xfrm>
          <a:prstGeom prst="rect">
            <a:avLst/>
          </a:prstGeom>
          <a:noFill/>
          <a:ln/>
        </p:spPr>
        <p:txBody>
          <a:bodyPr wrap="none" lIns="0" tIns="0" rIns="0" bIns="0" rtlCol="0" anchor="t"/>
          <a:lstStyle/>
          <a:p>
            <a:pPr marL="0" indent="0" algn="l">
              <a:lnSpc>
                <a:spcPts val="2600"/>
              </a:lnSpc>
              <a:buNone/>
            </a:pPr>
            <a:r>
              <a:rPr lang="en-US" sz="2100" dirty="0">
                <a:solidFill>
                  <a:srgbClr val="F9EEE7"/>
                </a:solidFill>
                <a:latin typeface="Quattrocento" pitchFamily="34" charset="0"/>
                <a:ea typeface="Quattrocento" pitchFamily="34" charset="-122"/>
                <a:cs typeface="Quattrocento" pitchFamily="34" charset="-120"/>
              </a:rPr>
              <a:t>Potensi dan Tantangan bagi FKDM</a:t>
            </a:r>
            <a:endParaRPr lang="en-US" sz="2100" dirty="0"/>
          </a:p>
        </p:txBody>
      </p:sp>
      <p:sp>
        <p:nvSpPr>
          <p:cNvPr id="12" name="Text 9"/>
          <p:cNvSpPr/>
          <p:nvPr/>
        </p:nvSpPr>
        <p:spPr>
          <a:xfrm>
            <a:off x="1372195" y="6498074"/>
            <a:ext cx="7014686" cy="1211580"/>
          </a:xfrm>
          <a:prstGeom prst="rect">
            <a:avLst/>
          </a:prstGeom>
          <a:noFill/>
          <a:ln/>
        </p:spPr>
        <p:txBody>
          <a:bodyPr wrap="square" lIns="0" tIns="0" rIns="0" bIns="0" rtlCol="0" anchor="t"/>
          <a:lstStyle/>
          <a:p>
            <a:pPr marL="0" indent="0" algn="l">
              <a:lnSpc>
                <a:spcPts val="2350"/>
              </a:lnSpc>
              <a:buNone/>
            </a:pPr>
            <a:r>
              <a:rPr lang="en-US" sz="1450" dirty="0">
                <a:solidFill>
                  <a:srgbClr val="F9EEE7"/>
                </a:solidFill>
                <a:latin typeface="Quattrocento" pitchFamily="34" charset="0"/>
                <a:ea typeface="Quattrocento" pitchFamily="34" charset="-122"/>
                <a:cs typeface="Quattrocento" pitchFamily="34" charset="-120"/>
              </a:rPr>
              <a:t>FKDM dapat menggandeng influencer sebagai agen deteksi dini dan penyebar informasi positif. Tantangannya adalah edukasi mendalam agar konten mereka tidak memperparah masalah atau menyebarkan hoaks, serta membangun kolaborasi mutualistik.</a:t>
            </a:r>
            <a:endParaRPr lang="en-US" sz="14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37724" y="1163955"/>
            <a:ext cx="12482155" cy="615910"/>
          </a:xfrm>
          <a:prstGeom prst="rect">
            <a:avLst/>
          </a:prstGeom>
          <a:noFill/>
          <a:ln/>
        </p:spPr>
        <p:txBody>
          <a:bodyPr wrap="none" lIns="0" tIns="0" rIns="0" bIns="0" rtlCol="0" anchor="t"/>
          <a:lstStyle/>
          <a:p>
            <a:pPr marL="0" indent="0" algn="l">
              <a:lnSpc>
                <a:spcPts val="4850"/>
              </a:lnSpc>
              <a:buNone/>
            </a:pPr>
            <a:r>
              <a:rPr lang="en-US" sz="3850" dirty="0">
                <a:solidFill>
                  <a:srgbClr val="FFD9BE"/>
                </a:solidFill>
                <a:latin typeface="Quattrocento" pitchFamily="34" charset="0"/>
                <a:ea typeface="Quattrocento" pitchFamily="34" charset="-122"/>
                <a:cs typeface="Quattrocento" pitchFamily="34" charset="-120"/>
              </a:rPr>
              <a:t>Kontrol Pembangunan dan Keterlibatan Masyarakat Sipil</a:t>
            </a:r>
            <a:endParaRPr lang="en-US" sz="3850" dirty="0"/>
          </a:p>
        </p:txBody>
      </p:sp>
      <p:sp>
        <p:nvSpPr>
          <p:cNvPr id="3" name="Text 1"/>
          <p:cNvSpPr/>
          <p:nvPr/>
        </p:nvSpPr>
        <p:spPr>
          <a:xfrm>
            <a:off x="1892975" y="2198727"/>
            <a:ext cx="2841069" cy="308015"/>
          </a:xfrm>
          <a:prstGeom prst="rect">
            <a:avLst/>
          </a:prstGeom>
          <a:noFill/>
          <a:ln/>
        </p:spPr>
        <p:txBody>
          <a:bodyPr wrap="none" lIns="0" tIns="0" rIns="0" bIns="0" rtlCol="0" anchor="t"/>
          <a:lstStyle/>
          <a:p>
            <a:pPr marL="0" indent="0" algn="r">
              <a:lnSpc>
                <a:spcPts val="2400"/>
              </a:lnSpc>
              <a:buNone/>
            </a:pPr>
            <a:r>
              <a:rPr lang="en-US" sz="1900" dirty="0">
                <a:solidFill>
                  <a:srgbClr val="F9EEE7"/>
                </a:solidFill>
                <a:latin typeface="Quattrocento" pitchFamily="34" charset="0"/>
                <a:ea typeface="Quattrocento" pitchFamily="34" charset="-122"/>
                <a:cs typeface="Quattrocento" pitchFamily="34" charset="-120"/>
              </a:rPr>
              <a:t>Pembangunan Partisipatif</a:t>
            </a:r>
            <a:endParaRPr lang="en-US" sz="1900" dirty="0"/>
          </a:p>
        </p:txBody>
      </p:sp>
      <p:sp>
        <p:nvSpPr>
          <p:cNvPr id="4" name="Text 2"/>
          <p:cNvSpPr/>
          <p:nvPr/>
        </p:nvSpPr>
        <p:spPr>
          <a:xfrm>
            <a:off x="837724" y="2632353"/>
            <a:ext cx="3896320" cy="1675209"/>
          </a:xfrm>
          <a:prstGeom prst="rect">
            <a:avLst/>
          </a:prstGeom>
          <a:noFill/>
          <a:ln/>
        </p:spPr>
        <p:txBody>
          <a:bodyPr wrap="square" lIns="0" tIns="0" rIns="0" bIns="0" rtlCol="0" anchor="t"/>
          <a:lstStyle/>
          <a:p>
            <a:pPr marL="0" indent="0" algn="r">
              <a:lnSpc>
                <a:spcPts val="2600"/>
              </a:lnSpc>
              <a:buNone/>
            </a:pPr>
            <a:r>
              <a:rPr lang="en-US" sz="1600" dirty="0">
                <a:solidFill>
                  <a:srgbClr val="F9EEE7"/>
                </a:solidFill>
                <a:latin typeface="Quattrocento" pitchFamily="34" charset="0"/>
                <a:ea typeface="Quattrocento" pitchFamily="34" charset="-122"/>
                <a:cs typeface="Quattrocento" pitchFamily="34" charset="-120"/>
              </a:rPr>
              <a:t>Masyarakat sipil berperan mengawasi anggaran, terlibat aktif dalam Musrenbang, dan memantau pelaksanaan pembangunan untuk memastikan kualitas dan akuntabilitas.</a:t>
            </a:r>
            <a:endParaRPr lang="en-US" sz="1600" dirty="0"/>
          </a:p>
        </p:txBody>
      </p:sp>
      <p:pic>
        <p:nvPicPr>
          <p:cNvPr id="5" name="Image 0" descr="preencoded.png"/>
          <p:cNvPicPr>
            <a:picLocks noChangeAspect="1"/>
          </p:cNvPicPr>
          <p:nvPr/>
        </p:nvPicPr>
        <p:blipFill>
          <a:blip r:embed="rId3"/>
          <a:stretch>
            <a:fillRect/>
          </a:stretch>
        </p:blipFill>
        <p:spPr>
          <a:xfrm>
            <a:off x="5048131" y="2365058"/>
            <a:ext cx="4534138" cy="4534138"/>
          </a:xfrm>
          <a:prstGeom prst="rect">
            <a:avLst/>
          </a:prstGeom>
        </p:spPr>
      </p:pic>
      <p:pic>
        <p:nvPicPr>
          <p:cNvPr id="6" name="Image 1" descr="preencoded.png"/>
          <p:cNvPicPr>
            <a:picLocks noChangeAspect="1"/>
          </p:cNvPicPr>
          <p:nvPr/>
        </p:nvPicPr>
        <p:blipFill>
          <a:blip r:embed="rId4"/>
          <a:stretch>
            <a:fillRect/>
          </a:stretch>
        </p:blipFill>
        <p:spPr>
          <a:xfrm>
            <a:off x="6036350" y="3314105"/>
            <a:ext cx="313373" cy="391716"/>
          </a:xfrm>
          <a:prstGeom prst="rect">
            <a:avLst/>
          </a:prstGeom>
        </p:spPr>
      </p:pic>
      <p:sp>
        <p:nvSpPr>
          <p:cNvPr id="7" name="Text 3"/>
          <p:cNvSpPr/>
          <p:nvPr/>
        </p:nvSpPr>
        <p:spPr>
          <a:xfrm>
            <a:off x="9896356" y="2198727"/>
            <a:ext cx="3064788" cy="308015"/>
          </a:xfrm>
          <a:prstGeom prst="rect">
            <a:avLst/>
          </a:prstGeom>
          <a:noFill/>
          <a:ln/>
        </p:spPr>
        <p:txBody>
          <a:bodyPr wrap="none" lIns="0" tIns="0" rIns="0" bIns="0" rtlCol="0" anchor="t"/>
          <a:lstStyle/>
          <a:p>
            <a:pPr marL="0" indent="0" algn="l">
              <a:lnSpc>
                <a:spcPts val="2400"/>
              </a:lnSpc>
              <a:buNone/>
            </a:pPr>
            <a:r>
              <a:rPr lang="en-US" sz="1900" dirty="0">
                <a:solidFill>
                  <a:srgbClr val="F9EEE7"/>
                </a:solidFill>
                <a:latin typeface="Quattrocento" pitchFamily="34" charset="0"/>
                <a:ea typeface="Quattrocento" pitchFamily="34" charset="-122"/>
                <a:cs typeface="Quattrocento" pitchFamily="34" charset="-120"/>
              </a:rPr>
              <a:t>Peran Aktif Masyarakat Sipil</a:t>
            </a:r>
            <a:endParaRPr lang="en-US" sz="1900" dirty="0"/>
          </a:p>
        </p:txBody>
      </p:sp>
      <p:sp>
        <p:nvSpPr>
          <p:cNvPr id="8" name="Text 4"/>
          <p:cNvSpPr/>
          <p:nvPr/>
        </p:nvSpPr>
        <p:spPr>
          <a:xfrm>
            <a:off x="9896356" y="2632353"/>
            <a:ext cx="3896320" cy="1675209"/>
          </a:xfrm>
          <a:prstGeom prst="rect">
            <a:avLst/>
          </a:prstGeom>
          <a:noFill/>
          <a:ln/>
        </p:spPr>
        <p:txBody>
          <a:bodyPr wrap="square" lIns="0" tIns="0" rIns="0" bIns="0" rtlCol="0" anchor="t"/>
          <a:lstStyle/>
          <a:p>
            <a:pPr marL="0" indent="0" algn="l">
              <a:lnSpc>
                <a:spcPts val="2600"/>
              </a:lnSpc>
              <a:buNone/>
            </a:pPr>
            <a:r>
              <a:rPr lang="en-US" sz="1600" dirty="0">
                <a:solidFill>
                  <a:srgbClr val="F9EEE7"/>
                </a:solidFill>
                <a:latin typeface="Quattrocento" pitchFamily="34" charset="0"/>
                <a:ea typeface="Quattrocento" pitchFamily="34" charset="-122"/>
                <a:cs typeface="Quattrocento" pitchFamily="34" charset="-120"/>
              </a:rPr>
              <a:t>LSM, media lokal, dan komunitas adat menjadi mata dan telinga masyarakat, mengadvokasi kepentingan warga, dan menyuarakan aspirasi terkait pembangunan.</a:t>
            </a:r>
            <a:endParaRPr lang="en-US" sz="1600" dirty="0"/>
          </a:p>
        </p:txBody>
      </p:sp>
      <p:pic>
        <p:nvPicPr>
          <p:cNvPr id="9" name="Image 2" descr="preencoded.png"/>
          <p:cNvPicPr>
            <a:picLocks noChangeAspect="1"/>
          </p:cNvPicPr>
          <p:nvPr/>
        </p:nvPicPr>
        <p:blipFill>
          <a:blip r:embed="rId5"/>
          <a:stretch>
            <a:fillRect/>
          </a:stretch>
        </p:blipFill>
        <p:spPr>
          <a:xfrm>
            <a:off x="5048131" y="2365058"/>
            <a:ext cx="4534138" cy="4534138"/>
          </a:xfrm>
          <a:prstGeom prst="rect">
            <a:avLst/>
          </a:prstGeom>
        </p:spPr>
      </p:pic>
      <p:pic>
        <p:nvPicPr>
          <p:cNvPr id="10" name="Image 3" descr="preencoded.png"/>
          <p:cNvPicPr>
            <a:picLocks noChangeAspect="1"/>
          </p:cNvPicPr>
          <p:nvPr/>
        </p:nvPicPr>
        <p:blipFill>
          <a:blip r:embed="rId6"/>
          <a:stretch>
            <a:fillRect/>
          </a:stretch>
        </p:blipFill>
        <p:spPr>
          <a:xfrm>
            <a:off x="8280559" y="3314105"/>
            <a:ext cx="313373" cy="391716"/>
          </a:xfrm>
          <a:prstGeom prst="rect">
            <a:avLst/>
          </a:prstGeom>
        </p:spPr>
      </p:pic>
      <p:sp>
        <p:nvSpPr>
          <p:cNvPr id="11" name="Text 5"/>
          <p:cNvSpPr/>
          <p:nvPr/>
        </p:nvSpPr>
        <p:spPr>
          <a:xfrm>
            <a:off x="9896356" y="4789170"/>
            <a:ext cx="2565202" cy="308015"/>
          </a:xfrm>
          <a:prstGeom prst="rect">
            <a:avLst/>
          </a:prstGeom>
          <a:noFill/>
          <a:ln/>
        </p:spPr>
        <p:txBody>
          <a:bodyPr wrap="none" lIns="0" tIns="0" rIns="0" bIns="0" rtlCol="0" anchor="t"/>
          <a:lstStyle/>
          <a:p>
            <a:pPr marL="0" indent="0" algn="l">
              <a:lnSpc>
                <a:spcPts val="2400"/>
              </a:lnSpc>
              <a:buNone/>
            </a:pPr>
            <a:r>
              <a:rPr lang="en-US" sz="1900" dirty="0">
                <a:solidFill>
                  <a:srgbClr val="F9EEE7"/>
                </a:solidFill>
                <a:latin typeface="Quattrocento" pitchFamily="34" charset="0"/>
                <a:ea typeface="Quattrocento" pitchFamily="34" charset="-122"/>
                <a:cs typeface="Quattrocento" pitchFamily="34" charset="-120"/>
              </a:rPr>
              <a:t>Mekanisme Pengaduan</a:t>
            </a:r>
            <a:endParaRPr lang="en-US" sz="1900" dirty="0"/>
          </a:p>
        </p:txBody>
      </p:sp>
      <p:sp>
        <p:nvSpPr>
          <p:cNvPr id="12" name="Text 6"/>
          <p:cNvSpPr/>
          <p:nvPr/>
        </p:nvSpPr>
        <p:spPr>
          <a:xfrm>
            <a:off x="9896356" y="5222796"/>
            <a:ext cx="3896320" cy="1675209"/>
          </a:xfrm>
          <a:prstGeom prst="rect">
            <a:avLst/>
          </a:prstGeom>
          <a:noFill/>
          <a:ln/>
        </p:spPr>
        <p:txBody>
          <a:bodyPr wrap="square" lIns="0" tIns="0" rIns="0" bIns="0" rtlCol="0" anchor="t"/>
          <a:lstStyle/>
          <a:p>
            <a:pPr marL="0" indent="0" algn="l">
              <a:lnSpc>
                <a:spcPts val="2600"/>
              </a:lnSpc>
              <a:buNone/>
            </a:pPr>
            <a:r>
              <a:rPr lang="en-US" sz="1600" dirty="0">
                <a:solidFill>
                  <a:srgbClr val="F9EEE7"/>
                </a:solidFill>
                <a:latin typeface="Quattrocento" pitchFamily="34" charset="0"/>
                <a:ea typeface="Quattrocento" pitchFamily="34" charset="-122"/>
                <a:cs typeface="Quattrocento" pitchFamily="34" charset="-120"/>
              </a:rPr>
              <a:t>Membangun saluran pengaduan yang mudah diakses dan responsif bagi masyarakat untuk melaporkan dugaan penyimpangan dalam proses pembangunan.</a:t>
            </a:r>
            <a:endParaRPr lang="en-US" sz="1600" dirty="0"/>
          </a:p>
        </p:txBody>
      </p:sp>
      <p:pic>
        <p:nvPicPr>
          <p:cNvPr id="13" name="Image 4" descr="preencoded.png"/>
          <p:cNvPicPr>
            <a:picLocks noChangeAspect="1"/>
          </p:cNvPicPr>
          <p:nvPr/>
        </p:nvPicPr>
        <p:blipFill>
          <a:blip r:embed="rId7"/>
          <a:stretch>
            <a:fillRect/>
          </a:stretch>
        </p:blipFill>
        <p:spPr>
          <a:xfrm>
            <a:off x="5048131" y="2365058"/>
            <a:ext cx="4534138" cy="4534138"/>
          </a:xfrm>
          <a:prstGeom prst="rect">
            <a:avLst/>
          </a:prstGeom>
        </p:spPr>
      </p:pic>
      <p:pic>
        <p:nvPicPr>
          <p:cNvPr id="14" name="Image 5" descr="preencoded.png"/>
          <p:cNvPicPr>
            <a:picLocks noChangeAspect="1"/>
          </p:cNvPicPr>
          <p:nvPr/>
        </p:nvPicPr>
        <p:blipFill>
          <a:blip r:embed="rId8"/>
          <a:stretch>
            <a:fillRect/>
          </a:stretch>
        </p:blipFill>
        <p:spPr>
          <a:xfrm>
            <a:off x="8280559" y="5558314"/>
            <a:ext cx="313373" cy="391716"/>
          </a:xfrm>
          <a:prstGeom prst="rect">
            <a:avLst/>
          </a:prstGeom>
        </p:spPr>
      </p:pic>
      <p:sp>
        <p:nvSpPr>
          <p:cNvPr id="15" name="Text 7"/>
          <p:cNvSpPr/>
          <p:nvPr/>
        </p:nvSpPr>
        <p:spPr>
          <a:xfrm>
            <a:off x="2269927" y="4621649"/>
            <a:ext cx="2464118" cy="308015"/>
          </a:xfrm>
          <a:prstGeom prst="rect">
            <a:avLst/>
          </a:prstGeom>
          <a:noFill/>
          <a:ln/>
        </p:spPr>
        <p:txBody>
          <a:bodyPr wrap="none" lIns="0" tIns="0" rIns="0" bIns="0" rtlCol="0" anchor="t"/>
          <a:lstStyle/>
          <a:p>
            <a:pPr marL="0" indent="0" algn="r">
              <a:lnSpc>
                <a:spcPts val="2400"/>
              </a:lnSpc>
              <a:buNone/>
            </a:pPr>
            <a:r>
              <a:rPr lang="en-US" sz="1900" dirty="0">
                <a:solidFill>
                  <a:srgbClr val="F9EEE7"/>
                </a:solidFill>
                <a:latin typeface="Quattrocento" pitchFamily="34" charset="0"/>
                <a:ea typeface="Quattrocento" pitchFamily="34" charset="-122"/>
                <a:cs typeface="Quattrocento" pitchFamily="34" charset="-120"/>
              </a:rPr>
              <a:t>Peran FKDM</a:t>
            </a:r>
            <a:endParaRPr lang="en-US" sz="1900" dirty="0"/>
          </a:p>
        </p:txBody>
      </p:sp>
      <p:sp>
        <p:nvSpPr>
          <p:cNvPr id="16" name="Text 8"/>
          <p:cNvSpPr/>
          <p:nvPr/>
        </p:nvSpPr>
        <p:spPr>
          <a:xfrm>
            <a:off x="837724" y="5055275"/>
            <a:ext cx="3896320" cy="2010251"/>
          </a:xfrm>
          <a:prstGeom prst="rect">
            <a:avLst/>
          </a:prstGeom>
          <a:noFill/>
          <a:ln/>
        </p:spPr>
        <p:txBody>
          <a:bodyPr wrap="square" lIns="0" tIns="0" rIns="0" bIns="0" rtlCol="0" anchor="t"/>
          <a:lstStyle/>
          <a:p>
            <a:pPr marL="0" indent="0" algn="r">
              <a:lnSpc>
                <a:spcPts val="2600"/>
              </a:lnSpc>
              <a:buNone/>
            </a:pPr>
            <a:r>
              <a:rPr lang="en-US" sz="1600" dirty="0">
                <a:solidFill>
                  <a:srgbClr val="F9EEE7"/>
                </a:solidFill>
                <a:latin typeface="Quattrocento" pitchFamily="34" charset="0"/>
                <a:ea typeface="Quattrocento" pitchFamily="34" charset="-122"/>
                <a:cs typeface="Quattrocento" pitchFamily="34" charset="-120"/>
              </a:rPr>
              <a:t>FKDM berfungsi sebagai wadah koordinasi untuk mengumpulkan informasi dari berbagai elemen masyarakat sipil terkait potensi masalah dalam pembangunan, memastikan deteksi dini.</a:t>
            </a:r>
            <a:endParaRPr lang="en-US" sz="1600" dirty="0"/>
          </a:p>
        </p:txBody>
      </p:sp>
      <p:pic>
        <p:nvPicPr>
          <p:cNvPr id="17" name="Image 6" descr="preencoded.png"/>
          <p:cNvPicPr>
            <a:picLocks noChangeAspect="1"/>
          </p:cNvPicPr>
          <p:nvPr/>
        </p:nvPicPr>
        <p:blipFill>
          <a:blip r:embed="rId9"/>
          <a:stretch>
            <a:fillRect/>
          </a:stretch>
        </p:blipFill>
        <p:spPr>
          <a:xfrm>
            <a:off x="5048131" y="2365058"/>
            <a:ext cx="4534138" cy="4534138"/>
          </a:xfrm>
          <a:prstGeom prst="rect">
            <a:avLst/>
          </a:prstGeom>
        </p:spPr>
      </p:pic>
      <p:pic>
        <p:nvPicPr>
          <p:cNvPr id="18" name="Image 7" descr="preencoded.png"/>
          <p:cNvPicPr>
            <a:picLocks noChangeAspect="1"/>
          </p:cNvPicPr>
          <p:nvPr/>
        </p:nvPicPr>
        <p:blipFill>
          <a:blip r:embed="rId10"/>
          <a:stretch>
            <a:fillRect/>
          </a:stretch>
        </p:blipFill>
        <p:spPr>
          <a:xfrm>
            <a:off x="6036350" y="5558314"/>
            <a:ext cx="313373" cy="39171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27578" y="432554"/>
            <a:ext cx="9372481" cy="461486"/>
          </a:xfrm>
          <a:prstGeom prst="rect">
            <a:avLst/>
          </a:prstGeom>
          <a:noFill/>
          <a:ln/>
        </p:spPr>
        <p:txBody>
          <a:bodyPr wrap="none" lIns="0" tIns="0" rIns="0" bIns="0" rtlCol="0" anchor="t"/>
          <a:lstStyle/>
          <a:p>
            <a:pPr marL="0" indent="0" algn="l">
              <a:lnSpc>
                <a:spcPts val="3600"/>
              </a:lnSpc>
              <a:buNone/>
            </a:pPr>
            <a:r>
              <a:rPr lang="en-US" sz="2900" dirty="0">
                <a:solidFill>
                  <a:srgbClr val="FFD9BE"/>
                </a:solidFill>
                <a:latin typeface="Quattrocento" pitchFamily="34" charset="0"/>
                <a:ea typeface="Quattrocento" pitchFamily="34" charset="-122"/>
                <a:cs typeface="Quattrocento" pitchFamily="34" charset="-120"/>
              </a:rPr>
              <a:t>Isu-Isu Strategis yang Meminta Respon Cepat dari FKDM</a:t>
            </a:r>
            <a:endParaRPr lang="en-US" sz="2900" dirty="0"/>
          </a:p>
        </p:txBody>
      </p:sp>
      <p:pic>
        <p:nvPicPr>
          <p:cNvPr id="3" name="Image 0" descr="preencoded.png"/>
          <p:cNvPicPr>
            <a:picLocks noChangeAspect="1"/>
          </p:cNvPicPr>
          <p:nvPr/>
        </p:nvPicPr>
        <p:blipFill>
          <a:blip r:embed="rId3"/>
          <a:stretch>
            <a:fillRect/>
          </a:stretch>
        </p:blipFill>
        <p:spPr>
          <a:xfrm>
            <a:off x="627578" y="1207770"/>
            <a:ext cx="784384" cy="941308"/>
          </a:xfrm>
          <a:prstGeom prst="rect">
            <a:avLst/>
          </a:prstGeom>
        </p:spPr>
      </p:pic>
      <p:sp>
        <p:nvSpPr>
          <p:cNvPr id="4" name="Text 1"/>
          <p:cNvSpPr/>
          <p:nvPr/>
        </p:nvSpPr>
        <p:spPr>
          <a:xfrm>
            <a:off x="1568768" y="1364575"/>
            <a:ext cx="2376845" cy="230624"/>
          </a:xfrm>
          <a:prstGeom prst="rect">
            <a:avLst/>
          </a:prstGeom>
          <a:noFill/>
          <a:ln/>
        </p:spPr>
        <p:txBody>
          <a:bodyPr wrap="none" lIns="0" tIns="0" rIns="0" bIns="0" rtlCol="0" anchor="t"/>
          <a:lstStyle/>
          <a:p>
            <a:pPr marL="0" indent="0" algn="l">
              <a:lnSpc>
                <a:spcPts val="1800"/>
              </a:lnSpc>
              <a:buNone/>
            </a:pPr>
            <a:r>
              <a:rPr lang="en-US" sz="1450" dirty="0">
                <a:solidFill>
                  <a:srgbClr val="F9EEE7"/>
                </a:solidFill>
                <a:latin typeface="Quattrocento" pitchFamily="34" charset="0"/>
                <a:ea typeface="Quattrocento" pitchFamily="34" charset="-122"/>
                <a:cs typeface="Quattrocento" pitchFamily="34" charset="-120"/>
              </a:rPr>
              <a:t>Judi &amp; Investasi Online Ilegal</a:t>
            </a:r>
            <a:endParaRPr lang="en-US" sz="1450" dirty="0"/>
          </a:p>
        </p:txBody>
      </p:sp>
      <p:sp>
        <p:nvSpPr>
          <p:cNvPr id="5" name="Text 2"/>
          <p:cNvSpPr/>
          <p:nvPr/>
        </p:nvSpPr>
        <p:spPr>
          <a:xfrm>
            <a:off x="1568768" y="1689259"/>
            <a:ext cx="12434054" cy="250984"/>
          </a:xfrm>
          <a:prstGeom prst="rect">
            <a:avLst/>
          </a:prstGeom>
          <a:noFill/>
          <a:ln/>
        </p:spPr>
        <p:txBody>
          <a:bodyPr wrap="none" lIns="0" tIns="0" rIns="0" bIns="0" rtlCol="0" anchor="t"/>
          <a:lstStyle/>
          <a:p>
            <a:pPr marL="0" indent="0" algn="l">
              <a:lnSpc>
                <a:spcPts val="1950"/>
              </a:lnSpc>
              <a:buNone/>
            </a:pPr>
            <a:r>
              <a:rPr lang="en-US" sz="1200" dirty="0">
                <a:solidFill>
                  <a:srgbClr val="F9EEE7"/>
                </a:solidFill>
                <a:latin typeface="Quattrocento" pitchFamily="34" charset="0"/>
                <a:ea typeface="Quattrocento" pitchFamily="34" charset="-122"/>
                <a:cs typeface="Quattrocento" pitchFamily="34" charset="-120"/>
              </a:rPr>
              <a:t>Sosialisasi bahaya, edukasi literasi keuangan digital, kerja sama penegak hukum, dan pendampingan korban.</a:t>
            </a:r>
            <a:endParaRPr lang="en-US" sz="1200" dirty="0"/>
          </a:p>
        </p:txBody>
      </p:sp>
      <p:pic>
        <p:nvPicPr>
          <p:cNvPr id="6" name="Image 1" descr="preencoded.png"/>
          <p:cNvPicPr>
            <a:picLocks noChangeAspect="1"/>
          </p:cNvPicPr>
          <p:nvPr/>
        </p:nvPicPr>
        <p:blipFill>
          <a:blip r:embed="rId4"/>
          <a:stretch>
            <a:fillRect/>
          </a:stretch>
        </p:blipFill>
        <p:spPr>
          <a:xfrm>
            <a:off x="627578" y="2149078"/>
            <a:ext cx="784384" cy="941308"/>
          </a:xfrm>
          <a:prstGeom prst="rect">
            <a:avLst/>
          </a:prstGeom>
        </p:spPr>
      </p:pic>
      <p:sp>
        <p:nvSpPr>
          <p:cNvPr id="7" name="Text 3"/>
          <p:cNvSpPr/>
          <p:nvPr/>
        </p:nvSpPr>
        <p:spPr>
          <a:xfrm>
            <a:off x="1568768" y="2305883"/>
            <a:ext cx="3236238" cy="230624"/>
          </a:xfrm>
          <a:prstGeom prst="rect">
            <a:avLst/>
          </a:prstGeom>
          <a:noFill/>
          <a:ln/>
        </p:spPr>
        <p:txBody>
          <a:bodyPr wrap="none" lIns="0" tIns="0" rIns="0" bIns="0" rtlCol="0" anchor="t"/>
          <a:lstStyle/>
          <a:p>
            <a:pPr marL="0" indent="0" algn="l">
              <a:lnSpc>
                <a:spcPts val="1800"/>
              </a:lnSpc>
              <a:buNone/>
            </a:pPr>
            <a:r>
              <a:rPr lang="en-US" sz="1450" dirty="0">
                <a:solidFill>
                  <a:srgbClr val="F9EEE7"/>
                </a:solidFill>
                <a:latin typeface="Quattrocento" pitchFamily="34" charset="0"/>
                <a:ea typeface="Quattrocento" pitchFamily="34" charset="-122"/>
                <a:cs typeface="Quattrocento" pitchFamily="34" charset="-120"/>
              </a:rPr>
              <a:t>Penyebaran Hoaks &amp; Ujaran Kebencian</a:t>
            </a:r>
            <a:endParaRPr lang="en-US" sz="1450" dirty="0"/>
          </a:p>
        </p:txBody>
      </p:sp>
      <p:sp>
        <p:nvSpPr>
          <p:cNvPr id="8" name="Text 4"/>
          <p:cNvSpPr/>
          <p:nvPr/>
        </p:nvSpPr>
        <p:spPr>
          <a:xfrm>
            <a:off x="1568768" y="2630567"/>
            <a:ext cx="12434054" cy="250984"/>
          </a:xfrm>
          <a:prstGeom prst="rect">
            <a:avLst/>
          </a:prstGeom>
          <a:noFill/>
          <a:ln/>
        </p:spPr>
        <p:txBody>
          <a:bodyPr wrap="none" lIns="0" tIns="0" rIns="0" bIns="0" rtlCol="0" anchor="t"/>
          <a:lstStyle/>
          <a:p>
            <a:pPr marL="0" indent="0" algn="l">
              <a:lnSpc>
                <a:spcPts val="1950"/>
              </a:lnSpc>
              <a:buNone/>
            </a:pPr>
            <a:r>
              <a:rPr lang="en-US" sz="1200" dirty="0">
                <a:solidFill>
                  <a:srgbClr val="F9EEE7"/>
                </a:solidFill>
                <a:latin typeface="Quattrocento" pitchFamily="34" charset="0"/>
                <a:ea typeface="Quattrocento" pitchFamily="34" charset="-122"/>
                <a:cs typeface="Quattrocento" pitchFamily="34" charset="-120"/>
              </a:rPr>
              <a:t>Verifikasi informasi, kontra-narasi positif, edukasi kritis media, dan pelaporan konten bermasalah.</a:t>
            </a:r>
            <a:endParaRPr lang="en-US" sz="1200" dirty="0"/>
          </a:p>
        </p:txBody>
      </p:sp>
      <p:pic>
        <p:nvPicPr>
          <p:cNvPr id="9" name="Image 2" descr="preencoded.png"/>
          <p:cNvPicPr>
            <a:picLocks noChangeAspect="1"/>
          </p:cNvPicPr>
          <p:nvPr/>
        </p:nvPicPr>
        <p:blipFill>
          <a:blip r:embed="rId5"/>
          <a:stretch>
            <a:fillRect/>
          </a:stretch>
        </p:blipFill>
        <p:spPr>
          <a:xfrm>
            <a:off x="627578" y="3090386"/>
            <a:ext cx="784384" cy="941308"/>
          </a:xfrm>
          <a:prstGeom prst="rect">
            <a:avLst/>
          </a:prstGeom>
        </p:spPr>
      </p:pic>
      <p:sp>
        <p:nvSpPr>
          <p:cNvPr id="10" name="Text 5"/>
          <p:cNvSpPr/>
          <p:nvPr/>
        </p:nvSpPr>
        <p:spPr>
          <a:xfrm>
            <a:off x="1568768" y="3247192"/>
            <a:ext cx="1845826" cy="230624"/>
          </a:xfrm>
          <a:prstGeom prst="rect">
            <a:avLst/>
          </a:prstGeom>
          <a:noFill/>
          <a:ln/>
        </p:spPr>
        <p:txBody>
          <a:bodyPr wrap="none" lIns="0" tIns="0" rIns="0" bIns="0" rtlCol="0" anchor="t"/>
          <a:lstStyle/>
          <a:p>
            <a:pPr marL="0" indent="0" algn="l">
              <a:lnSpc>
                <a:spcPts val="1800"/>
              </a:lnSpc>
              <a:buNone/>
            </a:pPr>
            <a:r>
              <a:rPr lang="en-US" sz="1450" dirty="0">
                <a:solidFill>
                  <a:srgbClr val="F9EEE7"/>
                </a:solidFill>
                <a:latin typeface="Quattrocento" pitchFamily="34" charset="0"/>
                <a:ea typeface="Quattrocento" pitchFamily="34" charset="-122"/>
                <a:cs typeface="Quattrocento" pitchFamily="34" charset="-120"/>
              </a:rPr>
              <a:t>Eksploitasi Digital</a:t>
            </a:r>
            <a:endParaRPr lang="en-US" sz="1450" dirty="0"/>
          </a:p>
        </p:txBody>
      </p:sp>
      <p:sp>
        <p:nvSpPr>
          <p:cNvPr id="11" name="Text 6"/>
          <p:cNvSpPr/>
          <p:nvPr/>
        </p:nvSpPr>
        <p:spPr>
          <a:xfrm>
            <a:off x="1568768" y="3571875"/>
            <a:ext cx="12434054" cy="250984"/>
          </a:xfrm>
          <a:prstGeom prst="rect">
            <a:avLst/>
          </a:prstGeom>
          <a:noFill/>
          <a:ln/>
        </p:spPr>
        <p:txBody>
          <a:bodyPr wrap="none" lIns="0" tIns="0" rIns="0" bIns="0" rtlCol="0" anchor="t"/>
          <a:lstStyle/>
          <a:p>
            <a:pPr marL="0" indent="0" algn="l">
              <a:lnSpc>
                <a:spcPts val="1950"/>
              </a:lnSpc>
              <a:buNone/>
            </a:pPr>
            <a:r>
              <a:rPr lang="en-US" sz="1200" dirty="0">
                <a:solidFill>
                  <a:srgbClr val="F9EEE7"/>
                </a:solidFill>
                <a:latin typeface="Quattrocento" pitchFamily="34" charset="0"/>
                <a:ea typeface="Quattrocento" pitchFamily="34" charset="-122"/>
                <a:cs typeface="Quattrocento" pitchFamily="34" charset="-120"/>
              </a:rPr>
              <a:t>Peningkatan kesadaran modus kejahatan siber, penguatan literasi digital, dan kerja sama lembaga perlindungan.</a:t>
            </a:r>
            <a:endParaRPr lang="en-US" sz="1200" dirty="0"/>
          </a:p>
        </p:txBody>
      </p:sp>
      <p:pic>
        <p:nvPicPr>
          <p:cNvPr id="12" name="Image 3" descr="preencoded.png"/>
          <p:cNvPicPr>
            <a:picLocks noChangeAspect="1"/>
          </p:cNvPicPr>
          <p:nvPr/>
        </p:nvPicPr>
        <p:blipFill>
          <a:blip r:embed="rId6"/>
          <a:stretch>
            <a:fillRect/>
          </a:stretch>
        </p:blipFill>
        <p:spPr>
          <a:xfrm>
            <a:off x="627578" y="4031694"/>
            <a:ext cx="784384" cy="941308"/>
          </a:xfrm>
          <a:prstGeom prst="rect">
            <a:avLst/>
          </a:prstGeom>
        </p:spPr>
      </p:pic>
      <p:sp>
        <p:nvSpPr>
          <p:cNvPr id="13" name="Text 7"/>
          <p:cNvSpPr/>
          <p:nvPr/>
        </p:nvSpPr>
        <p:spPr>
          <a:xfrm>
            <a:off x="1568768" y="4188500"/>
            <a:ext cx="2138363" cy="230624"/>
          </a:xfrm>
          <a:prstGeom prst="rect">
            <a:avLst/>
          </a:prstGeom>
          <a:noFill/>
          <a:ln/>
        </p:spPr>
        <p:txBody>
          <a:bodyPr wrap="none" lIns="0" tIns="0" rIns="0" bIns="0" rtlCol="0" anchor="t"/>
          <a:lstStyle/>
          <a:p>
            <a:pPr marL="0" indent="0" algn="l">
              <a:lnSpc>
                <a:spcPts val="1800"/>
              </a:lnSpc>
              <a:buNone/>
            </a:pPr>
            <a:r>
              <a:rPr lang="en-US" sz="1450" dirty="0">
                <a:solidFill>
                  <a:srgbClr val="F9EEE7"/>
                </a:solidFill>
                <a:latin typeface="Quattrocento" pitchFamily="34" charset="0"/>
                <a:ea typeface="Quattrocento" pitchFamily="34" charset="-122"/>
                <a:cs typeface="Quattrocento" pitchFamily="34" charset="-120"/>
              </a:rPr>
              <a:t>Perubahan Perilaku Sosial</a:t>
            </a:r>
            <a:endParaRPr lang="en-US" sz="1450" dirty="0"/>
          </a:p>
        </p:txBody>
      </p:sp>
      <p:sp>
        <p:nvSpPr>
          <p:cNvPr id="14" name="Text 8"/>
          <p:cNvSpPr/>
          <p:nvPr/>
        </p:nvSpPr>
        <p:spPr>
          <a:xfrm>
            <a:off x="1568768" y="4513183"/>
            <a:ext cx="12434054" cy="250984"/>
          </a:xfrm>
          <a:prstGeom prst="rect">
            <a:avLst/>
          </a:prstGeom>
          <a:noFill/>
          <a:ln/>
        </p:spPr>
        <p:txBody>
          <a:bodyPr wrap="none" lIns="0" tIns="0" rIns="0" bIns="0" rtlCol="0" anchor="t"/>
          <a:lstStyle/>
          <a:p>
            <a:pPr marL="0" indent="0" algn="l">
              <a:lnSpc>
                <a:spcPts val="1950"/>
              </a:lnSpc>
              <a:buNone/>
            </a:pPr>
            <a:r>
              <a:rPr lang="en-US" sz="1200" dirty="0">
                <a:solidFill>
                  <a:srgbClr val="F9EEE7"/>
                </a:solidFill>
                <a:latin typeface="Quattrocento" pitchFamily="34" charset="0"/>
                <a:ea typeface="Quattrocento" pitchFamily="34" charset="-122"/>
                <a:cs typeface="Quattrocento" pitchFamily="34" charset="-120"/>
              </a:rPr>
              <a:t>Fasilitasi interaksi offline, kampanye etika bermedia sosial, dan promosi kegiatan positif komunitas.</a:t>
            </a:r>
            <a:endParaRPr lang="en-US" sz="1200" dirty="0"/>
          </a:p>
        </p:txBody>
      </p:sp>
      <p:pic>
        <p:nvPicPr>
          <p:cNvPr id="15" name="Image 4" descr="preencoded.png"/>
          <p:cNvPicPr>
            <a:picLocks noChangeAspect="1"/>
          </p:cNvPicPr>
          <p:nvPr/>
        </p:nvPicPr>
        <p:blipFill>
          <a:blip r:embed="rId7"/>
          <a:stretch>
            <a:fillRect/>
          </a:stretch>
        </p:blipFill>
        <p:spPr>
          <a:xfrm>
            <a:off x="627578" y="4973003"/>
            <a:ext cx="784384" cy="941308"/>
          </a:xfrm>
          <a:prstGeom prst="rect">
            <a:avLst/>
          </a:prstGeom>
        </p:spPr>
      </p:pic>
      <p:sp>
        <p:nvSpPr>
          <p:cNvPr id="16" name="Text 9"/>
          <p:cNvSpPr/>
          <p:nvPr/>
        </p:nvSpPr>
        <p:spPr>
          <a:xfrm>
            <a:off x="1568768" y="5129808"/>
            <a:ext cx="2572226" cy="230624"/>
          </a:xfrm>
          <a:prstGeom prst="rect">
            <a:avLst/>
          </a:prstGeom>
          <a:noFill/>
          <a:ln/>
        </p:spPr>
        <p:txBody>
          <a:bodyPr wrap="none" lIns="0" tIns="0" rIns="0" bIns="0" rtlCol="0" anchor="t"/>
          <a:lstStyle/>
          <a:p>
            <a:pPr marL="0" indent="0" algn="l">
              <a:lnSpc>
                <a:spcPts val="1800"/>
              </a:lnSpc>
              <a:buNone/>
            </a:pPr>
            <a:r>
              <a:rPr lang="en-US" sz="1450" dirty="0">
                <a:solidFill>
                  <a:srgbClr val="F9EEE7"/>
                </a:solidFill>
                <a:latin typeface="Quattrocento" pitchFamily="34" charset="0"/>
                <a:ea typeface="Quattrocento" pitchFamily="34" charset="-122"/>
                <a:cs typeface="Quattrocento" pitchFamily="34" charset="-120"/>
              </a:rPr>
              <a:t>Dampak Negatif Pembangunan</a:t>
            </a:r>
            <a:endParaRPr lang="en-US" sz="1450" dirty="0"/>
          </a:p>
        </p:txBody>
      </p:sp>
      <p:sp>
        <p:nvSpPr>
          <p:cNvPr id="17" name="Text 10"/>
          <p:cNvSpPr/>
          <p:nvPr/>
        </p:nvSpPr>
        <p:spPr>
          <a:xfrm>
            <a:off x="1568768" y="5454491"/>
            <a:ext cx="12434054" cy="250984"/>
          </a:xfrm>
          <a:prstGeom prst="rect">
            <a:avLst/>
          </a:prstGeom>
          <a:noFill/>
          <a:ln/>
        </p:spPr>
        <p:txBody>
          <a:bodyPr wrap="none" lIns="0" tIns="0" rIns="0" bIns="0" rtlCol="0" anchor="t"/>
          <a:lstStyle/>
          <a:p>
            <a:pPr marL="0" indent="0" algn="l">
              <a:lnSpc>
                <a:spcPts val="1950"/>
              </a:lnSpc>
              <a:buNone/>
            </a:pPr>
            <a:r>
              <a:rPr lang="en-US" sz="1200" dirty="0">
                <a:solidFill>
                  <a:srgbClr val="F9EEE7"/>
                </a:solidFill>
                <a:latin typeface="Quattrocento" pitchFamily="34" charset="0"/>
                <a:ea typeface="Quattrocento" pitchFamily="34" charset="-122"/>
                <a:cs typeface="Quattrocento" pitchFamily="34" charset="-120"/>
              </a:rPr>
              <a:t>Membangun saluran komunikasi efektif, fasilitasi dialog, dan advokasi antara masyarakat dan pemerintah.</a:t>
            </a:r>
            <a:endParaRPr lang="en-US" sz="1200" dirty="0"/>
          </a:p>
        </p:txBody>
      </p:sp>
      <p:pic>
        <p:nvPicPr>
          <p:cNvPr id="18" name="Image 5" descr="preencoded.png"/>
          <p:cNvPicPr>
            <a:picLocks noChangeAspect="1"/>
          </p:cNvPicPr>
          <p:nvPr/>
        </p:nvPicPr>
        <p:blipFill>
          <a:blip r:embed="rId8"/>
          <a:stretch>
            <a:fillRect/>
          </a:stretch>
        </p:blipFill>
        <p:spPr>
          <a:xfrm>
            <a:off x="627578" y="5914311"/>
            <a:ext cx="784384" cy="941308"/>
          </a:xfrm>
          <a:prstGeom prst="rect">
            <a:avLst/>
          </a:prstGeom>
        </p:spPr>
      </p:pic>
      <p:sp>
        <p:nvSpPr>
          <p:cNvPr id="19" name="Text 11"/>
          <p:cNvSpPr/>
          <p:nvPr/>
        </p:nvSpPr>
        <p:spPr>
          <a:xfrm>
            <a:off x="1568768" y="6071116"/>
            <a:ext cx="3700105" cy="230624"/>
          </a:xfrm>
          <a:prstGeom prst="rect">
            <a:avLst/>
          </a:prstGeom>
          <a:noFill/>
          <a:ln/>
        </p:spPr>
        <p:txBody>
          <a:bodyPr wrap="none" lIns="0" tIns="0" rIns="0" bIns="0" rtlCol="0" anchor="t"/>
          <a:lstStyle/>
          <a:p>
            <a:pPr marL="0" indent="0" algn="l">
              <a:lnSpc>
                <a:spcPts val="1800"/>
              </a:lnSpc>
              <a:buNone/>
            </a:pPr>
            <a:r>
              <a:rPr lang="en-US" sz="1450" dirty="0">
                <a:solidFill>
                  <a:srgbClr val="F9EEE7"/>
                </a:solidFill>
                <a:latin typeface="Quattrocento" pitchFamily="34" charset="0"/>
                <a:ea typeface="Quattrocento" pitchFamily="34" charset="-122"/>
                <a:cs typeface="Quattrocento" pitchFamily="34" charset="-120"/>
              </a:rPr>
              <a:t>Kesenjangan Ekonomi &amp; Akses Sumber Daya</a:t>
            </a:r>
            <a:endParaRPr lang="en-US" sz="1450" dirty="0"/>
          </a:p>
        </p:txBody>
      </p:sp>
      <p:sp>
        <p:nvSpPr>
          <p:cNvPr id="20" name="Text 12"/>
          <p:cNvSpPr/>
          <p:nvPr/>
        </p:nvSpPr>
        <p:spPr>
          <a:xfrm>
            <a:off x="1568768" y="6395799"/>
            <a:ext cx="12434054" cy="250984"/>
          </a:xfrm>
          <a:prstGeom prst="rect">
            <a:avLst/>
          </a:prstGeom>
          <a:noFill/>
          <a:ln/>
        </p:spPr>
        <p:txBody>
          <a:bodyPr wrap="none" lIns="0" tIns="0" rIns="0" bIns="0" rtlCol="0" anchor="t"/>
          <a:lstStyle/>
          <a:p>
            <a:pPr marL="0" indent="0" algn="l">
              <a:lnSpc>
                <a:spcPts val="1950"/>
              </a:lnSpc>
              <a:buNone/>
            </a:pPr>
            <a:r>
              <a:rPr lang="en-US" sz="1200" dirty="0">
                <a:solidFill>
                  <a:srgbClr val="F9EEE7"/>
                </a:solidFill>
                <a:latin typeface="Quattrocento" pitchFamily="34" charset="0"/>
                <a:ea typeface="Quattrocento" pitchFamily="34" charset="-122"/>
                <a:cs typeface="Quattrocento" pitchFamily="34" charset="-120"/>
              </a:rPr>
              <a:t>Mendorong pemberdayaan ekonomi lokal, pelatihan keterampilan digital, dan advokasi akses yang adil.</a:t>
            </a:r>
            <a:endParaRPr lang="en-US" sz="1200" dirty="0"/>
          </a:p>
        </p:txBody>
      </p:sp>
      <p:pic>
        <p:nvPicPr>
          <p:cNvPr id="21" name="Image 6" descr="preencoded.png"/>
          <p:cNvPicPr>
            <a:picLocks noChangeAspect="1"/>
          </p:cNvPicPr>
          <p:nvPr/>
        </p:nvPicPr>
        <p:blipFill>
          <a:blip r:embed="rId9"/>
          <a:stretch>
            <a:fillRect/>
          </a:stretch>
        </p:blipFill>
        <p:spPr>
          <a:xfrm>
            <a:off x="627578" y="6855619"/>
            <a:ext cx="784384" cy="941308"/>
          </a:xfrm>
          <a:prstGeom prst="rect">
            <a:avLst/>
          </a:prstGeom>
        </p:spPr>
      </p:pic>
      <p:sp>
        <p:nvSpPr>
          <p:cNvPr id="22" name="Text 13"/>
          <p:cNvSpPr/>
          <p:nvPr/>
        </p:nvSpPr>
        <p:spPr>
          <a:xfrm>
            <a:off x="1568768" y="7012424"/>
            <a:ext cx="1845826" cy="230624"/>
          </a:xfrm>
          <a:prstGeom prst="rect">
            <a:avLst/>
          </a:prstGeom>
          <a:noFill/>
          <a:ln/>
        </p:spPr>
        <p:txBody>
          <a:bodyPr wrap="none" lIns="0" tIns="0" rIns="0" bIns="0" rtlCol="0" anchor="t"/>
          <a:lstStyle/>
          <a:p>
            <a:pPr marL="0" indent="0" algn="l">
              <a:lnSpc>
                <a:spcPts val="1800"/>
              </a:lnSpc>
              <a:buNone/>
            </a:pPr>
            <a:r>
              <a:rPr lang="en-US" sz="1450" dirty="0">
                <a:solidFill>
                  <a:srgbClr val="F9EEE7"/>
                </a:solidFill>
                <a:latin typeface="Quattrocento" pitchFamily="34" charset="0"/>
                <a:ea typeface="Quattrocento" pitchFamily="34" charset="-122"/>
                <a:cs typeface="Quattrocento" pitchFamily="34" charset="-120"/>
              </a:rPr>
              <a:t>Potensi Konflik Sosial</a:t>
            </a:r>
            <a:endParaRPr lang="en-US" sz="1450" dirty="0"/>
          </a:p>
        </p:txBody>
      </p:sp>
      <p:sp>
        <p:nvSpPr>
          <p:cNvPr id="23" name="Text 14"/>
          <p:cNvSpPr/>
          <p:nvPr/>
        </p:nvSpPr>
        <p:spPr>
          <a:xfrm>
            <a:off x="1568768" y="7337108"/>
            <a:ext cx="12434054" cy="250984"/>
          </a:xfrm>
          <a:prstGeom prst="rect">
            <a:avLst/>
          </a:prstGeom>
          <a:noFill/>
          <a:ln/>
        </p:spPr>
        <p:txBody>
          <a:bodyPr wrap="none" lIns="0" tIns="0" rIns="0" bIns="0" rtlCol="0" anchor="t"/>
          <a:lstStyle/>
          <a:p>
            <a:pPr marL="0" indent="0" algn="l">
              <a:lnSpc>
                <a:spcPts val="1950"/>
              </a:lnSpc>
              <a:buNone/>
            </a:pPr>
            <a:r>
              <a:rPr lang="en-US" sz="1200" dirty="0">
                <a:solidFill>
                  <a:srgbClr val="F9EEE7"/>
                </a:solidFill>
                <a:latin typeface="Quattrocento" pitchFamily="34" charset="0"/>
                <a:ea typeface="Quattrocento" pitchFamily="34" charset="-122"/>
                <a:cs typeface="Quattrocento" pitchFamily="34" charset="-120"/>
              </a:rPr>
              <a:t>Membangun dialog antarumat beragama/kelompok, fasilitasi mediasi, dan memperkuat peran tokoh adat/agama.</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TotalTime>
  <Words>927</Words>
  <Application>Microsoft Macintosh PowerPoint</Application>
  <PresentationFormat>Custom</PresentationFormat>
  <Paragraphs>71</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Quattrocento Bold</vt:lpstr>
      <vt:lpstr>Quattrocento</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Kamaruzzaman Bustamam Ahmad</cp:lastModifiedBy>
  <cp:revision>3</cp:revision>
  <dcterms:created xsi:type="dcterms:W3CDTF">2025-06-18T23:24:20Z</dcterms:created>
  <dcterms:modified xsi:type="dcterms:W3CDTF">2025-06-19T02:25:14Z</dcterms:modified>
</cp:coreProperties>
</file>