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540"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3438E134-938A-44A0-9342-B6824E941DF5}" type="datetimeFigureOut">
              <a:rPr lang="en-US" smtClean="0"/>
              <a:t>5/1/2016</a:t>
            </a:fld>
            <a:endParaRPr lang="en-US"/>
          </a:p>
        </p:txBody>
      </p:sp>
      <p:sp>
        <p:nvSpPr>
          <p:cNvPr id="20" name="Footer Placeholder 19"/>
          <p:cNvSpPr>
            <a:spLocks noGrp="1"/>
          </p:cNvSpPr>
          <p:nvPr>
            <p:ph type="ftr" sz="quarter" idx="11"/>
          </p:nvPr>
        </p:nvSpPr>
        <p:spPr/>
        <p:txBody>
          <a:bodyPr/>
          <a:lstStyle>
            <a:extLst/>
          </a:lstStyle>
          <a:p>
            <a:endParaRPr lang="en-US"/>
          </a:p>
        </p:txBody>
      </p:sp>
      <p:sp>
        <p:nvSpPr>
          <p:cNvPr id="10" name="Slide Number Placeholder 9"/>
          <p:cNvSpPr>
            <a:spLocks noGrp="1"/>
          </p:cNvSpPr>
          <p:nvPr>
            <p:ph type="sldNum" sz="quarter" idx="12"/>
          </p:nvPr>
        </p:nvSpPr>
        <p:spPr/>
        <p:txBody>
          <a:bodyPr/>
          <a:lstStyle>
            <a:extLst/>
          </a:lstStyle>
          <a:p>
            <a:fld id="{4BF3502E-7761-49F9-BD30-35239CB168BB}" type="slidenum">
              <a:rPr lang="en-US" smtClean="0"/>
              <a:t>‹#›</a:t>
            </a:fld>
            <a:endParaRPr lang="en-US"/>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3438E134-938A-44A0-9342-B6824E941DF5}" type="datetimeFigureOut">
              <a:rPr lang="en-US" smtClean="0"/>
              <a:t>5/1/2016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4BF3502E-7761-49F9-BD30-35239CB168BB}"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3438E134-938A-44A0-9342-B6824E941DF5}" type="datetimeFigureOut">
              <a:rPr lang="en-US" smtClean="0"/>
              <a:t>5/1/2016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4BF3502E-7761-49F9-BD30-35239CB168BB}" type="slidenum">
              <a:rPr lang="en-US" smtClean="0"/>
              <a:t>‹#›</a:t>
            </a:fld>
            <a:endParaRPr lang="en-US"/>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3438E134-938A-44A0-9342-B6824E941DF5}" type="datetimeFigureOut">
              <a:rPr lang="en-US" smtClean="0"/>
              <a:t>5/1/2016</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4BF3502E-7761-49F9-BD30-35239CB168BB}"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3438E134-938A-44A0-9342-B6824E941DF5}" type="datetimeFigureOut">
              <a:rPr lang="en-US" smtClean="0"/>
              <a:t>5/1/2016</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4BF3502E-7761-49F9-BD30-35239CB168BB}"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3438E134-938A-44A0-9342-B6824E941DF5}" type="datetimeFigureOut">
              <a:rPr lang="en-US" smtClean="0"/>
              <a:t>5/1/2016</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4BF3502E-7761-49F9-BD30-35239CB168BB}"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3438E134-938A-44A0-9342-B6824E941DF5}" type="datetimeFigureOut">
              <a:rPr lang="en-US" smtClean="0"/>
              <a:t>5/1/2016</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4BF3502E-7761-49F9-BD30-35239CB168BB}" type="slidenum">
              <a:rPr lang="en-US" smtClean="0"/>
              <a:t>‹#›</a:t>
            </a:fld>
            <a:endParaRPr lang="en-US"/>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3438E134-938A-44A0-9342-B6824E941DF5}" type="datetimeFigureOut">
              <a:rPr lang="en-US" smtClean="0"/>
              <a:t>5/1/2016</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4BF3502E-7761-49F9-BD30-35239CB168BB}"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3438E134-938A-44A0-9342-B6824E941DF5}" type="datetimeFigureOut">
              <a:rPr lang="en-US" smtClean="0"/>
              <a:t>5/1/2016</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4BF3502E-7761-49F9-BD30-35239CB168BB}" type="slidenum">
              <a:rPr lang="en-US" smtClean="0"/>
              <a:t>‹#›</a:t>
            </a:fld>
            <a:endParaRPr lang="en-US"/>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3438E134-938A-44A0-9342-B6824E941DF5}" type="datetimeFigureOut">
              <a:rPr lang="en-US" smtClean="0"/>
              <a:t>5/1/2016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4BF3502E-7761-49F9-BD30-35239CB168BB}"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3438E134-938A-44A0-9342-B6824E941DF5}" type="datetimeFigureOut">
              <a:rPr lang="en-US" smtClean="0"/>
              <a:t>5/1/2016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4BF3502E-7761-49F9-BD30-35239CB168BB}"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3438E134-938A-44A0-9342-B6824E941DF5}" type="datetimeFigureOut">
              <a:rPr lang="en-US" smtClean="0"/>
              <a:t>5/1/2016</a:t>
            </a:fld>
            <a:endParaRPr lang="en-US"/>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4BF3502E-7761-49F9-BD30-35239CB168BB}" type="slidenum">
              <a:rPr lang="en-US" smtClean="0"/>
              <a:t>‹#›</a:t>
            </a:fld>
            <a:endParaRPr lang="en-US"/>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Theory and Meta-Theory</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Arti</a:t>
            </a:r>
            <a:r>
              <a:rPr lang="en-US" dirty="0" smtClean="0"/>
              <a:t> </a:t>
            </a:r>
            <a:r>
              <a:rPr lang="en-US" dirty="0" err="1" smtClean="0"/>
              <a:t>teori</a:t>
            </a:r>
            <a:r>
              <a:rPr lang="en-US" dirty="0" smtClean="0"/>
              <a:t> (I) [</a:t>
            </a:r>
            <a:r>
              <a:rPr lang="en-US" dirty="0" err="1" smtClean="0"/>
              <a:t>gabriel</a:t>
            </a:r>
            <a:r>
              <a:rPr lang="en-US" dirty="0" smtClean="0"/>
              <a:t> </a:t>
            </a:r>
            <a:r>
              <a:rPr lang="en-US" dirty="0" err="1" smtClean="0"/>
              <a:t>abend</a:t>
            </a:r>
            <a:r>
              <a:rPr lang="en-US" dirty="0" smtClean="0"/>
              <a:t>, 2008]</a:t>
            </a:r>
            <a:endParaRPr lang="en-US" dirty="0"/>
          </a:p>
        </p:txBody>
      </p:sp>
      <p:sp>
        <p:nvSpPr>
          <p:cNvPr id="3" name="Content Placeholder 2"/>
          <p:cNvSpPr>
            <a:spLocks noGrp="1"/>
          </p:cNvSpPr>
          <p:nvPr>
            <p:ph idx="1"/>
          </p:nvPr>
        </p:nvSpPr>
        <p:spPr/>
        <p:txBody>
          <a:bodyPr/>
          <a:lstStyle/>
          <a:p>
            <a:r>
              <a:rPr lang="en-US" dirty="0" smtClean="0"/>
              <a:t>If you use the word ‘theory’ in the sense of theory, what you mean by it is a general proposition, or logically-connected system of general propositions, which establishes a relationship between two or more variables.</a:t>
            </a:r>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Arti</a:t>
            </a:r>
            <a:r>
              <a:rPr lang="en-US" dirty="0" smtClean="0"/>
              <a:t> </a:t>
            </a:r>
            <a:r>
              <a:rPr lang="en-US" dirty="0" err="1" smtClean="0"/>
              <a:t>teori</a:t>
            </a:r>
            <a:r>
              <a:rPr lang="en-US" dirty="0" smtClean="0"/>
              <a:t> (II)</a:t>
            </a:r>
            <a:endParaRPr lang="en-US" dirty="0"/>
          </a:p>
        </p:txBody>
      </p:sp>
      <p:sp>
        <p:nvSpPr>
          <p:cNvPr id="3" name="Content Placeholder 2"/>
          <p:cNvSpPr>
            <a:spLocks noGrp="1"/>
          </p:cNvSpPr>
          <p:nvPr>
            <p:ph idx="1"/>
          </p:nvPr>
        </p:nvSpPr>
        <p:spPr/>
        <p:txBody>
          <a:bodyPr/>
          <a:lstStyle/>
          <a:p>
            <a:r>
              <a:rPr lang="en-US" dirty="0" smtClean="0"/>
              <a:t>A theory is an explanation of a particular social phenomenon.</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Arti</a:t>
            </a:r>
            <a:r>
              <a:rPr lang="en-US" dirty="0" smtClean="0"/>
              <a:t> </a:t>
            </a:r>
            <a:r>
              <a:rPr lang="en-US" dirty="0" err="1" smtClean="0"/>
              <a:t>Teori</a:t>
            </a:r>
            <a:r>
              <a:rPr lang="en-US" dirty="0" smtClean="0"/>
              <a:t> (III)</a:t>
            </a:r>
            <a:endParaRPr lang="en-US" dirty="0"/>
          </a:p>
        </p:txBody>
      </p:sp>
      <p:sp>
        <p:nvSpPr>
          <p:cNvPr id="3" name="Content Placeholder 2"/>
          <p:cNvSpPr>
            <a:spLocks noGrp="1"/>
          </p:cNvSpPr>
          <p:nvPr>
            <p:ph idx="1"/>
          </p:nvPr>
        </p:nvSpPr>
        <p:spPr/>
        <p:txBody>
          <a:bodyPr/>
          <a:lstStyle/>
          <a:p>
            <a:r>
              <a:rPr lang="en-US" dirty="0" smtClean="0"/>
              <a:t>The main goal of a theory is to say something about empirical phenomena in the social world</a:t>
            </a:r>
          </a:p>
          <a:p>
            <a:endParaRPr lang="en-US" dirty="0" smtClean="0"/>
          </a:p>
          <a:p>
            <a:r>
              <a:rPr lang="en-US" dirty="0" smtClean="0"/>
              <a:t>”Consisting of propositions that are intended to furnish information about social world.” (</a:t>
            </a:r>
            <a:r>
              <a:rPr lang="en-US" dirty="0" err="1" smtClean="0"/>
              <a:t>Sibeon</a:t>
            </a:r>
            <a:r>
              <a:rPr lang="en-US" dirty="0" smtClean="0"/>
              <a:t>, 2004, 12)</a:t>
            </a: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Arti</a:t>
            </a:r>
            <a:r>
              <a:rPr lang="en-US" dirty="0" smtClean="0"/>
              <a:t> </a:t>
            </a:r>
            <a:r>
              <a:rPr lang="en-US" dirty="0" err="1" smtClean="0"/>
              <a:t>teori</a:t>
            </a:r>
            <a:r>
              <a:rPr lang="en-US" dirty="0" smtClean="0"/>
              <a:t> (IV)			</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The word ‘theory’ and some of its derivatives are sometimes used to refer to the study of and the students of the writings of authors such as Marx, Weber,  Durkheim, </a:t>
            </a:r>
            <a:r>
              <a:rPr lang="en-US" dirty="0" err="1" smtClean="0"/>
              <a:t>Simmel</a:t>
            </a:r>
            <a:r>
              <a:rPr lang="en-US" dirty="0" smtClean="0"/>
              <a:t>, Parsons, </a:t>
            </a:r>
            <a:r>
              <a:rPr lang="en-US" dirty="0" err="1" smtClean="0"/>
              <a:t>Habermas</a:t>
            </a:r>
            <a:r>
              <a:rPr lang="en-US" dirty="0" smtClean="0"/>
              <a:t>, or </a:t>
            </a:r>
            <a:r>
              <a:rPr lang="en-US" dirty="0" err="1" smtClean="0"/>
              <a:t>Bourdieu</a:t>
            </a:r>
            <a:r>
              <a:rPr lang="en-US" dirty="0" smtClean="0"/>
              <a:t>. These ‘studies’ are variously described as ‘interpretations,’ ‘analyses,’ ‘critiques,’ ‘hermeneutical reconstructions,’ or ‘exegeses.’ </a:t>
            </a:r>
          </a:p>
          <a:p>
            <a:r>
              <a:rPr lang="en-US" dirty="0" smtClean="0"/>
              <a:t>They often involve the study of ‘meaning,’ in either of the two following meanings of ‘meaning.’ First, they may ask what the author of a text ‘really’ meant, that is, what she wanted to say when she wrote a particular passage (or essay, book, </a:t>
            </a:r>
            <a:r>
              <a:rPr lang="en-US" i="1" dirty="0" smtClean="0"/>
              <a:t>oeuvre).</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0000" lnSpcReduction="20000"/>
          </a:bodyPr>
          <a:lstStyle/>
          <a:p>
            <a:r>
              <a:rPr lang="en-US" dirty="0" smtClean="0"/>
              <a:t>Most of the authors with which theory (IV)_  concerns itself put forward very complex arguments, which they put forward in a very complex style. Thus, their writings lend themselves to discussion about what </a:t>
            </a:r>
            <a:r>
              <a:rPr lang="en-US" i="1" dirty="0" smtClean="0"/>
              <a:t>exactly the argument is. In addition </a:t>
            </a:r>
            <a:r>
              <a:rPr lang="en-US" dirty="0" smtClean="0"/>
              <a:t>to these discussions, one can reconstruct the logic of these arguments, identify how the question is framed and how this framing affects the range of possible answers,  spell out assumptions, crucial concepts, borrowed ideas, etc. Furthermore, most of  these authors have produced a large body of work, so theory4 may also consider how their thinking evolved, and, more generally, how they relate to their ancestors and contemporaries. Second, theory may ask what the meaning of a certain text is in another sense, namely, what is its significance, relevance, usefulness, what was or is original about it, how it has been drawn upon, etc.</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Charles </a:t>
            </a:r>
            <a:r>
              <a:rPr lang="en-US" dirty="0" err="1" smtClean="0"/>
              <a:t>taylor</a:t>
            </a:r>
            <a:r>
              <a:rPr lang="en-US" dirty="0" smtClean="0"/>
              <a:t>	(1989)					</a:t>
            </a:r>
            <a:endParaRPr lang="en-US" dirty="0"/>
          </a:p>
        </p:txBody>
      </p:sp>
      <p:sp>
        <p:nvSpPr>
          <p:cNvPr id="3" name="Content Placeholder 2"/>
          <p:cNvSpPr>
            <a:spLocks noGrp="1"/>
          </p:cNvSpPr>
          <p:nvPr>
            <p:ph idx="1"/>
          </p:nvPr>
        </p:nvSpPr>
        <p:spPr/>
        <p:txBody>
          <a:bodyPr/>
          <a:lstStyle/>
          <a:p>
            <a:r>
              <a:rPr lang="en-US" dirty="0" smtClean="0"/>
              <a:t>“</a:t>
            </a:r>
            <a:r>
              <a:rPr lang="en-US" i="1" dirty="0" err="1" smtClean="0"/>
              <a:t>Theōria</a:t>
            </a:r>
            <a:r>
              <a:rPr lang="en-US" i="1" dirty="0" smtClean="0"/>
              <a:t>, or contemplation of the unchanging order, is one of the highest activities of man, one which brings him close to the divine.”</a:t>
            </a:r>
            <a:endParaRPr lang="en-US" dirty="0" smtClean="0"/>
          </a:p>
          <a:p>
            <a:endParaRPr lang="en-US" dirty="0" smtClean="0"/>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err="1" smtClean="0"/>
              <a:t>Persoalan</a:t>
            </a:r>
            <a:r>
              <a:rPr lang="en-US" dirty="0" smtClean="0"/>
              <a:t> </a:t>
            </a:r>
            <a:r>
              <a:rPr lang="en-US" dirty="0" err="1" smtClean="0"/>
              <a:t>teoritisasi</a:t>
            </a:r>
            <a:r>
              <a:rPr lang="en-US" dirty="0" smtClean="0"/>
              <a:t> 	</a:t>
            </a:r>
            <a:endParaRPr lang="en-US" dirty="0"/>
          </a:p>
        </p:txBody>
      </p:sp>
      <p:sp>
        <p:nvSpPr>
          <p:cNvPr id="3" name="Content Placeholder 2"/>
          <p:cNvSpPr>
            <a:spLocks noGrp="1"/>
          </p:cNvSpPr>
          <p:nvPr>
            <p:ph idx="1"/>
          </p:nvPr>
        </p:nvSpPr>
        <p:spPr/>
        <p:txBody>
          <a:bodyPr>
            <a:normAutofit fontScale="70000" lnSpcReduction="20000"/>
          </a:bodyPr>
          <a:lstStyle/>
          <a:p>
            <a:r>
              <a:rPr lang="en-GB" i="1" dirty="0" smtClean="0"/>
              <a:t>Theory </a:t>
            </a:r>
            <a:r>
              <a:rPr lang="en-GB" dirty="0" smtClean="0"/>
              <a:t>is concerned with constructing concepts and models and with making general but detailed explanations of certain types of events and processes which can be used to explain the cause of actual events and processes.</a:t>
            </a:r>
            <a:r>
              <a:rPr lang="en-US" dirty="0" smtClean="0"/>
              <a:t> </a:t>
            </a:r>
          </a:p>
          <a:p>
            <a:endParaRPr lang="en-US" dirty="0" smtClean="0"/>
          </a:p>
          <a:p>
            <a:r>
              <a:rPr lang="en-US" i="1" dirty="0" smtClean="0"/>
              <a:t>Methodology </a:t>
            </a:r>
            <a:r>
              <a:rPr lang="en-US" dirty="0" smtClean="0"/>
              <a:t>is concerned with the framework of general concepts, categories, model, hypotheses, and procedures which are employed in theory construction and testing.</a:t>
            </a:r>
          </a:p>
          <a:p>
            <a:endParaRPr lang="en-US" dirty="0" smtClean="0"/>
          </a:p>
          <a:p>
            <a:r>
              <a:rPr lang="en-US" i="1" dirty="0" smtClean="0"/>
              <a:t>Philosophy </a:t>
            </a:r>
            <a:r>
              <a:rPr lang="en-US" dirty="0" smtClean="0"/>
              <a:t>is concerned with the epistemological, ontological, and </a:t>
            </a:r>
            <a:r>
              <a:rPr lang="en-US" dirty="0" err="1" smtClean="0"/>
              <a:t>semantical</a:t>
            </a:r>
            <a:r>
              <a:rPr lang="en-US" dirty="0" smtClean="0"/>
              <a:t> assumptions (often tacit) about the general structure of knowledge and the general structure of the world which underpin and infuse the methodologies and theories of particular discourses. (Lloyd, 1986)</a:t>
            </a:r>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Meta-theory</a:t>
            </a:r>
            <a:endParaRPr lang="en-US" dirty="0"/>
          </a:p>
        </p:txBody>
      </p:sp>
      <p:sp>
        <p:nvSpPr>
          <p:cNvPr id="3" name="Content Placeholder 2"/>
          <p:cNvSpPr>
            <a:spLocks noGrp="1"/>
          </p:cNvSpPr>
          <p:nvPr>
            <p:ph idx="1"/>
          </p:nvPr>
        </p:nvSpPr>
        <p:spPr/>
        <p:txBody>
          <a:bodyPr/>
          <a:lstStyle/>
          <a:p>
            <a:r>
              <a:rPr lang="en-US" dirty="0" smtClean="0"/>
              <a:t>matters of a more general kind relating to ontology, epistemology, and methodology.” (</a:t>
            </a:r>
            <a:r>
              <a:rPr lang="en-US" dirty="0" err="1" smtClean="0"/>
              <a:t>Sibeon</a:t>
            </a:r>
            <a:r>
              <a:rPr lang="en-US" dirty="0" smtClean="0"/>
              <a:t>, 2004)</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Paling </a:t>
            </a:r>
            <a:r>
              <a:rPr lang="en-US" dirty="0" err="1" smtClean="0"/>
              <a:t>tidak</a:t>
            </a:r>
            <a:r>
              <a:rPr lang="en-US" dirty="0" smtClean="0"/>
              <a:t> </a:t>
            </a:r>
            <a:r>
              <a:rPr lang="en-US" dirty="0" err="1" smtClean="0"/>
              <a:t>ada</a:t>
            </a:r>
            <a:r>
              <a:rPr lang="en-US" dirty="0" smtClean="0"/>
              <a:t> </a:t>
            </a:r>
            <a:r>
              <a:rPr lang="en-US" dirty="0" err="1" smtClean="0"/>
              <a:t>empat</a:t>
            </a:r>
            <a:r>
              <a:rPr lang="en-US" dirty="0" smtClean="0"/>
              <a:t> </a:t>
            </a:r>
            <a:r>
              <a:rPr lang="en-US" dirty="0" err="1" smtClean="0"/>
              <a:t>hal</a:t>
            </a:r>
            <a:r>
              <a:rPr lang="en-US" dirty="0" smtClean="0"/>
              <a:t> yang </a:t>
            </a:r>
            <a:r>
              <a:rPr lang="en-US" dirty="0" err="1" smtClean="0"/>
              <a:t>perlu</a:t>
            </a:r>
            <a:r>
              <a:rPr lang="en-US" dirty="0" smtClean="0"/>
              <a:t> </a:t>
            </a:r>
            <a:r>
              <a:rPr lang="en-US" dirty="0" err="1" smtClean="0"/>
              <a:t>diperhatikan</a:t>
            </a:r>
            <a:r>
              <a:rPr lang="en-US" dirty="0" smtClean="0"/>
              <a:t> </a:t>
            </a:r>
            <a:r>
              <a:rPr lang="en-US" dirty="0" err="1" smtClean="0"/>
              <a:t>ketika</a:t>
            </a:r>
            <a:r>
              <a:rPr lang="en-US" dirty="0" smtClean="0"/>
              <a:t> </a:t>
            </a:r>
            <a:r>
              <a:rPr lang="en-US" dirty="0" err="1" smtClean="0"/>
              <a:t>melakukan</a:t>
            </a:r>
            <a:r>
              <a:rPr lang="en-US" dirty="0" smtClean="0"/>
              <a:t> </a:t>
            </a:r>
            <a:r>
              <a:rPr lang="en-US" dirty="0" err="1" smtClean="0"/>
              <a:t>mengaplikasikan</a:t>
            </a:r>
            <a:r>
              <a:rPr lang="en-US" dirty="0" smtClean="0"/>
              <a:t> meta-</a:t>
            </a:r>
            <a:r>
              <a:rPr lang="en-US" dirty="0" err="1" smtClean="0"/>
              <a:t>teori</a:t>
            </a:r>
            <a:r>
              <a:rPr lang="en-US" dirty="0" smtClean="0"/>
              <a:t>. </a:t>
            </a:r>
            <a:r>
              <a:rPr lang="en-US" i="1" dirty="0" err="1" smtClean="0"/>
              <a:t>Pertama</a:t>
            </a:r>
            <a:r>
              <a:rPr lang="en-US" dirty="0" smtClean="0"/>
              <a:t>, </a:t>
            </a:r>
            <a:r>
              <a:rPr lang="en-US" dirty="0" err="1" smtClean="0"/>
              <a:t>melakukan</a:t>
            </a:r>
            <a:r>
              <a:rPr lang="en-US" dirty="0" smtClean="0"/>
              <a:t> </a:t>
            </a:r>
            <a:r>
              <a:rPr lang="en-US" dirty="0" err="1" smtClean="0"/>
              <a:t>reduksi</a:t>
            </a:r>
            <a:r>
              <a:rPr lang="en-US" dirty="0" smtClean="0"/>
              <a:t> </a:t>
            </a:r>
            <a:r>
              <a:rPr lang="en-US" dirty="0" err="1" smtClean="0"/>
              <a:t>terhadap</a:t>
            </a:r>
            <a:r>
              <a:rPr lang="en-US" dirty="0" smtClean="0"/>
              <a:t> </a:t>
            </a:r>
            <a:r>
              <a:rPr lang="en-US" dirty="0" err="1" smtClean="0"/>
              <a:t>fenomena</a:t>
            </a:r>
            <a:r>
              <a:rPr lang="en-US" dirty="0" smtClean="0"/>
              <a:t> </a:t>
            </a:r>
            <a:r>
              <a:rPr lang="en-US" dirty="0" err="1" smtClean="0"/>
              <a:t>sosial</a:t>
            </a:r>
            <a:r>
              <a:rPr lang="en-US" dirty="0" smtClean="0"/>
              <a:t> </a:t>
            </a:r>
            <a:r>
              <a:rPr lang="en-US" dirty="0" err="1" smtClean="0"/>
              <a:t>dalam</a:t>
            </a:r>
            <a:r>
              <a:rPr lang="en-US" dirty="0" smtClean="0"/>
              <a:t> </a:t>
            </a:r>
            <a:r>
              <a:rPr lang="en-US" dirty="0" err="1" smtClean="0"/>
              <a:t>bentuk</a:t>
            </a:r>
            <a:r>
              <a:rPr lang="en-US" dirty="0" smtClean="0"/>
              <a:t> </a:t>
            </a:r>
            <a:r>
              <a:rPr lang="en-US" dirty="0" err="1" smtClean="0"/>
              <a:t>satu</a:t>
            </a:r>
            <a:r>
              <a:rPr lang="en-US" dirty="0" smtClean="0"/>
              <a:t> </a:t>
            </a:r>
            <a:r>
              <a:rPr lang="en-US" dirty="0" err="1" smtClean="0"/>
              <a:t>teori</a:t>
            </a:r>
            <a:r>
              <a:rPr lang="en-US" dirty="0" smtClean="0"/>
              <a:t> yang </a:t>
            </a:r>
            <a:r>
              <a:rPr lang="en-US" dirty="0" err="1" smtClean="0"/>
              <a:t>dihasilkan</a:t>
            </a:r>
            <a:r>
              <a:rPr lang="en-US" dirty="0" smtClean="0"/>
              <a:t> </a:t>
            </a:r>
            <a:r>
              <a:rPr lang="en-US" dirty="0" err="1" smtClean="0"/>
              <a:t>di</a:t>
            </a:r>
            <a:r>
              <a:rPr lang="en-US" dirty="0" smtClean="0"/>
              <a:t> </a:t>
            </a:r>
            <a:r>
              <a:rPr lang="en-US" dirty="0" err="1" smtClean="0"/>
              <a:t>dalam</a:t>
            </a:r>
            <a:r>
              <a:rPr lang="en-US" dirty="0" smtClean="0"/>
              <a:t> </a:t>
            </a:r>
            <a:r>
              <a:rPr lang="en-US" dirty="0" err="1" smtClean="0"/>
              <a:t>ilmu-ilmu</a:t>
            </a:r>
            <a:r>
              <a:rPr lang="en-US" dirty="0" smtClean="0"/>
              <a:t> </a:t>
            </a:r>
            <a:r>
              <a:rPr lang="en-US" dirty="0" err="1" smtClean="0"/>
              <a:t>sosial</a:t>
            </a:r>
            <a:r>
              <a:rPr lang="en-US" dirty="0" smtClean="0"/>
              <a:t> </a:t>
            </a:r>
            <a:r>
              <a:rPr lang="en-US" dirty="0" err="1" smtClean="0"/>
              <a:t>dan</a:t>
            </a:r>
            <a:r>
              <a:rPr lang="en-US" dirty="0" smtClean="0"/>
              <a:t> </a:t>
            </a:r>
            <a:r>
              <a:rPr lang="en-US" dirty="0" err="1" smtClean="0"/>
              <a:t>humaniora</a:t>
            </a:r>
            <a:r>
              <a:rPr lang="en-US" dirty="0" smtClean="0"/>
              <a:t>.</a:t>
            </a:r>
          </a:p>
          <a:p>
            <a:r>
              <a:rPr lang="en-US" dirty="0" smtClean="0"/>
              <a:t> </a:t>
            </a:r>
            <a:r>
              <a:rPr lang="en-US" dirty="0" err="1" smtClean="0"/>
              <a:t>Misalnya</a:t>
            </a:r>
            <a:r>
              <a:rPr lang="en-US" dirty="0" smtClean="0"/>
              <a:t>, </a:t>
            </a:r>
            <a:r>
              <a:rPr lang="en-US" dirty="0" err="1" smtClean="0"/>
              <a:t>para</a:t>
            </a:r>
            <a:r>
              <a:rPr lang="en-US" dirty="0" smtClean="0"/>
              <a:t> </a:t>
            </a:r>
            <a:r>
              <a:rPr lang="en-US" dirty="0" err="1" smtClean="0"/>
              <a:t>peneliti</a:t>
            </a:r>
            <a:r>
              <a:rPr lang="en-US" dirty="0" smtClean="0"/>
              <a:t> </a:t>
            </a:r>
            <a:r>
              <a:rPr lang="en-US" dirty="0" err="1" smtClean="0"/>
              <a:t>menggunakan</a:t>
            </a:r>
            <a:r>
              <a:rPr lang="en-US" dirty="0" smtClean="0"/>
              <a:t> </a:t>
            </a:r>
            <a:r>
              <a:rPr lang="en-US" dirty="0" err="1" smtClean="0"/>
              <a:t>teori-teori</a:t>
            </a:r>
            <a:r>
              <a:rPr lang="en-US" dirty="0" smtClean="0"/>
              <a:t> </a:t>
            </a:r>
            <a:r>
              <a:rPr lang="en-US" dirty="0" err="1" smtClean="0"/>
              <a:t>dari</a:t>
            </a:r>
            <a:r>
              <a:rPr lang="en-US" dirty="0" smtClean="0"/>
              <a:t> Barat </a:t>
            </a:r>
            <a:r>
              <a:rPr lang="en-US" dirty="0" err="1" smtClean="0"/>
              <a:t>untuk</a:t>
            </a:r>
            <a:r>
              <a:rPr lang="en-US" dirty="0" smtClean="0"/>
              <a:t> </a:t>
            </a:r>
            <a:r>
              <a:rPr lang="en-US" dirty="0" err="1" smtClean="0"/>
              <a:t>memahami</a:t>
            </a:r>
            <a:r>
              <a:rPr lang="en-US" dirty="0" smtClean="0"/>
              <a:t> </a:t>
            </a:r>
            <a:r>
              <a:rPr lang="en-US" dirty="0" err="1" smtClean="0"/>
              <a:t>fenomena</a:t>
            </a:r>
            <a:r>
              <a:rPr lang="en-US" dirty="0" smtClean="0"/>
              <a:t> </a:t>
            </a:r>
            <a:r>
              <a:rPr lang="en-US" dirty="0" err="1" smtClean="0"/>
              <a:t>sosial</a:t>
            </a:r>
            <a:r>
              <a:rPr lang="en-US" dirty="0" smtClean="0"/>
              <a:t> </a:t>
            </a:r>
            <a:r>
              <a:rPr lang="en-US" dirty="0" err="1" smtClean="0"/>
              <a:t>dan</a:t>
            </a:r>
            <a:r>
              <a:rPr lang="en-US" dirty="0" smtClean="0"/>
              <a:t> </a:t>
            </a:r>
            <a:r>
              <a:rPr lang="en-US" dirty="0" err="1" smtClean="0"/>
              <a:t>kebudayaan</a:t>
            </a:r>
            <a:r>
              <a:rPr lang="en-US" dirty="0" smtClean="0"/>
              <a:t> yang </a:t>
            </a:r>
            <a:r>
              <a:rPr lang="en-US" dirty="0" err="1" smtClean="0"/>
              <a:t>tidak</a:t>
            </a:r>
            <a:r>
              <a:rPr lang="en-US" dirty="0" smtClean="0"/>
              <a:t> </a:t>
            </a:r>
            <a:r>
              <a:rPr lang="en-US" dirty="0" err="1" smtClean="0"/>
              <a:t>sama</a:t>
            </a:r>
            <a:r>
              <a:rPr lang="en-US" dirty="0" smtClean="0"/>
              <a:t> </a:t>
            </a:r>
            <a:r>
              <a:rPr lang="en-US" dirty="0" err="1" smtClean="0"/>
              <a:t>dengan</a:t>
            </a:r>
            <a:r>
              <a:rPr lang="en-US" dirty="0" smtClean="0"/>
              <a:t> </a:t>
            </a:r>
            <a:r>
              <a:rPr lang="en-US" dirty="0" err="1" smtClean="0"/>
              <a:t>kehidupan</a:t>
            </a:r>
            <a:r>
              <a:rPr lang="en-US" dirty="0" smtClean="0"/>
              <a:t> </a:t>
            </a:r>
            <a:r>
              <a:rPr lang="en-US" dirty="0" err="1" smtClean="0"/>
              <a:t>sosial</a:t>
            </a:r>
            <a:r>
              <a:rPr lang="en-US" dirty="0" smtClean="0"/>
              <a:t> </a:t>
            </a:r>
            <a:r>
              <a:rPr lang="en-US" dirty="0" err="1" smtClean="0"/>
              <a:t>dan</a:t>
            </a:r>
            <a:r>
              <a:rPr lang="en-US" dirty="0" smtClean="0"/>
              <a:t> </a:t>
            </a:r>
            <a:r>
              <a:rPr lang="en-US" dirty="0" err="1" smtClean="0"/>
              <a:t>kebudayaan</a:t>
            </a:r>
            <a:r>
              <a:rPr lang="en-US" dirty="0" smtClean="0"/>
              <a:t> </a:t>
            </a:r>
            <a:r>
              <a:rPr lang="en-US" dirty="0" err="1" smtClean="0"/>
              <a:t>para</a:t>
            </a:r>
            <a:r>
              <a:rPr lang="en-US" dirty="0" smtClean="0"/>
              <a:t> </a:t>
            </a:r>
            <a:r>
              <a:rPr lang="en-US" dirty="0" err="1" smtClean="0"/>
              <a:t>peneliti</a:t>
            </a:r>
            <a:r>
              <a:rPr lang="en-US" dirty="0" smtClean="0"/>
              <a:t> </a:t>
            </a:r>
            <a:r>
              <a:rPr lang="en-US" dirty="0" err="1" smtClean="0"/>
              <a:t>tersebut</a:t>
            </a:r>
            <a:r>
              <a:rPr lang="en-US" dirty="0" smtClean="0"/>
              <a:t>. </a:t>
            </a:r>
            <a:r>
              <a:rPr lang="en-US" dirty="0" err="1" smtClean="0"/>
              <a:t>Pola</a:t>
            </a:r>
            <a:r>
              <a:rPr lang="en-US" dirty="0" smtClean="0"/>
              <a:t> </a:t>
            </a:r>
            <a:r>
              <a:rPr lang="en-US" dirty="0" err="1" smtClean="0"/>
              <a:t>ini</a:t>
            </a:r>
            <a:r>
              <a:rPr lang="en-US" dirty="0" smtClean="0"/>
              <a:t>, </a:t>
            </a:r>
            <a:r>
              <a:rPr lang="en-US" dirty="0" err="1" smtClean="0"/>
              <a:t>dalam</a:t>
            </a:r>
            <a:r>
              <a:rPr lang="en-US" dirty="0" smtClean="0"/>
              <a:t> </a:t>
            </a:r>
            <a:r>
              <a:rPr lang="en-US" dirty="0" err="1" smtClean="0"/>
              <a:t>penelitian</a:t>
            </a:r>
            <a:r>
              <a:rPr lang="en-US" dirty="0" smtClean="0"/>
              <a:t> </a:t>
            </a:r>
            <a:r>
              <a:rPr lang="en-US" dirty="0" err="1" smtClean="0"/>
              <a:t>ini</a:t>
            </a:r>
            <a:r>
              <a:rPr lang="en-US" dirty="0" smtClean="0"/>
              <a:t> </a:t>
            </a:r>
            <a:r>
              <a:rPr lang="en-US" dirty="0" err="1" smtClean="0"/>
              <a:t>ingin</a:t>
            </a:r>
            <a:r>
              <a:rPr lang="en-US" dirty="0" smtClean="0"/>
              <a:t> </a:t>
            </a:r>
            <a:r>
              <a:rPr lang="en-US" dirty="0" err="1" smtClean="0"/>
              <a:t>melakukan</a:t>
            </a:r>
            <a:r>
              <a:rPr lang="en-US" dirty="0" smtClean="0"/>
              <a:t> </a:t>
            </a:r>
            <a:r>
              <a:rPr lang="en-US" dirty="0" err="1" smtClean="0"/>
              <a:t>rekonstruksi</a:t>
            </a:r>
            <a:r>
              <a:rPr lang="en-US" dirty="0" smtClean="0"/>
              <a:t> </a:t>
            </a:r>
            <a:r>
              <a:rPr lang="en-US" dirty="0" err="1" smtClean="0"/>
              <a:t>ulang</a:t>
            </a:r>
            <a:r>
              <a:rPr lang="en-US" dirty="0" smtClean="0"/>
              <a:t> </a:t>
            </a:r>
            <a:r>
              <a:rPr lang="en-US" dirty="0" err="1" smtClean="0"/>
              <a:t>terhadap</a:t>
            </a:r>
            <a:r>
              <a:rPr lang="en-US" dirty="0" smtClean="0"/>
              <a:t> </a:t>
            </a:r>
            <a:r>
              <a:rPr lang="en-US" dirty="0" err="1" smtClean="0"/>
              <a:t>hasil-hasil</a:t>
            </a:r>
            <a:r>
              <a:rPr lang="en-US" dirty="0" smtClean="0"/>
              <a:t> </a:t>
            </a:r>
            <a:r>
              <a:rPr lang="en-US" dirty="0" err="1" smtClean="0"/>
              <a:t>analisa</a:t>
            </a:r>
            <a:r>
              <a:rPr lang="en-US" dirty="0" smtClean="0"/>
              <a:t> </a:t>
            </a:r>
            <a:r>
              <a:rPr lang="en-US" dirty="0" err="1" smtClean="0"/>
              <a:t>terhadap</a:t>
            </a:r>
            <a:r>
              <a:rPr lang="en-US" dirty="0" smtClean="0"/>
              <a:t> </a:t>
            </a:r>
            <a:r>
              <a:rPr lang="en-US" dirty="0" err="1" smtClean="0"/>
              <a:t>pengetahuan</a:t>
            </a:r>
            <a:r>
              <a:rPr lang="en-US" dirty="0" smtClean="0"/>
              <a:t> </a:t>
            </a:r>
            <a:r>
              <a:rPr lang="en-US" dirty="0" err="1" smtClean="0"/>
              <a:t>masyarakat</a:t>
            </a:r>
            <a:r>
              <a:rPr lang="en-US" dirty="0" smtClean="0"/>
              <a:t> </a:t>
            </a:r>
            <a:r>
              <a:rPr lang="en-US" dirty="0" smtClean="0"/>
              <a:t>yang </a:t>
            </a:r>
            <a:r>
              <a:rPr lang="en-US" dirty="0" err="1" smtClean="0"/>
              <a:t>telah</a:t>
            </a:r>
            <a:r>
              <a:rPr lang="en-US" dirty="0" smtClean="0"/>
              <a:t> </a:t>
            </a:r>
            <a:r>
              <a:rPr lang="en-US" dirty="0" err="1" smtClean="0"/>
              <a:t>dianalisa</a:t>
            </a:r>
            <a:r>
              <a:rPr lang="en-US" dirty="0" smtClean="0"/>
              <a:t> </a:t>
            </a:r>
            <a:r>
              <a:rPr lang="en-US" dirty="0" err="1" smtClean="0"/>
              <a:t>melalui</a:t>
            </a:r>
            <a:r>
              <a:rPr lang="en-US" dirty="0" smtClean="0"/>
              <a:t> </a:t>
            </a:r>
            <a:r>
              <a:rPr lang="en-US" dirty="0" err="1" smtClean="0"/>
              <a:t>teori-teori</a:t>
            </a:r>
            <a:r>
              <a:rPr lang="en-US" dirty="0" smtClean="0"/>
              <a:t> </a:t>
            </a:r>
            <a:r>
              <a:rPr lang="en-US" dirty="0" err="1" smtClean="0"/>
              <a:t>ilmu</a:t>
            </a:r>
            <a:r>
              <a:rPr lang="en-US" dirty="0" smtClean="0"/>
              <a:t> </a:t>
            </a:r>
            <a:r>
              <a:rPr lang="en-US" dirty="0" err="1" smtClean="0"/>
              <a:t>sosial</a:t>
            </a:r>
            <a:r>
              <a:rPr lang="en-US" dirty="0" smtClean="0"/>
              <a:t>. </a:t>
            </a:r>
            <a:r>
              <a:rPr lang="en-US" baseline="30000" dirty="0" smtClean="0"/>
              <a:t> </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r>
              <a:rPr lang="en-US" i="1" dirty="0" err="1" smtClean="0"/>
              <a:t>Kedua</a:t>
            </a:r>
            <a:r>
              <a:rPr lang="en-US" dirty="0" smtClean="0"/>
              <a:t>, </a:t>
            </a:r>
            <a:r>
              <a:rPr lang="en-US" dirty="0" err="1" smtClean="0"/>
              <a:t>esensialis</a:t>
            </a:r>
            <a:r>
              <a:rPr lang="en-US" dirty="0" smtClean="0"/>
              <a:t> </a:t>
            </a:r>
            <a:r>
              <a:rPr lang="en-US" dirty="0" err="1" smtClean="0"/>
              <a:t>dimana</a:t>
            </a:r>
            <a:r>
              <a:rPr lang="en-US" dirty="0" smtClean="0"/>
              <a:t> </a:t>
            </a:r>
            <a:r>
              <a:rPr lang="en-US" dirty="0" err="1" smtClean="0"/>
              <a:t>para</a:t>
            </a:r>
            <a:r>
              <a:rPr lang="en-US" dirty="0" smtClean="0"/>
              <a:t> </a:t>
            </a:r>
            <a:r>
              <a:rPr lang="en-US" dirty="0" err="1" smtClean="0"/>
              <a:t>peneliti</a:t>
            </a:r>
            <a:r>
              <a:rPr lang="en-US" dirty="0" smtClean="0"/>
              <a:t> </a:t>
            </a:r>
            <a:r>
              <a:rPr lang="en-US" dirty="0" err="1" smtClean="0"/>
              <a:t>membuat</a:t>
            </a:r>
            <a:r>
              <a:rPr lang="en-US" dirty="0" smtClean="0"/>
              <a:t> </a:t>
            </a:r>
            <a:r>
              <a:rPr lang="en-US" dirty="0" err="1" smtClean="0"/>
              <a:t>satu</a:t>
            </a:r>
            <a:r>
              <a:rPr lang="en-US" dirty="0" smtClean="0"/>
              <a:t> </a:t>
            </a:r>
            <a:r>
              <a:rPr lang="en-US" dirty="0" err="1" smtClean="0"/>
              <a:t>analisa</a:t>
            </a:r>
            <a:r>
              <a:rPr lang="en-US" dirty="0" smtClean="0"/>
              <a:t> </a:t>
            </a:r>
            <a:r>
              <a:rPr lang="en-US" dirty="0" err="1" smtClean="0"/>
              <a:t>dari</a:t>
            </a:r>
            <a:r>
              <a:rPr lang="en-US" dirty="0" smtClean="0"/>
              <a:t> </a:t>
            </a:r>
            <a:r>
              <a:rPr lang="en-US" dirty="0" err="1" smtClean="0"/>
              <a:t>kesamaan</a:t>
            </a:r>
            <a:r>
              <a:rPr lang="en-US" dirty="0" smtClean="0"/>
              <a:t> </a:t>
            </a:r>
            <a:r>
              <a:rPr lang="en-US" dirty="0" err="1" smtClean="0"/>
              <a:t>jenis</a:t>
            </a:r>
            <a:r>
              <a:rPr lang="en-US" dirty="0" smtClean="0"/>
              <a:t> </a:t>
            </a:r>
            <a:r>
              <a:rPr lang="en-US" dirty="0" err="1" smtClean="0"/>
              <a:t>fenomena</a:t>
            </a:r>
            <a:r>
              <a:rPr lang="en-US" dirty="0" smtClean="0"/>
              <a:t> </a:t>
            </a:r>
            <a:r>
              <a:rPr lang="en-US" dirty="0" err="1" smtClean="0"/>
              <a:t>sosial</a:t>
            </a:r>
            <a:r>
              <a:rPr lang="en-US" dirty="0" smtClean="0"/>
              <a:t>, </a:t>
            </a:r>
            <a:r>
              <a:rPr lang="en-US" dirty="0" err="1" smtClean="0"/>
              <a:t>seperti</a:t>
            </a:r>
            <a:r>
              <a:rPr lang="en-US" dirty="0" smtClean="0"/>
              <a:t> </a:t>
            </a:r>
            <a:r>
              <a:rPr lang="en-US" dirty="0" err="1" smtClean="0"/>
              <a:t>istilah</a:t>
            </a:r>
            <a:r>
              <a:rPr lang="en-US" dirty="0" smtClean="0"/>
              <a:t> </a:t>
            </a:r>
            <a:r>
              <a:rPr lang="en-US" i="1" dirty="0" err="1" smtClean="0"/>
              <a:t>tuha</a:t>
            </a:r>
            <a:r>
              <a:rPr lang="en-US" i="1" dirty="0" smtClean="0"/>
              <a:t> </a:t>
            </a:r>
            <a:r>
              <a:rPr lang="en-US" i="1" dirty="0" err="1" smtClean="0"/>
              <a:t>peut</a:t>
            </a:r>
            <a:r>
              <a:rPr lang="en-US" dirty="0" smtClean="0"/>
              <a:t>, </a:t>
            </a:r>
            <a:r>
              <a:rPr lang="en-US" i="1" dirty="0" err="1" smtClean="0"/>
              <a:t>tuha</a:t>
            </a:r>
            <a:r>
              <a:rPr lang="en-US" i="1" dirty="0" smtClean="0"/>
              <a:t> </a:t>
            </a:r>
            <a:r>
              <a:rPr lang="en-US" i="1" dirty="0" err="1" smtClean="0"/>
              <a:t>lapan</a:t>
            </a:r>
            <a:r>
              <a:rPr lang="en-US" dirty="0" smtClean="0"/>
              <a:t>, </a:t>
            </a:r>
            <a:r>
              <a:rPr lang="en-US" i="1" dirty="0" err="1" smtClean="0"/>
              <a:t>ureung</a:t>
            </a:r>
            <a:r>
              <a:rPr lang="en-US" i="1" dirty="0" smtClean="0"/>
              <a:t> </a:t>
            </a:r>
            <a:r>
              <a:rPr lang="en-US" i="1" dirty="0" err="1" smtClean="0"/>
              <a:t>tunong</a:t>
            </a:r>
            <a:r>
              <a:rPr lang="en-US" dirty="0" smtClean="0"/>
              <a:t>, </a:t>
            </a:r>
            <a:r>
              <a:rPr lang="en-US" i="1" dirty="0" err="1" smtClean="0"/>
              <a:t>ureung</a:t>
            </a:r>
            <a:r>
              <a:rPr lang="en-US" i="1" dirty="0" smtClean="0"/>
              <a:t> </a:t>
            </a:r>
            <a:r>
              <a:rPr lang="en-US" i="1" dirty="0" err="1" smtClean="0"/>
              <a:t>baroh</a:t>
            </a:r>
            <a:r>
              <a:rPr lang="en-US" dirty="0" smtClean="0"/>
              <a:t>, </a:t>
            </a:r>
            <a:r>
              <a:rPr lang="en-US" i="1" dirty="0" err="1" smtClean="0"/>
              <a:t>ureung</a:t>
            </a:r>
            <a:r>
              <a:rPr lang="en-US" i="1" dirty="0" smtClean="0"/>
              <a:t> Aceh</a:t>
            </a:r>
            <a:r>
              <a:rPr lang="en-US" dirty="0" smtClean="0"/>
              <a:t>, </a:t>
            </a:r>
            <a:r>
              <a:rPr lang="en-US" i="1" dirty="0" err="1" smtClean="0"/>
              <a:t>ureung</a:t>
            </a:r>
            <a:r>
              <a:rPr lang="en-US" i="1" dirty="0" smtClean="0"/>
              <a:t> </a:t>
            </a:r>
            <a:r>
              <a:rPr lang="en-US" i="1" dirty="0" err="1" smtClean="0"/>
              <a:t>Pidie</a:t>
            </a:r>
            <a:r>
              <a:rPr lang="en-US" dirty="0" smtClean="0"/>
              <a:t>, </a:t>
            </a:r>
            <a:r>
              <a:rPr lang="en-US" i="1" dirty="0" err="1" smtClean="0"/>
              <a:t>ureung</a:t>
            </a:r>
            <a:r>
              <a:rPr lang="en-US" i="1" dirty="0" smtClean="0"/>
              <a:t> </a:t>
            </a:r>
            <a:r>
              <a:rPr lang="en-US" i="1" dirty="0" err="1" smtClean="0"/>
              <a:t>Gayo</a:t>
            </a:r>
            <a:r>
              <a:rPr lang="en-US" dirty="0" smtClean="0"/>
              <a:t>, </a:t>
            </a:r>
            <a:r>
              <a:rPr lang="en-US" i="1" dirty="0" err="1" smtClean="0"/>
              <a:t>ureung</a:t>
            </a:r>
            <a:r>
              <a:rPr lang="en-US" i="1" dirty="0" smtClean="0"/>
              <a:t> </a:t>
            </a:r>
            <a:r>
              <a:rPr lang="en-US" i="1" dirty="0" err="1" smtClean="0"/>
              <a:t>Batak</a:t>
            </a:r>
            <a:r>
              <a:rPr lang="en-US" dirty="0" smtClean="0"/>
              <a:t>. </a:t>
            </a:r>
          </a:p>
          <a:p>
            <a:r>
              <a:rPr lang="en-US" dirty="0" err="1" smtClean="0"/>
              <a:t>Disini</a:t>
            </a:r>
            <a:r>
              <a:rPr lang="en-US" dirty="0" smtClean="0"/>
              <a:t> </a:t>
            </a:r>
            <a:r>
              <a:rPr lang="en-US" dirty="0" err="1" smtClean="0"/>
              <a:t>pemahaman</a:t>
            </a:r>
            <a:r>
              <a:rPr lang="en-US" dirty="0" smtClean="0"/>
              <a:t> </a:t>
            </a:r>
            <a:r>
              <a:rPr lang="en-US" dirty="0" err="1" smtClean="0"/>
              <a:t>dari</a:t>
            </a:r>
            <a:r>
              <a:rPr lang="en-US" dirty="0" smtClean="0"/>
              <a:t> </a:t>
            </a:r>
            <a:r>
              <a:rPr lang="en-US" dirty="0" err="1" smtClean="0"/>
              <a:t>kelompok</a:t>
            </a:r>
            <a:r>
              <a:rPr lang="en-US" dirty="0" smtClean="0"/>
              <a:t> </a:t>
            </a:r>
            <a:r>
              <a:rPr lang="en-US" dirty="0" err="1" smtClean="0"/>
              <a:t>tersebut</a:t>
            </a:r>
            <a:r>
              <a:rPr lang="en-US" dirty="0" smtClean="0"/>
              <a:t> </a:t>
            </a:r>
            <a:r>
              <a:rPr lang="en-US" dirty="0" err="1" smtClean="0"/>
              <a:t>terkadang</a:t>
            </a:r>
            <a:r>
              <a:rPr lang="en-US" dirty="0" smtClean="0"/>
              <a:t> </a:t>
            </a:r>
            <a:r>
              <a:rPr lang="en-US" dirty="0" err="1" smtClean="0"/>
              <a:t>mewakili</a:t>
            </a:r>
            <a:r>
              <a:rPr lang="en-US" dirty="0" smtClean="0"/>
              <a:t> </a:t>
            </a:r>
            <a:r>
              <a:rPr lang="en-US" dirty="0" err="1" smtClean="0"/>
              <a:t>pengetahuan</a:t>
            </a:r>
            <a:r>
              <a:rPr lang="en-US" dirty="0" smtClean="0"/>
              <a:t> </a:t>
            </a:r>
            <a:r>
              <a:rPr lang="en-US" dirty="0" err="1" smtClean="0"/>
              <a:t>suatu</a:t>
            </a:r>
            <a:r>
              <a:rPr lang="en-US" dirty="0" smtClean="0"/>
              <a:t> </a:t>
            </a:r>
            <a:r>
              <a:rPr lang="en-US" dirty="0" err="1" smtClean="0"/>
              <a:t>komunitas</a:t>
            </a:r>
            <a:r>
              <a:rPr lang="en-US" dirty="0" smtClean="0"/>
              <a:t>. </a:t>
            </a:r>
          </a:p>
          <a:p>
            <a:r>
              <a:rPr lang="en-US" dirty="0" err="1" smtClean="0"/>
              <a:t>Kajian</a:t>
            </a:r>
            <a:r>
              <a:rPr lang="en-US" dirty="0" smtClean="0"/>
              <a:t> </a:t>
            </a:r>
            <a:r>
              <a:rPr lang="en-US" dirty="0" err="1" smtClean="0"/>
              <a:t>terhadap</a:t>
            </a:r>
            <a:r>
              <a:rPr lang="en-US" dirty="0" smtClean="0"/>
              <a:t> </a:t>
            </a:r>
            <a:r>
              <a:rPr lang="en-US" dirty="0" err="1" smtClean="0"/>
              <a:t>hal</a:t>
            </a:r>
            <a:r>
              <a:rPr lang="en-US" dirty="0" smtClean="0"/>
              <a:t> </a:t>
            </a:r>
            <a:r>
              <a:rPr lang="en-US" dirty="0" err="1" smtClean="0"/>
              <a:t>ini</a:t>
            </a:r>
            <a:r>
              <a:rPr lang="en-US" dirty="0" smtClean="0"/>
              <a:t> </a:t>
            </a:r>
            <a:r>
              <a:rPr lang="en-US" dirty="0" err="1" smtClean="0"/>
              <a:t>kemudian</a:t>
            </a:r>
            <a:r>
              <a:rPr lang="en-US" dirty="0" smtClean="0"/>
              <a:t> </a:t>
            </a:r>
            <a:r>
              <a:rPr lang="en-US" dirty="0" err="1" smtClean="0"/>
              <a:t>menggiring</a:t>
            </a:r>
            <a:r>
              <a:rPr lang="en-US" dirty="0" smtClean="0"/>
              <a:t> </a:t>
            </a:r>
            <a:r>
              <a:rPr lang="en-US" dirty="0" err="1" smtClean="0"/>
              <a:t>kita</a:t>
            </a:r>
            <a:r>
              <a:rPr lang="en-US" dirty="0" smtClean="0"/>
              <a:t> </a:t>
            </a:r>
            <a:r>
              <a:rPr lang="en-US" dirty="0" err="1" smtClean="0"/>
              <a:t>pada</a:t>
            </a:r>
            <a:r>
              <a:rPr lang="en-US" dirty="0" smtClean="0"/>
              <a:t> </a:t>
            </a:r>
            <a:r>
              <a:rPr lang="en-US" dirty="0" err="1" smtClean="0"/>
              <a:t>kesamaan</a:t>
            </a:r>
            <a:r>
              <a:rPr lang="en-US" dirty="0" smtClean="0"/>
              <a:t> </a:t>
            </a:r>
            <a:r>
              <a:rPr lang="en-US" dirty="0" err="1" smtClean="0"/>
              <a:t>persepsi</a:t>
            </a:r>
            <a:r>
              <a:rPr lang="en-US" dirty="0" smtClean="0"/>
              <a:t> </a:t>
            </a:r>
            <a:r>
              <a:rPr lang="en-US" dirty="0" err="1" smtClean="0"/>
              <a:t>dan</a:t>
            </a:r>
            <a:r>
              <a:rPr lang="en-US" dirty="0" smtClean="0"/>
              <a:t> </a:t>
            </a:r>
            <a:r>
              <a:rPr lang="en-US" dirty="0" err="1" smtClean="0"/>
              <a:t>lokalitas</a:t>
            </a:r>
            <a:r>
              <a:rPr lang="en-US" dirty="0" smtClean="0"/>
              <a:t>. </a:t>
            </a:r>
            <a:r>
              <a:rPr lang="en-US" dirty="0" err="1" smtClean="0"/>
              <a:t>Namun</a:t>
            </a:r>
            <a:r>
              <a:rPr lang="en-US" dirty="0" smtClean="0"/>
              <a:t>, </a:t>
            </a:r>
            <a:r>
              <a:rPr lang="en-US" dirty="0" err="1" smtClean="0"/>
              <a:t>persepsi</a:t>
            </a:r>
            <a:r>
              <a:rPr lang="en-US" dirty="0" smtClean="0"/>
              <a:t> </a:t>
            </a:r>
            <a:r>
              <a:rPr lang="en-US" dirty="0" err="1" smtClean="0"/>
              <a:t>kita</a:t>
            </a:r>
            <a:r>
              <a:rPr lang="en-US" dirty="0" smtClean="0"/>
              <a:t> </a:t>
            </a:r>
            <a:r>
              <a:rPr lang="en-US" dirty="0" err="1" smtClean="0"/>
              <a:t>tentu</a:t>
            </a:r>
            <a:r>
              <a:rPr lang="en-US" dirty="0" smtClean="0"/>
              <a:t> </a:t>
            </a:r>
            <a:r>
              <a:rPr lang="en-US" dirty="0" err="1" smtClean="0"/>
              <a:t>akan</a:t>
            </a:r>
            <a:r>
              <a:rPr lang="en-US" dirty="0" smtClean="0"/>
              <a:t> </a:t>
            </a:r>
            <a:r>
              <a:rPr lang="en-US" dirty="0" err="1" smtClean="0"/>
              <a:t>berbeda</a:t>
            </a:r>
            <a:r>
              <a:rPr lang="en-US" dirty="0" smtClean="0"/>
              <a:t> </a:t>
            </a:r>
            <a:r>
              <a:rPr lang="en-US" dirty="0" err="1" smtClean="0"/>
              <a:t>ketika</a:t>
            </a:r>
            <a:r>
              <a:rPr lang="en-US" dirty="0" smtClean="0"/>
              <a:t> </a:t>
            </a:r>
            <a:r>
              <a:rPr lang="en-US" dirty="0" err="1" smtClean="0"/>
              <a:t>terjadi</a:t>
            </a:r>
            <a:r>
              <a:rPr lang="en-US" dirty="0" smtClean="0"/>
              <a:t> </a:t>
            </a:r>
            <a:r>
              <a:rPr lang="en-US" dirty="0" err="1" smtClean="0"/>
              <a:t>hubungan</a:t>
            </a:r>
            <a:r>
              <a:rPr lang="en-US" dirty="0" smtClean="0"/>
              <a:t> </a:t>
            </a:r>
            <a:r>
              <a:rPr lang="en-US" dirty="0" err="1" smtClean="0"/>
              <a:t>sosial</a:t>
            </a:r>
            <a:r>
              <a:rPr lang="en-US" dirty="0" smtClean="0"/>
              <a:t> </a:t>
            </a:r>
            <a:r>
              <a:rPr lang="en-US" dirty="0" err="1" smtClean="0"/>
              <a:t>antara</a:t>
            </a:r>
            <a:r>
              <a:rPr lang="en-US" dirty="0" smtClean="0"/>
              <a:t> </a:t>
            </a:r>
            <a:r>
              <a:rPr lang="en-US" dirty="0" err="1" smtClean="0"/>
              <a:t>masing-masing</a:t>
            </a:r>
            <a:r>
              <a:rPr lang="en-US" dirty="0" smtClean="0"/>
              <a:t> </a:t>
            </a:r>
            <a:r>
              <a:rPr lang="en-US" dirty="0" err="1" smtClean="0"/>
              <a:t>jenis</a:t>
            </a:r>
            <a:r>
              <a:rPr lang="en-US" dirty="0" smtClean="0"/>
              <a:t> </a:t>
            </a:r>
            <a:r>
              <a:rPr lang="en-US" dirty="0" err="1" smtClean="0"/>
              <a:t>fenomena</a:t>
            </a:r>
            <a:r>
              <a:rPr lang="en-US" dirty="0" smtClean="0"/>
              <a:t> </a:t>
            </a:r>
            <a:r>
              <a:rPr lang="en-US" dirty="0" err="1" smtClean="0"/>
              <a:t>sosial</a:t>
            </a:r>
            <a:r>
              <a:rPr lang="en-US" dirty="0" smtClean="0"/>
              <a:t> </a:t>
            </a:r>
            <a:r>
              <a:rPr lang="en-US" dirty="0" err="1" smtClean="0"/>
              <a:t>tersebut</a:t>
            </a:r>
            <a:r>
              <a:rPr lang="en-US" dirty="0" smtClean="0"/>
              <a:t>.</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i="1" dirty="0" err="1" smtClean="0"/>
              <a:t>Ketiga</a:t>
            </a:r>
            <a:r>
              <a:rPr lang="en-US" dirty="0" smtClean="0"/>
              <a:t>, </a:t>
            </a:r>
            <a:r>
              <a:rPr lang="en-US" dirty="0" err="1" smtClean="0"/>
              <a:t>reifikasi</a:t>
            </a:r>
            <a:r>
              <a:rPr lang="en-US" dirty="0" smtClean="0"/>
              <a:t> </a:t>
            </a:r>
            <a:r>
              <a:rPr lang="en-US" dirty="0" err="1" smtClean="0"/>
              <a:t>yaitu</a:t>
            </a:r>
            <a:r>
              <a:rPr lang="en-US" dirty="0" smtClean="0"/>
              <a:t> </a:t>
            </a:r>
            <a:r>
              <a:rPr lang="en-US" dirty="0" err="1" smtClean="0"/>
              <a:t>persoalan</a:t>
            </a:r>
            <a:r>
              <a:rPr lang="en-US" dirty="0" smtClean="0"/>
              <a:t> </a:t>
            </a:r>
            <a:r>
              <a:rPr lang="en-US" dirty="0" err="1" smtClean="0"/>
              <a:t>ketika</a:t>
            </a:r>
            <a:r>
              <a:rPr lang="en-US" dirty="0" smtClean="0"/>
              <a:t> </a:t>
            </a:r>
            <a:r>
              <a:rPr lang="en-US" dirty="0" err="1" smtClean="0"/>
              <a:t>memberikan</a:t>
            </a:r>
            <a:r>
              <a:rPr lang="en-US" dirty="0" smtClean="0"/>
              <a:t> </a:t>
            </a:r>
            <a:r>
              <a:rPr lang="en-US" dirty="0" err="1" smtClean="0"/>
              <a:t>atribut</a:t>
            </a:r>
            <a:r>
              <a:rPr lang="en-US" dirty="0" smtClean="0"/>
              <a:t> </a:t>
            </a:r>
            <a:r>
              <a:rPr lang="en-US" dirty="0" err="1" smtClean="0"/>
              <a:t>pada</a:t>
            </a:r>
            <a:r>
              <a:rPr lang="en-US" dirty="0" smtClean="0"/>
              <a:t> </a:t>
            </a:r>
            <a:r>
              <a:rPr lang="en-US" dirty="0" err="1" smtClean="0"/>
              <a:t>pelaku</a:t>
            </a:r>
            <a:r>
              <a:rPr lang="en-US" dirty="0" smtClean="0"/>
              <a:t> yang </a:t>
            </a:r>
            <a:r>
              <a:rPr lang="en-US" dirty="0" err="1" smtClean="0"/>
              <a:t>sebenarnya</a:t>
            </a:r>
            <a:r>
              <a:rPr lang="en-US" dirty="0" smtClean="0"/>
              <a:t> </a:t>
            </a:r>
            <a:r>
              <a:rPr lang="en-US" dirty="0" err="1" smtClean="0"/>
              <a:t>bukan</a:t>
            </a:r>
            <a:r>
              <a:rPr lang="en-US" dirty="0" smtClean="0"/>
              <a:t> </a:t>
            </a:r>
            <a:r>
              <a:rPr lang="en-US" dirty="0" err="1" smtClean="0"/>
              <a:t>pelaku</a:t>
            </a:r>
            <a:r>
              <a:rPr lang="en-US" dirty="0" smtClean="0"/>
              <a:t> </a:t>
            </a:r>
            <a:r>
              <a:rPr lang="en-US" dirty="0" err="1" smtClean="0"/>
              <a:t>utama</a:t>
            </a:r>
            <a:r>
              <a:rPr lang="en-US" dirty="0" smtClean="0"/>
              <a:t>. </a:t>
            </a:r>
          </a:p>
          <a:p>
            <a:r>
              <a:rPr lang="en-US" dirty="0" smtClean="0"/>
              <a:t>Di </a:t>
            </a:r>
            <a:r>
              <a:rPr lang="en-US" dirty="0" err="1" smtClean="0"/>
              <a:t>dalam</a:t>
            </a:r>
            <a:r>
              <a:rPr lang="en-US" dirty="0" smtClean="0"/>
              <a:t> </a:t>
            </a:r>
            <a:r>
              <a:rPr lang="en-US" dirty="0" err="1" smtClean="0"/>
              <a:t>konteks</a:t>
            </a:r>
            <a:r>
              <a:rPr lang="en-US" dirty="0" smtClean="0"/>
              <a:t> </a:t>
            </a:r>
            <a:r>
              <a:rPr lang="en-US" dirty="0" err="1" smtClean="0"/>
              <a:t>ini</a:t>
            </a:r>
            <a:r>
              <a:rPr lang="en-US" dirty="0" smtClean="0"/>
              <a:t>, </a:t>
            </a:r>
            <a:r>
              <a:rPr lang="en-US" dirty="0" err="1" smtClean="0"/>
              <a:t>kesalahan</a:t>
            </a:r>
            <a:r>
              <a:rPr lang="en-US" dirty="0" smtClean="0"/>
              <a:t> </a:t>
            </a:r>
            <a:r>
              <a:rPr lang="en-US" dirty="0" err="1" smtClean="0"/>
              <a:t>pada</a:t>
            </a:r>
            <a:r>
              <a:rPr lang="en-US" dirty="0" smtClean="0"/>
              <a:t> </a:t>
            </a:r>
            <a:r>
              <a:rPr lang="en-US" dirty="0" err="1" smtClean="0"/>
              <a:t>persoalan</a:t>
            </a:r>
            <a:r>
              <a:rPr lang="en-US" dirty="0" smtClean="0"/>
              <a:t> </a:t>
            </a:r>
            <a:r>
              <a:rPr lang="en-US" dirty="0" err="1" smtClean="0"/>
              <a:t>teoritisasi</a:t>
            </a:r>
            <a:r>
              <a:rPr lang="en-US" dirty="0" smtClean="0"/>
              <a:t> </a:t>
            </a:r>
            <a:r>
              <a:rPr lang="en-US" dirty="0" err="1" smtClean="0"/>
              <a:t>adalah</a:t>
            </a:r>
            <a:r>
              <a:rPr lang="en-US" dirty="0" smtClean="0"/>
              <a:t> </a:t>
            </a:r>
            <a:r>
              <a:rPr lang="en-US" dirty="0" err="1" smtClean="0"/>
              <a:t>karena</a:t>
            </a:r>
            <a:r>
              <a:rPr lang="en-US" dirty="0" smtClean="0"/>
              <a:t> </a:t>
            </a:r>
            <a:r>
              <a:rPr lang="en-US" dirty="0" err="1" smtClean="0"/>
              <a:t>tidak</a:t>
            </a:r>
            <a:r>
              <a:rPr lang="en-US" dirty="0" smtClean="0"/>
              <a:t> </a:t>
            </a:r>
            <a:r>
              <a:rPr lang="en-US" dirty="0" err="1" smtClean="0"/>
              <a:t>memahami</a:t>
            </a:r>
            <a:r>
              <a:rPr lang="en-US" dirty="0" smtClean="0"/>
              <a:t> </a:t>
            </a:r>
            <a:r>
              <a:rPr lang="en-US" dirty="0" err="1" smtClean="0"/>
              <a:t>siapa</a:t>
            </a:r>
            <a:r>
              <a:rPr lang="en-US" dirty="0" smtClean="0"/>
              <a:t> </a:t>
            </a:r>
            <a:r>
              <a:rPr lang="en-US" dirty="0" err="1" smtClean="0"/>
              <a:t>sebenarnya</a:t>
            </a:r>
            <a:r>
              <a:rPr lang="en-US" dirty="0" smtClean="0"/>
              <a:t> </a:t>
            </a:r>
            <a:r>
              <a:rPr lang="en-US" dirty="0" err="1" smtClean="0"/>
              <a:t>pelaku</a:t>
            </a:r>
            <a:r>
              <a:rPr lang="en-US" dirty="0" smtClean="0"/>
              <a:t> </a:t>
            </a:r>
            <a:r>
              <a:rPr lang="en-US" dirty="0" err="1" smtClean="0"/>
              <a:t>utama</a:t>
            </a:r>
            <a:r>
              <a:rPr lang="en-US" dirty="0" smtClean="0"/>
              <a:t> </a:t>
            </a:r>
            <a:r>
              <a:rPr lang="en-US" dirty="0" err="1" smtClean="0"/>
              <a:t>di</a:t>
            </a:r>
            <a:r>
              <a:rPr lang="en-US" dirty="0" smtClean="0"/>
              <a:t> </a:t>
            </a:r>
            <a:r>
              <a:rPr lang="en-US" dirty="0" err="1" smtClean="0"/>
              <a:t>dalam</a:t>
            </a:r>
            <a:r>
              <a:rPr lang="en-US" dirty="0" smtClean="0"/>
              <a:t> </a:t>
            </a:r>
            <a:r>
              <a:rPr lang="en-US" dirty="0" err="1" smtClean="0"/>
              <a:t>suatu</a:t>
            </a:r>
            <a:r>
              <a:rPr lang="en-US" dirty="0" smtClean="0"/>
              <a:t> </a:t>
            </a:r>
            <a:r>
              <a:rPr lang="en-US" dirty="0" err="1" smtClean="0"/>
              <a:t>komunitas</a:t>
            </a:r>
            <a:r>
              <a:rPr lang="en-US" dirty="0" smtClean="0"/>
              <a:t>.</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err="1" smtClean="0"/>
              <a:t>teleologi</a:t>
            </a:r>
            <a:r>
              <a:rPr lang="en-US" dirty="0" smtClean="0"/>
              <a:t> </a:t>
            </a:r>
            <a:r>
              <a:rPr lang="en-US" dirty="0" err="1" smtClean="0"/>
              <a:t>fungsional</a:t>
            </a:r>
            <a:r>
              <a:rPr lang="en-US" dirty="0" smtClean="0"/>
              <a:t> </a:t>
            </a:r>
            <a:r>
              <a:rPr lang="en-US" dirty="0" err="1" smtClean="0"/>
              <a:t>dimana</a:t>
            </a:r>
            <a:r>
              <a:rPr lang="en-US" dirty="0" smtClean="0"/>
              <a:t> </a:t>
            </a:r>
            <a:r>
              <a:rPr lang="en-US" dirty="0" err="1" smtClean="0"/>
              <a:t>terkadang</a:t>
            </a:r>
            <a:r>
              <a:rPr lang="en-US" dirty="0" smtClean="0"/>
              <a:t> </a:t>
            </a:r>
            <a:r>
              <a:rPr lang="en-US" dirty="0" err="1" smtClean="0"/>
              <a:t>para</a:t>
            </a:r>
            <a:r>
              <a:rPr lang="en-US" dirty="0" smtClean="0"/>
              <a:t> </a:t>
            </a:r>
            <a:r>
              <a:rPr lang="en-US" dirty="0" err="1" smtClean="0"/>
              <a:t>peneliti</a:t>
            </a:r>
            <a:r>
              <a:rPr lang="en-US" dirty="0" smtClean="0"/>
              <a:t> </a:t>
            </a:r>
            <a:r>
              <a:rPr lang="en-US" dirty="0" err="1" smtClean="0"/>
              <a:t>tidak</a:t>
            </a:r>
            <a:r>
              <a:rPr lang="en-US" dirty="0" smtClean="0"/>
              <a:t> </a:t>
            </a:r>
            <a:r>
              <a:rPr lang="en-US" dirty="0" err="1" smtClean="0"/>
              <a:t>mampu</a:t>
            </a:r>
            <a:r>
              <a:rPr lang="en-US" dirty="0" smtClean="0"/>
              <a:t> </a:t>
            </a:r>
            <a:r>
              <a:rPr lang="en-US" dirty="0" err="1" smtClean="0"/>
              <a:t>membedakan</a:t>
            </a:r>
            <a:r>
              <a:rPr lang="en-US" dirty="0" smtClean="0"/>
              <a:t> </a:t>
            </a:r>
            <a:r>
              <a:rPr lang="en-US" dirty="0" err="1" smtClean="0"/>
              <a:t>antara</a:t>
            </a:r>
            <a:r>
              <a:rPr lang="en-US" dirty="0" smtClean="0"/>
              <a:t> </a:t>
            </a:r>
            <a:r>
              <a:rPr lang="en-US" i="1" dirty="0" err="1" smtClean="0"/>
              <a:t>pengaruh</a:t>
            </a:r>
            <a:r>
              <a:rPr lang="en-US" i="1" dirty="0" smtClean="0"/>
              <a:t> </a:t>
            </a:r>
            <a:r>
              <a:rPr lang="en-US" dirty="0" err="1" smtClean="0"/>
              <a:t>dan</a:t>
            </a:r>
            <a:r>
              <a:rPr lang="en-US" dirty="0" smtClean="0"/>
              <a:t> </a:t>
            </a:r>
            <a:r>
              <a:rPr lang="en-US" i="1" dirty="0" err="1" smtClean="0"/>
              <a:t>fungsi</a:t>
            </a:r>
            <a:r>
              <a:rPr lang="en-US" i="1" dirty="0" smtClean="0"/>
              <a:t> </a:t>
            </a:r>
            <a:r>
              <a:rPr lang="en-US" dirty="0" err="1" smtClean="0"/>
              <a:t>dalam</a:t>
            </a:r>
            <a:r>
              <a:rPr lang="en-US" dirty="0" smtClean="0"/>
              <a:t> </a:t>
            </a:r>
            <a:r>
              <a:rPr lang="en-US" dirty="0" err="1" smtClean="0"/>
              <a:t>kehidupan</a:t>
            </a:r>
            <a:r>
              <a:rPr lang="en-US" dirty="0" smtClean="0"/>
              <a:t> </a:t>
            </a:r>
            <a:r>
              <a:rPr lang="en-US" dirty="0" err="1" smtClean="0"/>
              <a:t>sosial</a:t>
            </a:r>
            <a:r>
              <a:rPr lang="en-US" dirty="0" smtClean="0"/>
              <a:t> </a:t>
            </a:r>
            <a:r>
              <a:rPr lang="en-US" dirty="0" err="1" smtClean="0"/>
              <a:t>kemasyarakat</a:t>
            </a:r>
            <a:r>
              <a:rPr lang="en-US" dirty="0" smtClean="0"/>
              <a:t>. 	</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err="1" smtClean="0"/>
              <a:t>Kajian</a:t>
            </a:r>
            <a:r>
              <a:rPr lang="en-US" dirty="0" smtClean="0"/>
              <a:t> </a:t>
            </a:r>
            <a:r>
              <a:rPr lang="en-US" dirty="0" err="1" smtClean="0"/>
              <a:t>terhadap</a:t>
            </a:r>
            <a:r>
              <a:rPr lang="en-US" dirty="0" smtClean="0"/>
              <a:t> </a:t>
            </a:r>
            <a:r>
              <a:rPr lang="en-US" dirty="0" err="1" smtClean="0"/>
              <a:t>empat</a:t>
            </a:r>
            <a:r>
              <a:rPr lang="en-US" dirty="0" smtClean="0"/>
              <a:t> </a:t>
            </a:r>
            <a:r>
              <a:rPr lang="en-US" dirty="0" err="1" smtClean="0"/>
              <a:t>hal</a:t>
            </a:r>
            <a:r>
              <a:rPr lang="en-US" dirty="0" smtClean="0"/>
              <a:t> </a:t>
            </a:r>
            <a:r>
              <a:rPr lang="en-US" dirty="0" err="1" smtClean="0"/>
              <a:t>tersebut</a:t>
            </a:r>
            <a:r>
              <a:rPr lang="en-US" dirty="0" smtClean="0"/>
              <a:t> </a:t>
            </a:r>
            <a:r>
              <a:rPr lang="en-US" dirty="0" err="1" smtClean="0"/>
              <a:t>menjadi</a:t>
            </a:r>
            <a:r>
              <a:rPr lang="en-US" dirty="0" smtClean="0"/>
              <a:t> </a:t>
            </a:r>
            <a:r>
              <a:rPr lang="en-US" dirty="0" err="1" smtClean="0"/>
              <a:t>landasan</a:t>
            </a:r>
            <a:r>
              <a:rPr lang="en-US" dirty="0" smtClean="0"/>
              <a:t> </a:t>
            </a:r>
            <a:r>
              <a:rPr lang="en-US" dirty="0" err="1" smtClean="0"/>
              <a:t>awal</a:t>
            </a:r>
            <a:r>
              <a:rPr lang="en-US" dirty="0" smtClean="0"/>
              <a:t> </a:t>
            </a:r>
            <a:r>
              <a:rPr lang="en-US" dirty="0" err="1" smtClean="0"/>
              <a:t>ketika</a:t>
            </a:r>
            <a:r>
              <a:rPr lang="en-US" dirty="0" smtClean="0"/>
              <a:t> </a:t>
            </a:r>
            <a:r>
              <a:rPr lang="en-US" dirty="0" err="1" smtClean="0"/>
              <a:t>proses</a:t>
            </a:r>
            <a:r>
              <a:rPr lang="en-US" dirty="0" smtClean="0"/>
              <a:t> </a:t>
            </a:r>
            <a:r>
              <a:rPr lang="en-US" dirty="0" err="1" smtClean="0"/>
              <a:t>pencerapan</a:t>
            </a:r>
            <a:r>
              <a:rPr lang="en-US" dirty="0" smtClean="0"/>
              <a:t> </a:t>
            </a:r>
            <a:r>
              <a:rPr lang="en-US" i="1" dirty="0" err="1" smtClean="0"/>
              <a:t>pengetahuan</a:t>
            </a:r>
            <a:r>
              <a:rPr lang="en-US" i="1" dirty="0" smtClean="0"/>
              <a:t> </a:t>
            </a:r>
            <a:r>
              <a:rPr lang="en-US" i="1" dirty="0" err="1" smtClean="0"/>
              <a:t>lokal</a:t>
            </a:r>
            <a:r>
              <a:rPr lang="en-US" i="1" dirty="0" smtClean="0"/>
              <a:t> </a:t>
            </a:r>
            <a:r>
              <a:rPr lang="en-US" dirty="0" err="1" smtClean="0"/>
              <a:t>diangkat</a:t>
            </a:r>
            <a:r>
              <a:rPr lang="en-US" dirty="0" smtClean="0"/>
              <a:t> </a:t>
            </a:r>
            <a:r>
              <a:rPr lang="en-US" dirty="0" err="1" smtClean="0"/>
              <a:t>di</a:t>
            </a:r>
            <a:r>
              <a:rPr lang="en-US" dirty="0" smtClean="0"/>
              <a:t> </a:t>
            </a:r>
            <a:r>
              <a:rPr lang="en-US" dirty="0" err="1" smtClean="0"/>
              <a:t>dalam</a:t>
            </a:r>
            <a:r>
              <a:rPr lang="en-US" dirty="0" smtClean="0"/>
              <a:t> </a:t>
            </a:r>
            <a:r>
              <a:rPr lang="en-US" dirty="0" err="1" smtClean="0"/>
              <a:t>penelitian</a:t>
            </a:r>
            <a:r>
              <a:rPr lang="en-US" dirty="0" smtClean="0"/>
              <a:t> </a:t>
            </a:r>
            <a:r>
              <a:rPr lang="en-US" dirty="0" err="1" smtClean="0"/>
              <a:t>ini</a:t>
            </a:r>
            <a:r>
              <a:rPr lang="en-US" dirty="0" smtClean="0"/>
              <a:t>. </a:t>
            </a:r>
          </a:p>
          <a:p>
            <a:r>
              <a:rPr lang="en-US" dirty="0" err="1" smtClean="0"/>
              <a:t>Karena</a:t>
            </a:r>
            <a:r>
              <a:rPr lang="en-US" dirty="0" smtClean="0"/>
              <a:t> </a:t>
            </a:r>
            <a:r>
              <a:rPr lang="en-US" i="1" dirty="0" err="1" smtClean="0"/>
              <a:t>pengetahuan</a:t>
            </a:r>
            <a:r>
              <a:rPr lang="en-US" i="1" dirty="0" smtClean="0"/>
              <a:t> </a:t>
            </a:r>
            <a:r>
              <a:rPr lang="en-US" i="1" dirty="0" err="1" smtClean="0"/>
              <a:t>lokal</a:t>
            </a:r>
            <a:r>
              <a:rPr lang="en-US" i="1" dirty="0" smtClean="0"/>
              <a:t> </a:t>
            </a:r>
            <a:r>
              <a:rPr lang="en-US" dirty="0" err="1" smtClean="0"/>
              <a:t>adalah</a:t>
            </a:r>
            <a:r>
              <a:rPr lang="en-US" dirty="0" smtClean="0"/>
              <a:t> </a:t>
            </a:r>
            <a:r>
              <a:rPr lang="en-US" dirty="0" err="1" smtClean="0"/>
              <a:t>sisi</a:t>
            </a:r>
            <a:r>
              <a:rPr lang="en-US" dirty="0" smtClean="0"/>
              <a:t> </a:t>
            </a:r>
            <a:r>
              <a:rPr lang="en-US" dirty="0" err="1" smtClean="0"/>
              <a:t>pemikiran</a:t>
            </a:r>
            <a:r>
              <a:rPr lang="en-US" dirty="0" smtClean="0"/>
              <a:t> yang </a:t>
            </a:r>
            <a:r>
              <a:rPr lang="en-US" dirty="0" err="1" smtClean="0"/>
              <a:t>muncul</a:t>
            </a:r>
            <a:r>
              <a:rPr lang="en-US" dirty="0" smtClean="0"/>
              <a:t> </a:t>
            </a:r>
            <a:r>
              <a:rPr lang="en-US" dirty="0" err="1" smtClean="0"/>
              <a:t>di</a:t>
            </a:r>
            <a:r>
              <a:rPr lang="en-US" dirty="0" smtClean="0"/>
              <a:t> </a:t>
            </a:r>
            <a:r>
              <a:rPr lang="en-US" dirty="0" err="1" smtClean="0"/>
              <a:t>dalam</a:t>
            </a:r>
            <a:r>
              <a:rPr lang="en-US" dirty="0" smtClean="0"/>
              <a:t> </a:t>
            </a:r>
            <a:r>
              <a:rPr lang="en-US" dirty="0" err="1" smtClean="0"/>
              <a:t>suatu</a:t>
            </a:r>
            <a:r>
              <a:rPr lang="en-US" dirty="0" smtClean="0"/>
              <a:t> </a:t>
            </a:r>
            <a:r>
              <a:rPr lang="en-US" dirty="0" err="1" smtClean="0"/>
              <a:t>komunitas</a:t>
            </a:r>
            <a:r>
              <a:rPr lang="en-US" dirty="0" smtClean="0"/>
              <a:t>, </a:t>
            </a:r>
            <a:r>
              <a:rPr lang="en-US" dirty="0" err="1" smtClean="0"/>
              <a:t>maka</a:t>
            </a:r>
            <a:r>
              <a:rPr lang="en-US" dirty="0" smtClean="0"/>
              <a:t> </a:t>
            </a:r>
            <a:r>
              <a:rPr lang="en-US" dirty="0" err="1" smtClean="0"/>
              <a:t>persoalan</a:t>
            </a:r>
            <a:r>
              <a:rPr lang="en-US" dirty="0" smtClean="0"/>
              <a:t> </a:t>
            </a:r>
            <a:r>
              <a:rPr lang="en-US" dirty="0" err="1" smtClean="0"/>
              <a:t>memahami</a:t>
            </a:r>
            <a:r>
              <a:rPr lang="en-US" dirty="0" smtClean="0"/>
              <a:t> </a:t>
            </a:r>
            <a:r>
              <a:rPr lang="en-US" dirty="0" err="1" smtClean="0"/>
              <a:t>reproduksi</a:t>
            </a:r>
            <a:r>
              <a:rPr lang="en-US" dirty="0" smtClean="0"/>
              <a:t> </a:t>
            </a:r>
            <a:r>
              <a:rPr lang="en-US" dirty="0" err="1" smtClean="0"/>
              <a:t>ilmu</a:t>
            </a:r>
            <a:r>
              <a:rPr lang="en-US" dirty="0" smtClean="0"/>
              <a:t> </a:t>
            </a:r>
            <a:r>
              <a:rPr lang="en-US" dirty="0" err="1" smtClean="0"/>
              <a:t>pengetahuan</a:t>
            </a:r>
            <a:r>
              <a:rPr lang="en-US" dirty="0" smtClean="0"/>
              <a:t> </a:t>
            </a:r>
            <a:r>
              <a:rPr lang="en-US" dirty="0" err="1" smtClean="0"/>
              <a:t>dan</a:t>
            </a:r>
            <a:r>
              <a:rPr lang="en-US" dirty="0" smtClean="0"/>
              <a:t> </a:t>
            </a:r>
            <a:r>
              <a:rPr lang="en-US" dirty="0" err="1" smtClean="0"/>
              <a:t>kebudayaan</a:t>
            </a:r>
            <a:r>
              <a:rPr lang="en-US" dirty="0" smtClean="0"/>
              <a:t> </a:t>
            </a:r>
            <a:r>
              <a:rPr lang="en-US" dirty="0" err="1" smtClean="0"/>
              <a:t>menjadi</a:t>
            </a:r>
            <a:r>
              <a:rPr lang="en-US" dirty="0" smtClean="0"/>
              <a:t> </a:t>
            </a:r>
            <a:r>
              <a:rPr lang="en-US" dirty="0" err="1" smtClean="0"/>
              <a:t>pra-syarat</a:t>
            </a:r>
            <a:r>
              <a:rPr lang="en-US" dirty="0" smtClean="0"/>
              <a:t>, </a:t>
            </a:r>
            <a:r>
              <a:rPr lang="en-US" dirty="0" err="1" smtClean="0"/>
              <a:t>sebelum</a:t>
            </a:r>
            <a:r>
              <a:rPr lang="en-US" dirty="0" smtClean="0"/>
              <a:t> </a:t>
            </a:r>
            <a:r>
              <a:rPr lang="en-US" dirty="0" err="1" smtClean="0"/>
              <a:t>analisa</a:t>
            </a:r>
            <a:r>
              <a:rPr lang="en-US" dirty="0" smtClean="0"/>
              <a:t> </a:t>
            </a:r>
            <a:r>
              <a:rPr lang="en-US" dirty="0" err="1" smtClean="0"/>
              <a:t>lanjutan</a:t>
            </a:r>
            <a:r>
              <a:rPr lang="en-US" dirty="0" smtClean="0"/>
              <a:t> </a:t>
            </a:r>
            <a:r>
              <a:rPr lang="en-US" dirty="0" err="1" smtClean="0"/>
              <a:t>dilakukan</a:t>
            </a:r>
            <a:r>
              <a:rPr lang="en-US" dirty="0" smtClean="0"/>
              <a:t>.</a:t>
            </a:r>
          </a:p>
          <a:p>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err="1" smtClean="0"/>
              <a:t>Dalam</a:t>
            </a:r>
            <a:r>
              <a:rPr lang="en-US" dirty="0" smtClean="0"/>
              <a:t> </a:t>
            </a:r>
            <a:r>
              <a:rPr lang="en-US" dirty="0" err="1" smtClean="0"/>
              <a:t>studi</a:t>
            </a:r>
            <a:r>
              <a:rPr lang="en-US" dirty="0" smtClean="0"/>
              <a:t> </a:t>
            </a:r>
            <a:r>
              <a:rPr lang="en-US" i="1" dirty="0" smtClean="0"/>
              <a:t>meta-</a:t>
            </a:r>
            <a:r>
              <a:rPr lang="en-US" i="1" dirty="0" err="1" smtClean="0"/>
              <a:t>teori</a:t>
            </a:r>
            <a:r>
              <a:rPr lang="en-US" dirty="0" smtClean="0"/>
              <a:t>, </a:t>
            </a:r>
            <a:r>
              <a:rPr lang="en-US" dirty="0" err="1" smtClean="0"/>
              <a:t>Ritzer</a:t>
            </a:r>
            <a:r>
              <a:rPr lang="en-US" dirty="0" smtClean="0"/>
              <a:t> (1996) </a:t>
            </a:r>
            <a:r>
              <a:rPr lang="en-US" dirty="0" err="1" smtClean="0"/>
              <a:t>membagi</a:t>
            </a:r>
            <a:r>
              <a:rPr lang="en-US" dirty="0" smtClean="0"/>
              <a:t> </a:t>
            </a:r>
            <a:r>
              <a:rPr lang="en-US" dirty="0" err="1" smtClean="0"/>
              <a:t>tiga</a:t>
            </a:r>
            <a:r>
              <a:rPr lang="en-US" dirty="0" smtClean="0"/>
              <a:t> model. </a:t>
            </a:r>
          </a:p>
          <a:p>
            <a:r>
              <a:rPr lang="en-US" i="1" dirty="0" err="1" smtClean="0"/>
              <a:t>Pertama</a:t>
            </a:r>
            <a:r>
              <a:rPr lang="en-US" dirty="0" smtClean="0"/>
              <a:t>, </a:t>
            </a:r>
            <a:r>
              <a:rPr lang="en-US" dirty="0" err="1" smtClean="0"/>
              <a:t>kajian</a:t>
            </a:r>
            <a:r>
              <a:rPr lang="en-US" dirty="0" smtClean="0"/>
              <a:t> meta-</a:t>
            </a:r>
            <a:r>
              <a:rPr lang="en-US" dirty="0" err="1" smtClean="0"/>
              <a:t>teori</a:t>
            </a:r>
            <a:r>
              <a:rPr lang="en-US" dirty="0" smtClean="0"/>
              <a:t> yang </a:t>
            </a:r>
            <a:r>
              <a:rPr lang="en-US" dirty="0" err="1" smtClean="0"/>
              <a:t>lebih</a:t>
            </a:r>
            <a:r>
              <a:rPr lang="en-US" dirty="0" smtClean="0"/>
              <a:t> </a:t>
            </a:r>
            <a:r>
              <a:rPr lang="en-US" dirty="0" err="1" smtClean="0"/>
              <a:t>memfokuskan</a:t>
            </a:r>
            <a:r>
              <a:rPr lang="en-US" dirty="0" smtClean="0"/>
              <a:t> </a:t>
            </a:r>
            <a:r>
              <a:rPr lang="en-US" dirty="0" err="1" smtClean="0"/>
              <a:t>pada</a:t>
            </a:r>
            <a:r>
              <a:rPr lang="en-US" dirty="0" smtClean="0"/>
              <a:t> </a:t>
            </a:r>
            <a:r>
              <a:rPr lang="en-US" dirty="0" err="1" smtClean="0"/>
              <a:t>studi</a:t>
            </a:r>
            <a:r>
              <a:rPr lang="en-US" dirty="0" smtClean="0"/>
              <a:t> </a:t>
            </a:r>
            <a:r>
              <a:rPr lang="en-US" dirty="0" err="1" smtClean="0"/>
              <a:t>terhadap</a:t>
            </a:r>
            <a:r>
              <a:rPr lang="en-US" dirty="0" smtClean="0"/>
              <a:t> </a:t>
            </a:r>
            <a:r>
              <a:rPr lang="en-US" dirty="0" err="1" smtClean="0"/>
              <a:t>teori</a:t>
            </a:r>
            <a:r>
              <a:rPr lang="en-US" dirty="0" smtClean="0"/>
              <a:t>, </a:t>
            </a:r>
            <a:r>
              <a:rPr lang="en-US" dirty="0" err="1" smtClean="0"/>
              <a:t>ahli</a:t>
            </a:r>
            <a:r>
              <a:rPr lang="en-US" dirty="0" smtClean="0"/>
              <a:t> </a:t>
            </a:r>
            <a:r>
              <a:rPr lang="en-US" dirty="0" err="1" smtClean="0"/>
              <a:t>teori</a:t>
            </a:r>
            <a:r>
              <a:rPr lang="en-US" dirty="0" smtClean="0"/>
              <a:t>, </a:t>
            </a:r>
            <a:r>
              <a:rPr lang="en-US" dirty="0" err="1" smtClean="0"/>
              <a:t>komunitas</a:t>
            </a:r>
            <a:r>
              <a:rPr lang="en-US" dirty="0" smtClean="0"/>
              <a:t> </a:t>
            </a:r>
            <a:r>
              <a:rPr lang="en-US" dirty="0" err="1" smtClean="0"/>
              <a:t>teoritikus</a:t>
            </a:r>
            <a:r>
              <a:rPr lang="en-US" dirty="0" smtClean="0"/>
              <a:t>. </a:t>
            </a:r>
          </a:p>
          <a:p>
            <a:r>
              <a:rPr lang="en-US" i="1" dirty="0" err="1" smtClean="0"/>
              <a:t>Kedua</a:t>
            </a:r>
            <a:r>
              <a:rPr lang="en-US" dirty="0" smtClean="0"/>
              <a:t>, </a:t>
            </a:r>
            <a:r>
              <a:rPr lang="en-US" dirty="0" err="1" smtClean="0"/>
              <a:t>telaah</a:t>
            </a:r>
            <a:r>
              <a:rPr lang="en-US" dirty="0" smtClean="0"/>
              <a:t> </a:t>
            </a:r>
            <a:r>
              <a:rPr lang="en-US" dirty="0" err="1" smtClean="0"/>
              <a:t>terhadap</a:t>
            </a:r>
            <a:r>
              <a:rPr lang="en-US" dirty="0" smtClean="0"/>
              <a:t> </a:t>
            </a:r>
            <a:r>
              <a:rPr lang="en-US" dirty="0" err="1" smtClean="0"/>
              <a:t>teori</a:t>
            </a:r>
            <a:r>
              <a:rPr lang="en-US" dirty="0" smtClean="0"/>
              <a:t> yang </a:t>
            </a:r>
            <a:r>
              <a:rPr lang="en-US" dirty="0" err="1" smtClean="0"/>
              <a:t>telah</a:t>
            </a:r>
            <a:r>
              <a:rPr lang="en-US" dirty="0" smtClean="0"/>
              <a:t> </a:t>
            </a:r>
            <a:r>
              <a:rPr lang="en-US" dirty="0" err="1" smtClean="0"/>
              <a:t>ada</a:t>
            </a:r>
            <a:r>
              <a:rPr lang="en-US" dirty="0" smtClean="0"/>
              <a:t> </a:t>
            </a:r>
            <a:r>
              <a:rPr lang="en-US" dirty="0" err="1" smtClean="0"/>
              <a:t>lalu</a:t>
            </a:r>
            <a:r>
              <a:rPr lang="en-US" dirty="0" smtClean="0"/>
              <a:t> </a:t>
            </a:r>
            <a:r>
              <a:rPr lang="en-US" dirty="0" err="1" smtClean="0"/>
              <a:t>dimunculkan</a:t>
            </a:r>
            <a:r>
              <a:rPr lang="en-US" dirty="0" smtClean="0"/>
              <a:t> </a:t>
            </a:r>
            <a:r>
              <a:rPr lang="en-US" dirty="0" err="1" smtClean="0"/>
              <a:t>teori-teori</a:t>
            </a:r>
            <a:r>
              <a:rPr lang="en-US" dirty="0" smtClean="0"/>
              <a:t> </a:t>
            </a:r>
            <a:r>
              <a:rPr lang="en-US" dirty="0" err="1" smtClean="0"/>
              <a:t>baru</a:t>
            </a:r>
            <a:r>
              <a:rPr lang="en-US" dirty="0" smtClean="0"/>
              <a:t>. </a:t>
            </a:r>
          </a:p>
          <a:p>
            <a:r>
              <a:rPr lang="en-US" i="1" dirty="0" err="1" smtClean="0"/>
              <a:t>Ketiga</a:t>
            </a:r>
            <a:r>
              <a:rPr lang="en-US" dirty="0" smtClean="0"/>
              <a:t>, </a:t>
            </a:r>
            <a:r>
              <a:rPr lang="en-US" dirty="0" err="1" smtClean="0"/>
              <a:t>studi</a:t>
            </a:r>
            <a:r>
              <a:rPr lang="en-US" dirty="0" smtClean="0"/>
              <a:t> </a:t>
            </a:r>
            <a:r>
              <a:rPr lang="en-US" dirty="0" err="1" smtClean="0"/>
              <a:t>terhadap</a:t>
            </a:r>
            <a:r>
              <a:rPr lang="en-US" dirty="0" smtClean="0"/>
              <a:t> </a:t>
            </a:r>
            <a:r>
              <a:rPr lang="en-US" dirty="0" err="1" smtClean="0"/>
              <a:t>teori</a:t>
            </a:r>
            <a:r>
              <a:rPr lang="en-US" dirty="0" smtClean="0"/>
              <a:t> </a:t>
            </a:r>
            <a:r>
              <a:rPr lang="en-US" dirty="0" err="1" smtClean="0"/>
              <a:t>untuk</a:t>
            </a:r>
            <a:r>
              <a:rPr lang="en-US" dirty="0" smtClean="0"/>
              <a:t> </a:t>
            </a:r>
            <a:r>
              <a:rPr lang="en-US" dirty="0" err="1" smtClean="0"/>
              <a:t>membangun</a:t>
            </a:r>
            <a:r>
              <a:rPr lang="en-US" dirty="0" smtClean="0"/>
              <a:t> </a:t>
            </a:r>
            <a:r>
              <a:rPr lang="en-US" dirty="0" err="1" smtClean="0"/>
              <a:t>suatu</a:t>
            </a:r>
            <a:r>
              <a:rPr lang="en-US" dirty="0" smtClean="0"/>
              <a:t> </a:t>
            </a:r>
            <a:r>
              <a:rPr lang="en-US" dirty="0" err="1" smtClean="0"/>
              <a:t>perspektif</a:t>
            </a:r>
            <a:r>
              <a:rPr lang="en-US" dirty="0" smtClean="0"/>
              <a:t> </a:t>
            </a:r>
            <a:r>
              <a:rPr lang="en-US" dirty="0" err="1" smtClean="0"/>
              <a:t>atau</a:t>
            </a:r>
            <a:r>
              <a:rPr lang="en-US" dirty="0" smtClean="0"/>
              <a:t> </a:t>
            </a:r>
            <a:r>
              <a:rPr lang="en-US" dirty="0" err="1" smtClean="0"/>
              <a:t>paradigma</a:t>
            </a:r>
            <a:r>
              <a:rPr lang="en-US" dirty="0" smtClean="0"/>
              <a:t> </a:t>
            </a:r>
            <a:r>
              <a:rPr lang="en-US" dirty="0" err="1" smtClean="0"/>
              <a:t>keilmuan</a:t>
            </a:r>
            <a:r>
              <a:rPr lang="en-US" dirty="0" smtClean="0"/>
              <a:t>. </a:t>
            </a:r>
          </a:p>
          <a:p>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CONTOH</a:t>
            </a:r>
            <a:r>
              <a:rPr lang="en-US" dirty="0" smtClean="0"/>
              <a:t>:  P. D. </a:t>
            </a:r>
            <a:r>
              <a:rPr lang="en-US" dirty="0" err="1" smtClean="0"/>
              <a:t>Aziziyyah</a:t>
            </a:r>
            <a:endParaRPr lang="en-US" dirty="0">
              <a:solidFill>
                <a:srgbClr val="FF0000"/>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830996873"/>
              </p:ext>
            </p:extLst>
          </p:nvPr>
        </p:nvGraphicFramePr>
        <p:xfrm>
          <a:off x="304800" y="1554163"/>
          <a:ext cx="8686800" cy="4602480"/>
        </p:xfrm>
        <a:graphic>
          <a:graphicData uri="http://schemas.openxmlformats.org/drawingml/2006/table">
            <a:tbl>
              <a:tblPr firstRow="1" bandRow="1">
                <a:tableStyleId>{5C22544A-7EE6-4342-B048-85BDC9FD1C3A}</a:tableStyleId>
              </a:tblPr>
              <a:tblGrid>
                <a:gridCol w="2057400"/>
                <a:gridCol w="2286000"/>
                <a:gridCol w="2171700"/>
                <a:gridCol w="2171700"/>
              </a:tblGrid>
              <a:tr h="370840">
                <a:tc>
                  <a:txBody>
                    <a:bodyPr/>
                    <a:lstStyle/>
                    <a:p>
                      <a:r>
                        <a:rPr kumimoji="0" lang="en-US" sz="1600" b="1" kern="1200" dirty="0" err="1" smtClean="0">
                          <a:solidFill>
                            <a:schemeClr val="lt1"/>
                          </a:solidFill>
                          <a:latin typeface="+mn-lt"/>
                          <a:ea typeface="+mn-ea"/>
                          <a:cs typeface="+mn-cs"/>
                        </a:rPr>
                        <a:t>Orientasi</a:t>
                      </a:r>
                      <a:r>
                        <a:rPr kumimoji="0" lang="en-US" sz="1600" b="1" kern="1200" dirty="0" smtClean="0">
                          <a:solidFill>
                            <a:schemeClr val="lt1"/>
                          </a:solidFill>
                          <a:latin typeface="+mn-lt"/>
                          <a:ea typeface="+mn-ea"/>
                          <a:cs typeface="+mn-cs"/>
                        </a:rPr>
                        <a:t> </a:t>
                      </a:r>
                      <a:endParaRPr lang="en-US" sz="1600" dirty="0"/>
                    </a:p>
                  </a:txBody>
                  <a:tcPr/>
                </a:tc>
                <a:tc>
                  <a:txBody>
                    <a:bodyPr/>
                    <a:lstStyle/>
                    <a:p>
                      <a:r>
                        <a:rPr kumimoji="0" lang="en-US" sz="1600" b="1" kern="1200" dirty="0" err="1" smtClean="0">
                          <a:solidFill>
                            <a:schemeClr val="lt1"/>
                          </a:solidFill>
                          <a:latin typeface="+mn-lt"/>
                          <a:ea typeface="+mn-ea"/>
                          <a:cs typeface="+mn-cs"/>
                        </a:rPr>
                        <a:t>Fokus</a:t>
                      </a:r>
                      <a:endParaRPr lang="en-US" sz="1600" dirty="0"/>
                    </a:p>
                  </a:txBody>
                  <a:tcPr/>
                </a:tc>
                <a:tc>
                  <a:txBody>
                    <a:bodyPr/>
                    <a:lstStyle/>
                    <a:p>
                      <a:r>
                        <a:rPr kumimoji="0" lang="en-US" sz="1600" b="1" kern="1200" dirty="0" err="1" smtClean="0">
                          <a:solidFill>
                            <a:schemeClr val="lt1"/>
                          </a:solidFill>
                          <a:latin typeface="+mn-lt"/>
                          <a:ea typeface="+mn-ea"/>
                          <a:cs typeface="+mn-cs"/>
                        </a:rPr>
                        <a:t>Objek</a:t>
                      </a:r>
                      <a:endParaRPr lang="en-US" sz="1600" dirty="0"/>
                    </a:p>
                  </a:txBody>
                  <a:tcPr/>
                </a:tc>
                <a:tc>
                  <a:txBody>
                    <a:bodyPr/>
                    <a:lstStyle/>
                    <a:p>
                      <a:r>
                        <a:rPr kumimoji="0" lang="en-US" sz="1600" b="1" kern="1200" dirty="0" err="1" smtClean="0">
                          <a:solidFill>
                            <a:schemeClr val="lt1"/>
                          </a:solidFill>
                          <a:latin typeface="+mn-lt"/>
                          <a:ea typeface="+mn-ea"/>
                          <a:cs typeface="+mn-cs"/>
                        </a:rPr>
                        <a:t>Hubungan</a:t>
                      </a:r>
                      <a:r>
                        <a:rPr kumimoji="0" lang="en-US" sz="1600" b="1" kern="1200" dirty="0" smtClean="0">
                          <a:solidFill>
                            <a:schemeClr val="lt1"/>
                          </a:solidFill>
                          <a:latin typeface="+mn-lt"/>
                          <a:ea typeface="+mn-ea"/>
                          <a:cs typeface="+mn-cs"/>
                        </a:rPr>
                        <a:t> </a:t>
                      </a:r>
                      <a:r>
                        <a:rPr kumimoji="0" lang="en-US" sz="1600" b="1" kern="1200" dirty="0" err="1" smtClean="0">
                          <a:solidFill>
                            <a:schemeClr val="lt1"/>
                          </a:solidFill>
                          <a:latin typeface="+mn-lt"/>
                          <a:ea typeface="+mn-ea"/>
                          <a:cs typeface="+mn-cs"/>
                        </a:rPr>
                        <a:t>dengan</a:t>
                      </a:r>
                      <a:r>
                        <a:rPr kumimoji="0" lang="en-US" sz="1600" b="1" kern="1200" dirty="0" smtClean="0">
                          <a:solidFill>
                            <a:schemeClr val="lt1"/>
                          </a:solidFill>
                          <a:latin typeface="+mn-lt"/>
                          <a:ea typeface="+mn-ea"/>
                          <a:cs typeface="+mn-cs"/>
                        </a:rPr>
                        <a:t> TOPIK </a:t>
                      </a:r>
                      <a:r>
                        <a:rPr kumimoji="0" lang="en-US" sz="1600" b="1" kern="1200" dirty="0" err="1" smtClean="0">
                          <a:solidFill>
                            <a:schemeClr val="lt1"/>
                          </a:solidFill>
                          <a:latin typeface="+mn-lt"/>
                          <a:ea typeface="+mn-ea"/>
                          <a:cs typeface="+mn-cs"/>
                        </a:rPr>
                        <a:t>penelitian</a:t>
                      </a:r>
                      <a:r>
                        <a:rPr kumimoji="0" lang="en-US" sz="1600" b="1" kern="1200" dirty="0" smtClean="0">
                          <a:solidFill>
                            <a:schemeClr val="lt1"/>
                          </a:solidFill>
                          <a:latin typeface="+mn-lt"/>
                          <a:ea typeface="+mn-ea"/>
                          <a:cs typeface="+mn-cs"/>
                        </a:rPr>
                        <a:t> </a:t>
                      </a:r>
                      <a:r>
                        <a:rPr kumimoji="0" lang="en-US" sz="1600" b="1" kern="1200" dirty="0" err="1" smtClean="0">
                          <a:solidFill>
                            <a:schemeClr val="lt1"/>
                          </a:solidFill>
                          <a:latin typeface="+mn-lt"/>
                          <a:ea typeface="+mn-ea"/>
                          <a:cs typeface="+mn-cs"/>
                        </a:rPr>
                        <a:t>ini</a:t>
                      </a:r>
                      <a:endParaRPr lang="en-US" sz="1600" dirty="0"/>
                    </a:p>
                  </a:txBody>
                  <a:tcPr/>
                </a:tc>
              </a:tr>
              <a:tr h="370840">
                <a:tc>
                  <a:txBody>
                    <a:bodyPr/>
                    <a:lstStyle/>
                    <a:p>
                      <a:r>
                        <a:rPr kumimoji="0" lang="en-US" sz="1600" kern="1200" dirty="0" smtClean="0">
                          <a:solidFill>
                            <a:schemeClr val="dk1"/>
                          </a:solidFill>
                          <a:latin typeface="+mn-lt"/>
                          <a:ea typeface="+mn-ea"/>
                          <a:cs typeface="+mn-cs"/>
                        </a:rPr>
                        <a:t>Internal – </a:t>
                      </a:r>
                      <a:r>
                        <a:rPr kumimoji="0" lang="en-US" sz="1600" kern="1200" dirty="0" err="1" smtClean="0">
                          <a:solidFill>
                            <a:schemeClr val="dk1"/>
                          </a:solidFill>
                          <a:latin typeface="+mn-lt"/>
                          <a:ea typeface="+mn-ea"/>
                          <a:cs typeface="+mn-cs"/>
                        </a:rPr>
                        <a:t>intelektual</a:t>
                      </a:r>
                      <a:endParaRPr lang="en-US" sz="1600" dirty="0"/>
                    </a:p>
                  </a:txBody>
                  <a:tcPr/>
                </a:tc>
                <a:tc>
                  <a:txBody>
                    <a:bodyPr/>
                    <a:lstStyle/>
                    <a:p>
                      <a:r>
                        <a:rPr kumimoji="0" lang="en-US" sz="1600" kern="1200" dirty="0" err="1" smtClean="0">
                          <a:solidFill>
                            <a:schemeClr val="dk1"/>
                          </a:solidFill>
                          <a:latin typeface="+mn-lt"/>
                          <a:ea typeface="+mn-ea"/>
                          <a:cs typeface="+mn-cs"/>
                        </a:rPr>
                        <a:t>intelektual</a:t>
                      </a:r>
                      <a:r>
                        <a:rPr kumimoji="0" lang="en-US" sz="1600" kern="1200" dirty="0" smtClean="0">
                          <a:solidFill>
                            <a:schemeClr val="dk1"/>
                          </a:solidFill>
                          <a:latin typeface="+mn-lt"/>
                          <a:ea typeface="+mn-ea"/>
                          <a:cs typeface="+mn-cs"/>
                        </a:rPr>
                        <a:t> </a:t>
                      </a:r>
                      <a:r>
                        <a:rPr kumimoji="0" lang="en-US" sz="1600" kern="1200" dirty="0" err="1" smtClean="0">
                          <a:solidFill>
                            <a:schemeClr val="dk1"/>
                          </a:solidFill>
                          <a:latin typeface="+mn-lt"/>
                          <a:ea typeface="+mn-ea"/>
                          <a:cs typeface="+mn-cs"/>
                        </a:rPr>
                        <a:t>dan</a:t>
                      </a:r>
                      <a:r>
                        <a:rPr kumimoji="0" lang="en-US" sz="1600" kern="1200" dirty="0" smtClean="0">
                          <a:solidFill>
                            <a:schemeClr val="dk1"/>
                          </a:solidFill>
                          <a:latin typeface="+mn-lt"/>
                          <a:ea typeface="+mn-ea"/>
                          <a:cs typeface="+mn-cs"/>
                        </a:rPr>
                        <a:t> </a:t>
                      </a:r>
                      <a:r>
                        <a:rPr kumimoji="0" lang="en-US" sz="1600" kern="1200" dirty="0" err="1" smtClean="0">
                          <a:solidFill>
                            <a:schemeClr val="dk1"/>
                          </a:solidFill>
                          <a:latin typeface="+mn-lt"/>
                          <a:ea typeface="+mn-ea"/>
                          <a:cs typeface="+mn-cs"/>
                        </a:rPr>
                        <a:t>kognitif</a:t>
                      </a:r>
                      <a:endParaRPr lang="en-US" sz="1600" dirty="0"/>
                    </a:p>
                  </a:txBody>
                  <a:tcPr/>
                </a:tc>
                <a:tc>
                  <a:txBody>
                    <a:bodyPr/>
                    <a:lstStyle/>
                    <a:p>
                      <a:r>
                        <a:rPr kumimoji="0" lang="en-US" sz="1600" kern="1200" dirty="0" err="1" smtClean="0">
                          <a:solidFill>
                            <a:schemeClr val="dk1"/>
                          </a:solidFill>
                          <a:latin typeface="+mn-lt"/>
                          <a:ea typeface="+mn-ea"/>
                          <a:cs typeface="+mn-cs"/>
                        </a:rPr>
                        <a:t>Madzhab</a:t>
                      </a:r>
                      <a:r>
                        <a:rPr kumimoji="0" lang="en-US" sz="1600" kern="1200" dirty="0" smtClean="0">
                          <a:solidFill>
                            <a:schemeClr val="dk1"/>
                          </a:solidFill>
                          <a:latin typeface="+mn-lt"/>
                          <a:ea typeface="+mn-ea"/>
                          <a:cs typeface="+mn-cs"/>
                        </a:rPr>
                        <a:t> </a:t>
                      </a:r>
                      <a:r>
                        <a:rPr kumimoji="0" lang="en-US" sz="1600" kern="1200" dirty="0" err="1" smtClean="0">
                          <a:solidFill>
                            <a:schemeClr val="dk1"/>
                          </a:solidFill>
                          <a:latin typeface="+mn-lt"/>
                          <a:ea typeface="+mn-ea"/>
                          <a:cs typeface="+mn-cs"/>
                        </a:rPr>
                        <a:t>atau</a:t>
                      </a:r>
                      <a:r>
                        <a:rPr kumimoji="0" lang="en-US" sz="1600" kern="1200" dirty="0" smtClean="0">
                          <a:solidFill>
                            <a:schemeClr val="dk1"/>
                          </a:solidFill>
                          <a:latin typeface="+mn-lt"/>
                          <a:ea typeface="+mn-ea"/>
                          <a:cs typeface="+mn-cs"/>
                        </a:rPr>
                        <a:t> </a:t>
                      </a:r>
                      <a:r>
                        <a:rPr kumimoji="0" lang="en-US" sz="1600" kern="1200" dirty="0" err="1" smtClean="0">
                          <a:solidFill>
                            <a:schemeClr val="dk1"/>
                          </a:solidFill>
                          <a:latin typeface="+mn-lt"/>
                          <a:ea typeface="+mn-ea"/>
                          <a:cs typeface="+mn-cs"/>
                        </a:rPr>
                        <a:t>aliran</a:t>
                      </a:r>
                      <a:r>
                        <a:rPr kumimoji="0" lang="en-US" sz="1600" kern="1200" dirty="0" smtClean="0">
                          <a:solidFill>
                            <a:schemeClr val="dk1"/>
                          </a:solidFill>
                          <a:latin typeface="+mn-lt"/>
                          <a:ea typeface="+mn-ea"/>
                          <a:cs typeface="+mn-cs"/>
                        </a:rPr>
                        <a:t> </a:t>
                      </a:r>
                      <a:r>
                        <a:rPr kumimoji="0" lang="en-US" sz="1600" kern="1200" dirty="0" err="1" smtClean="0">
                          <a:solidFill>
                            <a:schemeClr val="dk1"/>
                          </a:solidFill>
                          <a:latin typeface="+mn-lt"/>
                          <a:ea typeface="+mn-ea"/>
                          <a:cs typeface="+mn-cs"/>
                        </a:rPr>
                        <a:t>pemikiran</a:t>
                      </a:r>
                      <a:endParaRPr lang="en-US" sz="1600" dirty="0"/>
                    </a:p>
                  </a:txBody>
                  <a:tcPr/>
                </a:tc>
                <a:tc>
                  <a:txBody>
                    <a:bodyPr/>
                    <a:lstStyle/>
                    <a:p>
                      <a:r>
                        <a:rPr kumimoji="0" lang="en-US" sz="1600" kern="1200" dirty="0" err="1" smtClean="0">
                          <a:solidFill>
                            <a:schemeClr val="dk1"/>
                          </a:solidFill>
                          <a:latin typeface="+mn-lt"/>
                          <a:ea typeface="+mn-ea"/>
                          <a:cs typeface="+mn-cs"/>
                        </a:rPr>
                        <a:t>Mazhab</a:t>
                      </a:r>
                      <a:r>
                        <a:rPr kumimoji="0" lang="en-US" sz="1600" kern="1200" dirty="0" smtClean="0">
                          <a:solidFill>
                            <a:schemeClr val="dk1"/>
                          </a:solidFill>
                          <a:latin typeface="+mn-lt"/>
                          <a:ea typeface="+mn-ea"/>
                          <a:cs typeface="+mn-cs"/>
                        </a:rPr>
                        <a:t> </a:t>
                      </a:r>
                      <a:r>
                        <a:rPr kumimoji="0" lang="en-US" sz="1600" kern="1200" dirty="0" err="1" smtClean="0">
                          <a:solidFill>
                            <a:schemeClr val="dk1"/>
                          </a:solidFill>
                          <a:latin typeface="+mn-lt"/>
                          <a:ea typeface="+mn-ea"/>
                          <a:cs typeface="+mn-cs"/>
                        </a:rPr>
                        <a:t>atau</a:t>
                      </a:r>
                      <a:r>
                        <a:rPr kumimoji="0" lang="en-US" sz="1600" kern="1200" dirty="0" smtClean="0">
                          <a:solidFill>
                            <a:schemeClr val="dk1"/>
                          </a:solidFill>
                          <a:latin typeface="+mn-lt"/>
                          <a:ea typeface="+mn-ea"/>
                          <a:cs typeface="+mn-cs"/>
                        </a:rPr>
                        <a:t> </a:t>
                      </a:r>
                      <a:r>
                        <a:rPr kumimoji="0" lang="en-US" sz="1600" kern="1200" dirty="0" err="1" smtClean="0">
                          <a:solidFill>
                            <a:schemeClr val="dk1"/>
                          </a:solidFill>
                          <a:latin typeface="+mn-lt"/>
                          <a:ea typeface="+mn-ea"/>
                          <a:cs typeface="+mn-cs"/>
                        </a:rPr>
                        <a:t>aliran</a:t>
                      </a:r>
                      <a:r>
                        <a:rPr kumimoji="0" lang="en-US" sz="1600" kern="1200" dirty="0" smtClean="0">
                          <a:solidFill>
                            <a:schemeClr val="dk1"/>
                          </a:solidFill>
                          <a:latin typeface="+mn-lt"/>
                          <a:ea typeface="+mn-ea"/>
                          <a:cs typeface="+mn-cs"/>
                        </a:rPr>
                        <a:t> yang </a:t>
                      </a:r>
                      <a:r>
                        <a:rPr kumimoji="0" lang="en-US" sz="1600" kern="1200" dirty="0" err="1" smtClean="0">
                          <a:solidFill>
                            <a:schemeClr val="dk1"/>
                          </a:solidFill>
                          <a:latin typeface="+mn-lt"/>
                          <a:ea typeface="+mn-ea"/>
                          <a:cs typeface="+mn-cs"/>
                        </a:rPr>
                        <a:t>begitu</a:t>
                      </a:r>
                      <a:r>
                        <a:rPr kumimoji="0" lang="en-US" sz="1600" kern="1200" dirty="0" smtClean="0">
                          <a:solidFill>
                            <a:schemeClr val="dk1"/>
                          </a:solidFill>
                          <a:latin typeface="+mn-lt"/>
                          <a:ea typeface="+mn-ea"/>
                          <a:cs typeface="+mn-cs"/>
                        </a:rPr>
                        <a:t> </a:t>
                      </a:r>
                      <a:r>
                        <a:rPr kumimoji="0" lang="en-US" sz="1600" kern="1200" dirty="0" err="1" smtClean="0">
                          <a:solidFill>
                            <a:schemeClr val="dk1"/>
                          </a:solidFill>
                          <a:latin typeface="+mn-lt"/>
                          <a:ea typeface="+mn-ea"/>
                          <a:cs typeface="+mn-cs"/>
                        </a:rPr>
                        <a:t>dominan</a:t>
                      </a:r>
                      <a:r>
                        <a:rPr kumimoji="0" lang="en-US" sz="1600" kern="1200" dirty="0" smtClean="0">
                          <a:solidFill>
                            <a:schemeClr val="dk1"/>
                          </a:solidFill>
                          <a:latin typeface="+mn-lt"/>
                          <a:ea typeface="+mn-ea"/>
                          <a:cs typeface="+mn-cs"/>
                        </a:rPr>
                        <a:t> di </a:t>
                      </a:r>
                      <a:r>
                        <a:rPr kumimoji="0" lang="en-US" sz="1600" kern="1200" dirty="0" err="1" smtClean="0">
                          <a:solidFill>
                            <a:schemeClr val="dk1"/>
                          </a:solidFill>
                          <a:latin typeface="+mn-lt"/>
                          <a:ea typeface="+mn-ea"/>
                          <a:cs typeface="+mn-cs"/>
                        </a:rPr>
                        <a:t>dalam</a:t>
                      </a:r>
                      <a:r>
                        <a:rPr kumimoji="0" lang="en-US" sz="1600" kern="1200" dirty="0" smtClean="0">
                          <a:solidFill>
                            <a:schemeClr val="dk1"/>
                          </a:solidFill>
                          <a:latin typeface="+mn-lt"/>
                          <a:ea typeface="+mn-ea"/>
                          <a:cs typeface="+mn-cs"/>
                        </a:rPr>
                        <a:t> </a:t>
                      </a:r>
                      <a:r>
                        <a:rPr kumimoji="0" lang="en-US" sz="1600" kern="1200" dirty="0" err="1" smtClean="0">
                          <a:solidFill>
                            <a:schemeClr val="dk1"/>
                          </a:solidFill>
                          <a:latin typeface="+mn-lt"/>
                          <a:ea typeface="+mn-ea"/>
                          <a:cs typeface="+mn-cs"/>
                        </a:rPr>
                        <a:t>melahirkan</a:t>
                      </a:r>
                      <a:r>
                        <a:rPr kumimoji="0" lang="en-US" sz="1600" kern="1200" dirty="0" smtClean="0">
                          <a:solidFill>
                            <a:schemeClr val="dk1"/>
                          </a:solidFill>
                          <a:latin typeface="+mn-lt"/>
                          <a:ea typeface="+mn-ea"/>
                          <a:cs typeface="+mn-cs"/>
                        </a:rPr>
                        <a:t> </a:t>
                      </a:r>
                      <a:r>
                        <a:rPr kumimoji="0" lang="en-US" sz="1600" kern="1200" dirty="0" smtClean="0">
                          <a:solidFill>
                            <a:srgbClr val="FF0000"/>
                          </a:solidFill>
                          <a:latin typeface="+mn-lt"/>
                          <a:ea typeface="+mn-ea"/>
                          <a:cs typeface="+mn-cs"/>
                        </a:rPr>
                        <a:t>P. D AZIZIYYAH</a:t>
                      </a:r>
                      <a:r>
                        <a:rPr kumimoji="0" lang="en-US" sz="1600" kern="1200" baseline="0" dirty="0" smtClean="0">
                          <a:solidFill>
                            <a:srgbClr val="FF0000"/>
                          </a:solidFill>
                          <a:latin typeface="+mn-lt"/>
                          <a:ea typeface="+mn-ea"/>
                          <a:cs typeface="+mn-cs"/>
                        </a:rPr>
                        <a:t> </a:t>
                      </a:r>
                      <a:r>
                        <a:rPr kumimoji="0" lang="en-US" sz="1600" kern="1200" dirty="0" smtClean="0">
                          <a:solidFill>
                            <a:schemeClr val="dk1"/>
                          </a:solidFill>
                          <a:latin typeface="+mn-lt"/>
                          <a:ea typeface="+mn-ea"/>
                          <a:cs typeface="+mn-cs"/>
                        </a:rPr>
                        <a:t>di </a:t>
                      </a:r>
                      <a:r>
                        <a:rPr kumimoji="0" lang="en-US" sz="1600" kern="1200" dirty="0" smtClean="0">
                          <a:solidFill>
                            <a:schemeClr val="dk1"/>
                          </a:solidFill>
                          <a:latin typeface="+mn-lt"/>
                          <a:ea typeface="+mn-ea"/>
                          <a:cs typeface="+mn-cs"/>
                        </a:rPr>
                        <a:t>Aceh</a:t>
                      </a:r>
                      <a:endParaRPr lang="en-US" sz="1600" dirty="0"/>
                    </a:p>
                  </a:txBody>
                  <a:tcPr/>
                </a:tc>
              </a:tr>
              <a:tr h="370840">
                <a:tc>
                  <a:txBody>
                    <a:bodyPr/>
                    <a:lstStyle/>
                    <a:p>
                      <a:r>
                        <a:rPr kumimoji="0" lang="en-US" sz="1600" kern="1200" dirty="0" smtClean="0">
                          <a:solidFill>
                            <a:schemeClr val="dk1"/>
                          </a:solidFill>
                          <a:latin typeface="+mn-lt"/>
                          <a:ea typeface="+mn-ea"/>
                          <a:cs typeface="+mn-cs"/>
                        </a:rPr>
                        <a:t>Internal - </a:t>
                      </a:r>
                      <a:r>
                        <a:rPr kumimoji="0" lang="en-US" sz="1600" kern="1200" dirty="0" err="1" smtClean="0">
                          <a:solidFill>
                            <a:schemeClr val="dk1"/>
                          </a:solidFill>
                          <a:latin typeface="+mn-lt"/>
                          <a:ea typeface="+mn-ea"/>
                          <a:cs typeface="+mn-cs"/>
                        </a:rPr>
                        <a:t>sosial</a:t>
                      </a:r>
                      <a:endParaRPr lang="en-US" sz="1600" dirty="0"/>
                    </a:p>
                  </a:txBody>
                  <a:tcPr/>
                </a:tc>
                <a:tc>
                  <a:txBody>
                    <a:bodyPr/>
                    <a:lstStyle/>
                    <a:p>
                      <a:r>
                        <a:rPr kumimoji="0" lang="en-US" sz="1600" kern="1200" dirty="0" err="1" smtClean="0">
                          <a:solidFill>
                            <a:srgbClr val="FF0000"/>
                          </a:solidFill>
                          <a:latin typeface="+mn-lt"/>
                          <a:ea typeface="+mn-ea"/>
                          <a:cs typeface="+mn-cs"/>
                        </a:rPr>
                        <a:t>Sosial</a:t>
                      </a:r>
                      <a:r>
                        <a:rPr kumimoji="0" lang="en-US" sz="1600" kern="1200" dirty="0" smtClean="0">
                          <a:solidFill>
                            <a:srgbClr val="FF0000"/>
                          </a:solidFill>
                          <a:latin typeface="+mn-lt"/>
                          <a:ea typeface="+mn-ea"/>
                          <a:cs typeface="+mn-cs"/>
                        </a:rPr>
                        <a:t> </a:t>
                      </a:r>
                      <a:r>
                        <a:rPr kumimoji="0" lang="en-US" sz="1600" kern="1200" dirty="0" err="1" smtClean="0">
                          <a:solidFill>
                            <a:srgbClr val="FF0000"/>
                          </a:solidFill>
                          <a:latin typeface="+mn-lt"/>
                          <a:ea typeface="+mn-ea"/>
                          <a:cs typeface="+mn-cs"/>
                        </a:rPr>
                        <a:t>kemasyarakatan</a:t>
                      </a:r>
                      <a:endParaRPr lang="en-US" sz="1600" dirty="0">
                        <a:solidFill>
                          <a:srgbClr val="FF0000"/>
                        </a:solidFill>
                      </a:endParaRPr>
                    </a:p>
                  </a:txBody>
                  <a:tcPr/>
                </a:tc>
                <a:tc>
                  <a:txBody>
                    <a:bodyPr/>
                    <a:lstStyle/>
                    <a:p>
                      <a:r>
                        <a:rPr kumimoji="0" lang="en-US" sz="1600" kern="1200" dirty="0" err="1" smtClean="0">
                          <a:solidFill>
                            <a:schemeClr val="dk1"/>
                          </a:solidFill>
                          <a:latin typeface="+mn-lt"/>
                          <a:ea typeface="+mn-ea"/>
                          <a:cs typeface="+mn-cs"/>
                        </a:rPr>
                        <a:t>Aspek</a:t>
                      </a:r>
                      <a:r>
                        <a:rPr kumimoji="0" lang="en-US" sz="1600" kern="1200" dirty="0" smtClean="0">
                          <a:solidFill>
                            <a:schemeClr val="dk1"/>
                          </a:solidFill>
                          <a:latin typeface="+mn-lt"/>
                          <a:ea typeface="+mn-ea"/>
                          <a:cs typeface="+mn-cs"/>
                        </a:rPr>
                        <a:t> </a:t>
                      </a:r>
                      <a:r>
                        <a:rPr kumimoji="0" lang="en-US" sz="1600" kern="1200" dirty="0" err="1" smtClean="0">
                          <a:solidFill>
                            <a:schemeClr val="dk1"/>
                          </a:solidFill>
                          <a:latin typeface="+mn-lt"/>
                          <a:ea typeface="+mn-ea"/>
                          <a:cs typeface="+mn-cs"/>
                        </a:rPr>
                        <a:t>komunal</a:t>
                      </a:r>
                      <a:r>
                        <a:rPr kumimoji="0" lang="en-US" sz="1600" kern="1200" dirty="0" smtClean="0">
                          <a:solidFill>
                            <a:schemeClr val="dk1"/>
                          </a:solidFill>
                          <a:latin typeface="+mn-lt"/>
                          <a:ea typeface="+mn-ea"/>
                          <a:cs typeface="+mn-cs"/>
                        </a:rPr>
                        <a:t> </a:t>
                      </a:r>
                      <a:r>
                        <a:rPr kumimoji="0" lang="en-US" sz="1600" kern="1200" dirty="0" err="1" smtClean="0">
                          <a:solidFill>
                            <a:schemeClr val="dk1"/>
                          </a:solidFill>
                          <a:latin typeface="+mn-lt"/>
                          <a:ea typeface="+mn-ea"/>
                          <a:cs typeface="+mn-cs"/>
                        </a:rPr>
                        <a:t>atau</a:t>
                      </a:r>
                      <a:r>
                        <a:rPr kumimoji="0" lang="en-US" sz="1600" kern="1200" dirty="0" smtClean="0">
                          <a:solidFill>
                            <a:schemeClr val="dk1"/>
                          </a:solidFill>
                          <a:latin typeface="+mn-lt"/>
                          <a:ea typeface="+mn-ea"/>
                          <a:cs typeface="+mn-cs"/>
                        </a:rPr>
                        <a:t> </a:t>
                      </a:r>
                      <a:r>
                        <a:rPr kumimoji="0" lang="en-US" sz="1600" kern="1200" dirty="0" err="1" smtClean="0">
                          <a:solidFill>
                            <a:schemeClr val="dk1"/>
                          </a:solidFill>
                          <a:latin typeface="+mn-lt"/>
                          <a:ea typeface="+mn-ea"/>
                          <a:cs typeface="+mn-cs"/>
                        </a:rPr>
                        <a:t>kelompok</a:t>
                      </a:r>
                      <a:endParaRPr lang="en-US" sz="1600" dirty="0"/>
                    </a:p>
                  </a:txBody>
                  <a:tcPr/>
                </a:tc>
                <a:tc>
                  <a:txBody>
                    <a:bodyPr/>
                    <a:lstStyle/>
                    <a:p>
                      <a:r>
                        <a:rPr kumimoji="0" lang="en-US" sz="1600" kern="1200" dirty="0" err="1" smtClean="0">
                          <a:solidFill>
                            <a:schemeClr val="dk1"/>
                          </a:solidFill>
                          <a:latin typeface="+mn-lt"/>
                          <a:ea typeface="+mn-ea"/>
                          <a:cs typeface="+mn-cs"/>
                        </a:rPr>
                        <a:t>Kelompok</a:t>
                      </a:r>
                      <a:r>
                        <a:rPr kumimoji="0" lang="en-US" sz="1600" kern="1200" dirty="0" smtClean="0">
                          <a:solidFill>
                            <a:schemeClr val="dk1"/>
                          </a:solidFill>
                          <a:latin typeface="+mn-lt"/>
                          <a:ea typeface="+mn-ea"/>
                          <a:cs typeface="+mn-cs"/>
                        </a:rPr>
                        <a:t> </a:t>
                      </a:r>
                      <a:r>
                        <a:rPr kumimoji="0" lang="en-US" sz="1600" kern="1200" dirty="0" err="1" smtClean="0">
                          <a:solidFill>
                            <a:schemeClr val="dk1"/>
                          </a:solidFill>
                          <a:latin typeface="+mn-lt"/>
                          <a:ea typeface="+mn-ea"/>
                          <a:cs typeface="+mn-cs"/>
                        </a:rPr>
                        <a:t>sosial</a:t>
                      </a:r>
                      <a:r>
                        <a:rPr kumimoji="0" lang="en-US" sz="1600" kern="1200" dirty="0" smtClean="0">
                          <a:solidFill>
                            <a:schemeClr val="dk1"/>
                          </a:solidFill>
                          <a:latin typeface="+mn-lt"/>
                          <a:ea typeface="+mn-ea"/>
                          <a:cs typeface="+mn-cs"/>
                        </a:rPr>
                        <a:t> yang </a:t>
                      </a:r>
                      <a:r>
                        <a:rPr kumimoji="0" lang="en-US" sz="1600" kern="1200" dirty="0" err="1" smtClean="0">
                          <a:solidFill>
                            <a:schemeClr val="dk1"/>
                          </a:solidFill>
                          <a:latin typeface="+mn-lt"/>
                          <a:ea typeface="+mn-ea"/>
                          <a:cs typeface="+mn-cs"/>
                        </a:rPr>
                        <a:t>menghasilkan</a:t>
                      </a:r>
                      <a:r>
                        <a:rPr kumimoji="0" lang="en-US" sz="1600" kern="1200" dirty="0" smtClean="0">
                          <a:solidFill>
                            <a:schemeClr val="dk1"/>
                          </a:solidFill>
                          <a:latin typeface="+mn-lt"/>
                          <a:ea typeface="+mn-ea"/>
                          <a:cs typeface="+mn-cs"/>
                        </a:rPr>
                        <a:t> P. D. A. </a:t>
                      </a:r>
                      <a:r>
                        <a:rPr kumimoji="0" lang="en-US" sz="1600" kern="1200" baseline="0" dirty="0" smtClean="0">
                          <a:solidFill>
                            <a:srgbClr val="FF0000"/>
                          </a:solidFill>
                          <a:latin typeface="+mn-lt"/>
                          <a:ea typeface="+mn-ea"/>
                          <a:cs typeface="+mn-cs"/>
                        </a:rPr>
                        <a:t> </a:t>
                      </a:r>
                      <a:r>
                        <a:rPr kumimoji="0" lang="en-US" sz="1600" kern="1200" dirty="0" smtClean="0">
                          <a:solidFill>
                            <a:schemeClr val="dk1"/>
                          </a:solidFill>
                          <a:latin typeface="+mn-lt"/>
                          <a:ea typeface="+mn-ea"/>
                          <a:cs typeface="+mn-cs"/>
                        </a:rPr>
                        <a:t>di </a:t>
                      </a:r>
                      <a:r>
                        <a:rPr kumimoji="0" lang="en-US" sz="1600" kern="1200" dirty="0" smtClean="0">
                          <a:solidFill>
                            <a:schemeClr val="dk1"/>
                          </a:solidFill>
                          <a:latin typeface="+mn-lt"/>
                          <a:ea typeface="+mn-ea"/>
                          <a:cs typeface="+mn-cs"/>
                        </a:rPr>
                        <a:t>Aceh</a:t>
                      </a:r>
                      <a:endParaRPr lang="en-US" sz="1600" dirty="0"/>
                    </a:p>
                  </a:txBody>
                  <a:tcPr/>
                </a:tc>
              </a:tr>
              <a:tr h="370840">
                <a:tc>
                  <a:txBody>
                    <a:bodyPr/>
                    <a:lstStyle/>
                    <a:p>
                      <a:r>
                        <a:rPr kumimoji="0" lang="en-US" sz="1600" kern="1200" dirty="0" err="1" smtClean="0">
                          <a:solidFill>
                            <a:schemeClr val="dk1"/>
                          </a:solidFill>
                          <a:latin typeface="+mn-lt"/>
                          <a:ea typeface="+mn-ea"/>
                          <a:cs typeface="+mn-cs"/>
                        </a:rPr>
                        <a:t>Eksternal</a:t>
                      </a:r>
                      <a:r>
                        <a:rPr kumimoji="0" lang="en-US" sz="1600" kern="1200" dirty="0" smtClean="0">
                          <a:solidFill>
                            <a:schemeClr val="dk1"/>
                          </a:solidFill>
                          <a:latin typeface="+mn-lt"/>
                          <a:ea typeface="+mn-ea"/>
                          <a:cs typeface="+mn-cs"/>
                        </a:rPr>
                        <a:t> - </a:t>
                      </a:r>
                      <a:r>
                        <a:rPr kumimoji="0" lang="en-US" sz="1600" kern="1200" dirty="0" err="1" smtClean="0">
                          <a:solidFill>
                            <a:schemeClr val="dk1"/>
                          </a:solidFill>
                          <a:latin typeface="+mn-lt"/>
                          <a:ea typeface="+mn-ea"/>
                          <a:cs typeface="+mn-cs"/>
                        </a:rPr>
                        <a:t>intelektual</a:t>
                      </a:r>
                      <a:endParaRPr lang="en-US" sz="1600" dirty="0"/>
                    </a:p>
                  </a:txBody>
                  <a:tcPr/>
                </a:tc>
                <a:tc>
                  <a:txBody>
                    <a:bodyPr/>
                    <a:lstStyle/>
                    <a:p>
                      <a:r>
                        <a:rPr kumimoji="0" lang="en-US" sz="1600" kern="1200" dirty="0" err="1" smtClean="0">
                          <a:solidFill>
                            <a:schemeClr val="dk1"/>
                          </a:solidFill>
                          <a:latin typeface="+mn-lt"/>
                          <a:ea typeface="+mn-ea"/>
                          <a:cs typeface="+mn-cs"/>
                        </a:rPr>
                        <a:t>konsep</a:t>
                      </a:r>
                      <a:r>
                        <a:rPr kumimoji="0" lang="en-US" sz="1600" kern="1200" dirty="0" smtClean="0">
                          <a:solidFill>
                            <a:schemeClr val="dk1"/>
                          </a:solidFill>
                          <a:latin typeface="+mn-lt"/>
                          <a:ea typeface="+mn-ea"/>
                          <a:cs typeface="+mn-cs"/>
                        </a:rPr>
                        <a:t>, </a:t>
                      </a:r>
                      <a:r>
                        <a:rPr kumimoji="0" lang="en-US" sz="1600" kern="1200" dirty="0" err="1" smtClean="0">
                          <a:solidFill>
                            <a:schemeClr val="dk1"/>
                          </a:solidFill>
                          <a:latin typeface="+mn-lt"/>
                          <a:ea typeface="+mn-ea"/>
                          <a:cs typeface="+mn-cs"/>
                        </a:rPr>
                        <a:t>metode</a:t>
                      </a:r>
                      <a:r>
                        <a:rPr kumimoji="0" lang="en-US" sz="1600" kern="1200" dirty="0" smtClean="0">
                          <a:solidFill>
                            <a:schemeClr val="dk1"/>
                          </a:solidFill>
                          <a:latin typeface="+mn-lt"/>
                          <a:ea typeface="+mn-ea"/>
                          <a:cs typeface="+mn-cs"/>
                        </a:rPr>
                        <a:t>, </a:t>
                      </a:r>
                      <a:r>
                        <a:rPr kumimoji="0" lang="en-US" sz="1600" kern="1200" dirty="0" err="1" smtClean="0">
                          <a:solidFill>
                            <a:schemeClr val="dk1"/>
                          </a:solidFill>
                          <a:latin typeface="+mn-lt"/>
                          <a:ea typeface="+mn-ea"/>
                          <a:cs typeface="+mn-cs"/>
                        </a:rPr>
                        <a:t>teori-teori</a:t>
                      </a:r>
                      <a:r>
                        <a:rPr kumimoji="0" lang="en-US" sz="1600" kern="1200" dirty="0" smtClean="0">
                          <a:solidFill>
                            <a:schemeClr val="dk1"/>
                          </a:solidFill>
                          <a:latin typeface="+mn-lt"/>
                          <a:ea typeface="+mn-ea"/>
                          <a:cs typeface="+mn-cs"/>
                        </a:rPr>
                        <a:t> (GANJA)</a:t>
                      </a:r>
                      <a:endParaRPr lang="en-US" sz="1600" dirty="0"/>
                    </a:p>
                  </a:txBody>
                  <a:tcPr/>
                </a:tc>
                <a:tc>
                  <a:txBody>
                    <a:bodyPr/>
                    <a:lstStyle/>
                    <a:p>
                      <a:r>
                        <a:rPr kumimoji="0" lang="en-US" sz="1600" kern="1200" dirty="0" smtClean="0">
                          <a:solidFill>
                            <a:schemeClr val="dk1"/>
                          </a:solidFill>
                          <a:latin typeface="+mn-lt"/>
                          <a:ea typeface="+mn-ea"/>
                          <a:cs typeface="+mn-cs"/>
                        </a:rPr>
                        <a:t>Multi-</a:t>
                      </a:r>
                      <a:r>
                        <a:rPr kumimoji="0" lang="en-US" sz="1600" kern="1200" dirty="0" err="1" smtClean="0">
                          <a:solidFill>
                            <a:schemeClr val="dk1"/>
                          </a:solidFill>
                          <a:latin typeface="+mn-lt"/>
                          <a:ea typeface="+mn-ea"/>
                          <a:cs typeface="+mn-cs"/>
                        </a:rPr>
                        <a:t>disiplin</a:t>
                      </a:r>
                      <a:r>
                        <a:rPr kumimoji="0" lang="en-US" sz="1600" kern="1200" dirty="0" smtClean="0">
                          <a:solidFill>
                            <a:schemeClr val="dk1"/>
                          </a:solidFill>
                          <a:latin typeface="+mn-lt"/>
                          <a:ea typeface="+mn-ea"/>
                          <a:cs typeface="+mn-cs"/>
                        </a:rPr>
                        <a:t> </a:t>
                      </a:r>
                      <a:r>
                        <a:rPr kumimoji="0" lang="en-US" sz="1600" kern="1200" dirty="0" err="1" smtClean="0">
                          <a:solidFill>
                            <a:schemeClr val="dk1"/>
                          </a:solidFill>
                          <a:latin typeface="+mn-lt"/>
                          <a:ea typeface="+mn-ea"/>
                          <a:cs typeface="+mn-cs"/>
                        </a:rPr>
                        <a:t>dengan</a:t>
                      </a:r>
                      <a:r>
                        <a:rPr kumimoji="0" lang="en-US" sz="1600" kern="1200" dirty="0" smtClean="0">
                          <a:solidFill>
                            <a:schemeClr val="dk1"/>
                          </a:solidFill>
                          <a:latin typeface="+mn-lt"/>
                          <a:ea typeface="+mn-ea"/>
                          <a:cs typeface="+mn-cs"/>
                        </a:rPr>
                        <a:t> </a:t>
                      </a:r>
                      <a:r>
                        <a:rPr kumimoji="0" lang="en-US" sz="1600" kern="1200" dirty="0" err="1" smtClean="0">
                          <a:solidFill>
                            <a:schemeClr val="dk1"/>
                          </a:solidFill>
                          <a:latin typeface="+mn-lt"/>
                          <a:ea typeface="+mn-ea"/>
                          <a:cs typeface="+mn-cs"/>
                        </a:rPr>
                        <a:t>mengambil</a:t>
                      </a:r>
                      <a:r>
                        <a:rPr kumimoji="0" lang="en-US" sz="1600" kern="1200" dirty="0" smtClean="0">
                          <a:solidFill>
                            <a:schemeClr val="dk1"/>
                          </a:solidFill>
                          <a:latin typeface="+mn-lt"/>
                          <a:ea typeface="+mn-ea"/>
                          <a:cs typeface="+mn-cs"/>
                        </a:rPr>
                        <a:t> </a:t>
                      </a:r>
                      <a:r>
                        <a:rPr kumimoji="0" lang="en-US" sz="1600" kern="1200" dirty="0" err="1" smtClean="0">
                          <a:solidFill>
                            <a:schemeClr val="dk1"/>
                          </a:solidFill>
                          <a:latin typeface="+mn-lt"/>
                          <a:ea typeface="+mn-ea"/>
                          <a:cs typeface="+mn-cs"/>
                        </a:rPr>
                        <a:t>berbagai</a:t>
                      </a:r>
                      <a:r>
                        <a:rPr kumimoji="0" lang="en-US" sz="1600" kern="1200" dirty="0" smtClean="0">
                          <a:solidFill>
                            <a:schemeClr val="dk1"/>
                          </a:solidFill>
                          <a:latin typeface="+mn-lt"/>
                          <a:ea typeface="+mn-ea"/>
                          <a:cs typeface="+mn-cs"/>
                        </a:rPr>
                        <a:t> </a:t>
                      </a:r>
                      <a:r>
                        <a:rPr kumimoji="0" lang="en-US" sz="1600" kern="1200" dirty="0" err="1" smtClean="0">
                          <a:solidFill>
                            <a:schemeClr val="dk1"/>
                          </a:solidFill>
                          <a:latin typeface="+mn-lt"/>
                          <a:ea typeface="+mn-ea"/>
                          <a:cs typeface="+mn-cs"/>
                        </a:rPr>
                        <a:t>ide-ide</a:t>
                      </a:r>
                      <a:r>
                        <a:rPr kumimoji="0" lang="en-US" sz="1600" kern="1200" dirty="0" smtClean="0">
                          <a:solidFill>
                            <a:schemeClr val="dk1"/>
                          </a:solidFill>
                          <a:latin typeface="+mn-lt"/>
                          <a:ea typeface="+mn-ea"/>
                          <a:cs typeface="+mn-cs"/>
                        </a:rPr>
                        <a:t> yang </a:t>
                      </a:r>
                      <a:r>
                        <a:rPr kumimoji="0" lang="en-US" sz="1600" kern="1200" dirty="0" err="1" smtClean="0">
                          <a:solidFill>
                            <a:schemeClr val="dk1"/>
                          </a:solidFill>
                          <a:latin typeface="+mn-lt"/>
                          <a:ea typeface="+mn-ea"/>
                          <a:cs typeface="+mn-cs"/>
                        </a:rPr>
                        <a:t>telah</a:t>
                      </a:r>
                      <a:r>
                        <a:rPr kumimoji="0" lang="en-US" sz="1600" kern="1200" dirty="0" smtClean="0">
                          <a:solidFill>
                            <a:schemeClr val="dk1"/>
                          </a:solidFill>
                          <a:latin typeface="+mn-lt"/>
                          <a:ea typeface="+mn-ea"/>
                          <a:cs typeface="+mn-cs"/>
                        </a:rPr>
                        <a:t> </a:t>
                      </a:r>
                      <a:r>
                        <a:rPr kumimoji="0" lang="en-US" sz="1600" kern="1200" dirty="0" err="1" smtClean="0">
                          <a:solidFill>
                            <a:schemeClr val="dk1"/>
                          </a:solidFill>
                          <a:latin typeface="+mn-lt"/>
                          <a:ea typeface="+mn-ea"/>
                          <a:cs typeface="+mn-cs"/>
                        </a:rPr>
                        <a:t>ada</a:t>
                      </a:r>
                      <a:endParaRPr lang="en-US" sz="1600" dirty="0"/>
                    </a:p>
                  </a:txBody>
                  <a:tcPr/>
                </a:tc>
                <a:tc>
                  <a:txBody>
                    <a:bodyPr/>
                    <a:lstStyle/>
                    <a:p>
                      <a:r>
                        <a:rPr kumimoji="0" lang="en-US" sz="1600" kern="1200" dirty="0" smtClean="0">
                          <a:solidFill>
                            <a:schemeClr val="dk1"/>
                          </a:solidFill>
                          <a:latin typeface="+mn-lt"/>
                          <a:ea typeface="+mn-ea"/>
                          <a:cs typeface="+mn-cs"/>
                        </a:rPr>
                        <a:t>Ide- </a:t>
                      </a:r>
                      <a:r>
                        <a:rPr kumimoji="0" lang="en-US" sz="1600" kern="1200" dirty="0" err="1" smtClean="0">
                          <a:solidFill>
                            <a:schemeClr val="dk1"/>
                          </a:solidFill>
                          <a:latin typeface="+mn-lt"/>
                          <a:ea typeface="+mn-ea"/>
                          <a:cs typeface="+mn-cs"/>
                        </a:rPr>
                        <a:t>atau</a:t>
                      </a:r>
                      <a:r>
                        <a:rPr kumimoji="0" lang="en-US" sz="1600" kern="1200" dirty="0" smtClean="0">
                          <a:solidFill>
                            <a:schemeClr val="dk1"/>
                          </a:solidFill>
                          <a:latin typeface="+mn-lt"/>
                          <a:ea typeface="+mn-ea"/>
                          <a:cs typeface="+mn-cs"/>
                        </a:rPr>
                        <a:t> </a:t>
                      </a:r>
                      <a:r>
                        <a:rPr kumimoji="0" lang="en-US" sz="1600" kern="1200" dirty="0" err="1" smtClean="0">
                          <a:solidFill>
                            <a:schemeClr val="dk1"/>
                          </a:solidFill>
                          <a:latin typeface="+mn-lt"/>
                          <a:ea typeface="+mn-ea"/>
                          <a:cs typeface="+mn-cs"/>
                        </a:rPr>
                        <a:t>gagasan</a:t>
                      </a:r>
                      <a:r>
                        <a:rPr kumimoji="0" lang="en-US" sz="1600" kern="1200" dirty="0" smtClean="0">
                          <a:solidFill>
                            <a:schemeClr val="dk1"/>
                          </a:solidFill>
                          <a:latin typeface="+mn-lt"/>
                          <a:ea typeface="+mn-ea"/>
                          <a:cs typeface="+mn-cs"/>
                        </a:rPr>
                        <a:t> yang </a:t>
                      </a:r>
                      <a:r>
                        <a:rPr kumimoji="0" lang="en-US" sz="1600" kern="1200" dirty="0" err="1" smtClean="0">
                          <a:solidFill>
                            <a:schemeClr val="dk1"/>
                          </a:solidFill>
                          <a:latin typeface="+mn-lt"/>
                          <a:ea typeface="+mn-ea"/>
                          <a:cs typeface="+mn-cs"/>
                        </a:rPr>
                        <a:t>mempengaruhi</a:t>
                      </a:r>
                      <a:r>
                        <a:rPr kumimoji="0" lang="en-US" sz="1600" kern="1200" dirty="0" smtClean="0">
                          <a:solidFill>
                            <a:schemeClr val="dk1"/>
                          </a:solidFill>
                          <a:latin typeface="+mn-lt"/>
                          <a:ea typeface="+mn-ea"/>
                          <a:cs typeface="+mn-cs"/>
                        </a:rPr>
                        <a:t> </a:t>
                      </a:r>
                      <a:r>
                        <a:rPr kumimoji="0" lang="en-US" sz="1600" kern="1200" dirty="0" err="1" smtClean="0">
                          <a:solidFill>
                            <a:schemeClr val="dk1"/>
                          </a:solidFill>
                          <a:latin typeface="+mn-lt"/>
                          <a:ea typeface="+mn-ea"/>
                          <a:cs typeface="+mn-cs"/>
                        </a:rPr>
                        <a:t>kemunculan</a:t>
                      </a:r>
                      <a:r>
                        <a:rPr kumimoji="0" lang="en-US" sz="1600" kern="1200" dirty="0" smtClean="0">
                          <a:solidFill>
                            <a:schemeClr val="dk1"/>
                          </a:solidFill>
                          <a:latin typeface="+mn-lt"/>
                          <a:ea typeface="+mn-ea"/>
                          <a:cs typeface="+mn-cs"/>
                        </a:rPr>
                        <a:t> </a:t>
                      </a:r>
                      <a:r>
                        <a:rPr kumimoji="0" lang="en-US" sz="1600" kern="1200" baseline="0" dirty="0" smtClean="0">
                          <a:solidFill>
                            <a:schemeClr val="dk1"/>
                          </a:solidFill>
                          <a:latin typeface="+mn-lt"/>
                          <a:ea typeface="+mn-ea"/>
                          <a:cs typeface="+mn-cs"/>
                        </a:rPr>
                        <a:t> PDA </a:t>
                      </a:r>
                      <a:r>
                        <a:rPr kumimoji="0" lang="en-US" sz="1600" kern="1200" dirty="0" smtClean="0">
                          <a:solidFill>
                            <a:schemeClr val="dk1"/>
                          </a:solidFill>
                          <a:latin typeface="+mn-lt"/>
                          <a:ea typeface="+mn-ea"/>
                          <a:cs typeface="+mn-cs"/>
                        </a:rPr>
                        <a:t>di </a:t>
                      </a:r>
                      <a:r>
                        <a:rPr kumimoji="0" lang="en-US" sz="1600" kern="1200" dirty="0" smtClean="0">
                          <a:solidFill>
                            <a:schemeClr val="dk1"/>
                          </a:solidFill>
                          <a:latin typeface="+mn-lt"/>
                          <a:ea typeface="+mn-ea"/>
                          <a:cs typeface="+mn-cs"/>
                        </a:rPr>
                        <a:t>Aceh</a:t>
                      </a:r>
                      <a:endParaRPr lang="en-US" sz="1600" dirty="0"/>
                    </a:p>
                  </a:txBody>
                  <a:tcPr/>
                </a:tc>
              </a:tr>
              <a:tr h="370840">
                <a:tc>
                  <a:txBody>
                    <a:bodyPr/>
                    <a:lstStyle/>
                    <a:p>
                      <a:r>
                        <a:rPr kumimoji="0" lang="en-US" sz="1600" kern="1200" dirty="0" err="1" smtClean="0">
                          <a:solidFill>
                            <a:schemeClr val="dk1"/>
                          </a:solidFill>
                          <a:latin typeface="+mn-lt"/>
                          <a:ea typeface="+mn-ea"/>
                          <a:cs typeface="+mn-cs"/>
                        </a:rPr>
                        <a:t>Eksternal</a:t>
                      </a:r>
                      <a:r>
                        <a:rPr kumimoji="0" lang="en-US" sz="1600" kern="1200" dirty="0" smtClean="0">
                          <a:solidFill>
                            <a:schemeClr val="dk1"/>
                          </a:solidFill>
                          <a:latin typeface="+mn-lt"/>
                          <a:ea typeface="+mn-ea"/>
                          <a:cs typeface="+mn-cs"/>
                        </a:rPr>
                        <a:t> – </a:t>
                      </a:r>
                      <a:r>
                        <a:rPr kumimoji="0" lang="en-US" sz="1600" kern="1200" dirty="0" err="1" smtClean="0">
                          <a:solidFill>
                            <a:schemeClr val="dk1"/>
                          </a:solidFill>
                          <a:latin typeface="+mn-lt"/>
                          <a:ea typeface="+mn-ea"/>
                          <a:cs typeface="+mn-cs"/>
                        </a:rPr>
                        <a:t>sosial</a:t>
                      </a:r>
                      <a:r>
                        <a:rPr kumimoji="0" lang="en-US" sz="1600" kern="1200" dirty="0" smtClean="0">
                          <a:solidFill>
                            <a:schemeClr val="dk1"/>
                          </a:solidFill>
                          <a:latin typeface="+mn-lt"/>
                          <a:ea typeface="+mn-ea"/>
                          <a:cs typeface="+mn-cs"/>
                        </a:rPr>
                        <a:t> </a:t>
                      </a:r>
                      <a:endParaRPr lang="en-US" sz="1600" dirty="0"/>
                    </a:p>
                  </a:txBody>
                  <a:tcPr/>
                </a:tc>
                <a:tc>
                  <a:txBody>
                    <a:bodyPr/>
                    <a:lstStyle/>
                    <a:p>
                      <a:r>
                        <a:rPr kumimoji="0" lang="en-US" sz="1600" kern="1200" dirty="0" err="1" smtClean="0">
                          <a:solidFill>
                            <a:schemeClr val="dk1"/>
                          </a:solidFill>
                          <a:latin typeface="+mn-lt"/>
                          <a:ea typeface="+mn-ea"/>
                          <a:cs typeface="+mn-cs"/>
                        </a:rPr>
                        <a:t>Seting</a:t>
                      </a:r>
                      <a:r>
                        <a:rPr kumimoji="0" lang="en-US" sz="1600" kern="1200" dirty="0" smtClean="0">
                          <a:solidFill>
                            <a:schemeClr val="dk1"/>
                          </a:solidFill>
                          <a:latin typeface="+mn-lt"/>
                          <a:ea typeface="+mn-ea"/>
                          <a:cs typeface="+mn-cs"/>
                        </a:rPr>
                        <a:t> </a:t>
                      </a:r>
                      <a:r>
                        <a:rPr kumimoji="0" lang="en-US" sz="1600" kern="1200" dirty="0" err="1" smtClean="0">
                          <a:solidFill>
                            <a:schemeClr val="dk1"/>
                          </a:solidFill>
                          <a:latin typeface="+mn-lt"/>
                          <a:ea typeface="+mn-ea"/>
                          <a:cs typeface="+mn-cs"/>
                        </a:rPr>
                        <a:t>nasional</a:t>
                      </a:r>
                      <a:r>
                        <a:rPr kumimoji="0" lang="en-US" sz="1600" kern="1200" dirty="0" smtClean="0">
                          <a:solidFill>
                            <a:schemeClr val="dk1"/>
                          </a:solidFill>
                          <a:latin typeface="+mn-lt"/>
                          <a:ea typeface="+mn-ea"/>
                          <a:cs typeface="+mn-cs"/>
                        </a:rPr>
                        <a:t>, </a:t>
                      </a:r>
                    </a:p>
                    <a:p>
                      <a:r>
                        <a:rPr kumimoji="0" lang="en-US" sz="1600" kern="1200" dirty="0" err="1" smtClean="0">
                          <a:solidFill>
                            <a:srgbClr val="FF0000"/>
                          </a:solidFill>
                          <a:latin typeface="+mn-lt"/>
                          <a:ea typeface="+mn-ea"/>
                          <a:cs typeface="+mn-cs"/>
                        </a:rPr>
                        <a:t>Seting</a:t>
                      </a:r>
                      <a:r>
                        <a:rPr kumimoji="0" lang="en-US" sz="1600" kern="1200" dirty="0" smtClean="0">
                          <a:solidFill>
                            <a:srgbClr val="FF0000"/>
                          </a:solidFill>
                          <a:latin typeface="+mn-lt"/>
                          <a:ea typeface="+mn-ea"/>
                          <a:cs typeface="+mn-cs"/>
                        </a:rPr>
                        <a:t> </a:t>
                      </a:r>
                      <a:r>
                        <a:rPr kumimoji="0" lang="en-US" sz="1600" kern="1200" dirty="0" err="1" smtClean="0">
                          <a:solidFill>
                            <a:srgbClr val="FF0000"/>
                          </a:solidFill>
                          <a:latin typeface="+mn-lt"/>
                          <a:ea typeface="+mn-ea"/>
                          <a:cs typeface="+mn-cs"/>
                        </a:rPr>
                        <a:t>sosio-kultural</a:t>
                      </a:r>
                      <a:r>
                        <a:rPr kumimoji="0" lang="en-US" sz="1600" kern="1200" dirty="0" smtClean="0">
                          <a:solidFill>
                            <a:schemeClr val="dk1"/>
                          </a:solidFill>
                          <a:latin typeface="+mn-lt"/>
                          <a:ea typeface="+mn-ea"/>
                          <a:cs typeface="+mn-cs"/>
                        </a:rPr>
                        <a:t>, </a:t>
                      </a:r>
                      <a:endParaRPr lang="en-US" sz="1600" dirty="0"/>
                    </a:p>
                  </a:txBody>
                  <a:tcPr/>
                </a:tc>
                <a:tc>
                  <a:txBody>
                    <a:bodyPr/>
                    <a:lstStyle/>
                    <a:p>
                      <a:r>
                        <a:rPr kumimoji="0" lang="en-US" sz="1600" kern="1200" dirty="0" err="1" smtClean="0">
                          <a:solidFill>
                            <a:schemeClr val="dk1"/>
                          </a:solidFill>
                          <a:latin typeface="+mn-lt"/>
                          <a:ea typeface="+mn-ea"/>
                          <a:cs typeface="+mn-cs"/>
                        </a:rPr>
                        <a:t>Dampak</a:t>
                      </a:r>
                      <a:r>
                        <a:rPr kumimoji="0" lang="en-US" sz="1600" kern="1200" dirty="0" smtClean="0">
                          <a:solidFill>
                            <a:schemeClr val="dk1"/>
                          </a:solidFill>
                          <a:latin typeface="+mn-lt"/>
                          <a:ea typeface="+mn-ea"/>
                          <a:cs typeface="+mn-cs"/>
                        </a:rPr>
                        <a:t> </a:t>
                      </a:r>
                      <a:r>
                        <a:rPr kumimoji="0" lang="en-US" sz="1600" kern="1200" dirty="0" err="1" smtClean="0">
                          <a:solidFill>
                            <a:schemeClr val="dk1"/>
                          </a:solidFill>
                          <a:latin typeface="+mn-lt"/>
                          <a:ea typeface="+mn-ea"/>
                          <a:cs typeface="+mn-cs"/>
                        </a:rPr>
                        <a:t>kebijakan</a:t>
                      </a:r>
                      <a:r>
                        <a:rPr kumimoji="0" lang="en-US" sz="1600" kern="1200" dirty="0" smtClean="0">
                          <a:solidFill>
                            <a:schemeClr val="dk1"/>
                          </a:solidFill>
                          <a:latin typeface="+mn-lt"/>
                          <a:ea typeface="+mn-ea"/>
                          <a:cs typeface="+mn-cs"/>
                        </a:rPr>
                        <a:t> </a:t>
                      </a:r>
                      <a:r>
                        <a:rPr kumimoji="0" lang="en-US" sz="1600" kern="1200" dirty="0" err="1" smtClean="0">
                          <a:solidFill>
                            <a:schemeClr val="dk1"/>
                          </a:solidFill>
                          <a:latin typeface="+mn-lt"/>
                          <a:ea typeface="+mn-ea"/>
                          <a:cs typeface="+mn-cs"/>
                        </a:rPr>
                        <a:t>negara</a:t>
                      </a:r>
                      <a:endParaRPr lang="en-US" sz="1600" dirty="0"/>
                    </a:p>
                  </a:txBody>
                  <a:tcPr/>
                </a:tc>
                <a:tc>
                  <a:txBody>
                    <a:bodyPr/>
                    <a:lstStyle/>
                    <a:p>
                      <a:r>
                        <a:rPr kumimoji="0" lang="en-US" sz="1600" kern="1200" dirty="0" err="1" smtClean="0">
                          <a:solidFill>
                            <a:schemeClr val="dk1"/>
                          </a:solidFill>
                          <a:latin typeface="+mn-lt"/>
                          <a:ea typeface="+mn-ea"/>
                          <a:cs typeface="+mn-cs"/>
                        </a:rPr>
                        <a:t>Pengaruh</a:t>
                      </a:r>
                      <a:r>
                        <a:rPr kumimoji="0" lang="en-US" sz="1600" kern="1200" dirty="0" smtClean="0">
                          <a:solidFill>
                            <a:schemeClr val="dk1"/>
                          </a:solidFill>
                          <a:latin typeface="+mn-lt"/>
                          <a:ea typeface="+mn-ea"/>
                          <a:cs typeface="+mn-cs"/>
                        </a:rPr>
                        <a:t> </a:t>
                      </a:r>
                      <a:r>
                        <a:rPr kumimoji="0" lang="en-US" sz="1600" kern="1200" dirty="0" err="1" smtClean="0">
                          <a:solidFill>
                            <a:schemeClr val="dk1"/>
                          </a:solidFill>
                          <a:latin typeface="+mn-lt"/>
                          <a:ea typeface="+mn-ea"/>
                          <a:cs typeface="+mn-cs"/>
                        </a:rPr>
                        <a:t>kebijakan</a:t>
                      </a:r>
                      <a:r>
                        <a:rPr kumimoji="0" lang="en-US" sz="1600" kern="1200" dirty="0" smtClean="0">
                          <a:solidFill>
                            <a:schemeClr val="dk1"/>
                          </a:solidFill>
                          <a:latin typeface="+mn-lt"/>
                          <a:ea typeface="+mn-ea"/>
                          <a:cs typeface="+mn-cs"/>
                        </a:rPr>
                        <a:t> </a:t>
                      </a:r>
                      <a:r>
                        <a:rPr kumimoji="0" lang="en-US" sz="1600" kern="1200" dirty="0" err="1" smtClean="0">
                          <a:solidFill>
                            <a:schemeClr val="dk1"/>
                          </a:solidFill>
                          <a:latin typeface="+mn-lt"/>
                          <a:ea typeface="+mn-ea"/>
                          <a:cs typeface="+mn-cs"/>
                        </a:rPr>
                        <a:t>negara</a:t>
                      </a:r>
                      <a:r>
                        <a:rPr kumimoji="0" lang="en-US" sz="1600" kern="1200" dirty="0" smtClean="0">
                          <a:solidFill>
                            <a:schemeClr val="dk1"/>
                          </a:solidFill>
                          <a:latin typeface="+mn-lt"/>
                          <a:ea typeface="+mn-ea"/>
                          <a:cs typeface="+mn-cs"/>
                        </a:rPr>
                        <a:t> di </a:t>
                      </a:r>
                      <a:r>
                        <a:rPr kumimoji="0" lang="en-US" sz="1600" kern="1200" dirty="0" err="1" smtClean="0">
                          <a:solidFill>
                            <a:schemeClr val="dk1"/>
                          </a:solidFill>
                          <a:latin typeface="+mn-lt"/>
                          <a:ea typeface="+mn-ea"/>
                          <a:cs typeface="+mn-cs"/>
                        </a:rPr>
                        <a:t>dalam</a:t>
                      </a:r>
                      <a:r>
                        <a:rPr kumimoji="0" lang="en-US" sz="1600" kern="1200" dirty="0" smtClean="0">
                          <a:solidFill>
                            <a:schemeClr val="dk1"/>
                          </a:solidFill>
                          <a:latin typeface="+mn-lt"/>
                          <a:ea typeface="+mn-ea"/>
                          <a:cs typeface="+mn-cs"/>
                        </a:rPr>
                        <a:t> </a:t>
                      </a:r>
                      <a:r>
                        <a:rPr kumimoji="0" lang="en-US" sz="1600" kern="1200" dirty="0" err="1" smtClean="0">
                          <a:solidFill>
                            <a:schemeClr val="dk1"/>
                          </a:solidFill>
                          <a:latin typeface="+mn-lt"/>
                          <a:ea typeface="+mn-ea"/>
                          <a:cs typeface="+mn-cs"/>
                        </a:rPr>
                        <a:t>reproduksi</a:t>
                      </a:r>
                      <a:r>
                        <a:rPr kumimoji="0" lang="en-US" sz="1600" kern="1200" dirty="0" smtClean="0">
                          <a:solidFill>
                            <a:schemeClr val="dk1"/>
                          </a:solidFill>
                          <a:latin typeface="+mn-lt"/>
                          <a:ea typeface="+mn-ea"/>
                          <a:cs typeface="+mn-cs"/>
                        </a:rPr>
                        <a:t> </a:t>
                      </a:r>
                      <a:r>
                        <a:rPr kumimoji="0" lang="en-US" sz="1600" kern="1200" dirty="0" smtClean="0">
                          <a:solidFill>
                            <a:srgbClr val="FF0000"/>
                          </a:solidFill>
                          <a:latin typeface="+mn-lt"/>
                          <a:ea typeface="+mn-ea"/>
                          <a:cs typeface="+mn-cs"/>
                        </a:rPr>
                        <a:t>PDA. </a:t>
                      </a:r>
                      <a:r>
                        <a:rPr kumimoji="0" lang="en-US" sz="1600" kern="1200" dirty="0" smtClean="0">
                          <a:solidFill>
                            <a:schemeClr val="dk1"/>
                          </a:solidFill>
                          <a:latin typeface="+mn-lt"/>
                          <a:ea typeface="+mn-ea"/>
                          <a:cs typeface="+mn-cs"/>
                        </a:rPr>
                        <a:t>di </a:t>
                      </a:r>
                      <a:r>
                        <a:rPr kumimoji="0" lang="en-US" sz="1600" kern="1200" dirty="0" smtClean="0">
                          <a:solidFill>
                            <a:schemeClr val="dk1"/>
                          </a:solidFill>
                          <a:latin typeface="+mn-lt"/>
                          <a:ea typeface="+mn-ea"/>
                          <a:cs typeface="+mn-cs"/>
                        </a:rPr>
                        <a:t>Aceh.</a:t>
                      </a:r>
                      <a:endParaRPr lang="en-US" sz="1600" dirty="0"/>
                    </a:p>
                  </a:txBody>
                  <a:tcPr/>
                </a:tc>
              </a:tr>
            </a:tbl>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7500" lnSpcReduction="20000"/>
          </a:bodyPr>
          <a:lstStyle/>
          <a:p>
            <a:r>
              <a:rPr lang="en-US" dirty="0" err="1" smtClean="0"/>
              <a:t>Kajian</a:t>
            </a:r>
            <a:r>
              <a:rPr lang="en-US" dirty="0" smtClean="0"/>
              <a:t> </a:t>
            </a:r>
            <a:r>
              <a:rPr lang="en-US" dirty="0" err="1" smtClean="0"/>
              <a:t>tentang</a:t>
            </a:r>
            <a:r>
              <a:rPr lang="en-US" dirty="0" smtClean="0"/>
              <a:t> </a:t>
            </a:r>
            <a:r>
              <a:rPr lang="en-US" dirty="0" err="1" smtClean="0"/>
              <a:t>pengetahuan</a:t>
            </a:r>
            <a:r>
              <a:rPr lang="en-US" dirty="0" smtClean="0"/>
              <a:t> </a:t>
            </a:r>
            <a:r>
              <a:rPr lang="en-US" dirty="0" err="1" smtClean="0"/>
              <a:t>lokal</a:t>
            </a:r>
            <a:r>
              <a:rPr lang="en-US" dirty="0" smtClean="0"/>
              <a:t> </a:t>
            </a:r>
            <a:r>
              <a:rPr lang="en-US" dirty="0" err="1" smtClean="0"/>
              <a:t>dimulai</a:t>
            </a:r>
            <a:r>
              <a:rPr lang="en-US" dirty="0" smtClean="0"/>
              <a:t> </a:t>
            </a:r>
            <a:r>
              <a:rPr lang="en-US" dirty="0" err="1" smtClean="0"/>
              <a:t>dengan</a:t>
            </a:r>
            <a:r>
              <a:rPr lang="en-US" dirty="0" smtClean="0"/>
              <a:t> 4 </a:t>
            </a:r>
            <a:r>
              <a:rPr lang="en-US" dirty="0" err="1" smtClean="0"/>
              <a:t>tahapan</a:t>
            </a:r>
            <a:r>
              <a:rPr lang="en-US" dirty="0" smtClean="0"/>
              <a:t> </a:t>
            </a:r>
            <a:r>
              <a:rPr lang="en-US" dirty="0" err="1" smtClean="0"/>
              <a:t>di</a:t>
            </a:r>
            <a:r>
              <a:rPr lang="en-US" dirty="0" smtClean="0"/>
              <a:t> </a:t>
            </a:r>
            <a:r>
              <a:rPr lang="en-US" dirty="0" err="1" smtClean="0"/>
              <a:t>dalam</a:t>
            </a:r>
            <a:r>
              <a:rPr lang="en-US" dirty="0" smtClean="0"/>
              <a:t> </a:t>
            </a:r>
            <a:r>
              <a:rPr lang="en-US" dirty="0" err="1" smtClean="0"/>
              <a:t>menemukan</a:t>
            </a:r>
            <a:r>
              <a:rPr lang="en-US" dirty="0" smtClean="0"/>
              <a:t> </a:t>
            </a:r>
            <a:r>
              <a:rPr lang="en-US" dirty="0" err="1" smtClean="0"/>
              <a:t>aspek</a:t>
            </a:r>
            <a:r>
              <a:rPr lang="en-US" dirty="0" smtClean="0"/>
              <a:t> </a:t>
            </a:r>
            <a:r>
              <a:rPr lang="en-US" dirty="0" err="1" smtClean="0"/>
              <a:t>pengetahuan</a:t>
            </a:r>
            <a:r>
              <a:rPr lang="en-US" dirty="0" smtClean="0"/>
              <a:t> </a:t>
            </a:r>
            <a:r>
              <a:rPr lang="en-US" dirty="0" err="1" smtClean="0"/>
              <a:t>lokal</a:t>
            </a:r>
            <a:r>
              <a:rPr lang="en-US" dirty="0" smtClean="0"/>
              <a:t> </a:t>
            </a:r>
            <a:r>
              <a:rPr lang="en-US" dirty="0" err="1" smtClean="0"/>
              <a:t>di</a:t>
            </a:r>
            <a:r>
              <a:rPr lang="en-US" dirty="0" smtClean="0"/>
              <a:t> Aceh. </a:t>
            </a:r>
          </a:p>
          <a:p>
            <a:r>
              <a:rPr lang="en-US" dirty="0" err="1" smtClean="0"/>
              <a:t>Tahap</a:t>
            </a:r>
            <a:r>
              <a:rPr lang="en-US" dirty="0" smtClean="0"/>
              <a:t> </a:t>
            </a:r>
            <a:r>
              <a:rPr lang="en-US" dirty="0" err="1" smtClean="0"/>
              <a:t>pertama</a:t>
            </a:r>
            <a:r>
              <a:rPr lang="en-US" dirty="0" smtClean="0"/>
              <a:t>, </a:t>
            </a:r>
            <a:r>
              <a:rPr lang="en-US" dirty="0" err="1" smtClean="0"/>
              <a:t>menggali</a:t>
            </a:r>
            <a:r>
              <a:rPr lang="en-US" dirty="0" smtClean="0"/>
              <a:t> </a:t>
            </a:r>
            <a:r>
              <a:rPr lang="en-US" dirty="0" err="1" smtClean="0"/>
              <a:t>aliran</a:t>
            </a:r>
            <a:r>
              <a:rPr lang="en-US" dirty="0" smtClean="0"/>
              <a:t> </a:t>
            </a:r>
            <a:r>
              <a:rPr lang="en-US" dirty="0" err="1" smtClean="0"/>
              <a:t>pemikiran</a:t>
            </a:r>
            <a:r>
              <a:rPr lang="en-US" dirty="0" smtClean="0"/>
              <a:t> yang </a:t>
            </a:r>
            <a:r>
              <a:rPr lang="en-US" dirty="0" err="1" smtClean="0"/>
              <a:t>dominan</a:t>
            </a:r>
            <a:r>
              <a:rPr lang="en-US" dirty="0" smtClean="0"/>
              <a:t> </a:t>
            </a:r>
            <a:r>
              <a:rPr lang="en-US" dirty="0" err="1" smtClean="0"/>
              <a:t>dalam</a:t>
            </a:r>
            <a:r>
              <a:rPr lang="en-US" dirty="0" smtClean="0"/>
              <a:t> </a:t>
            </a:r>
            <a:r>
              <a:rPr lang="en-US" dirty="0" err="1" smtClean="0"/>
              <a:t>reproduksi</a:t>
            </a:r>
            <a:r>
              <a:rPr lang="en-US" dirty="0" smtClean="0"/>
              <a:t> </a:t>
            </a:r>
            <a:r>
              <a:rPr lang="en-US" i="1" dirty="0" smtClean="0"/>
              <a:t>local knowledge</a:t>
            </a:r>
            <a:r>
              <a:rPr lang="en-US" dirty="0" smtClean="0"/>
              <a:t>. </a:t>
            </a:r>
          </a:p>
          <a:p>
            <a:r>
              <a:rPr lang="en-US" dirty="0" err="1" smtClean="0"/>
              <a:t>Tahap</a:t>
            </a:r>
            <a:r>
              <a:rPr lang="en-US" dirty="0" smtClean="0"/>
              <a:t> </a:t>
            </a:r>
            <a:r>
              <a:rPr lang="en-US" dirty="0" err="1" smtClean="0"/>
              <a:t>kedua</a:t>
            </a:r>
            <a:r>
              <a:rPr lang="en-US" dirty="0" smtClean="0"/>
              <a:t>, </a:t>
            </a:r>
            <a:r>
              <a:rPr lang="en-US" dirty="0" err="1" smtClean="0"/>
              <a:t>mencari</a:t>
            </a:r>
            <a:r>
              <a:rPr lang="en-US" dirty="0" smtClean="0"/>
              <a:t> </a:t>
            </a:r>
            <a:r>
              <a:rPr lang="en-US" dirty="0" err="1" smtClean="0"/>
              <a:t>kelompok</a:t>
            </a:r>
            <a:r>
              <a:rPr lang="en-US" dirty="0" smtClean="0"/>
              <a:t> yang </a:t>
            </a:r>
            <a:r>
              <a:rPr lang="en-US" dirty="0" err="1" smtClean="0"/>
              <a:t>menghasilkan</a:t>
            </a:r>
            <a:r>
              <a:rPr lang="en-US" dirty="0" smtClean="0"/>
              <a:t> </a:t>
            </a:r>
            <a:r>
              <a:rPr lang="en-US" dirty="0" err="1" smtClean="0"/>
              <a:t>pengetahuan</a:t>
            </a:r>
            <a:r>
              <a:rPr lang="en-US" dirty="0" smtClean="0"/>
              <a:t> </a:t>
            </a:r>
            <a:r>
              <a:rPr lang="en-US" dirty="0" err="1" smtClean="0"/>
              <a:t>lokal</a:t>
            </a:r>
            <a:r>
              <a:rPr lang="en-US" dirty="0" smtClean="0"/>
              <a:t> </a:t>
            </a:r>
            <a:r>
              <a:rPr lang="en-US" dirty="0" err="1" smtClean="0"/>
              <a:t>di</a:t>
            </a:r>
            <a:r>
              <a:rPr lang="en-US" dirty="0" smtClean="0"/>
              <a:t> </a:t>
            </a:r>
            <a:r>
              <a:rPr lang="en-US" dirty="0" err="1" smtClean="0"/>
              <a:t>dalam</a:t>
            </a:r>
            <a:r>
              <a:rPr lang="en-US" dirty="0" smtClean="0"/>
              <a:t> </a:t>
            </a:r>
            <a:r>
              <a:rPr lang="en-US" dirty="0" err="1" smtClean="0"/>
              <a:t>masyarakat</a:t>
            </a:r>
            <a:r>
              <a:rPr lang="en-US" dirty="0" smtClean="0"/>
              <a:t> Aceh. </a:t>
            </a:r>
          </a:p>
          <a:p>
            <a:r>
              <a:rPr lang="en-US" dirty="0" err="1" smtClean="0"/>
              <a:t>Tahap</a:t>
            </a:r>
            <a:r>
              <a:rPr lang="en-US" dirty="0" smtClean="0"/>
              <a:t> </a:t>
            </a:r>
            <a:r>
              <a:rPr lang="en-US" dirty="0" err="1" smtClean="0"/>
              <a:t>ketiga</a:t>
            </a:r>
            <a:r>
              <a:rPr lang="en-US" dirty="0" smtClean="0"/>
              <a:t>, </a:t>
            </a:r>
            <a:r>
              <a:rPr lang="en-US" dirty="0" err="1" smtClean="0"/>
              <a:t>melakukan</a:t>
            </a:r>
            <a:r>
              <a:rPr lang="en-US" dirty="0" smtClean="0"/>
              <a:t> </a:t>
            </a:r>
            <a:r>
              <a:rPr lang="en-US" dirty="0" err="1" smtClean="0"/>
              <a:t>investigasi</a:t>
            </a:r>
            <a:r>
              <a:rPr lang="en-US" dirty="0" smtClean="0"/>
              <a:t> </a:t>
            </a:r>
            <a:r>
              <a:rPr lang="en-US" dirty="0" err="1" smtClean="0"/>
              <a:t>terhadap</a:t>
            </a:r>
            <a:r>
              <a:rPr lang="en-US" dirty="0" smtClean="0"/>
              <a:t> </a:t>
            </a:r>
            <a:r>
              <a:rPr lang="en-US" dirty="0" err="1" smtClean="0"/>
              <a:t>konsep-konsep</a:t>
            </a:r>
            <a:r>
              <a:rPr lang="en-US" dirty="0" smtClean="0"/>
              <a:t> </a:t>
            </a:r>
            <a:r>
              <a:rPr lang="en-US" dirty="0" err="1" smtClean="0"/>
              <a:t>inti</a:t>
            </a:r>
            <a:r>
              <a:rPr lang="en-US" dirty="0" smtClean="0"/>
              <a:t> yang </a:t>
            </a:r>
            <a:r>
              <a:rPr lang="en-US" dirty="0" err="1" smtClean="0"/>
              <a:t>muncul</a:t>
            </a:r>
            <a:r>
              <a:rPr lang="en-US" dirty="0" smtClean="0"/>
              <a:t> </a:t>
            </a:r>
            <a:r>
              <a:rPr lang="en-US" dirty="0" err="1" smtClean="0"/>
              <a:t>dari</a:t>
            </a:r>
            <a:r>
              <a:rPr lang="en-US" dirty="0" smtClean="0"/>
              <a:t> </a:t>
            </a:r>
            <a:r>
              <a:rPr lang="en-US" dirty="0" err="1" smtClean="0"/>
              <a:t>pengetahuan</a:t>
            </a:r>
            <a:r>
              <a:rPr lang="en-US" dirty="0" smtClean="0"/>
              <a:t> </a:t>
            </a:r>
            <a:r>
              <a:rPr lang="en-US" dirty="0" err="1" smtClean="0"/>
              <a:t>lokal</a:t>
            </a:r>
            <a:r>
              <a:rPr lang="en-US" dirty="0" smtClean="0"/>
              <a:t>. </a:t>
            </a:r>
          </a:p>
          <a:p>
            <a:r>
              <a:rPr lang="en-US" dirty="0" err="1" smtClean="0"/>
              <a:t>Adapun</a:t>
            </a:r>
            <a:r>
              <a:rPr lang="en-US" dirty="0" smtClean="0"/>
              <a:t> </a:t>
            </a:r>
            <a:r>
              <a:rPr lang="en-US" dirty="0" err="1" smtClean="0"/>
              <a:t>tahap</a:t>
            </a:r>
            <a:r>
              <a:rPr lang="en-US" dirty="0" smtClean="0"/>
              <a:t> </a:t>
            </a:r>
            <a:r>
              <a:rPr lang="en-US" dirty="0" err="1" smtClean="0"/>
              <a:t>keempat</a:t>
            </a:r>
            <a:r>
              <a:rPr lang="en-US" dirty="0" smtClean="0"/>
              <a:t> </a:t>
            </a:r>
            <a:r>
              <a:rPr lang="en-US" dirty="0" err="1" smtClean="0"/>
              <a:t>adalah</a:t>
            </a:r>
            <a:r>
              <a:rPr lang="en-US" dirty="0" smtClean="0"/>
              <a:t> </a:t>
            </a:r>
            <a:r>
              <a:rPr lang="en-US" dirty="0" err="1" smtClean="0"/>
              <a:t>mencari</a:t>
            </a:r>
            <a:r>
              <a:rPr lang="en-US" dirty="0" smtClean="0"/>
              <a:t> </a:t>
            </a:r>
            <a:r>
              <a:rPr lang="en-US" dirty="0" err="1" smtClean="0"/>
              <a:t>bagaimana</a:t>
            </a:r>
            <a:r>
              <a:rPr lang="en-US" dirty="0" smtClean="0"/>
              <a:t> </a:t>
            </a:r>
            <a:r>
              <a:rPr lang="en-US" dirty="0" err="1" smtClean="0"/>
              <a:t>pengaruh</a:t>
            </a:r>
            <a:r>
              <a:rPr lang="en-US" dirty="0" smtClean="0"/>
              <a:t> </a:t>
            </a:r>
            <a:r>
              <a:rPr lang="en-US" dirty="0" err="1" smtClean="0"/>
              <a:t>kehadiran</a:t>
            </a:r>
            <a:r>
              <a:rPr lang="en-US" dirty="0" smtClean="0"/>
              <a:t> </a:t>
            </a:r>
            <a:r>
              <a:rPr lang="en-US" dirty="0" err="1" smtClean="0"/>
              <a:t>negara</a:t>
            </a:r>
            <a:r>
              <a:rPr lang="en-US" dirty="0" smtClean="0"/>
              <a:t> </a:t>
            </a:r>
            <a:r>
              <a:rPr lang="en-US" dirty="0" err="1" smtClean="0"/>
              <a:t>di</a:t>
            </a:r>
            <a:r>
              <a:rPr lang="en-US" dirty="0" smtClean="0"/>
              <a:t> </a:t>
            </a:r>
            <a:r>
              <a:rPr lang="en-US" dirty="0" err="1" smtClean="0"/>
              <a:t>dalam</a:t>
            </a:r>
            <a:r>
              <a:rPr lang="en-US" dirty="0" smtClean="0"/>
              <a:t> </a:t>
            </a:r>
            <a:r>
              <a:rPr lang="en-US" dirty="0" err="1" smtClean="0"/>
              <a:t>reproduksi</a:t>
            </a:r>
            <a:r>
              <a:rPr lang="en-US" dirty="0" smtClean="0"/>
              <a:t> </a:t>
            </a:r>
            <a:r>
              <a:rPr lang="en-US" dirty="0" err="1" smtClean="0"/>
              <a:t>pengetahuan</a:t>
            </a:r>
            <a:r>
              <a:rPr lang="en-US" dirty="0" smtClean="0"/>
              <a:t> </a:t>
            </a:r>
            <a:r>
              <a:rPr lang="en-US" dirty="0" err="1" smtClean="0"/>
              <a:t>lokal</a:t>
            </a:r>
            <a:r>
              <a:rPr lang="en-US" dirty="0" smtClean="0"/>
              <a:t> </a:t>
            </a:r>
            <a:r>
              <a:rPr lang="en-US" dirty="0" err="1" smtClean="0"/>
              <a:t>di</a:t>
            </a:r>
            <a:r>
              <a:rPr lang="en-US" dirty="0" smtClean="0"/>
              <a:t> Aceh.</a:t>
            </a:r>
          </a:p>
          <a:p>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Analisa</a:t>
            </a:r>
            <a:r>
              <a:rPr lang="en-US" dirty="0" smtClean="0"/>
              <a:t>		</a:t>
            </a:r>
            <a:endParaRPr lang="en-US" dirty="0"/>
          </a:p>
        </p:txBody>
      </p:sp>
      <p:sp>
        <p:nvSpPr>
          <p:cNvPr id="3" name="Content Placeholder 2"/>
          <p:cNvSpPr>
            <a:spLocks noGrp="1"/>
          </p:cNvSpPr>
          <p:nvPr>
            <p:ph idx="1"/>
          </p:nvPr>
        </p:nvSpPr>
        <p:spPr/>
        <p:txBody>
          <a:bodyPr/>
          <a:lstStyle/>
          <a:p>
            <a:r>
              <a:rPr lang="en-US" i="1" dirty="0" err="1" smtClean="0"/>
              <a:t>Analisa</a:t>
            </a:r>
            <a:r>
              <a:rPr lang="en-US" i="1" dirty="0" smtClean="0"/>
              <a:t> </a:t>
            </a:r>
            <a:r>
              <a:rPr lang="en-US" dirty="0" err="1" smtClean="0"/>
              <a:t>bermaksud</a:t>
            </a:r>
            <a:r>
              <a:rPr lang="en-US" dirty="0" smtClean="0"/>
              <a:t> </a:t>
            </a:r>
            <a:r>
              <a:rPr lang="en-US" dirty="0" err="1" smtClean="0"/>
              <a:t>mereduksi</a:t>
            </a:r>
            <a:r>
              <a:rPr lang="en-US" dirty="0" smtClean="0"/>
              <a:t> data </a:t>
            </a:r>
            <a:r>
              <a:rPr lang="en-US" dirty="0" err="1" smtClean="0"/>
              <a:t>menjadi</a:t>
            </a:r>
            <a:r>
              <a:rPr lang="en-US" dirty="0" smtClean="0"/>
              <a:t> </a:t>
            </a:r>
            <a:r>
              <a:rPr lang="en-US" dirty="0" err="1" smtClean="0"/>
              <a:t>sebuah</a:t>
            </a:r>
            <a:r>
              <a:rPr lang="en-US" dirty="0" smtClean="0"/>
              <a:t> </a:t>
            </a:r>
            <a:r>
              <a:rPr lang="en-US" dirty="0" err="1" smtClean="0"/>
              <a:t>cerita</a:t>
            </a:r>
            <a:r>
              <a:rPr lang="en-US" dirty="0" smtClean="0"/>
              <a:t> yang </a:t>
            </a:r>
            <a:r>
              <a:rPr lang="en-US" dirty="0" err="1" smtClean="0"/>
              <a:t>dapat</a:t>
            </a:r>
            <a:r>
              <a:rPr lang="en-US" dirty="0" smtClean="0"/>
              <a:t> </a:t>
            </a:r>
            <a:r>
              <a:rPr lang="en-US" dirty="0" err="1" smtClean="0"/>
              <a:t>disampaikan</a:t>
            </a:r>
            <a:r>
              <a:rPr lang="en-US" dirty="0" smtClean="0"/>
              <a:t> </a:t>
            </a:r>
            <a:r>
              <a:rPr lang="en-US" dirty="0" err="1" smtClean="0"/>
              <a:t>oleh</a:t>
            </a:r>
            <a:r>
              <a:rPr lang="en-US" dirty="0" smtClean="0"/>
              <a:t> </a:t>
            </a:r>
            <a:r>
              <a:rPr lang="en-US" dirty="0" err="1" smtClean="0"/>
              <a:t>peneliti</a:t>
            </a:r>
            <a:r>
              <a:rPr lang="en-US" dirty="0" smtClean="0"/>
              <a:t>, </a:t>
            </a:r>
            <a:r>
              <a:rPr lang="en-US" dirty="0" err="1" smtClean="0"/>
              <a:t>sedangkan</a:t>
            </a:r>
            <a:r>
              <a:rPr lang="en-US" dirty="0" smtClean="0"/>
              <a:t> </a:t>
            </a:r>
            <a:r>
              <a:rPr lang="en-US" i="1" dirty="0" err="1" smtClean="0"/>
              <a:t>interpretasi</a:t>
            </a:r>
            <a:r>
              <a:rPr lang="en-US" i="1" dirty="0" smtClean="0"/>
              <a:t> </a:t>
            </a:r>
            <a:r>
              <a:rPr lang="en-US" dirty="0" err="1" smtClean="0"/>
              <a:t>menjelaskan</a:t>
            </a:r>
            <a:r>
              <a:rPr lang="en-US" dirty="0" smtClean="0"/>
              <a:t> </a:t>
            </a:r>
            <a:r>
              <a:rPr lang="en-US" dirty="0" err="1" smtClean="0"/>
              <a:t>kepada</a:t>
            </a:r>
            <a:r>
              <a:rPr lang="en-US" dirty="0" smtClean="0"/>
              <a:t> </a:t>
            </a:r>
            <a:r>
              <a:rPr lang="en-US" dirty="0" err="1" smtClean="0"/>
              <a:t>pembaca</a:t>
            </a:r>
            <a:r>
              <a:rPr lang="en-US" dirty="0" smtClean="0"/>
              <a:t> </a:t>
            </a:r>
            <a:r>
              <a:rPr lang="en-US" dirty="0" err="1" smtClean="0"/>
              <a:t>apa</a:t>
            </a:r>
            <a:r>
              <a:rPr lang="en-US" dirty="0" smtClean="0"/>
              <a:t> </a:t>
            </a:r>
            <a:r>
              <a:rPr lang="en-US" dirty="0" err="1" smtClean="0"/>
              <a:t>makna</a:t>
            </a:r>
            <a:r>
              <a:rPr lang="en-US" dirty="0" smtClean="0"/>
              <a:t> </a:t>
            </a:r>
            <a:r>
              <a:rPr lang="en-US" dirty="0" err="1" smtClean="0"/>
              <a:t>dari</a:t>
            </a:r>
            <a:r>
              <a:rPr lang="en-US" dirty="0" smtClean="0"/>
              <a:t> </a:t>
            </a:r>
            <a:r>
              <a:rPr lang="en-US" dirty="0" err="1" smtClean="0"/>
              <a:t>cerita</a:t>
            </a:r>
            <a:r>
              <a:rPr lang="en-US" dirty="0" smtClean="0"/>
              <a:t> yang </a:t>
            </a:r>
            <a:r>
              <a:rPr lang="en-US" dirty="0" err="1" smtClean="0"/>
              <a:t>disampaikan</a:t>
            </a:r>
            <a:r>
              <a:rPr lang="en-US" dirty="0" smtClean="0"/>
              <a:t> </a:t>
            </a:r>
            <a:r>
              <a:rPr lang="en-US" dirty="0" err="1" smtClean="0"/>
              <a:t>oleh</a:t>
            </a:r>
            <a:r>
              <a:rPr lang="en-US" dirty="0" smtClean="0"/>
              <a:t> </a:t>
            </a:r>
            <a:r>
              <a:rPr lang="en-US" dirty="0" err="1" smtClean="0"/>
              <a:t>seorang</a:t>
            </a:r>
            <a:r>
              <a:rPr lang="en-US" dirty="0" smtClean="0"/>
              <a:t> </a:t>
            </a:r>
            <a:r>
              <a:rPr lang="en-US" dirty="0" err="1" smtClean="0"/>
              <a:t>peneliti</a:t>
            </a:r>
            <a:r>
              <a:rPr lang="en-US" dirty="0" smtClean="0"/>
              <a:t>.</a:t>
            </a:r>
          </a:p>
          <a:p>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smtClean="0"/>
              <a:t>Interpreting, or giving meaning to, data involves figuring out what the crunched data mean, or what they say about the people, groups, or program that the </a:t>
            </a:r>
            <a:r>
              <a:rPr lang="en-US" dirty="0" err="1" smtClean="0"/>
              <a:t>etnographer</a:t>
            </a:r>
            <a:r>
              <a:rPr lang="en-US" dirty="0" smtClean="0"/>
              <a:t> has been studying. This </a:t>
            </a:r>
            <a:r>
              <a:rPr lang="en-US" i="1" dirty="0" smtClean="0"/>
              <a:t>involves </a:t>
            </a:r>
            <a:r>
              <a:rPr lang="en-US" dirty="0" smtClean="0"/>
              <a:t>attaching meaning and significance to the patterns, </a:t>
            </a:r>
            <a:r>
              <a:rPr lang="en-US" dirty="0" err="1" smtClean="0"/>
              <a:t>thems</a:t>
            </a:r>
            <a:r>
              <a:rPr lang="en-US" dirty="0" smtClean="0"/>
              <a:t>, and connections that the researcher identified during analysis; explaining what they have come to exist; and indicating what implication they might have for future actions.</a:t>
            </a:r>
          </a:p>
          <a:p>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r>
              <a:rPr lang="en-US" dirty="0" smtClean="0"/>
              <a:t>the processes of analysis and interpretation can be viewed as a series of stages in which a whole phenomenon is dissected, divided into its components, and the reassembled in terms of definition or explanations that make the phenomenon understandable to outsiders … we have called the process “playing with ideas” and likened it to putting jigsaw puzzles together.</a:t>
            </a:r>
          </a:p>
          <a:p>
            <a:r>
              <a:rPr lang="en-US" dirty="0" smtClean="0"/>
              <a:t>(</a:t>
            </a:r>
            <a:r>
              <a:rPr lang="en-US" dirty="0" err="1" smtClean="0"/>
              <a:t>LeCompte</a:t>
            </a:r>
            <a:r>
              <a:rPr lang="en-US" dirty="0" smtClean="0"/>
              <a:t> and </a:t>
            </a:r>
            <a:r>
              <a:rPr lang="en-US" dirty="0" err="1" smtClean="0"/>
              <a:t>Schensul</a:t>
            </a:r>
            <a:r>
              <a:rPr lang="en-US" dirty="0" smtClean="0"/>
              <a:t> 1999, 5)</a:t>
            </a:r>
          </a:p>
          <a:p>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73</TotalTime>
  <Words>1268</Words>
  <Application>Microsoft Office PowerPoint</Application>
  <PresentationFormat>On-screen Show (4:3)</PresentationFormat>
  <Paragraphs>69</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Solstice</vt:lpstr>
      <vt:lpstr>Theory and Meta-Theory</vt:lpstr>
      <vt:lpstr>Arti teori (I) [gabriel abend, 2008]</vt:lpstr>
      <vt:lpstr>Arti teori (II)</vt:lpstr>
      <vt:lpstr>Arti Teori (III)</vt:lpstr>
      <vt:lpstr>Arti teori (IV)   </vt:lpstr>
      <vt:lpstr>PowerPoint Presentation</vt:lpstr>
      <vt:lpstr>Charles taylor (1989)     </vt:lpstr>
      <vt:lpstr>Persoalan teoritisasi  </vt:lpstr>
      <vt:lpstr>Meta-theory</vt:lpstr>
      <vt:lpstr>PowerPoint Presentation</vt:lpstr>
      <vt:lpstr>PowerPoint Presentation</vt:lpstr>
      <vt:lpstr>PowerPoint Presentation</vt:lpstr>
      <vt:lpstr>PowerPoint Presentation</vt:lpstr>
      <vt:lpstr>PowerPoint Presentation</vt:lpstr>
      <vt:lpstr>PowerPoint Presentation</vt:lpstr>
      <vt:lpstr>CONTOH:  P. D. Aziziyyah</vt:lpstr>
      <vt:lpstr>PowerPoint Presentation</vt:lpstr>
      <vt:lpstr>Analisa  </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Theory and Meta-Theory</dc:title>
  <dc:creator>hp</dc:creator>
  <cp:lastModifiedBy>Dell</cp:lastModifiedBy>
  <cp:revision>4</cp:revision>
  <dcterms:created xsi:type="dcterms:W3CDTF">2009-01-01T13:57:46Z</dcterms:created>
  <dcterms:modified xsi:type="dcterms:W3CDTF">2016-05-01T08:48:27Z</dcterms:modified>
</cp:coreProperties>
</file>