
<file path=[Content_Types].xml><?xml version="1.0" encoding="utf-8"?>
<Types xmlns="http://schemas.openxmlformats.org/package/2006/content-types">
  <Default Extension="jpg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-112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3C948-25B6-F649-BBD0-41A3E1D80A49}" type="datetimeFigureOut">
              <a:rPr lang="en-US" smtClean="0"/>
              <a:t>9/14/25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12CE25-16CF-4F45-BABA-CE1F92924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46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“Asia Tenggara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yang </a:t>
            </a:r>
            <a:r>
              <a:rPr lang="en-ID" dirty="0" err="1"/>
              <a:t>diapit</a:t>
            </a:r>
            <a:r>
              <a:rPr lang="en-ID" dirty="0"/>
              <a:t> </a:t>
            </a:r>
            <a:r>
              <a:rPr lang="en-ID" dirty="0" err="1"/>
              <a:t>Samudera</a:t>
            </a:r>
            <a:r>
              <a:rPr lang="en-ID" dirty="0"/>
              <a:t> </a:t>
            </a:r>
            <a:r>
              <a:rPr lang="en-ID" dirty="0" err="1"/>
              <a:t>Hindia</a:t>
            </a:r>
            <a:r>
              <a:rPr lang="en-ID" dirty="0"/>
              <a:t> dan </a:t>
            </a:r>
            <a:r>
              <a:rPr lang="en-ID" dirty="0" err="1"/>
              <a:t>Pasifik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di mana </a:t>
            </a:r>
            <a:r>
              <a:rPr lang="en-ID" dirty="0" err="1"/>
              <a:t>naga</a:t>
            </a:r>
            <a:r>
              <a:rPr lang="en-ID" dirty="0"/>
              <a:t> dan </a:t>
            </a:r>
            <a:r>
              <a:rPr lang="en-ID" dirty="0" err="1"/>
              <a:t>elang</a:t>
            </a:r>
            <a:r>
              <a:rPr lang="en-ID" dirty="0"/>
              <a:t> </a:t>
            </a:r>
            <a:r>
              <a:rPr lang="en-ID" dirty="0" err="1"/>
              <a:t>beradu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,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dunia </a:t>
            </a:r>
            <a:r>
              <a:rPr lang="en-ID" dirty="0" err="1"/>
              <a:t>bertemu</a:t>
            </a:r>
            <a:r>
              <a:rPr lang="en-ID" dirty="0"/>
              <a:t>, dan </a:t>
            </a:r>
            <a:r>
              <a:rPr lang="en-ID" dirty="0" err="1"/>
              <a:t>laboratorium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global.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Asia Tenggara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 </a:t>
            </a:r>
            <a:r>
              <a:rPr lang="en-ID" dirty="0" err="1"/>
              <a:t>memperlihatkan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berubah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‘wilayah </a:t>
            </a:r>
            <a:r>
              <a:rPr lang="en-ID" dirty="0" err="1"/>
              <a:t>pinggiran</a:t>
            </a:r>
            <a:r>
              <a:rPr lang="en-ID" dirty="0"/>
              <a:t>’ </a:t>
            </a:r>
            <a:r>
              <a:rPr lang="en-ID" dirty="0" err="1"/>
              <a:t>menjadi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</a:t>
            </a:r>
            <a:r>
              <a:rPr lang="en-ID" dirty="0" err="1"/>
              <a:t>gravitasi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percaturan</a:t>
            </a:r>
            <a:r>
              <a:rPr lang="en-ID" dirty="0"/>
              <a:t> dunia.</a:t>
            </a:r>
          </a:p>
          <a:p>
            <a:r>
              <a:rPr lang="en-ID" dirty="0"/>
              <a:t>Di era </a:t>
            </a:r>
            <a:r>
              <a:rPr lang="en-ID" dirty="0" err="1"/>
              <a:t>kolonial</a:t>
            </a:r>
            <a:r>
              <a:rPr lang="en-ID" dirty="0"/>
              <a:t>, Asia Tenggara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obyek</a:t>
            </a:r>
            <a:r>
              <a:rPr lang="en-ID" dirty="0"/>
              <a:t> </a:t>
            </a:r>
            <a:r>
              <a:rPr lang="en-ID" dirty="0" err="1"/>
              <a:t>rebutan</a:t>
            </a:r>
            <a:r>
              <a:rPr lang="en-ID" dirty="0"/>
              <a:t> </a:t>
            </a:r>
            <a:r>
              <a:rPr lang="en-ID" dirty="0" err="1"/>
              <a:t>bangsa-bangsa</a:t>
            </a:r>
            <a:r>
              <a:rPr lang="en-ID" dirty="0"/>
              <a:t> </a:t>
            </a:r>
            <a:r>
              <a:rPr lang="en-ID" dirty="0" err="1"/>
              <a:t>Eropa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pasca</a:t>
            </a:r>
            <a:r>
              <a:rPr lang="en-ID" dirty="0"/>
              <a:t> 1990-an,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berdiri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identitasnya</a:t>
            </a:r>
            <a:r>
              <a:rPr lang="en-ID" dirty="0"/>
              <a:t> </a:t>
            </a:r>
            <a:r>
              <a:rPr lang="en-ID" dirty="0" err="1"/>
              <a:t>sendiri</a:t>
            </a:r>
            <a:r>
              <a:rPr lang="en-ID" dirty="0"/>
              <a:t>, </a:t>
            </a:r>
            <a:r>
              <a:rPr lang="en-ID" dirty="0" err="1"/>
              <a:t>diikat</a:t>
            </a:r>
            <a:r>
              <a:rPr lang="en-ID" dirty="0"/>
              <a:t> oleh ASEAN, </a:t>
            </a:r>
            <a:r>
              <a:rPr lang="en-ID" dirty="0" err="1"/>
              <a:t>sambil</a:t>
            </a:r>
            <a:r>
              <a:rPr lang="en-ID" dirty="0"/>
              <a:t> </a:t>
            </a:r>
            <a:r>
              <a:rPr lang="en-ID" dirty="0" err="1"/>
              <a:t>bernegosiasi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globalisasi</a:t>
            </a:r>
            <a:r>
              <a:rPr lang="en-ID" dirty="0"/>
              <a:t>, </a:t>
            </a:r>
            <a:r>
              <a:rPr lang="en-ID" dirty="0" err="1"/>
              <a:t>integrasi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dan </a:t>
            </a:r>
            <a:r>
              <a:rPr lang="en-ID" dirty="0" err="1"/>
              <a:t>rivalitas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Amerika </a:t>
            </a:r>
            <a:r>
              <a:rPr lang="en-ID" dirty="0" err="1"/>
              <a:t>Serikat</a:t>
            </a:r>
            <a:r>
              <a:rPr lang="en-ID" dirty="0"/>
              <a:t> dan </a:t>
            </a:r>
            <a:r>
              <a:rPr lang="en-ID" dirty="0" err="1"/>
              <a:t>Cina</a:t>
            </a:r>
            <a:r>
              <a:rPr lang="en-ID" dirty="0"/>
              <a:t>.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menjadikan</a:t>
            </a:r>
            <a:r>
              <a:rPr lang="en-ID" dirty="0"/>
              <a:t> Asia Tenggara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wilayah </a:t>
            </a:r>
            <a:r>
              <a:rPr lang="en-ID" dirty="0" err="1"/>
              <a:t>strategis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juga </a:t>
            </a:r>
            <a:r>
              <a:rPr lang="en-ID" dirty="0" err="1"/>
              <a:t>aktor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global.”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613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“Ketika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i="1" dirty="0" err="1"/>
              <a:t>transformasi</a:t>
            </a:r>
            <a:r>
              <a:rPr lang="en-ID" i="1" dirty="0"/>
              <a:t> </a:t>
            </a:r>
            <a:r>
              <a:rPr lang="en-ID" i="1" dirty="0" err="1"/>
              <a:t>geopolitik</a:t>
            </a:r>
            <a:r>
              <a:rPr lang="en-ID" i="1" dirty="0"/>
              <a:t> Asia Tenggara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menyusun</a:t>
            </a:r>
            <a:r>
              <a:rPr lang="en-ID" dirty="0"/>
              <a:t> daftar </a:t>
            </a:r>
            <a:r>
              <a:rPr lang="en-ID" dirty="0" err="1"/>
              <a:t>perubahan</a:t>
            </a:r>
            <a:r>
              <a:rPr lang="en-ID" dirty="0"/>
              <a:t> yang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. Kita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menelusuri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yang </a:t>
            </a:r>
            <a:r>
              <a:rPr lang="en-ID" dirty="0" err="1"/>
              <a:t>dulunya</a:t>
            </a:r>
            <a:r>
              <a:rPr lang="en-ID" dirty="0"/>
              <a:t> </a:t>
            </a:r>
            <a:r>
              <a:rPr lang="en-ID" dirty="0" err="1"/>
              <a:t>dipandang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‘periphery’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teori-teori</a:t>
            </a:r>
            <a:r>
              <a:rPr lang="en-ID" dirty="0"/>
              <a:t> </a:t>
            </a:r>
            <a:r>
              <a:rPr lang="en-ID" dirty="0" err="1"/>
              <a:t>klasik</a:t>
            </a:r>
            <a:r>
              <a:rPr lang="en-ID" dirty="0"/>
              <a:t>, </a:t>
            </a:r>
            <a:r>
              <a:rPr lang="en-ID" dirty="0" err="1"/>
              <a:t>kini</a:t>
            </a:r>
            <a:r>
              <a:rPr lang="en-ID" dirty="0"/>
              <a:t> </a:t>
            </a:r>
            <a:r>
              <a:rPr lang="en-ID" dirty="0" err="1"/>
              <a:t>menjelma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‘epicentrum’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rivalitas</a:t>
            </a:r>
            <a:r>
              <a:rPr lang="en-ID" dirty="0"/>
              <a:t> global.</a:t>
            </a:r>
          </a:p>
          <a:p>
            <a:r>
              <a:rPr lang="en-ID" dirty="0"/>
              <a:t>Saya </a:t>
            </a:r>
            <a:r>
              <a:rPr lang="en-ID" dirty="0" err="1"/>
              <a:t>ingin</a:t>
            </a:r>
            <a:r>
              <a:rPr lang="en-ID" dirty="0"/>
              <a:t> Anda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b="1" dirty="0" err="1"/>
              <a:t>konteks</a:t>
            </a:r>
            <a:r>
              <a:rPr lang="en-ID" b="1" dirty="0"/>
              <a:t> </a:t>
            </a:r>
            <a:r>
              <a:rPr lang="en-ID" b="1" dirty="0" err="1"/>
              <a:t>sejarah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Asia Tenggara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narasi</a:t>
            </a:r>
            <a:r>
              <a:rPr lang="en-ID" dirty="0"/>
              <a:t> </a:t>
            </a:r>
            <a:r>
              <a:rPr lang="en-ID" dirty="0" err="1"/>
              <a:t>panjang</a:t>
            </a:r>
            <a:r>
              <a:rPr lang="en-ID" dirty="0"/>
              <a:t>: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</a:t>
            </a:r>
            <a:r>
              <a:rPr lang="en-ID" dirty="0" err="1"/>
              <a:t>kolonialisme</a:t>
            </a:r>
            <a:r>
              <a:rPr lang="en-ID" dirty="0"/>
              <a:t> yang </a:t>
            </a:r>
            <a:r>
              <a:rPr lang="en-ID" dirty="0" err="1"/>
              <a:t>mereduksi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pemasok</a:t>
            </a:r>
            <a:r>
              <a:rPr lang="en-ID" dirty="0"/>
              <a:t> </a:t>
            </a:r>
            <a:r>
              <a:rPr lang="en-ID" dirty="0" err="1"/>
              <a:t>rempah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masa </a:t>
            </a:r>
            <a:r>
              <a:rPr lang="en-ID" dirty="0" err="1"/>
              <a:t>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 di mana Asia Tenggara </a:t>
            </a:r>
            <a:r>
              <a:rPr lang="en-ID" dirty="0" err="1"/>
              <a:t>dipetakan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‘battlefield by proxy’. Sejarah </a:t>
            </a:r>
            <a:r>
              <a:rPr lang="en-ID" dirty="0" err="1"/>
              <a:t>panjang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mengapa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inci</a:t>
            </a:r>
            <a:r>
              <a:rPr lang="en-ID" dirty="0"/>
              <a:t> </a:t>
            </a:r>
            <a:r>
              <a:rPr lang="en-ID" dirty="0" err="1"/>
              <a:t>tanah</a:t>
            </a:r>
            <a:r>
              <a:rPr lang="en-ID" dirty="0"/>
              <a:t>, </a:t>
            </a:r>
            <a:r>
              <a:rPr lang="en-ID" dirty="0" err="1"/>
              <a:t>laut</a:t>
            </a:r>
            <a:r>
              <a:rPr lang="en-ID" dirty="0"/>
              <a:t>, dan </a:t>
            </a:r>
            <a:r>
              <a:rPr lang="en-ID" dirty="0" err="1"/>
              <a:t>udara</a:t>
            </a:r>
            <a:r>
              <a:rPr lang="en-ID" dirty="0"/>
              <a:t> di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sarat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menyelami</a:t>
            </a:r>
            <a:r>
              <a:rPr lang="en-ID" dirty="0"/>
              <a:t> </a:t>
            </a:r>
            <a:r>
              <a:rPr lang="en-ID" b="1" dirty="0" err="1"/>
              <a:t>evolusi</a:t>
            </a:r>
            <a:r>
              <a:rPr lang="en-ID" b="1" dirty="0"/>
              <a:t> </a:t>
            </a:r>
            <a:r>
              <a:rPr lang="en-ID" b="1" dirty="0" err="1"/>
              <a:t>peran</a:t>
            </a:r>
            <a:r>
              <a:rPr lang="en-ID" b="1" dirty="0"/>
              <a:t> ASEAN</a:t>
            </a:r>
            <a:r>
              <a:rPr lang="en-ID" dirty="0"/>
              <a:t>—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militer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kecerdikan</a:t>
            </a:r>
            <a:r>
              <a:rPr lang="en-ID" dirty="0"/>
              <a:t> </a:t>
            </a:r>
            <a:r>
              <a:rPr lang="en-ID" dirty="0" err="1"/>
              <a:t>diplomasi</a:t>
            </a:r>
            <a:r>
              <a:rPr lang="en-ID" dirty="0"/>
              <a:t>. ASEAN </a:t>
            </a:r>
            <a:r>
              <a:rPr lang="en-ID" dirty="0" err="1"/>
              <a:t>bukan</a:t>
            </a:r>
            <a:r>
              <a:rPr lang="en-ID" dirty="0"/>
              <a:t> NATO, </a:t>
            </a:r>
            <a:r>
              <a:rPr lang="en-ID" dirty="0" err="1"/>
              <a:t>bukan</a:t>
            </a:r>
            <a:r>
              <a:rPr lang="en-ID" dirty="0"/>
              <a:t> Uni </a:t>
            </a:r>
            <a:r>
              <a:rPr lang="en-ID" dirty="0" err="1"/>
              <a:t>Eropa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laboratorium</a:t>
            </a:r>
            <a:r>
              <a:rPr lang="en-ID" dirty="0"/>
              <a:t> </a:t>
            </a:r>
            <a:r>
              <a:rPr lang="en-ID" dirty="0" err="1"/>
              <a:t>unik</a:t>
            </a:r>
            <a:r>
              <a:rPr lang="en-ID" dirty="0"/>
              <a:t>: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solidaritas</a:t>
            </a:r>
            <a:r>
              <a:rPr lang="en-ID" dirty="0"/>
              <a:t> </a:t>
            </a:r>
            <a:r>
              <a:rPr lang="en-ID" dirty="0" err="1"/>
              <a:t>rapuh</a:t>
            </a:r>
            <a:r>
              <a:rPr lang="en-ID" dirty="0"/>
              <a:t>, </a:t>
            </a:r>
            <a:r>
              <a:rPr lang="en-ID" dirty="0" err="1"/>
              <a:t>ekonomi</a:t>
            </a:r>
            <a:r>
              <a:rPr lang="en-ID" dirty="0"/>
              <a:t> yang </a:t>
            </a:r>
            <a:r>
              <a:rPr lang="en-ID" dirty="0" err="1"/>
              <a:t>tumbuh</a:t>
            </a:r>
            <a:r>
              <a:rPr lang="en-ID" dirty="0"/>
              <a:t>, dan </a:t>
            </a:r>
            <a:r>
              <a:rPr lang="en-ID" dirty="0" err="1"/>
              <a:t>diplomasi</a:t>
            </a:r>
            <a:r>
              <a:rPr lang="en-ID" dirty="0"/>
              <a:t> ‘soft balancing’ </a:t>
            </a:r>
            <a:r>
              <a:rPr lang="en-ID" dirty="0" err="1"/>
              <a:t>bekerja</a:t>
            </a:r>
            <a:r>
              <a:rPr lang="en-ID" dirty="0"/>
              <a:t> </a:t>
            </a:r>
            <a:r>
              <a:rPr lang="en-ID" dirty="0" err="1"/>
              <a:t>bersamaan</a:t>
            </a:r>
            <a:r>
              <a:rPr lang="en-ID" dirty="0"/>
              <a:t>.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dekade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mengamati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ASEAN </a:t>
            </a:r>
            <a:r>
              <a:rPr lang="en-ID" dirty="0" err="1"/>
              <a:t>seringkali</a:t>
            </a:r>
            <a:r>
              <a:rPr lang="en-ID" dirty="0"/>
              <a:t> </a:t>
            </a:r>
            <a:r>
              <a:rPr lang="en-ID" dirty="0" err="1"/>
              <a:t>diremehkan</a:t>
            </a:r>
            <a:r>
              <a:rPr lang="en-ID" dirty="0"/>
              <a:t>,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berhasil</a:t>
            </a:r>
            <a:r>
              <a:rPr lang="en-ID" dirty="0"/>
              <a:t> </a:t>
            </a:r>
            <a:r>
              <a:rPr lang="en-ID" dirty="0" err="1"/>
              <a:t>menemukan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relevan</a:t>
            </a:r>
            <a:r>
              <a:rPr lang="en-ID" dirty="0"/>
              <a:t>.</a:t>
            </a:r>
          </a:p>
          <a:p>
            <a:r>
              <a:rPr lang="en-ID" dirty="0"/>
              <a:t>Dan yang </a:t>
            </a:r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b="1" dirty="0" err="1"/>
              <a:t>dinamika</a:t>
            </a:r>
            <a:r>
              <a:rPr lang="en-ID" b="1" dirty="0"/>
              <a:t> </a:t>
            </a:r>
            <a:r>
              <a:rPr lang="en-ID" b="1" dirty="0" err="1"/>
              <a:t>segitiga</a:t>
            </a:r>
            <a:r>
              <a:rPr lang="en-ID" b="1" dirty="0"/>
              <a:t> AS–</a:t>
            </a:r>
            <a:r>
              <a:rPr lang="en-ID" b="1" dirty="0" err="1"/>
              <a:t>Cina</a:t>
            </a:r>
            <a:r>
              <a:rPr lang="en-ID" b="1" dirty="0"/>
              <a:t>–ASEAN</a:t>
            </a:r>
            <a:r>
              <a:rPr lang="en-ID" dirty="0"/>
              <a:t>. Amerika </a:t>
            </a:r>
            <a:r>
              <a:rPr lang="en-ID" dirty="0" err="1"/>
              <a:t>Serikat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</a:t>
            </a:r>
            <a:r>
              <a:rPr lang="en-ID" dirty="0" err="1"/>
              <a:t>hegemoniknya</a:t>
            </a:r>
            <a:r>
              <a:rPr lang="en-ID" dirty="0"/>
              <a:t>, </a:t>
            </a:r>
            <a:r>
              <a:rPr lang="en-ID" dirty="0" err="1"/>
              <a:t>Cina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ambisi</a:t>
            </a:r>
            <a:r>
              <a:rPr lang="en-ID" dirty="0"/>
              <a:t> ‘Middle Kingdom’-</a:t>
            </a:r>
            <a:r>
              <a:rPr lang="en-ID" dirty="0" err="1"/>
              <a:t>nya</a:t>
            </a:r>
            <a:r>
              <a:rPr lang="en-ID" dirty="0"/>
              <a:t>, dan ASEAN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diplomasi</a:t>
            </a:r>
            <a:r>
              <a:rPr lang="en-ID" dirty="0"/>
              <a:t> ‘hedging’-</a:t>
            </a:r>
            <a:r>
              <a:rPr lang="en-ID" dirty="0" err="1"/>
              <a:t>nya</a:t>
            </a:r>
            <a:r>
              <a:rPr lang="en-ID" dirty="0"/>
              <a:t>. </a:t>
            </a:r>
            <a:r>
              <a:rPr lang="en-ID" dirty="0" err="1"/>
              <a:t>Pertemuan</a:t>
            </a:r>
            <a:r>
              <a:rPr lang="en-ID" dirty="0"/>
              <a:t> </a:t>
            </a:r>
            <a:r>
              <a:rPr lang="en-ID" dirty="0" err="1"/>
              <a:t>ketiganya</a:t>
            </a:r>
            <a:r>
              <a:rPr lang="en-ID" dirty="0"/>
              <a:t> </a:t>
            </a:r>
            <a:r>
              <a:rPr lang="en-ID" dirty="0" err="1"/>
              <a:t>membentuk</a:t>
            </a:r>
            <a:r>
              <a:rPr lang="en-ID" dirty="0"/>
              <a:t> </a:t>
            </a:r>
            <a:r>
              <a:rPr lang="en-ID" dirty="0" err="1"/>
              <a:t>denyut</a:t>
            </a:r>
            <a:r>
              <a:rPr lang="en-ID" dirty="0"/>
              <a:t> </a:t>
            </a:r>
            <a:r>
              <a:rPr lang="en-ID" dirty="0" err="1"/>
              <a:t>nadi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Asia Tenggara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. Di </a:t>
            </a:r>
            <a:r>
              <a:rPr lang="en-ID" dirty="0" err="1"/>
              <a:t>sinilah</a:t>
            </a:r>
            <a:r>
              <a:rPr lang="en-ID" dirty="0"/>
              <a:t> </a:t>
            </a:r>
            <a:r>
              <a:rPr lang="en-ID" dirty="0" err="1"/>
              <a:t>letak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yang paling </a:t>
            </a:r>
            <a:r>
              <a:rPr lang="en-ID" dirty="0" err="1"/>
              <a:t>subtil</a:t>
            </a:r>
            <a:r>
              <a:rPr lang="en-ID" dirty="0"/>
              <a:t>: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obyek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subyek</a:t>
            </a:r>
            <a:r>
              <a:rPr lang="en-ID" dirty="0"/>
              <a:t>, </a:t>
            </a:r>
            <a:r>
              <a:rPr lang="en-ID" dirty="0" err="1"/>
              <a:t>walaupun</a:t>
            </a:r>
            <a:r>
              <a:rPr lang="en-ID" dirty="0"/>
              <a:t> </a:t>
            </a:r>
            <a:r>
              <a:rPr lang="en-ID" dirty="0" err="1"/>
              <a:t>perannya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ambigu</a:t>
            </a:r>
            <a:r>
              <a:rPr lang="en-ID" dirty="0"/>
              <a:t>—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otonom</a:t>
            </a:r>
            <a:r>
              <a:rPr lang="en-ID" dirty="0"/>
              <a:t> dan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bergantung</a:t>
            </a:r>
            <a:r>
              <a:rPr lang="en-ID" dirty="0"/>
              <a:t> pada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</a:t>
            </a:r>
          </a:p>
          <a:p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capaian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Anda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membaca</a:t>
            </a:r>
            <a:r>
              <a:rPr lang="en-ID" dirty="0"/>
              <a:t> Asia Tenggara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cermin</a:t>
            </a:r>
            <a:r>
              <a:rPr lang="en-ID" dirty="0"/>
              <a:t>: </a:t>
            </a:r>
            <a:r>
              <a:rPr lang="en-ID" dirty="0" err="1"/>
              <a:t>cermin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dunia multipolar </a:t>
            </a:r>
            <a:r>
              <a:rPr lang="en-ID" dirty="0" err="1"/>
              <a:t>dibentuk</a:t>
            </a:r>
            <a:r>
              <a:rPr lang="en-ID" dirty="0"/>
              <a:t>, </a:t>
            </a:r>
            <a:r>
              <a:rPr lang="en-ID" dirty="0" err="1"/>
              <a:t>dinegosiasikan</a:t>
            </a:r>
            <a:r>
              <a:rPr lang="en-ID" dirty="0"/>
              <a:t>, dan </a:t>
            </a:r>
            <a:r>
              <a:rPr lang="en-ID" dirty="0" err="1"/>
              <a:t>dipertaruhkan</a:t>
            </a:r>
            <a:r>
              <a:rPr lang="en-ID" dirty="0"/>
              <a:t> di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geografi</a:t>
            </a:r>
            <a:r>
              <a:rPr lang="en-ID" dirty="0"/>
              <a:t> yang </a:t>
            </a:r>
            <a:r>
              <a:rPr lang="en-ID" dirty="0" err="1"/>
              <a:t>begitu</a:t>
            </a:r>
            <a:r>
              <a:rPr lang="en-ID" dirty="0"/>
              <a:t> </a:t>
            </a:r>
            <a:r>
              <a:rPr lang="en-ID" dirty="0" err="1"/>
              <a:t>sempit</a:t>
            </a:r>
            <a:r>
              <a:rPr lang="en-ID" dirty="0"/>
              <a:t>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657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Asia Tenggara, </a:t>
            </a:r>
            <a:r>
              <a:rPr lang="en-ID" dirty="0" err="1"/>
              <a:t>saya</a:t>
            </a:r>
            <a:r>
              <a:rPr lang="en-ID" dirty="0"/>
              <a:t> </a:t>
            </a:r>
            <a:r>
              <a:rPr lang="en-ID" dirty="0" err="1"/>
              <a:t>membagi</a:t>
            </a:r>
            <a:r>
              <a:rPr lang="en-ID" dirty="0"/>
              <a:t> </a:t>
            </a:r>
            <a:r>
              <a:rPr lang="en-ID" dirty="0" err="1"/>
              <a:t>materi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poros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mulai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b="1" dirty="0"/>
              <a:t>Sejarah dan </a:t>
            </a:r>
            <a:r>
              <a:rPr lang="en-ID" b="1" dirty="0" err="1"/>
              <a:t>Dinamika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dirty="0"/>
              <a:t>. Dari </a:t>
            </a:r>
            <a:r>
              <a:rPr lang="en-ID" dirty="0" err="1"/>
              <a:t>kolonialisme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, Asia Tenggara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</a:t>
            </a:r>
            <a:r>
              <a:rPr lang="en-ID" dirty="0" err="1"/>
              <a:t>eksperimen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global. Belanda, </a:t>
            </a:r>
            <a:r>
              <a:rPr lang="en-ID" dirty="0" err="1"/>
              <a:t>Inggris</a:t>
            </a:r>
            <a:r>
              <a:rPr lang="en-ID" dirty="0"/>
              <a:t>, </a:t>
            </a:r>
            <a:r>
              <a:rPr lang="en-ID" dirty="0" err="1"/>
              <a:t>Prancis</a:t>
            </a:r>
            <a:r>
              <a:rPr lang="en-ID" dirty="0"/>
              <a:t>, </a:t>
            </a:r>
            <a:r>
              <a:rPr lang="en-ID" dirty="0" err="1"/>
              <a:t>hingga</a:t>
            </a:r>
            <a:r>
              <a:rPr lang="en-ID" dirty="0"/>
              <a:t> Amerika dan Uni Soviet, </a:t>
            </a:r>
            <a:r>
              <a:rPr lang="en-ID" dirty="0" err="1"/>
              <a:t>semuanya</a:t>
            </a:r>
            <a:r>
              <a:rPr lang="en-ID" dirty="0"/>
              <a:t> </a:t>
            </a:r>
            <a:r>
              <a:rPr lang="en-ID" dirty="0" err="1"/>
              <a:t>pernah</a:t>
            </a:r>
            <a:r>
              <a:rPr lang="en-ID" dirty="0"/>
              <a:t> </a:t>
            </a:r>
            <a:r>
              <a:rPr lang="en-ID" dirty="0" err="1"/>
              <a:t>menjejakkan</a:t>
            </a:r>
            <a:r>
              <a:rPr lang="en-ID" dirty="0"/>
              <a:t> </a:t>
            </a:r>
            <a:r>
              <a:rPr lang="en-ID" dirty="0" err="1"/>
              <a:t>pengaruhnya</a:t>
            </a:r>
            <a:r>
              <a:rPr lang="en-ID" dirty="0"/>
              <a:t> di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. Saya </a:t>
            </a:r>
            <a:r>
              <a:rPr lang="en-ID" dirty="0" err="1"/>
              <a:t>ingin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jejak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warisan</a:t>
            </a:r>
            <a:r>
              <a:rPr lang="en-ID" dirty="0"/>
              <a:t> </a:t>
            </a:r>
            <a:r>
              <a:rPr lang="en-ID" dirty="0" err="1"/>
              <a:t>kolonial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menempel</a:t>
            </a:r>
            <a:r>
              <a:rPr lang="en-ID" dirty="0"/>
              <a:t> pada </a:t>
            </a:r>
            <a:r>
              <a:rPr lang="en-ID" dirty="0" err="1"/>
              <a:t>struktur</a:t>
            </a:r>
            <a:r>
              <a:rPr lang="en-ID" dirty="0"/>
              <a:t> </a:t>
            </a:r>
            <a:r>
              <a:rPr lang="en-ID" dirty="0" err="1"/>
              <a:t>politik</a:t>
            </a:r>
            <a:r>
              <a:rPr lang="en-ID" dirty="0"/>
              <a:t> dan </a:t>
            </a:r>
            <a:r>
              <a:rPr lang="en-ID" dirty="0" err="1"/>
              <a:t>ekonomi</a:t>
            </a:r>
            <a:r>
              <a:rPr lang="en-ID" dirty="0"/>
              <a:t> negara-negara Asia Tenggara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b="1" dirty="0"/>
              <a:t>ASEAN dan </a:t>
            </a:r>
            <a:r>
              <a:rPr lang="en-ID" b="1" dirty="0" err="1"/>
              <a:t>Transformasi</a:t>
            </a:r>
            <a:r>
              <a:rPr lang="en-ID" b="1" dirty="0"/>
              <a:t> Kawasan</a:t>
            </a:r>
            <a:r>
              <a:rPr lang="en-ID" dirty="0"/>
              <a:t>. ASEAN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,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semacam</a:t>
            </a:r>
            <a:r>
              <a:rPr lang="en-ID" dirty="0"/>
              <a:t> </a:t>
            </a:r>
            <a:r>
              <a:rPr lang="en-ID" i="1" dirty="0"/>
              <a:t>social contract</a:t>
            </a:r>
            <a:r>
              <a:rPr lang="en-ID" dirty="0"/>
              <a:t> </a:t>
            </a:r>
            <a:r>
              <a:rPr lang="en-ID" dirty="0" err="1"/>
              <a:t>antarnegara</a:t>
            </a:r>
            <a:r>
              <a:rPr lang="en-ID" dirty="0"/>
              <a:t> di Asia Tenggara. Dari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awalnya</a:t>
            </a:r>
            <a:r>
              <a:rPr lang="en-ID" dirty="0"/>
              <a:t> yang </a:t>
            </a:r>
            <a:r>
              <a:rPr lang="en-ID" dirty="0" err="1"/>
              <a:t>rapuh</a:t>
            </a:r>
            <a:r>
              <a:rPr lang="en-ID" dirty="0"/>
              <a:t>, ASEAN </a:t>
            </a:r>
            <a:r>
              <a:rPr lang="en-ID" dirty="0" err="1"/>
              <a:t>berubah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platform </a:t>
            </a:r>
            <a:r>
              <a:rPr lang="en-ID" dirty="0" err="1"/>
              <a:t>integrasi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dan </a:t>
            </a:r>
            <a:r>
              <a:rPr lang="en-ID" dirty="0" err="1"/>
              <a:t>diplomasi</a:t>
            </a:r>
            <a:r>
              <a:rPr lang="en-ID" dirty="0"/>
              <a:t> multilateral yang </a:t>
            </a:r>
            <a:r>
              <a:rPr lang="en-ID" dirty="0" err="1"/>
              <a:t>unik</a:t>
            </a:r>
            <a:r>
              <a:rPr lang="en-ID" dirty="0"/>
              <a:t>. </a:t>
            </a:r>
            <a:r>
              <a:rPr lang="en-ID" dirty="0" err="1"/>
              <a:t>Pertumbuhan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, </a:t>
            </a:r>
            <a:r>
              <a:rPr lang="en-ID" dirty="0" err="1"/>
              <a:t>inisiatif</a:t>
            </a:r>
            <a:r>
              <a:rPr lang="en-ID" dirty="0"/>
              <a:t> </a:t>
            </a:r>
            <a:r>
              <a:rPr lang="en-ID" dirty="0" err="1"/>
              <a:t>integrasi</a:t>
            </a:r>
            <a:r>
              <a:rPr lang="en-ID" dirty="0"/>
              <a:t> </a:t>
            </a:r>
            <a:r>
              <a:rPr lang="en-ID" dirty="0" err="1"/>
              <a:t>seperti</a:t>
            </a:r>
            <a:r>
              <a:rPr lang="en-ID" dirty="0"/>
              <a:t> AFTA,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tantangan</a:t>
            </a:r>
            <a:r>
              <a:rPr lang="en-ID" dirty="0"/>
              <a:t> </a:t>
            </a:r>
            <a:r>
              <a:rPr lang="en-ID" dirty="0" err="1"/>
              <a:t>disrupsi</a:t>
            </a:r>
            <a:r>
              <a:rPr lang="en-ID" dirty="0"/>
              <a:t> </a:t>
            </a:r>
            <a:r>
              <a:rPr lang="en-ID" dirty="0" err="1"/>
              <a:t>globalisasi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dibaca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kacamata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bahas</a:t>
            </a:r>
            <a:r>
              <a:rPr lang="en-ID" dirty="0"/>
              <a:t> </a:t>
            </a:r>
            <a:r>
              <a:rPr lang="en-ID" b="1" dirty="0" err="1"/>
              <a:t>Kekuatan</a:t>
            </a:r>
            <a:r>
              <a:rPr lang="en-ID" b="1" dirty="0"/>
              <a:t> </a:t>
            </a:r>
            <a:r>
              <a:rPr lang="en-ID" b="1" dirty="0" err="1"/>
              <a:t>Besar</a:t>
            </a:r>
            <a:r>
              <a:rPr lang="en-ID" b="1" dirty="0"/>
              <a:t> di Asia Tenggara</a:t>
            </a:r>
            <a:r>
              <a:rPr lang="en-ID" dirty="0"/>
              <a:t>. Di </a:t>
            </a:r>
            <a:r>
              <a:rPr lang="en-ID" dirty="0" err="1"/>
              <a:t>sinilah</a:t>
            </a:r>
            <a:r>
              <a:rPr lang="en-ID" dirty="0"/>
              <a:t> </a:t>
            </a:r>
            <a:r>
              <a:rPr lang="en-ID" dirty="0" err="1"/>
              <a:t>letak</a:t>
            </a:r>
            <a:r>
              <a:rPr lang="en-ID" dirty="0"/>
              <a:t> </a:t>
            </a:r>
            <a:r>
              <a:rPr lang="en-ID" dirty="0" err="1"/>
              <a:t>ketegangan</a:t>
            </a:r>
            <a:r>
              <a:rPr lang="en-ID" dirty="0"/>
              <a:t>: Amerika </a:t>
            </a:r>
            <a:r>
              <a:rPr lang="en-ID" dirty="0" err="1"/>
              <a:t>Serikat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strategi containment </a:t>
            </a:r>
            <a:r>
              <a:rPr lang="en-ID" dirty="0" err="1"/>
              <a:t>barunya</a:t>
            </a:r>
            <a:r>
              <a:rPr lang="en-ID" dirty="0"/>
              <a:t>, </a:t>
            </a:r>
            <a:r>
              <a:rPr lang="en-ID" dirty="0" err="1"/>
              <a:t>Cina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ambisi</a:t>
            </a:r>
            <a:r>
              <a:rPr lang="en-ID" dirty="0"/>
              <a:t> Belt and Road Initiative, dan ASEAN yang </a:t>
            </a:r>
            <a:r>
              <a:rPr lang="en-ID" dirty="0" err="1"/>
              <a:t>berusaha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otonomi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. </a:t>
            </a:r>
            <a:r>
              <a:rPr lang="en-ID" dirty="0" err="1"/>
              <a:t>Pertanyaan</a:t>
            </a:r>
            <a:r>
              <a:rPr lang="en-ID" dirty="0"/>
              <a:t> yang </a:t>
            </a:r>
            <a:r>
              <a:rPr lang="en-ID" dirty="0" err="1"/>
              <a:t>selalu</a:t>
            </a:r>
            <a:r>
              <a:rPr lang="en-ID" dirty="0"/>
              <a:t> </a:t>
            </a:r>
            <a:r>
              <a:rPr lang="en-ID" dirty="0" err="1"/>
              <a:t>muncul</a:t>
            </a:r>
            <a:r>
              <a:rPr lang="en-ID" dirty="0"/>
              <a:t>: </a:t>
            </a:r>
            <a:r>
              <a:rPr lang="en-ID" dirty="0" err="1"/>
              <a:t>Apakah</a:t>
            </a:r>
            <a:r>
              <a:rPr lang="en-ID" dirty="0"/>
              <a:t> Asia Tenggara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‘periphery’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hegemoni</a:t>
            </a:r>
            <a:r>
              <a:rPr lang="en-ID" dirty="0"/>
              <a:t> global,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</a:t>
            </a:r>
            <a:r>
              <a:rPr lang="en-ID" dirty="0" err="1"/>
              <a:t>gravitasi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?</a:t>
            </a:r>
          </a:p>
          <a:p>
            <a:r>
              <a:rPr lang="en-ID" dirty="0"/>
              <a:t>Jadi, content map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daftar </a:t>
            </a:r>
            <a:r>
              <a:rPr lang="en-ID" dirty="0" err="1"/>
              <a:t>isi</a:t>
            </a:r>
            <a:r>
              <a:rPr lang="en-ID" dirty="0"/>
              <a:t>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peta</a:t>
            </a:r>
            <a:r>
              <a:rPr lang="en-ID" dirty="0"/>
              <a:t> </a:t>
            </a:r>
            <a:r>
              <a:rPr lang="en-ID" dirty="0" err="1"/>
              <a:t>navigasi</a:t>
            </a:r>
            <a:r>
              <a:rPr lang="en-ID" dirty="0"/>
              <a:t>: </a:t>
            </a:r>
            <a:r>
              <a:rPr lang="en-ID" dirty="0" err="1"/>
              <a:t>dari</a:t>
            </a:r>
            <a:r>
              <a:rPr lang="en-ID" dirty="0"/>
              <a:t> masa </a:t>
            </a:r>
            <a:r>
              <a:rPr lang="en-ID" dirty="0" err="1"/>
              <a:t>lalu</a:t>
            </a:r>
            <a:r>
              <a:rPr lang="en-ID" dirty="0"/>
              <a:t> </a:t>
            </a:r>
            <a:r>
              <a:rPr lang="en-ID" dirty="0" err="1"/>
              <a:t>kolonialisme</a:t>
            </a:r>
            <a:r>
              <a:rPr lang="en-ID" dirty="0"/>
              <a:t>,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ASEAN,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tarikan</a:t>
            </a:r>
            <a:r>
              <a:rPr lang="en-ID" dirty="0"/>
              <a:t> magnet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 Saya </a:t>
            </a:r>
            <a:r>
              <a:rPr lang="en-ID" dirty="0" err="1"/>
              <a:t>ingin</a:t>
            </a:r>
            <a:r>
              <a:rPr lang="en-ID" dirty="0"/>
              <a:t> Anda </a:t>
            </a:r>
            <a:r>
              <a:rPr lang="en-ID" dirty="0" err="1"/>
              <a:t>membaca</a:t>
            </a:r>
            <a:r>
              <a:rPr lang="en-ID" dirty="0"/>
              <a:t> Asia Tenggara </a:t>
            </a:r>
            <a:r>
              <a:rPr lang="en-ID" dirty="0" err="1"/>
              <a:t>seperti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navigator yang </a:t>
            </a:r>
            <a:r>
              <a:rPr lang="en-ID" dirty="0" err="1"/>
              <a:t>mengarungi</a:t>
            </a:r>
            <a:r>
              <a:rPr lang="en-ID" dirty="0"/>
              <a:t> </a:t>
            </a:r>
            <a:r>
              <a:rPr lang="en-ID" dirty="0" err="1"/>
              <a:t>lautan</a:t>
            </a:r>
            <a:r>
              <a:rPr lang="en-ID" dirty="0"/>
              <a:t>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badai</a:t>
            </a:r>
            <a:r>
              <a:rPr lang="en-ID" dirty="0"/>
              <a:t>—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dirty="0" err="1"/>
              <a:t>peta</a:t>
            </a:r>
            <a:r>
              <a:rPr lang="en-ID" dirty="0"/>
              <a:t>, </a:t>
            </a:r>
            <a:r>
              <a:rPr lang="en-ID" dirty="0" err="1"/>
              <a:t>mengukur</a:t>
            </a:r>
            <a:r>
              <a:rPr lang="en-ID" dirty="0"/>
              <a:t> </a:t>
            </a:r>
            <a:r>
              <a:rPr lang="en-ID" dirty="0" err="1"/>
              <a:t>arus</a:t>
            </a:r>
            <a:r>
              <a:rPr lang="en-ID" dirty="0"/>
              <a:t>, dan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mana </a:t>
            </a:r>
            <a:r>
              <a:rPr lang="en-ID" dirty="0" err="1"/>
              <a:t>kapal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dibawa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3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Pasca</a:t>
            </a:r>
            <a:r>
              <a:rPr lang="en-ID" dirty="0"/>
              <a:t> </a:t>
            </a:r>
            <a:r>
              <a:rPr lang="en-ID" dirty="0" err="1"/>
              <a:t>runtuhnya</a:t>
            </a:r>
            <a:r>
              <a:rPr lang="en-ID" dirty="0"/>
              <a:t> </a:t>
            </a:r>
            <a:r>
              <a:rPr lang="en-ID" dirty="0" err="1"/>
              <a:t>tembok</a:t>
            </a:r>
            <a:r>
              <a:rPr lang="en-ID" dirty="0"/>
              <a:t> Berlin dan </a:t>
            </a:r>
            <a:r>
              <a:rPr lang="en-ID" dirty="0" err="1"/>
              <a:t>bubarnya</a:t>
            </a:r>
            <a:r>
              <a:rPr lang="en-ID" dirty="0"/>
              <a:t> Uni Soviet, Asia Tenggara </a:t>
            </a:r>
            <a:r>
              <a:rPr lang="en-ID" dirty="0" err="1"/>
              <a:t>menemukan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lanskap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yang </a:t>
            </a:r>
            <a:r>
              <a:rPr lang="en-ID" dirty="0" err="1"/>
              <a:t>benar-benar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. Kawasan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i="1" dirty="0"/>
              <a:t>buffer zone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i="1" dirty="0"/>
              <a:t>proxy battlefield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temu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arsitektur</a:t>
            </a:r>
            <a:r>
              <a:rPr lang="en-ID" dirty="0"/>
              <a:t> Indo-</a:t>
            </a:r>
            <a:r>
              <a:rPr lang="en-ID" dirty="0" err="1"/>
              <a:t>Pasifik</a:t>
            </a:r>
            <a:r>
              <a:rPr lang="en-ID" dirty="0"/>
              <a:t> yang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, Asia Tenggara </a:t>
            </a:r>
            <a:r>
              <a:rPr lang="en-ID" b="1" dirty="0" err="1"/>
              <a:t>beralih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periferi</a:t>
            </a:r>
            <a:r>
              <a:rPr lang="en-ID" b="1" dirty="0"/>
              <a:t> </a:t>
            </a:r>
            <a:r>
              <a:rPr lang="en-ID" b="1" dirty="0" err="1"/>
              <a:t>kolonial</a:t>
            </a:r>
            <a:r>
              <a:rPr lang="en-ID" b="1" dirty="0"/>
              <a:t> </a:t>
            </a:r>
            <a:r>
              <a:rPr lang="en-ID" b="1" dirty="0" err="1"/>
              <a:t>menjadi</a:t>
            </a:r>
            <a:r>
              <a:rPr lang="en-ID" b="1" dirty="0"/>
              <a:t> </a:t>
            </a:r>
            <a:r>
              <a:rPr lang="en-ID" b="1" dirty="0" err="1"/>
              <a:t>fokus</a:t>
            </a:r>
            <a:r>
              <a:rPr lang="en-ID" b="1" dirty="0"/>
              <a:t> </a:t>
            </a:r>
            <a:r>
              <a:rPr lang="en-ID" b="1" dirty="0" err="1"/>
              <a:t>strategis</a:t>
            </a:r>
            <a:r>
              <a:rPr lang="en-ID" b="1" dirty="0"/>
              <a:t> global</a:t>
            </a:r>
            <a:r>
              <a:rPr lang="en-ID" dirty="0"/>
              <a:t>. Kawasan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dipandang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pinggiran</a:t>
            </a:r>
            <a:r>
              <a:rPr lang="en-ID" dirty="0"/>
              <a:t> dunia,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i="1" dirty="0"/>
              <a:t>crossroads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, </a:t>
            </a:r>
            <a:r>
              <a:rPr lang="en-ID" dirty="0" err="1"/>
              <a:t>energi</a:t>
            </a:r>
            <a:r>
              <a:rPr lang="en-ID" dirty="0"/>
              <a:t>, dan </a:t>
            </a:r>
            <a:r>
              <a:rPr lang="en-ID" dirty="0" err="1"/>
              <a:t>keamanan</a:t>
            </a:r>
            <a:r>
              <a:rPr lang="en-ID" dirty="0"/>
              <a:t> global.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literatur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menyebut</a:t>
            </a:r>
            <a:r>
              <a:rPr lang="en-ID" dirty="0"/>
              <a:t> Asia Tenggara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i="1" dirty="0"/>
              <a:t>strategic hinge</a:t>
            </a:r>
            <a:r>
              <a:rPr lang="en-ID" dirty="0"/>
              <a:t>—</a:t>
            </a:r>
            <a:r>
              <a:rPr lang="en-ID" dirty="0" err="1"/>
              <a:t>engsel</a:t>
            </a:r>
            <a:r>
              <a:rPr lang="en-ID" dirty="0"/>
              <a:t> yang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perputaran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Samudera</a:t>
            </a:r>
            <a:r>
              <a:rPr lang="en-ID" dirty="0"/>
              <a:t> </a:t>
            </a:r>
            <a:r>
              <a:rPr lang="en-ID" dirty="0" err="1"/>
              <a:t>Hindia</a:t>
            </a:r>
            <a:r>
              <a:rPr lang="en-ID" dirty="0"/>
              <a:t> dan </a:t>
            </a:r>
            <a:r>
              <a:rPr lang="en-ID" dirty="0" err="1"/>
              <a:t>Pasifik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/>
              <a:t>ASEAN </a:t>
            </a:r>
            <a:r>
              <a:rPr lang="en-ID" b="1" dirty="0" err="1"/>
              <a:t>muncul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platform multilateral</a:t>
            </a:r>
            <a:r>
              <a:rPr lang="en-ID" dirty="0"/>
              <a:t>. </a:t>
            </a:r>
            <a:r>
              <a:rPr lang="en-ID" dirty="0" err="1"/>
              <a:t>Walaupun</a:t>
            </a:r>
            <a:r>
              <a:rPr lang="en-ID" dirty="0"/>
              <a:t>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disebut</a:t>
            </a:r>
            <a:r>
              <a:rPr lang="en-ID" dirty="0"/>
              <a:t> </a:t>
            </a:r>
            <a:r>
              <a:rPr lang="en-ID" dirty="0" err="1"/>
              <a:t>lemah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militer</a:t>
            </a:r>
            <a:r>
              <a:rPr lang="en-ID" dirty="0"/>
              <a:t>, ASEAN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menawarkan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dimiliki</a:t>
            </a:r>
            <a:r>
              <a:rPr lang="en-ID" dirty="0"/>
              <a:t> NATO </a:t>
            </a:r>
            <a:r>
              <a:rPr lang="en-ID" dirty="0" err="1"/>
              <a:t>maupun</a:t>
            </a:r>
            <a:r>
              <a:rPr lang="en-ID" dirty="0"/>
              <a:t> Uni </a:t>
            </a:r>
            <a:r>
              <a:rPr lang="en-ID" dirty="0" err="1"/>
              <a:t>Eropa</a:t>
            </a:r>
            <a:r>
              <a:rPr lang="en-ID" dirty="0"/>
              <a:t>: </a:t>
            </a:r>
            <a:r>
              <a:rPr lang="en-ID" dirty="0" err="1"/>
              <a:t>mekanisme</a:t>
            </a:r>
            <a:r>
              <a:rPr lang="en-ID" dirty="0"/>
              <a:t> </a:t>
            </a:r>
            <a:r>
              <a:rPr lang="en-ID" dirty="0" err="1"/>
              <a:t>konsensus</a:t>
            </a:r>
            <a:r>
              <a:rPr lang="en-ID" dirty="0"/>
              <a:t> yang </a:t>
            </a:r>
            <a:r>
              <a:rPr lang="en-ID" dirty="0" err="1"/>
              <a:t>lentur</a:t>
            </a:r>
            <a:r>
              <a:rPr lang="en-ID" dirty="0"/>
              <a:t>, yang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aktor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—AS, </a:t>
            </a:r>
            <a:r>
              <a:rPr lang="en-ID" dirty="0" err="1"/>
              <a:t>Cina</a:t>
            </a:r>
            <a:r>
              <a:rPr lang="en-ID" dirty="0"/>
              <a:t>, </a:t>
            </a:r>
            <a:r>
              <a:rPr lang="en-ID" dirty="0" err="1"/>
              <a:t>Jepang</a:t>
            </a:r>
            <a:r>
              <a:rPr lang="en-ID" dirty="0"/>
              <a:t>—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masuk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orbit </a:t>
            </a:r>
            <a:r>
              <a:rPr lang="en-ID" dirty="0" err="1"/>
              <a:t>diplomasi</a:t>
            </a:r>
            <a:r>
              <a:rPr lang="en-ID" dirty="0"/>
              <a:t> regional. </a:t>
            </a:r>
            <a:r>
              <a:rPr lang="en-ID" dirty="0" err="1"/>
              <a:t>Dengan</a:t>
            </a:r>
            <a:r>
              <a:rPr lang="en-ID" dirty="0"/>
              <a:t> kata lain, ASEAN </a:t>
            </a:r>
            <a:r>
              <a:rPr lang="en-ID" dirty="0" err="1"/>
              <a:t>menjadi</a:t>
            </a:r>
            <a:r>
              <a:rPr lang="en-ID" dirty="0"/>
              <a:t> arena </a:t>
            </a:r>
            <a:r>
              <a:rPr lang="en-ID" i="1" dirty="0"/>
              <a:t>hedging strategy</a:t>
            </a:r>
            <a:r>
              <a:rPr lang="en-ID" dirty="0"/>
              <a:t>,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negara </a:t>
            </a:r>
            <a:r>
              <a:rPr lang="en-ID" dirty="0" err="1"/>
              <a:t>anggotanya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global.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b="1" dirty="0" err="1"/>
              <a:t>globalisasi</a:t>
            </a:r>
            <a:r>
              <a:rPr lang="en-ID" b="1" dirty="0"/>
              <a:t> dan </a:t>
            </a:r>
            <a:r>
              <a:rPr lang="en-ID" b="1" dirty="0" err="1"/>
              <a:t>pertumbuhan</a:t>
            </a:r>
            <a:r>
              <a:rPr lang="en-ID" b="1" dirty="0"/>
              <a:t> </a:t>
            </a:r>
            <a:r>
              <a:rPr lang="en-ID" b="1" dirty="0" err="1"/>
              <a:t>ekonomi</a:t>
            </a:r>
            <a:r>
              <a:rPr lang="en-ID" dirty="0"/>
              <a:t> </a:t>
            </a:r>
            <a:r>
              <a:rPr lang="en-ID" dirty="0" err="1"/>
              <a:t>mendorong</a:t>
            </a:r>
            <a:r>
              <a:rPr lang="en-ID" dirty="0"/>
              <a:t> </a:t>
            </a:r>
            <a:r>
              <a:rPr lang="en-ID" dirty="0" err="1"/>
              <a:t>relevansi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. Ketika </a:t>
            </a:r>
            <a:r>
              <a:rPr lang="en-ID" dirty="0" err="1"/>
              <a:t>Cina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‘world factory’ dan Asia Tenggara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rantai</a:t>
            </a:r>
            <a:r>
              <a:rPr lang="en-ID" dirty="0"/>
              <a:t> </a:t>
            </a:r>
            <a:r>
              <a:rPr lang="en-ID" dirty="0" err="1"/>
              <a:t>pasok</a:t>
            </a:r>
            <a:r>
              <a:rPr lang="en-ID" dirty="0"/>
              <a:t> global,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tank dan </a:t>
            </a:r>
            <a:r>
              <a:rPr lang="en-ID" dirty="0" err="1"/>
              <a:t>kapal</a:t>
            </a:r>
            <a:r>
              <a:rPr lang="en-ID" dirty="0"/>
              <a:t> </a:t>
            </a:r>
            <a:r>
              <a:rPr lang="en-ID" dirty="0" err="1"/>
              <a:t>perang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pabrik</a:t>
            </a:r>
            <a:r>
              <a:rPr lang="en-ID" dirty="0"/>
              <a:t>, </a:t>
            </a:r>
            <a:r>
              <a:rPr lang="en-ID" dirty="0" err="1"/>
              <a:t>pelabuhan</a:t>
            </a:r>
            <a:r>
              <a:rPr lang="en-ID" dirty="0"/>
              <a:t>, dan data.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i="1" dirty="0"/>
              <a:t>geo-economics of power</a:t>
            </a:r>
            <a:r>
              <a:rPr lang="en-ID" dirty="0"/>
              <a:t>, di mana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senjata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.</a:t>
            </a:r>
          </a:p>
          <a:p>
            <a:r>
              <a:rPr lang="en-ID" dirty="0"/>
              <a:t>Dan </a:t>
            </a:r>
            <a:r>
              <a:rPr lang="en-ID" dirty="0" err="1"/>
              <a:t>terakhir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b="1" dirty="0" err="1"/>
              <a:t>rivalitas</a:t>
            </a:r>
            <a:r>
              <a:rPr lang="en-ID" b="1" dirty="0"/>
              <a:t> AS–</a:t>
            </a:r>
            <a:r>
              <a:rPr lang="en-ID" b="1" dirty="0" err="1"/>
              <a:t>Cina</a:t>
            </a:r>
            <a:r>
              <a:rPr lang="en-ID" dirty="0"/>
              <a:t> </a:t>
            </a:r>
            <a:r>
              <a:rPr lang="en-ID" dirty="0" err="1"/>
              <a:t>menjadikan</a:t>
            </a:r>
            <a:r>
              <a:rPr lang="en-ID" dirty="0"/>
              <a:t> Asia Tenggara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wilayah transit,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i="1" dirty="0"/>
              <a:t>theatre of competition</a:t>
            </a:r>
            <a:r>
              <a:rPr lang="en-ID" dirty="0"/>
              <a:t>. </a:t>
            </a:r>
            <a:r>
              <a:rPr lang="en-ID" dirty="0" err="1"/>
              <a:t>Laut</a:t>
            </a:r>
            <a:r>
              <a:rPr lang="en-ID" dirty="0"/>
              <a:t> </a:t>
            </a:r>
            <a:r>
              <a:rPr lang="en-ID" dirty="0" err="1"/>
              <a:t>Cina</a:t>
            </a:r>
            <a:r>
              <a:rPr lang="en-ID" dirty="0"/>
              <a:t> Selatan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tumpukan</a:t>
            </a:r>
            <a:r>
              <a:rPr lang="en-ID" dirty="0"/>
              <a:t> batu </a:t>
            </a:r>
            <a:r>
              <a:rPr lang="en-ID" dirty="0" err="1"/>
              <a:t>karang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garis </a:t>
            </a:r>
            <a:r>
              <a:rPr lang="en-ID" dirty="0" err="1"/>
              <a:t>putus-putus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siapa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main Indo-</a:t>
            </a:r>
            <a:r>
              <a:rPr lang="en-ID" dirty="0" err="1"/>
              <a:t>Pasifik</a:t>
            </a:r>
            <a:r>
              <a:rPr lang="en-ID" dirty="0"/>
              <a:t> </a:t>
            </a:r>
            <a:r>
              <a:rPr lang="en-ID" dirty="0" err="1"/>
              <a:t>abad</a:t>
            </a:r>
            <a:r>
              <a:rPr lang="en-ID" dirty="0"/>
              <a:t> ke-21.</a:t>
            </a:r>
          </a:p>
          <a:p>
            <a:r>
              <a:rPr lang="en-ID" dirty="0"/>
              <a:t>Jadi,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 di Asia Tenggara </a:t>
            </a:r>
            <a:r>
              <a:rPr lang="en-ID" dirty="0" err="1"/>
              <a:t>bukanlah</a:t>
            </a:r>
            <a:r>
              <a:rPr lang="en-ID" dirty="0"/>
              <a:t> </a:t>
            </a:r>
            <a:r>
              <a:rPr lang="en-ID" dirty="0" err="1"/>
              <a:t>pergeseran</a:t>
            </a:r>
            <a:r>
              <a:rPr lang="en-ID" dirty="0"/>
              <a:t> </a:t>
            </a:r>
            <a:r>
              <a:rPr lang="en-ID" dirty="0" err="1"/>
              <a:t>biasa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metamorfosis</a:t>
            </a:r>
            <a:r>
              <a:rPr lang="en-ID" dirty="0"/>
              <a:t>: </a:t>
            </a:r>
            <a:r>
              <a:rPr lang="en-ID" dirty="0" err="1"/>
              <a:t>dari</a:t>
            </a:r>
            <a:r>
              <a:rPr lang="en-ID" dirty="0"/>
              <a:t> ‘periphery’ </a:t>
            </a:r>
            <a:r>
              <a:rPr lang="en-ID" dirty="0" err="1"/>
              <a:t>menjadi</a:t>
            </a:r>
            <a:r>
              <a:rPr lang="en-ID" dirty="0"/>
              <a:t> ‘</a:t>
            </a:r>
            <a:r>
              <a:rPr lang="en-ID" dirty="0" err="1"/>
              <a:t>center</a:t>
            </a:r>
            <a:r>
              <a:rPr lang="en-ID" dirty="0"/>
              <a:t> stage’,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obyek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penentu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 </a:t>
            </a:r>
            <a:r>
              <a:rPr lang="en-ID" dirty="0" err="1"/>
              <a:t>arsitektur</a:t>
            </a:r>
            <a:r>
              <a:rPr lang="en-ID" dirty="0"/>
              <a:t> global. </a:t>
            </a:r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</a:t>
            </a:r>
            <a:r>
              <a:rPr lang="en-ID" dirty="0" err="1"/>
              <a:t>tempat</a:t>
            </a:r>
            <a:r>
              <a:rPr lang="en-ID" dirty="0"/>
              <a:t> ASEAN, </a:t>
            </a:r>
            <a:r>
              <a:rPr lang="en-ID" dirty="0" err="1"/>
              <a:t>Cina</a:t>
            </a:r>
            <a:r>
              <a:rPr lang="en-ID" dirty="0"/>
              <a:t>, dan Amerika </a:t>
            </a:r>
            <a:r>
              <a:rPr lang="en-ID" dirty="0" err="1"/>
              <a:t>Serikat</a:t>
            </a:r>
            <a:r>
              <a:rPr lang="en-ID" dirty="0"/>
              <a:t> </a:t>
            </a:r>
            <a:r>
              <a:rPr lang="en-ID" dirty="0" err="1"/>
              <a:t>menari</a:t>
            </a:r>
            <a:r>
              <a:rPr lang="en-ID" dirty="0"/>
              <a:t>, </a:t>
            </a:r>
            <a:r>
              <a:rPr lang="en-ID" dirty="0" err="1"/>
              <a:t>bernegosiasi</a:t>
            </a:r>
            <a:r>
              <a:rPr lang="en-ID" dirty="0"/>
              <a:t>, dan </a:t>
            </a:r>
            <a:r>
              <a:rPr lang="en-ID" dirty="0" err="1"/>
              <a:t>berkonflik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simfoni</a:t>
            </a:r>
            <a:r>
              <a:rPr lang="en-ID" dirty="0"/>
              <a:t> multipolar yang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bergerak</a:t>
            </a:r>
            <a:r>
              <a:rPr lang="en-ID" dirty="0"/>
              <a:t>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669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Kasus</a:t>
            </a:r>
            <a:r>
              <a:rPr lang="en-ID" dirty="0"/>
              <a:t> ASEAN+3 dan RCEP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ilustrasi</a:t>
            </a:r>
            <a:r>
              <a:rPr lang="en-ID" dirty="0"/>
              <a:t> paling </a:t>
            </a:r>
            <a:r>
              <a:rPr lang="en-ID" dirty="0" err="1"/>
              <a:t>konkret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transformasi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Asia Tenggara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.</a:t>
            </a:r>
          </a:p>
          <a:p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dirty="0" err="1"/>
              <a:t>mari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lihat</a:t>
            </a:r>
            <a:r>
              <a:rPr lang="en-ID" dirty="0"/>
              <a:t> </a:t>
            </a:r>
            <a:r>
              <a:rPr lang="en-ID" b="1" dirty="0"/>
              <a:t>ASEAN+3</a:t>
            </a:r>
            <a:r>
              <a:rPr lang="en-ID" dirty="0"/>
              <a:t>. Format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tambahan</a:t>
            </a:r>
            <a:r>
              <a:rPr lang="en-ID" dirty="0"/>
              <a:t> </a:t>
            </a:r>
            <a:r>
              <a:rPr lang="en-ID" dirty="0" err="1"/>
              <a:t>Cina</a:t>
            </a:r>
            <a:r>
              <a:rPr lang="en-ID" dirty="0"/>
              <a:t>, </a:t>
            </a:r>
            <a:r>
              <a:rPr lang="en-ID" dirty="0" err="1"/>
              <a:t>Jepang</a:t>
            </a:r>
            <a:r>
              <a:rPr lang="en-ID" dirty="0"/>
              <a:t>, dan Korea Selatan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lingkaran</a:t>
            </a:r>
            <a:r>
              <a:rPr lang="en-ID" dirty="0"/>
              <a:t> ASEAN.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pengakuan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Asia Tenggara </a:t>
            </a:r>
            <a:r>
              <a:rPr lang="en-ID" dirty="0" err="1"/>
              <a:t>adalah</a:t>
            </a:r>
            <a:r>
              <a:rPr lang="en-ID" dirty="0"/>
              <a:t> ‘hub’ </a:t>
            </a:r>
            <a:r>
              <a:rPr lang="en-ID" dirty="0" err="1"/>
              <a:t>diplomasi</a:t>
            </a:r>
            <a:r>
              <a:rPr lang="en-ID" dirty="0"/>
              <a:t> Asia Timur. </a:t>
            </a:r>
            <a:r>
              <a:rPr lang="en-ID" dirty="0" err="1"/>
              <a:t>Dengan</a:t>
            </a:r>
            <a:r>
              <a:rPr lang="en-ID" dirty="0"/>
              <a:t> kata lain, ASEAN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penerima</a:t>
            </a:r>
            <a:r>
              <a:rPr lang="en-ID" dirty="0"/>
              <a:t> </a:t>
            </a:r>
            <a:r>
              <a:rPr lang="en-ID" dirty="0" err="1"/>
              <a:t>dampak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fasilitator</a:t>
            </a:r>
            <a:r>
              <a:rPr lang="en-ID" dirty="0"/>
              <a:t> </a:t>
            </a:r>
            <a:r>
              <a:rPr lang="en-ID" dirty="0" err="1"/>
              <a:t>percakapan</a:t>
            </a:r>
            <a:r>
              <a:rPr lang="en-ID" dirty="0"/>
              <a:t> </a:t>
            </a:r>
            <a:r>
              <a:rPr lang="en-ID" dirty="0" err="1"/>
              <a:t>antar-kekuatan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Asia. </a:t>
            </a:r>
            <a:r>
              <a:rPr lang="en-ID" dirty="0" err="1"/>
              <a:t>Cina</a:t>
            </a:r>
            <a:r>
              <a:rPr lang="en-ID" dirty="0"/>
              <a:t> </a:t>
            </a:r>
            <a:r>
              <a:rPr lang="en-ID" dirty="0" err="1"/>
              <a:t>membawa</a:t>
            </a:r>
            <a:r>
              <a:rPr lang="en-ID" dirty="0"/>
              <a:t> </a:t>
            </a:r>
            <a:r>
              <a:rPr lang="en-ID" dirty="0" err="1"/>
              <a:t>kepentingan</a:t>
            </a:r>
            <a:r>
              <a:rPr lang="en-ID" dirty="0"/>
              <a:t> Belt and Road, </a:t>
            </a:r>
            <a:r>
              <a:rPr lang="en-ID" dirty="0" err="1"/>
              <a:t>Jepang</a:t>
            </a:r>
            <a:r>
              <a:rPr lang="en-ID" dirty="0"/>
              <a:t> </a:t>
            </a:r>
            <a:r>
              <a:rPr lang="en-ID" dirty="0" err="1"/>
              <a:t>membawa</a:t>
            </a:r>
            <a:r>
              <a:rPr lang="en-ID" dirty="0"/>
              <a:t> model 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berbasis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dan </a:t>
            </a:r>
            <a:r>
              <a:rPr lang="en-ID" dirty="0" err="1"/>
              <a:t>investasi</a:t>
            </a:r>
            <a:r>
              <a:rPr lang="en-ID" dirty="0"/>
              <a:t>, </a:t>
            </a:r>
            <a:r>
              <a:rPr lang="en-ID" dirty="0" err="1"/>
              <a:t>sementara</a:t>
            </a:r>
            <a:r>
              <a:rPr lang="en-ID" dirty="0"/>
              <a:t> Korea Selatan </a:t>
            </a:r>
            <a:r>
              <a:rPr lang="en-ID" dirty="0" err="1"/>
              <a:t>mengedepankan</a:t>
            </a:r>
            <a:r>
              <a:rPr lang="en-ID" dirty="0"/>
              <a:t> </a:t>
            </a:r>
            <a:r>
              <a:rPr lang="en-ID" dirty="0" err="1"/>
              <a:t>inovasi</a:t>
            </a:r>
            <a:r>
              <a:rPr lang="en-ID" dirty="0"/>
              <a:t> dan </a:t>
            </a:r>
            <a:r>
              <a:rPr lang="en-ID" dirty="0" err="1"/>
              <a:t>diplomasi</a:t>
            </a:r>
            <a:r>
              <a:rPr lang="en-ID" dirty="0"/>
              <a:t> </a:t>
            </a:r>
            <a:r>
              <a:rPr lang="en-ID" dirty="0" err="1"/>
              <a:t>budaya</a:t>
            </a:r>
            <a:r>
              <a:rPr lang="en-ID" dirty="0"/>
              <a:t>. ASEAN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ketiganya</a:t>
            </a:r>
            <a:r>
              <a:rPr lang="en-ID" dirty="0"/>
              <a:t> </a:t>
            </a:r>
            <a:r>
              <a:rPr lang="en-ID" dirty="0" err="1"/>
              <a:t>bertemu</a:t>
            </a:r>
            <a:r>
              <a:rPr lang="en-ID" dirty="0"/>
              <a:t>, </a:t>
            </a:r>
            <a:r>
              <a:rPr lang="en-ID" dirty="0" err="1"/>
              <a:t>bernegosiasi</a:t>
            </a:r>
            <a:r>
              <a:rPr lang="en-ID" dirty="0"/>
              <a:t>, dan </a:t>
            </a:r>
            <a:r>
              <a:rPr lang="en-ID" dirty="0" err="1"/>
              <a:t>terkadang</a:t>
            </a:r>
            <a:r>
              <a:rPr lang="en-ID" dirty="0"/>
              <a:t> </a:t>
            </a:r>
            <a:r>
              <a:rPr lang="en-ID" dirty="0" err="1"/>
              <a:t>berbenturan</a:t>
            </a:r>
            <a:r>
              <a:rPr lang="en-ID" dirty="0"/>
              <a:t>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/>
              <a:t>RCEP (Regional Comprehensive Economic Partnership)</a:t>
            </a:r>
            <a:r>
              <a:rPr lang="en-ID" dirty="0"/>
              <a:t>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perjanjian</a:t>
            </a:r>
            <a:r>
              <a:rPr lang="en-ID" dirty="0"/>
              <a:t> </a:t>
            </a:r>
            <a:r>
              <a:rPr lang="en-ID" dirty="0" err="1"/>
              <a:t>dagang</a:t>
            </a:r>
            <a:r>
              <a:rPr lang="en-ID" dirty="0"/>
              <a:t> </a:t>
            </a:r>
            <a:r>
              <a:rPr lang="en-ID" dirty="0" err="1"/>
              <a:t>terbesar</a:t>
            </a:r>
            <a:r>
              <a:rPr lang="en-ID" dirty="0"/>
              <a:t> di dunia,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arsitektur</a:t>
            </a:r>
            <a:r>
              <a:rPr lang="en-ID" dirty="0"/>
              <a:t> geo-</a:t>
            </a:r>
            <a:r>
              <a:rPr lang="en-ID" dirty="0" err="1"/>
              <a:t>ekonomi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yang </a:t>
            </a:r>
            <a:r>
              <a:rPr lang="en-ID" dirty="0" err="1"/>
              <a:t>lahir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Asia. </a:t>
            </a:r>
            <a:r>
              <a:rPr lang="en-ID" dirty="0" err="1"/>
              <a:t>Dengan</a:t>
            </a:r>
            <a:r>
              <a:rPr lang="en-ID" dirty="0"/>
              <a:t> RCEP, ASEAN </a:t>
            </a:r>
            <a:r>
              <a:rPr lang="en-ID" dirty="0" err="1"/>
              <a:t>berhasil</a:t>
            </a:r>
            <a:r>
              <a:rPr lang="en-ID" dirty="0"/>
              <a:t> </a:t>
            </a:r>
            <a:r>
              <a:rPr lang="en-ID" dirty="0" err="1"/>
              <a:t>memosisikan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i="1" dirty="0"/>
              <a:t>rule-setter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integrasi</a:t>
            </a:r>
            <a:r>
              <a:rPr lang="en-ID" dirty="0"/>
              <a:t> </a:t>
            </a:r>
            <a:r>
              <a:rPr lang="en-ID" dirty="0" err="1"/>
              <a:t>ekonomi</a:t>
            </a:r>
            <a:r>
              <a:rPr lang="en-ID" dirty="0"/>
              <a:t> regional. </a:t>
            </a:r>
            <a:r>
              <a:rPr lang="en-ID" dirty="0" err="1"/>
              <a:t>Bayangkan</a:t>
            </a:r>
            <a:r>
              <a:rPr lang="en-ID" dirty="0"/>
              <a:t>: di </a:t>
            </a:r>
            <a:r>
              <a:rPr lang="en-ID" dirty="0" err="1"/>
              <a:t>tengah</a:t>
            </a:r>
            <a:r>
              <a:rPr lang="en-ID" dirty="0"/>
              <a:t> </a:t>
            </a:r>
            <a:r>
              <a:rPr lang="en-ID" dirty="0" err="1"/>
              <a:t>rivalitas</a:t>
            </a:r>
            <a:r>
              <a:rPr lang="en-ID" dirty="0"/>
              <a:t> AS–</a:t>
            </a:r>
            <a:r>
              <a:rPr lang="en-ID" dirty="0" err="1"/>
              <a:t>Cina</a:t>
            </a:r>
            <a:r>
              <a:rPr lang="en-ID" dirty="0"/>
              <a:t>, ASEAN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memimpin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pakta</a:t>
            </a:r>
            <a:r>
              <a:rPr lang="en-ID" dirty="0"/>
              <a:t> yang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sepertiga</a:t>
            </a:r>
            <a:r>
              <a:rPr lang="en-ID" dirty="0"/>
              <a:t> GDP dunia.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i="1" dirty="0"/>
              <a:t>geopolitical statement</a:t>
            </a:r>
            <a:r>
              <a:rPr lang="en-ID" dirty="0"/>
              <a:t>: Asia Tenggara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obyek</a:t>
            </a:r>
            <a:r>
              <a:rPr lang="en-ID" dirty="0"/>
              <a:t> </a:t>
            </a:r>
            <a:r>
              <a:rPr lang="en-ID" dirty="0" err="1"/>
              <a:t>tarik-menarik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produsen</a:t>
            </a:r>
            <a:r>
              <a:rPr lang="en-ID" dirty="0"/>
              <a:t> </a:t>
            </a:r>
            <a:r>
              <a:rPr lang="en-ID" dirty="0" err="1"/>
              <a:t>norma</a:t>
            </a:r>
            <a:r>
              <a:rPr lang="en-ID" dirty="0"/>
              <a:t> dan </a:t>
            </a:r>
            <a:r>
              <a:rPr lang="en-ID" dirty="0" err="1"/>
              <a:t>arsitektur</a:t>
            </a:r>
            <a:r>
              <a:rPr lang="en-ID" dirty="0"/>
              <a:t> regional.</a:t>
            </a:r>
          </a:p>
          <a:p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kita</a:t>
            </a:r>
            <a:r>
              <a:rPr lang="en-ID" dirty="0"/>
              <a:t> juga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membaca</a:t>
            </a:r>
            <a:r>
              <a:rPr lang="en-ID" dirty="0"/>
              <a:t> </a:t>
            </a:r>
            <a:r>
              <a:rPr lang="en-ID" b="1" dirty="0" err="1"/>
              <a:t>lapisan</a:t>
            </a:r>
            <a:r>
              <a:rPr lang="en-ID" b="1" dirty="0"/>
              <a:t> </a:t>
            </a:r>
            <a:r>
              <a:rPr lang="en-ID" b="1" dirty="0" err="1"/>
              <a:t>strategis</a:t>
            </a:r>
            <a:r>
              <a:rPr lang="en-ID" b="1" dirty="0"/>
              <a:t> </a:t>
            </a:r>
            <a:r>
              <a:rPr lang="en-ID" b="1" dirty="0" err="1"/>
              <a:t>tersembunyi</a:t>
            </a:r>
            <a:r>
              <a:rPr lang="en-ID" dirty="0"/>
              <a:t>. Di </a:t>
            </a:r>
            <a:r>
              <a:rPr lang="en-ID" dirty="0" err="1"/>
              <a:t>balik</a:t>
            </a:r>
            <a:r>
              <a:rPr lang="en-ID" dirty="0"/>
              <a:t> RCEP, </a:t>
            </a:r>
            <a:r>
              <a:rPr lang="en-ID" dirty="0" err="1"/>
              <a:t>Cina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memperluas</a:t>
            </a:r>
            <a:r>
              <a:rPr lang="en-ID" dirty="0"/>
              <a:t> orbit </a:t>
            </a:r>
            <a:r>
              <a:rPr lang="en-ID" dirty="0" err="1"/>
              <a:t>ekonominya</a:t>
            </a:r>
            <a:r>
              <a:rPr lang="en-ID" dirty="0"/>
              <a:t>, </a:t>
            </a:r>
            <a:r>
              <a:rPr lang="en-ID" dirty="0" err="1"/>
              <a:t>Jepang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keseimbangan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dominasi</a:t>
            </a:r>
            <a:r>
              <a:rPr lang="en-ID" dirty="0"/>
              <a:t> </a:t>
            </a:r>
            <a:r>
              <a:rPr lang="en-ID" dirty="0" err="1"/>
              <a:t>Cina</a:t>
            </a:r>
            <a:r>
              <a:rPr lang="en-ID" dirty="0"/>
              <a:t>, </a:t>
            </a:r>
            <a:r>
              <a:rPr lang="en-ID" dirty="0" err="1"/>
              <a:t>sementara</a:t>
            </a:r>
            <a:r>
              <a:rPr lang="en-ID" dirty="0"/>
              <a:t> ASEAN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mempertahankan</a:t>
            </a:r>
            <a:r>
              <a:rPr lang="en-ID" dirty="0"/>
              <a:t>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sentralitasnya</a:t>
            </a:r>
            <a:r>
              <a:rPr lang="en-ID" dirty="0"/>
              <a:t>. </a:t>
            </a:r>
            <a:r>
              <a:rPr lang="en-ID" dirty="0" err="1"/>
              <a:t>Dengan</a:t>
            </a:r>
            <a:r>
              <a:rPr lang="en-ID" dirty="0"/>
              <a:t> kata lain, RCEP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tarif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</a:t>
            </a:r>
            <a:r>
              <a:rPr lang="en-ID" dirty="0" err="1"/>
              <a:t>siapa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aturan</a:t>
            </a:r>
            <a:r>
              <a:rPr lang="en-ID" dirty="0"/>
              <a:t> </a:t>
            </a:r>
            <a:r>
              <a:rPr lang="en-ID" dirty="0" err="1"/>
              <a:t>ekonomi-politik</a:t>
            </a:r>
            <a:r>
              <a:rPr lang="en-ID" dirty="0"/>
              <a:t> Asia pada </a:t>
            </a:r>
            <a:r>
              <a:rPr lang="en-ID" dirty="0" err="1"/>
              <a:t>abad</a:t>
            </a:r>
            <a:r>
              <a:rPr lang="en-ID" dirty="0"/>
              <a:t> ke-21.</a:t>
            </a:r>
          </a:p>
          <a:p>
            <a:r>
              <a:rPr lang="en-ID" dirty="0"/>
              <a:t>Jadi, </a:t>
            </a:r>
            <a:r>
              <a:rPr lang="en-ID" dirty="0" err="1"/>
              <a:t>melalui</a:t>
            </a:r>
            <a:r>
              <a:rPr lang="en-ID" dirty="0"/>
              <a:t> ASEAN+3 dan RCEP,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belajar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 Asia Tenggara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menguji</a:t>
            </a:r>
            <a:r>
              <a:rPr lang="en-ID" dirty="0"/>
              <a:t> </a:t>
            </a:r>
            <a:r>
              <a:rPr lang="en-ID" dirty="0" err="1"/>
              <a:t>kemampuan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keluar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bayang-bayang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 </a:t>
            </a:r>
            <a:r>
              <a:rPr lang="en-ID" dirty="0" err="1"/>
              <a:t>Pertanyaannya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, </a:t>
            </a:r>
            <a:r>
              <a:rPr lang="en-ID" dirty="0" err="1"/>
              <a:t>apakah</a:t>
            </a:r>
            <a:r>
              <a:rPr lang="en-ID" dirty="0"/>
              <a:t> ASEAN </a:t>
            </a:r>
            <a:r>
              <a:rPr lang="en-ID" dirty="0" err="1"/>
              <a:t>cukup</a:t>
            </a:r>
            <a:r>
              <a:rPr lang="en-ID" dirty="0"/>
              <a:t> </a:t>
            </a:r>
            <a:r>
              <a:rPr lang="en-ID" dirty="0" err="1"/>
              <a:t>kuat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arsitek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akhirnya</a:t>
            </a:r>
            <a:r>
              <a:rPr lang="en-ID" dirty="0"/>
              <a:t>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arena </a:t>
            </a:r>
            <a:r>
              <a:rPr lang="en-ID" dirty="0" err="1"/>
              <a:t>kompetisi</a:t>
            </a:r>
            <a:r>
              <a:rPr lang="en-ID" dirty="0"/>
              <a:t> </a:t>
            </a:r>
            <a:r>
              <a:rPr lang="en-ID" dirty="0" err="1"/>
              <a:t>ekonomi-politik</a:t>
            </a:r>
            <a:r>
              <a:rPr lang="en-ID" dirty="0"/>
              <a:t> global?”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251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Jika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merangkum</a:t>
            </a:r>
            <a:r>
              <a:rPr lang="en-ID" dirty="0"/>
              <a:t> </a:t>
            </a:r>
            <a:r>
              <a:rPr lang="en-ID" dirty="0" err="1"/>
              <a:t>perjalanan</a:t>
            </a:r>
            <a:r>
              <a:rPr lang="en-ID" dirty="0"/>
              <a:t> Asia Tenggara </a:t>
            </a:r>
            <a:r>
              <a:rPr lang="en-ID" dirty="0" err="1"/>
              <a:t>pasca-Perang</a:t>
            </a:r>
            <a:r>
              <a:rPr lang="en-ID" dirty="0"/>
              <a:t> </a:t>
            </a:r>
            <a:r>
              <a:rPr lang="en-ID" dirty="0" err="1"/>
              <a:t>Dingin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menyaksikan</a:t>
            </a:r>
            <a:r>
              <a:rPr lang="en-ID" dirty="0"/>
              <a:t> </a:t>
            </a:r>
            <a:r>
              <a:rPr lang="en-ID" dirty="0" err="1"/>
              <a:t>bagaimana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bertransformasi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kolonial</a:t>
            </a:r>
            <a:r>
              <a:rPr lang="en-ID" dirty="0"/>
              <a:t> yang </a:t>
            </a:r>
            <a:r>
              <a:rPr lang="en-ID" dirty="0" err="1"/>
              <a:t>direduksi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periferi</a:t>
            </a:r>
            <a:r>
              <a:rPr lang="en-ID" dirty="0"/>
              <a:t>, </a:t>
            </a:r>
            <a:r>
              <a:rPr lang="en-ID" dirty="0" err="1"/>
              <a:t>menuju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</a:t>
            </a:r>
            <a:r>
              <a:rPr lang="en-ID" dirty="0" err="1"/>
              <a:t>gravitasi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percaturan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global.</a:t>
            </a:r>
          </a:p>
          <a:p>
            <a:r>
              <a:rPr lang="en-ID" dirty="0" err="1"/>
              <a:t>Pertama</a:t>
            </a:r>
            <a:r>
              <a:rPr lang="en-ID" dirty="0"/>
              <a:t>, Asia Tenggara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panggung</a:t>
            </a:r>
            <a:r>
              <a:rPr lang="en-ID" dirty="0"/>
              <a:t> di mana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berkonfrontasi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proxy,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b="1" dirty="0" err="1"/>
              <a:t>titik</a:t>
            </a:r>
            <a:r>
              <a:rPr lang="en-ID" b="1" dirty="0"/>
              <a:t> </a:t>
            </a:r>
            <a:r>
              <a:rPr lang="en-ID" b="1" dirty="0" err="1"/>
              <a:t>strategis</a:t>
            </a:r>
            <a:r>
              <a:rPr lang="en-ID" b="1" dirty="0"/>
              <a:t> global</a:t>
            </a:r>
            <a:r>
              <a:rPr lang="en-ID" dirty="0"/>
              <a:t>—</a:t>
            </a:r>
            <a:r>
              <a:rPr lang="en-ID" i="1" dirty="0"/>
              <a:t>the hinge of Indo-Pacific</a:t>
            </a:r>
            <a:r>
              <a:rPr lang="en-ID" dirty="0"/>
              <a:t>. </a:t>
            </a:r>
            <a:r>
              <a:rPr lang="en-ID" dirty="0" err="1"/>
              <a:t>Posisi</a:t>
            </a:r>
            <a:r>
              <a:rPr lang="en-ID" dirty="0"/>
              <a:t> </a:t>
            </a:r>
            <a:r>
              <a:rPr lang="en-ID" dirty="0" err="1"/>
              <a:t>geografisnya</a:t>
            </a:r>
            <a:r>
              <a:rPr lang="en-ID" dirty="0"/>
              <a:t>,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Selat</a:t>
            </a:r>
            <a:r>
              <a:rPr lang="en-ID" dirty="0"/>
              <a:t> </a:t>
            </a:r>
            <a:r>
              <a:rPr lang="en-ID" dirty="0" err="1"/>
              <a:t>Malaka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Laut</a:t>
            </a:r>
            <a:r>
              <a:rPr lang="en-ID" dirty="0"/>
              <a:t> </a:t>
            </a:r>
            <a:r>
              <a:rPr lang="en-ID" dirty="0" err="1"/>
              <a:t>Cina</a:t>
            </a:r>
            <a:r>
              <a:rPr lang="en-ID" dirty="0"/>
              <a:t> Selatan, </a:t>
            </a:r>
            <a:r>
              <a:rPr lang="en-ID" dirty="0" err="1"/>
              <a:t>menjadikan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urat</a:t>
            </a:r>
            <a:r>
              <a:rPr lang="en-ID" dirty="0"/>
              <a:t> </a:t>
            </a:r>
            <a:r>
              <a:rPr lang="en-ID" dirty="0" err="1"/>
              <a:t>nadi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, </a:t>
            </a:r>
            <a:r>
              <a:rPr lang="en-ID" dirty="0" err="1"/>
              <a:t>energi</a:t>
            </a:r>
            <a:r>
              <a:rPr lang="en-ID" dirty="0"/>
              <a:t>, dan </a:t>
            </a:r>
            <a:r>
              <a:rPr lang="en-ID" dirty="0" err="1"/>
              <a:t>jalur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dunia.</a:t>
            </a:r>
          </a:p>
          <a:p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/>
              <a:t>ASEAN </a:t>
            </a:r>
            <a:r>
              <a:rPr lang="en-ID" b="1" dirty="0" err="1"/>
              <a:t>membuktikan</a:t>
            </a:r>
            <a:r>
              <a:rPr lang="en-ID" b="1" dirty="0"/>
              <a:t> </a:t>
            </a:r>
            <a:r>
              <a:rPr lang="en-ID" b="1" dirty="0" err="1"/>
              <a:t>dirinya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institusi</a:t>
            </a:r>
            <a:r>
              <a:rPr lang="en-ID" b="1" dirty="0"/>
              <a:t> </a:t>
            </a:r>
            <a:r>
              <a:rPr lang="en-ID" b="1" dirty="0" err="1"/>
              <a:t>unik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mungkin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militer</a:t>
            </a:r>
            <a:r>
              <a:rPr lang="en-ID" dirty="0"/>
              <a:t> </a:t>
            </a:r>
            <a:r>
              <a:rPr lang="en-ID" dirty="0" err="1"/>
              <a:t>kolektif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diplomatiknya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konsensus</a:t>
            </a:r>
            <a:r>
              <a:rPr lang="en-ID" dirty="0"/>
              <a:t>, yang </a:t>
            </a:r>
            <a:r>
              <a:rPr lang="en-ID" dirty="0" err="1"/>
              <a:t>memungkinkan</a:t>
            </a:r>
            <a:r>
              <a:rPr lang="en-ID" dirty="0"/>
              <a:t> </a:t>
            </a:r>
            <a:r>
              <a:rPr lang="en-ID" dirty="0" err="1"/>
              <a:t>kekuatan-kekuatan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duduk di </a:t>
            </a:r>
            <a:r>
              <a:rPr lang="en-ID" dirty="0" err="1"/>
              <a:t>meja</a:t>
            </a:r>
            <a:r>
              <a:rPr lang="en-ID" dirty="0"/>
              <a:t> yang </a:t>
            </a:r>
            <a:r>
              <a:rPr lang="en-ID" dirty="0" err="1"/>
              <a:t>sama</a:t>
            </a:r>
            <a:r>
              <a:rPr lang="en-ID" dirty="0"/>
              <a:t>.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teori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modern, </a:t>
            </a:r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bentuk</a:t>
            </a:r>
            <a:r>
              <a:rPr lang="en-ID" dirty="0"/>
              <a:t> </a:t>
            </a:r>
            <a:r>
              <a:rPr lang="en-ID" i="1" dirty="0"/>
              <a:t>soft balancing</a:t>
            </a:r>
            <a:r>
              <a:rPr lang="en-ID" dirty="0"/>
              <a:t> yang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disepelekan</a:t>
            </a:r>
            <a:r>
              <a:rPr lang="en-ID" dirty="0"/>
              <a:t>, </a:t>
            </a:r>
            <a:r>
              <a:rPr lang="en-ID" dirty="0" err="1"/>
              <a:t>namun</a:t>
            </a:r>
            <a:r>
              <a:rPr lang="en-ID" dirty="0"/>
              <a:t>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stabilitas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.</a:t>
            </a:r>
          </a:p>
          <a:p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b="1" dirty="0" err="1"/>
              <a:t>rivalitas</a:t>
            </a:r>
            <a:r>
              <a:rPr lang="en-ID" b="1" dirty="0"/>
              <a:t> AS dan </a:t>
            </a:r>
            <a:r>
              <a:rPr lang="en-ID" b="1" dirty="0" err="1"/>
              <a:t>Cina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cerita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di Washington </a:t>
            </a:r>
            <a:r>
              <a:rPr lang="en-ID" dirty="0" err="1"/>
              <a:t>atau</a:t>
            </a:r>
            <a:r>
              <a:rPr lang="en-ID" dirty="0"/>
              <a:t> Beijing,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denyutnya</a:t>
            </a:r>
            <a:r>
              <a:rPr lang="en-ID" dirty="0"/>
              <a:t> </a:t>
            </a:r>
            <a:r>
              <a:rPr lang="en-ID" dirty="0" err="1"/>
              <a:t>terasa</a:t>
            </a:r>
            <a:r>
              <a:rPr lang="en-ID" dirty="0"/>
              <a:t> di Jakarta, Hanoi, Manila, </a:t>
            </a:r>
            <a:r>
              <a:rPr lang="en-ID" dirty="0" err="1"/>
              <a:t>hingga</a:t>
            </a:r>
            <a:r>
              <a:rPr lang="en-ID" dirty="0"/>
              <a:t> Singapura. </a:t>
            </a:r>
            <a:r>
              <a:rPr lang="en-ID" dirty="0" err="1"/>
              <a:t>Persaingan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menghadirkan</a:t>
            </a:r>
            <a:r>
              <a:rPr lang="en-ID" dirty="0"/>
              <a:t> </a:t>
            </a:r>
            <a:r>
              <a:rPr lang="en-ID" dirty="0" err="1"/>
              <a:t>ancaman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, </a:t>
            </a:r>
            <a:r>
              <a:rPr lang="en-ID" dirty="0" err="1"/>
              <a:t>menguji</a:t>
            </a:r>
            <a:r>
              <a:rPr lang="en-ID" dirty="0"/>
              <a:t> </a:t>
            </a:r>
            <a:r>
              <a:rPr lang="en-ID" dirty="0" err="1"/>
              <a:t>sejauh</a:t>
            </a:r>
            <a:r>
              <a:rPr lang="en-ID" dirty="0"/>
              <a:t> mana Asia Tenggara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mempertahankan</a:t>
            </a:r>
            <a:r>
              <a:rPr lang="en-ID" dirty="0"/>
              <a:t> </a:t>
            </a:r>
            <a:r>
              <a:rPr lang="en-ID" dirty="0" err="1"/>
              <a:t>otonomi</a:t>
            </a:r>
            <a:r>
              <a:rPr lang="en-ID" dirty="0"/>
              <a:t> </a:t>
            </a:r>
            <a:r>
              <a:rPr lang="en-ID" dirty="0" err="1"/>
              <a:t>strategisnya</a:t>
            </a:r>
            <a:r>
              <a:rPr lang="en-ID" dirty="0"/>
              <a:t>.</a:t>
            </a:r>
          </a:p>
          <a:p>
            <a:r>
              <a:rPr lang="en-ID" dirty="0"/>
              <a:t>Dan pada </a:t>
            </a:r>
            <a:r>
              <a:rPr lang="en-ID" dirty="0" err="1"/>
              <a:t>akhirnya</a:t>
            </a:r>
            <a:r>
              <a:rPr lang="en-ID" dirty="0"/>
              <a:t>, Asia Tenggara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b="1" dirty="0" err="1"/>
              <a:t>laboratorium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global</a:t>
            </a:r>
            <a:r>
              <a:rPr lang="en-ID" dirty="0"/>
              <a:t>: </a:t>
            </a:r>
            <a:r>
              <a:rPr lang="en-ID" dirty="0" err="1"/>
              <a:t>tempat</a:t>
            </a:r>
            <a:r>
              <a:rPr lang="en-ID" dirty="0"/>
              <a:t> </a:t>
            </a:r>
            <a:r>
              <a:rPr lang="en-ID" dirty="0" err="1"/>
              <a:t>naga</a:t>
            </a:r>
            <a:r>
              <a:rPr lang="en-ID" dirty="0"/>
              <a:t> dan </a:t>
            </a:r>
            <a:r>
              <a:rPr lang="en-ID" dirty="0" err="1"/>
              <a:t>elang</a:t>
            </a:r>
            <a:r>
              <a:rPr lang="en-ID" dirty="0"/>
              <a:t> </a:t>
            </a:r>
            <a:r>
              <a:rPr lang="en-ID" dirty="0" err="1"/>
              <a:t>berhadapan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juga </a:t>
            </a:r>
            <a:r>
              <a:rPr lang="en-ID" dirty="0" err="1"/>
              <a:t>tempat</a:t>
            </a:r>
            <a:r>
              <a:rPr lang="en-ID" dirty="0"/>
              <a:t> ASEAN </a:t>
            </a:r>
            <a:r>
              <a:rPr lang="en-ID" dirty="0" err="1"/>
              <a:t>mencoba</a:t>
            </a:r>
            <a:r>
              <a:rPr lang="en-ID" dirty="0"/>
              <a:t> </a:t>
            </a:r>
            <a:r>
              <a:rPr lang="en-ID" dirty="0" err="1"/>
              <a:t>menulis</a:t>
            </a:r>
            <a:r>
              <a:rPr lang="en-ID" dirty="0"/>
              <a:t> </a:t>
            </a:r>
            <a:r>
              <a:rPr lang="en-ID" dirty="0" err="1"/>
              <a:t>bab</a:t>
            </a:r>
            <a:r>
              <a:rPr lang="en-ID" dirty="0"/>
              <a:t> </a:t>
            </a:r>
            <a:r>
              <a:rPr lang="en-ID" dirty="0" err="1"/>
              <a:t>baru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 dunia multipolar. </a:t>
            </a:r>
            <a:r>
              <a:rPr lang="en-ID" dirty="0" err="1"/>
              <a:t>Pertanyaan</a:t>
            </a:r>
            <a:r>
              <a:rPr lang="en-ID" dirty="0"/>
              <a:t> yang </a:t>
            </a:r>
            <a:r>
              <a:rPr lang="en-ID" dirty="0" err="1"/>
              <a:t>tersisa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: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subyek</a:t>
            </a:r>
            <a:r>
              <a:rPr lang="en-ID" dirty="0"/>
              <a:t>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tata dunia </a:t>
            </a:r>
            <a:r>
              <a:rPr lang="en-ID" dirty="0" err="1"/>
              <a:t>baru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terjebak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obyek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tarik-menarik</a:t>
            </a:r>
            <a:r>
              <a:rPr lang="en-ID" dirty="0"/>
              <a:t> </a:t>
            </a:r>
            <a:r>
              <a:rPr lang="en-ID" dirty="0" err="1"/>
              <a:t>hegemoni</a:t>
            </a:r>
            <a:r>
              <a:rPr lang="en-ID" dirty="0"/>
              <a:t>?”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409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Pertanyaan</a:t>
            </a:r>
            <a:r>
              <a:rPr lang="en-ID" dirty="0"/>
              <a:t> yang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hadapi</a:t>
            </a:r>
            <a:r>
              <a:rPr lang="en-ID" dirty="0"/>
              <a:t> </a:t>
            </a:r>
            <a:r>
              <a:rPr lang="en-ID" dirty="0" err="1"/>
              <a:t>hari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: </a:t>
            </a:r>
            <a:r>
              <a:rPr lang="en-ID" b="1" dirty="0" err="1"/>
              <a:t>bagaimana</a:t>
            </a:r>
            <a:r>
              <a:rPr lang="en-ID" b="1" dirty="0"/>
              <a:t> </a:t>
            </a:r>
            <a:r>
              <a:rPr lang="en-ID" b="1" dirty="0" err="1"/>
              <a:t>peran</a:t>
            </a:r>
            <a:r>
              <a:rPr lang="en-ID" b="1" dirty="0"/>
              <a:t> ASEAN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membentuk</a:t>
            </a:r>
            <a:r>
              <a:rPr lang="en-ID" b="1" dirty="0"/>
              <a:t> masa </a:t>
            </a:r>
            <a:r>
              <a:rPr lang="en-ID" b="1" dirty="0" err="1"/>
              <a:t>depan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Asia Tenggara?</a:t>
            </a:r>
            <a:endParaRPr lang="en-ID" dirty="0"/>
          </a:p>
          <a:p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dekade</a:t>
            </a:r>
            <a:r>
              <a:rPr lang="en-ID" dirty="0"/>
              <a:t> </a:t>
            </a:r>
            <a:r>
              <a:rPr lang="en-ID" dirty="0" err="1"/>
              <a:t>terakhir</a:t>
            </a:r>
            <a:r>
              <a:rPr lang="en-ID" dirty="0"/>
              <a:t>, ASEAN 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diposisikan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i="1" dirty="0"/>
              <a:t>balancer</a:t>
            </a:r>
            <a:r>
              <a:rPr lang="en-ID" dirty="0"/>
              <a:t>—</a:t>
            </a:r>
            <a:r>
              <a:rPr lang="en-ID" dirty="0" err="1"/>
              <a:t>penyeimbang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yang </a:t>
            </a:r>
            <a:r>
              <a:rPr lang="en-ID" dirty="0" err="1"/>
              <a:t>berebut</a:t>
            </a:r>
            <a:r>
              <a:rPr lang="en-ID" dirty="0"/>
              <a:t> </a:t>
            </a:r>
            <a:r>
              <a:rPr lang="en-ID" dirty="0" err="1"/>
              <a:t>pengaruh</a:t>
            </a:r>
            <a:r>
              <a:rPr lang="en-ID" dirty="0"/>
              <a:t> di Indo-</a:t>
            </a:r>
            <a:r>
              <a:rPr lang="en-ID" dirty="0" err="1"/>
              <a:t>Pasifik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</a:t>
            </a:r>
            <a:r>
              <a:rPr lang="en-ID" dirty="0" err="1"/>
              <a:t>perannya</a:t>
            </a:r>
            <a:r>
              <a:rPr lang="en-ID" dirty="0"/>
              <a:t> </a:t>
            </a:r>
            <a:r>
              <a:rPr lang="en-ID" dirty="0" err="1"/>
              <a:t>kini</a:t>
            </a:r>
            <a:r>
              <a:rPr lang="en-ID" dirty="0"/>
              <a:t>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. ASEAN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‘</a:t>
            </a:r>
            <a:r>
              <a:rPr lang="en-ID" dirty="0" err="1"/>
              <a:t>penonton</a:t>
            </a:r>
            <a:r>
              <a:rPr lang="en-ID" dirty="0"/>
              <a:t>’ </a:t>
            </a:r>
            <a:r>
              <a:rPr lang="en-ID" dirty="0" err="1"/>
              <a:t>atau</a:t>
            </a:r>
            <a:r>
              <a:rPr lang="en-ID" dirty="0"/>
              <a:t> ‘mediator’.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dipaksa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i="1" dirty="0"/>
              <a:t>rule-setter</a:t>
            </a:r>
            <a:r>
              <a:rPr lang="en-ID" dirty="0"/>
              <a:t>, </a:t>
            </a:r>
            <a:r>
              <a:rPr lang="en-ID" dirty="0" err="1"/>
              <a:t>pembuat</a:t>
            </a:r>
            <a:r>
              <a:rPr lang="en-ID" dirty="0"/>
              <a:t> </a:t>
            </a:r>
            <a:r>
              <a:rPr lang="en-ID" dirty="0" err="1"/>
              <a:t>norma</a:t>
            </a:r>
            <a:r>
              <a:rPr lang="en-ID" dirty="0"/>
              <a:t> yang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jalannya</a:t>
            </a:r>
            <a:r>
              <a:rPr lang="en-ID" dirty="0"/>
              <a:t> </a:t>
            </a:r>
            <a:r>
              <a:rPr lang="en-ID" dirty="0" err="1"/>
              <a:t>percaturan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.</a:t>
            </a:r>
          </a:p>
          <a:p>
            <a:r>
              <a:rPr lang="en-ID" dirty="0"/>
              <a:t>Ada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dimensi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yang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diskusikan</a:t>
            </a:r>
            <a:r>
              <a:rPr lang="en-ID" dirty="0"/>
              <a:t>. </a:t>
            </a:r>
            <a:r>
              <a:rPr lang="en-ID" dirty="0" err="1"/>
              <a:t>Pertama</a:t>
            </a:r>
            <a:r>
              <a:rPr lang="en-ID" dirty="0"/>
              <a:t>, </a:t>
            </a:r>
            <a:r>
              <a:rPr lang="en-ID" b="1" dirty="0" err="1"/>
              <a:t>kapasitas</a:t>
            </a:r>
            <a:r>
              <a:rPr lang="en-ID" b="1" dirty="0"/>
              <a:t> </a:t>
            </a:r>
            <a:r>
              <a:rPr lang="en-ID" b="1" dirty="0" err="1"/>
              <a:t>kelembagaan</a:t>
            </a:r>
            <a:r>
              <a:rPr lang="en-ID" b="1" dirty="0"/>
              <a:t> ASEAN</a:t>
            </a:r>
            <a:r>
              <a:rPr lang="en-ID" dirty="0"/>
              <a:t>. </a:t>
            </a:r>
            <a:r>
              <a:rPr lang="en-ID" dirty="0" err="1"/>
              <a:t>Apakah</a:t>
            </a:r>
            <a:r>
              <a:rPr lang="en-ID" dirty="0"/>
              <a:t> model </a:t>
            </a:r>
            <a:r>
              <a:rPr lang="en-ID" dirty="0" err="1"/>
              <a:t>konsensus</a:t>
            </a:r>
            <a:r>
              <a:rPr lang="en-ID" dirty="0"/>
              <a:t> yang </a:t>
            </a:r>
            <a:r>
              <a:rPr lang="en-ID" dirty="0" err="1"/>
              <a:t>selama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dipuji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kearifan</a:t>
            </a:r>
            <a:r>
              <a:rPr lang="en-ID" dirty="0"/>
              <a:t> Asia </a:t>
            </a:r>
            <a:r>
              <a:rPr lang="en-ID" dirty="0" err="1"/>
              <a:t>masih</a:t>
            </a:r>
            <a:r>
              <a:rPr lang="en-ID" dirty="0"/>
              <a:t> </a:t>
            </a:r>
            <a:r>
              <a:rPr lang="en-ID" dirty="0" err="1"/>
              <a:t>relevan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justru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beban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krisis</a:t>
            </a:r>
            <a:r>
              <a:rPr lang="en-ID" dirty="0"/>
              <a:t> </a:t>
            </a:r>
            <a:r>
              <a:rPr lang="en-ID" dirty="0" err="1"/>
              <a:t>geopolitik</a:t>
            </a:r>
            <a:r>
              <a:rPr lang="en-ID" dirty="0"/>
              <a:t> yang </a:t>
            </a:r>
            <a:r>
              <a:rPr lang="en-ID" dirty="0" err="1"/>
              <a:t>mendesak</a:t>
            </a:r>
            <a:r>
              <a:rPr lang="en-ID" dirty="0"/>
              <a:t>? </a:t>
            </a:r>
            <a:r>
              <a:rPr lang="en-ID" dirty="0" err="1"/>
              <a:t>Kedua</a:t>
            </a:r>
            <a:r>
              <a:rPr lang="en-ID" dirty="0"/>
              <a:t>, </a:t>
            </a:r>
            <a:r>
              <a:rPr lang="en-ID" b="1" dirty="0"/>
              <a:t>ASEAN dan </a:t>
            </a:r>
            <a:r>
              <a:rPr lang="en-ID" b="1" dirty="0" err="1"/>
              <a:t>rivalitas</a:t>
            </a:r>
            <a:r>
              <a:rPr lang="en-ID" b="1" dirty="0"/>
              <a:t> AS–</a:t>
            </a:r>
            <a:r>
              <a:rPr lang="en-ID" b="1" dirty="0" err="1"/>
              <a:t>Cina</a:t>
            </a:r>
            <a:r>
              <a:rPr lang="en-ID" dirty="0"/>
              <a:t>. </a:t>
            </a:r>
            <a:r>
              <a:rPr lang="en-ID" dirty="0" err="1"/>
              <a:t>Apakah</a:t>
            </a:r>
            <a:r>
              <a:rPr lang="en-ID" dirty="0"/>
              <a:t> ASEAN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otonomi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pecah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kubu-kubu</a:t>
            </a:r>
            <a:r>
              <a:rPr lang="en-ID" dirty="0"/>
              <a:t> </a:t>
            </a:r>
            <a:r>
              <a:rPr lang="en-ID" dirty="0" err="1"/>
              <a:t>kecil</a:t>
            </a:r>
            <a:r>
              <a:rPr lang="en-ID" dirty="0"/>
              <a:t> yang </a:t>
            </a:r>
            <a:r>
              <a:rPr lang="en-ID" dirty="0" err="1"/>
              <a:t>condong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? Dan </a:t>
            </a:r>
            <a:r>
              <a:rPr lang="en-ID" dirty="0" err="1"/>
              <a:t>ketiga</a:t>
            </a:r>
            <a:r>
              <a:rPr lang="en-ID" dirty="0"/>
              <a:t>, </a:t>
            </a:r>
            <a:r>
              <a:rPr lang="en-ID" b="1" dirty="0"/>
              <a:t>ASEAN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aktor</a:t>
            </a:r>
            <a:r>
              <a:rPr lang="en-ID" b="1" dirty="0"/>
              <a:t> global</a:t>
            </a:r>
            <a:r>
              <a:rPr lang="en-ID" dirty="0"/>
              <a:t>. </a:t>
            </a:r>
            <a:r>
              <a:rPr lang="en-ID" dirty="0" err="1"/>
              <a:t>Apakah</a:t>
            </a:r>
            <a:r>
              <a:rPr lang="en-ID" dirty="0"/>
              <a:t> ASEAN </a:t>
            </a:r>
            <a:r>
              <a:rPr lang="en-ID" dirty="0" err="1"/>
              <a:t>siap</a:t>
            </a:r>
            <a:r>
              <a:rPr lang="en-ID" dirty="0"/>
              <a:t> </a:t>
            </a:r>
            <a:r>
              <a:rPr lang="en-ID" dirty="0" err="1"/>
              <a:t>melampaui</a:t>
            </a:r>
            <a:r>
              <a:rPr lang="en-ID" dirty="0"/>
              <a:t> </a:t>
            </a:r>
            <a:r>
              <a:rPr lang="en-ID" dirty="0" err="1"/>
              <a:t>statusnya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forum regional dan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normatif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tata dunia multipolar?</a:t>
            </a:r>
          </a:p>
          <a:p>
            <a:r>
              <a:rPr lang="en-ID" dirty="0" err="1"/>
              <a:t>Diskusi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spekulasi</a:t>
            </a:r>
            <a:r>
              <a:rPr lang="en-ID" dirty="0"/>
              <a:t> </a:t>
            </a:r>
            <a:r>
              <a:rPr lang="en-ID" dirty="0" err="1"/>
              <a:t>akademis</a:t>
            </a:r>
            <a:r>
              <a:rPr lang="en-ID" dirty="0"/>
              <a:t>.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soal</a:t>
            </a:r>
            <a:r>
              <a:rPr lang="en-ID" dirty="0"/>
              <a:t> masa </a:t>
            </a:r>
            <a:r>
              <a:rPr lang="en-ID" dirty="0" err="1"/>
              <a:t>depan</a:t>
            </a:r>
            <a:r>
              <a:rPr lang="en-ID" dirty="0"/>
              <a:t>: </a:t>
            </a:r>
            <a:r>
              <a:rPr lang="en-ID" dirty="0" err="1"/>
              <a:t>apakah</a:t>
            </a:r>
            <a:r>
              <a:rPr lang="en-ID" dirty="0"/>
              <a:t> Asia Tenggara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laboratorium</a:t>
            </a:r>
            <a:r>
              <a:rPr lang="en-ID" dirty="0"/>
              <a:t> </a:t>
            </a:r>
            <a:r>
              <a:rPr lang="en-ID" dirty="0" err="1"/>
              <a:t>demokrasi</a:t>
            </a:r>
            <a:r>
              <a:rPr lang="en-ID" dirty="0"/>
              <a:t> multilateral yang </a:t>
            </a:r>
            <a:r>
              <a:rPr lang="en-ID" dirty="0" err="1"/>
              <a:t>berhasil</a:t>
            </a:r>
            <a:r>
              <a:rPr lang="en-ID" dirty="0"/>
              <a:t>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i="1" dirty="0"/>
              <a:t>buffer zone</a:t>
            </a:r>
            <a:r>
              <a:rPr lang="en-ID" dirty="0"/>
              <a:t> yang </a:t>
            </a:r>
            <a:r>
              <a:rPr lang="en-ID" dirty="0" err="1"/>
              <a:t>rapuh</a:t>
            </a:r>
            <a:r>
              <a:rPr lang="en-ID" dirty="0"/>
              <a:t> di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naga</a:t>
            </a:r>
            <a:r>
              <a:rPr lang="en-ID" dirty="0"/>
              <a:t> dan </a:t>
            </a:r>
            <a:r>
              <a:rPr lang="en-ID" dirty="0" err="1"/>
              <a:t>elang</a:t>
            </a:r>
            <a:r>
              <a:rPr lang="en-ID" dirty="0"/>
              <a:t>?</a:t>
            </a:r>
          </a:p>
          <a:p>
            <a:r>
              <a:rPr lang="en-ID" dirty="0"/>
              <a:t>Saya </a:t>
            </a:r>
            <a:r>
              <a:rPr lang="en-ID" dirty="0" err="1"/>
              <a:t>ingin</a:t>
            </a:r>
            <a:r>
              <a:rPr lang="en-ID" dirty="0"/>
              <a:t> Anda </a:t>
            </a:r>
            <a:r>
              <a:rPr lang="en-ID" dirty="0" err="1"/>
              <a:t>berpikir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ASEAN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institusi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cermin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pertanyaan</a:t>
            </a:r>
            <a:r>
              <a:rPr lang="en-ID" dirty="0"/>
              <a:t> yang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luas</a:t>
            </a:r>
            <a:r>
              <a:rPr lang="en-ID" dirty="0"/>
              <a:t>: </a:t>
            </a:r>
            <a:r>
              <a:rPr lang="en-ID" b="1" dirty="0" err="1"/>
              <a:t>dapatkah</a:t>
            </a:r>
            <a:r>
              <a:rPr lang="en-ID" b="1" dirty="0"/>
              <a:t> </a:t>
            </a:r>
            <a:r>
              <a:rPr lang="en-ID" b="1" dirty="0" err="1"/>
              <a:t>kawasan</a:t>
            </a:r>
            <a:r>
              <a:rPr lang="en-ID" b="1" dirty="0"/>
              <a:t> </a:t>
            </a:r>
            <a:r>
              <a:rPr lang="en-ID" b="1" dirty="0" err="1"/>
              <a:t>kecil</a:t>
            </a:r>
            <a:r>
              <a:rPr lang="en-ID" b="1" dirty="0"/>
              <a:t> </a:t>
            </a:r>
            <a:r>
              <a:rPr lang="en-ID" b="1" dirty="0" err="1"/>
              <a:t>dengan</a:t>
            </a:r>
            <a:r>
              <a:rPr lang="en-ID" b="1" dirty="0"/>
              <a:t> </a:t>
            </a:r>
            <a:r>
              <a:rPr lang="en-ID" b="1" dirty="0" err="1"/>
              <a:t>keragaman</a:t>
            </a:r>
            <a:r>
              <a:rPr lang="en-ID" b="1" dirty="0"/>
              <a:t> </a:t>
            </a:r>
            <a:r>
              <a:rPr lang="en-ID" b="1" dirty="0" err="1"/>
              <a:t>luar</a:t>
            </a:r>
            <a:r>
              <a:rPr lang="en-ID" b="1" dirty="0"/>
              <a:t> </a:t>
            </a:r>
            <a:r>
              <a:rPr lang="en-ID" b="1" dirty="0" err="1"/>
              <a:t>biasa</a:t>
            </a:r>
            <a:r>
              <a:rPr lang="en-ID" b="1" dirty="0"/>
              <a:t> </a:t>
            </a:r>
            <a:r>
              <a:rPr lang="en-ID" b="1" dirty="0" err="1"/>
              <a:t>benar-benar</a:t>
            </a:r>
            <a:r>
              <a:rPr lang="en-ID" b="1" dirty="0"/>
              <a:t> </a:t>
            </a:r>
            <a:r>
              <a:rPr lang="en-ID" b="1" dirty="0" err="1"/>
              <a:t>membentuk</a:t>
            </a:r>
            <a:r>
              <a:rPr lang="en-ID" b="1" dirty="0"/>
              <a:t> </a:t>
            </a:r>
            <a:r>
              <a:rPr lang="en-ID" b="1" dirty="0" err="1"/>
              <a:t>arsitektur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dunia,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takdirnya</a:t>
            </a:r>
            <a:r>
              <a:rPr lang="en-ID" b="1" dirty="0"/>
              <a:t> </a:t>
            </a:r>
            <a:r>
              <a:rPr lang="en-ID" b="1" dirty="0" err="1"/>
              <a:t>tetap</a:t>
            </a:r>
            <a:r>
              <a:rPr lang="en-ID" b="1" dirty="0"/>
              <a:t> </a:t>
            </a:r>
            <a:r>
              <a:rPr lang="en-ID" b="1" dirty="0" err="1"/>
              <a:t>ditentukan</a:t>
            </a:r>
            <a:r>
              <a:rPr lang="en-ID" b="1" dirty="0"/>
              <a:t> oleh yang </a:t>
            </a:r>
            <a:r>
              <a:rPr lang="en-ID" b="1" dirty="0" err="1"/>
              <a:t>besar</a:t>
            </a:r>
            <a:r>
              <a:rPr lang="en-ID" b="1" dirty="0"/>
              <a:t>?</a:t>
            </a:r>
            <a:r>
              <a:rPr lang="en-ID" dirty="0"/>
              <a:t>”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58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“</a:t>
            </a:r>
            <a:r>
              <a:rPr lang="en-ID" dirty="0" err="1"/>
              <a:t>Kutipan</a:t>
            </a:r>
            <a:r>
              <a:rPr lang="en-ID" dirty="0"/>
              <a:t> Marty </a:t>
            </a:r>
            <a:r>
              <a:rPr lang="en-ID" dirty="0" err="1"/>
              <a:t>Natalegawa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kebenaran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: Asia Tenggara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menganggap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pinggiran</a:t>
            </a:r>
            <a:r>
              <a:rPr lang="en-ID" dirty="0"/>
              <a:t> </a:t>
            </a:r>
            <a:r>
              <a:rPr lang="en-ID" dirty="0" err="1"/>
              <a:t>sejarah</a:t>
            </a:r>
            <a:r>
              <a:rPr lang="en-ID" dirty="0"/>
              <a:t>.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kini</a:t>
            </a:r>
            <a:r>
              <a:rPr lang="en-ID" dirty="0"/>
              <a:t> </a:t>
            </a:r>
            <a:r>
              <a:rPr lang="en-ID" dirty="0" err="1"/>
              <a:t>berada</a:t>
            </a:r>
            <a:r>
              <a:rPr lang="en-ID" dirty="0"/>
              <a:t> pada </a:t>
            </a:r>
            <a:r>
              <a:rPr lang="en-ID" b="1" dirty="0" err="1"/>
              <a:t>persimpangan</a:t>
            </a:r>
            <a:r>
              <a:rPr lang="en-ID" b="1" dirty="0"/>
              <a:t> </a:t>
            </a:r>
            <a:r>
              <a:rPr lang="en-ID" b="1" dirty="0" err="1"/>
              <a:t>geopolitik</a:t>
            </a:r>
            <a:r>
              <a:rPr lang="en-ID" b="1" dirty="0"/>
              <a:t> dunia</a:t>
            </a:r>
            <a:r>
              <a:rPr lang="en-ID" dirty="0"/>
              <a:t>.</a:t>
            </a:r>
          </a:p>
          <a:p>
            <a:r>
              <a:rPr lang="en-ID" dirty="0" err="1"/>
              <a:t>Apa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‘</a:t>
            </a:r>
            <a:r>
              <a:rPr lang="en-ID" dirty="0" err="1"/>
              <a:t>titik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’ yang </a:t>
            </a:r>
            <a:r>
              <a:rPr lang="en-ID" dirty="0" err="1"/>
              <a:t>dimaksud</a:t>
            </a:r>
            <a:r>
              <a:rPr lang="en-ID" dirty="0"/>
              <a:t> Marty? 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b="1" dirty="0"/>
              <a:t>masa </a:t>
            </a:r>
            <a:r>
              <a:rPr lang="en-ID" b="1" dirty="0" err="1"/>
              <a:t>depan</a:t>
            </a:r>
            <a:r>
              <a:rPr lang="en-ID" b="1" dirty="0"/>
              <a:t> Asia Tenggara </a:t>
            </a:r>
            <a:r>
              <a:rPr lang="en-ID" b="1" dirty="0" err="1"/>
              <a:t>ditentukan</a:t>
            </a:r>
            <a:r>
              <a:rPr lang="en-ID" b="1" dirty="0"/>
              <a:t> oleh </a:t>
            </a:r>
            <a:r>
              <a:rPr lang="en-ID" b="1" dirty="0" err="1"/>
              <a:t>pilihan-pilihan</a:t>
            </a:r>
            <a:r>
              <a:rPr lang="en-ID" b="1" dirty="0"/>
              <a:t> </a:t>
            </a:r>
            <a:r>
              <a:rPr lang="en-ID" b="1" dirty="0" err="1"/>
              <a:t>strategisnya</a:t>
            </a:r>
            <a:r>
              <a:rPr lang="en-ID" b="1" dirty="0"/>
              <a:t> </a:t>
            </a:r>
            <a:r>
              <a:rPr lang="en-ID" b="1" dirty="0" err="1"/>
              <a:t>sendiri</a:t>
            </a:r>
            <a:r>
              <a:rPr lang="en-ID" dirty="0"/>
              <a:t>. Kawasan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periferi</a:t>
            </a:r>
            <a:r>
              <a:rPr lang="en-ID" dirty="0"/>
              <a:t>—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transit </a:t>
            </a:r>
            <a:r>
              <a:rPr lang="en-ID" dirty="0" err="1"/>
              <a:t>perdagangan</a:t>
            </a:r>
            <a:r>
              <a:rPr lang="en-ID" dirty="0"/>
              <a:t> global,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medan</a:t>
            </a:r>
            <a:r>
              <a:rPr lang="en-ID" dirty="0"/>
              <a:t> </a:t>
            </a:r>
            <a:r>
              <a:rPr lang="en-ID" dirty="0" err="1"/>
              <a:t>kompetisi</a:t>
            </a:r>
            <a:r>
              <a:rPr lang="en-ID" dirty="0"/>
              <a:t> </a:t>
            </a:r>
            <a:r>
              <a:rPr lang="en-ID" dirty="0" err="1"/>
              <a:t>kekuatan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.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juga </a:t>
            </a:r>
            <a:r>
              <a:rPr lang="en-ID" dirty="0" err="1"/>
              <a:t>bisa</a:t>
            </a:r>
            <a:r>
              <a:rPr lang="en-ID" dirty="0"/>
              <a:t>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,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b="1" dirty="0" err="1"/>
              <a:t>arsitek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</a:t>
            </a:r>
            <a:r>
              <a:rPr lang="en-ID" b="1" dirty="0" err="1"/>
              <a:t>arsitektur</a:t>
            </a:r>
            <a:r>
              <a:rPr lang="en-ID" b="1" dirty="0"/>
              <a:t> global </a:t>
            </a:r>
            <a:r>
              <a:rPr lang="en-ID" b="1" dirty="0" err="1"/>
              <a:t>baru</a:t>
            </a:r>
            <a:r>
              <a:rPr lang="en-ID" dirty="0"/>
              <a:t> yang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lahir</a:t>
            </a:r>
            <a:r>
              <a:rPr lang="en-ID" dirty="0"/>
              <a:t> di </a:t>
            </a:r>
            <a:r>
              <a:rPr lang="en-ID" dirty="0" err="1"/>
              <a:t>abad</a:t>
            </a:r>
            <a:r>
              <a:rPr lang="en-ID" dirty="0"/>
              <a:t> ke-21.</a:t>
            </a:r>
          </a:p>
          <a:p>
            <a:r>
              <a:rPr lang="en-ID" dirty="0" err="1"/>
              <a:t>Pernyataan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sejalan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teori</a:t>
            </a:r>
            <a:r>
              <a:rPr lang="en-ID" dirty="0"/>
              <a:t> </a:t>
            </a:r>
            <a:r>
              <a:rPr lang="en-ID" dirty="0" err="1"/>
              <a:t>multipolaritas</a:t>
            </a:r>
            <a:r>
              <a:rPr lang="en-ID" dirty="0"/>
              <a:t> </a:t>
            </a:r>
            <a:r>
              <a:rPr lang="en-ID" dirty="0" err="1"/>
              <a:t>kontemporer</a:t>
            </a:r>
            <a:r>
              <a:rPr lang="en-ID" dirty="0"/>
              <a:t>: dunia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lagi</a:t>
            </a:r>
            <a:r>
              <a:rPr lang="en-ID" dirty="0"/>
              <a:t> </a:t>
            </a:r>
            <a:r>
              <a:rPr lang="en-ID" dirty="0" err="1"/>
              <a:t>ditentukan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oleh Washington, Beijing,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Moskow</a:t>
            </a:r>
            <a:r>
              <a:rPr lang="en-ID" dirty="0"/>
              <a:t>. Pusat </a:t>
            </a:r>
            <a:r>
              <a:rPr lang="en-ID" dirty="0" err="1"/>
              <a:t>gravitasi</a:t>
            </a:r>
            <a:r>
              <a:rPr lang="en-ID" dirty="0"/>
              <a:t> </a:t>
            </a:r>
            <a:r>
              <a:rPr lang="en-ID" dirty="0" err="1"/>
              <a:t>sedang</a:t>
            </a:r>
            <a:r>
              <a:rPr lang="en-ID" dirty="0"/>
              <a:t> </a:t>
            </a:r>
            <a:r>
              <a:rPr lang="en-ID" dirty="0" err="1"/>
              <a:t>bergeser</a:t>
            </a:r>
            <a:r>
              <a:rPr lang="en-ID" dirty="0"/>
              <a:t>, dan Asia Tenggara </a:t>
            </a:r>
            <a:r>
              <a:rPr lang="en-ID" dirty="0" err="1"/>
              <a:t>berpotensi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salah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episentrum</a:t>
            </a:r>
            <a:r>
              <a:rPr lang="en-ID" dirty="0"/>
              <a:t>.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bergantung</a:t>
            </a:r>
            <a:r>
              <a:rPr lang="en-ID" dirty="0"/>
              <a:t> pada </a:t>
            </a:r>
            <a:r>
              <a:rPr lang="en-ID" dirty="0" err="1"/>
              <a:t>apakah</a:t>
            </a:r>
            <a:r>
              <a:rPr lang="en-ID" dirty="0"/>
              <a:t> ASEAN </a:t>
            </a:r>
            <a:r>
              <a:rPr lang="en-ID" dirty="0" err="1"/>
              <a:t>mampu</a:t>
            </a:r>
            <a:r>
              <a:rPr lang="en-ID" dirty="0"/>
              <a:t> </a:t>
            </a:r>
            <a:r>
              <a:rPr lang="en-ID" dirty="0" err="1"/>
              <a:t>membangun</a:t>
            </a:r>
            <a:r>
              <a:rPr lang="en-ID" dirty="0"/>
              <a:t> </a:t>
            </a:r>
            <a:r>
              <a:rPr lang="en-ID" dirty="0" err="1"/>
              <a:t>otonomi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, </a:t>
            </a:r>
            <a:r>
              <a:rPr lang="en-ID" dirty="0" err="1"/>
              <a:t>memperkuat</a:t>
            </a:r>
            <a:r>
              <a:rPr lang="en-ID" dirty="0"/>
              <a:t> </a:t>
            </a:r>
            <a:r>
              <a:rPr lang="en-ID" dirty="0" err="1"/>
              <a:t>konsensus</a:t>
            </a:r>
            <a:r>
              <a:rPr lang="en-ID" dirty="0"/>
              <a:t>, dan </a:t>
            </a:r>
            <a:r>
              <a:rPr lang="en-ID" dirty="0" err="1"/>
              <a:t>menghasilkan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 </a:t>
            </a:r>
            <a:r>
              <a:rPr lang="en-ID" dirty="0" err="1"/>
              <a:t>bersama</a:t>
            </a:r>
            <a:r>
              <a:rPr lang="en-ID" dirty="0"/>
              <a:t> yang </a:t>
            </a:r>
            <a:r>
              <a:rPr lang="en-ID" dirty="0" err="1"/>
              <a:t>melampaui</a:t>
            </a:r>
            <a:r>
              <a:rPr lang="en-ID" dirty="0"/>
              <a:t> </a:t>
            </a:r>
            <a:r>
              <a:rPr lang="en-ID" dirty="0" err="1"/>
              <a:t>logika</a:t>
            </a:r>
            <a:r>
              <a:rPr lang="en-ID" dirty="0"/>
              <a:t> </a:t>
            </a:r>
            <a:r>
              <a:rPr lang="en-ID" i="1" dirty="0"/>
              <a:t>hedging</a:t>
            </a:r>
            <a:r>
              <a:rPr lang="en-ID" dirty="0"/>
              <a:t> </a:t>
            </a:r>
            <a:r>
              <a:rPr lang="en-ID" dirty="0" err="1"/>
              <a:t>semata</a:t>
            </a:r>
            <a:r>
              <a:rPr lang="en-ID" dirty="0"/>
              <a:t>.</a:t>
            </a:r>
          </a:p>
          <a:p>
            <a:r>
              <a:rPr lang="en-ID" dirty="0" err="1"/>
              <a:t>Dengan</a:t>
            </a:r>
            <a:r>
              <a:rPr lang="en-ID" dirty="0"/>
              <a:t> kata lain, Marty </a:t>
            </a:r>
            <a:r>
              <a:rPr lang="en-ID" dirty="0" err="1"/>
              <a:t>mengingatkan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masa </a:t>
            </a:r>
            <a:r>
              <a:rPr lang="en-ID" dirty="0" err="1"/>
              <a:t>depan</a:t>
            </a:r>
            <a:r>
              <a:rPr lang="en-ID" dirty="0"/>
              <a:t> </a:t>
            </a:r>
            <a:r>
              <a:rPr lang="en-ID" dirty="0" err="1"/>
              <a:t>kawasan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yang </a:t>
            </a:r>
            <a:r>
              <a:rPr lang="en-ID" dirty="0" err="1"/>
              <a:t>pasif</a:t>
            </a:r>
            <a:r>
              <a:rPr lang="en-ID" dirty="0"/>
              <a:t>—</a:t>
            </a:r>
            <a:r>
              <a:rPr lang="en-ID" dirty="0" err="1"/>
              <a:t>ia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diperjuangkan</a:t>
            </a:r>
            <a:r>
              <a:rPr lang="en-ID" dirty="0"/>
              <a:t>. </a:t>
            </a:r>
            <a:r>
              <a:rPr lang="en-ID" dirty="0" err="1"/>
              <a:t>Inilah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penutup</a:t>
            </a:r>
            <a:r>
              <a:rPr lang="en-ID" dirty="0"/>
              <a:t> Lesson 5: </a:t>
            </a:r>
            <a:r>
              <a:rPr lang="en-ID" b="1" dirty="0"/>
              <a:t>Asia Tenggara </a:t>
            </a:r>
            <a:r>
              <a:rPr lang="en-ID" b="1" dirty="0" err="1"/>
              <a:t>sedang</a:t>
            </a:r>
            <a:r>
              <a:rPr lang="en-ID" b="1" dirty="0"/>
              <a:t> </a:t>
            </a:r>
            <a:r>
              <a:rPr lang="en-ID" b="1" dirty="0" err="1"/>
              <a:t>diuji</a:t>
            </a:r>
            <a:r>
              <a:rPr lang="en-ID" b="1" dirty="0"/>
              <a:t>—</a:t>
            </a:r>
            <a:r>
              <a:rPr lang="en-ID" b="1" dirty="0" err="1"/>
              <a:t>apakah</a:t>
            </a:r>
            <a:r>
              <a:rPr lang="en-ID" b="1" dirty="0"/>
              <a:t> </a:t>
            </a:r>
            <a:r>
              <a:rPr lang="en-ID" b="1" dirty="0" err="1"/>
              <a:t>ia</a:t>
            </a:r>
            <a:r>
              <a:rPr lang="en-ID" b="1" dirty="0"/>
              <a:t> </a:t>
            </a:r>
            <a:r>
              <a:rPr lang="en-ID" b="1" dirty="0" err="1"/>
              <a:t>akan</a:t>
            </a:r>
            <a:r>
              <a:rPr lang="en-ID" b="1" dirty="0"/>
              <a:t> </a:t>
            </a:r>
            <a:r>
              <a:rPr lang="en-ID" b="1" dirty="0" err="1"/>
              <a:t>tetap</a:t>
            </a:r>
            <a:r>
              <a:rPr lang="en-ID" b="1" dirty="0"/>
              <a:t> </a:t>
            </a:r>
            <a:r>
              <a:rPr lang="en-ID" b="1" dirty="0" err="1"/>
              <a:t>menjadi</a:t>
            </a:r>
            <a:r>
              <a:rPr lang="en-ID" b="1" dirty="0"/>
              <a:t> </a:t>
            </a:r>
            <a:r>
              <a:rPr lang="en-ID" b="1" dirty="0" err="1"/>
              <a:t>pinggiran</a:t>
            </a:r>
            <a:r>
              <a:rPr lang="en-ID" b="1" dirty="0"/>
              <a:t>, </a:t>
            </a:r>
            <a:r>
              <a:rPr lang="en-ID" b="1" dirty="0" err="1"/>
              <a:t>atau</a:t>
            </a:r>
            <a:r>
              <a:rPr lang="en-ID" b="1" dirty="0"/>
              <a:t> </a:t>
            </a:r>
            <a:r>
              <a:rPr lang="en-ID" b="1" dirty="0" err="1"/>
              <a:t>tampil</a:t>
            </a:r>
            <a:r>
              <a:rPr lang="en-ID" b="1" dirty="0"/>
              <a:t> </a:t>
            </a:r>
            <a:r>
              <a:rPr lang="en-ID" b="1" dirty="0" err="1"/>
              <a:t>sebagai</a:t>
            </a:r>
            <a:r>
              <a:rPr lang="en-ID" b="1" dirty="0"/>
              <a:t> </a:t>
            </a:r>
            <a:r>
              <a:rPr lang="en-ID" b="1" dirty="0" err="1"/>
              <a:t>panggung</a:t>
            </a:r>
            <a:r>
              <a:rPr lang="en-ID" b="1" dirty="0"/>
              <a:t> </a:t>
            </a:r>
            <a:r>
              <a:rPr lang="en-ID" b="1" dirty="0" err="1"/>
              <a:t>utama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</a:t>
            </a:r>
            <a:r>
              <a:rPr lang="en-ID" b="1" dirty="0" err="1"/>
              <a:t>arsitektur</a:t>
            </a:r>
            <a:r>
              <a:rPr lang="en-ID" b="1"/>
              <a:t> dunia multipolar.</a:t>
            </a:r>
            <a:r>
              <a:rPr lang="en-ID"/>
              <a:t>”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12CE25-16CF-4F45-BABA-CE1F9292454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129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F3EB5-A9D3-1E85-DCD8-027AD4B3B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7B8B85-39D2-CEE3-BD38-9CB3292DE5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2C6656-C217-6237-3422-19C2A75D2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27F73-E770-B30E-2B3C-E8AAE981A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DF374-FCC2-3C73-FCE2-2E6C50F1D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749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75118-CFB4-805E-EA5D-154923BEF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A7D45-A4BF-BC1C-1090-DB574D392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6F280-5745-2636-6EB9-D02AC1EA9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5ABCE-787C-00B9-8DD6-76EE1CFCD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EB892A-BBD0-E3E7-FFE8-5AE8410C3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37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A9A61-4287-DA47-CDAF-EA8E2CFE0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3691D-F666-189D-BCBF-2AADC5CC7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14536-765E-E91A-BB8D-96A084BE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ED3C48-0617-CBBD-A336-DAF322C09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0AECF-2D08-72B0-ACC5-AA9F4F45B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578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C792B-EE4E-3997-4ABA-DF00305EB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E5FA3-BB92-FFF1-B81A-D395ABA0A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3389B-B6EA-D7F8-8FC9-745251B22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074230-02AE-2E5D-873A-7934D6EF2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D06624-B613-37CE-FD08-5866E7BBC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A123A3-4AE8-06C5-7798-4B0775F81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4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ABD10-1F72-58DF-8396-5D61B1DD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FEE48-33C9-6BEC-52AE-2DB8604B5C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E2ED7-35D7-A860-160D-2AAABFC79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8103FC-20E4-89AF-976F-5A676AE99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0BA0A1-3BBF-0890-10C3-A40760F9F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B13AAB-3E53-CF11-333C-BFCFAF052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0064CA-3132-235F-AE60-CD985200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6184B0-2817-99E7-3681-67AF7F761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938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D8D37-A4BA-C8BB-2D4C-42F1F927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E3A958-5316-369A-755F-0865B54FD5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6DFDFE-6373-0D85-8CF0-EF9465FB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53F190-C014-B7D5-477D-23A27C258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9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389ED0-2103-19E7-E3E9-4B9194ECD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2CBE58-2CF4-EBA1-B799-30B9A888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11D6D1-B7D9-C697-858E-1A8BFD5F1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127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80AB8-48F3-82AA-DC40-C70C41F35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D66D2-6463-3480-2684-689CE88BEE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818CB6-1D32-5677-37FB-C4FB1A5A4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18C36-230D-16BB-C603-DC7DC23A7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9CA16B-9A5A-4EF6-B942-BF9F532F1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4A648-57D4-941D-4537-D8B2278D7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044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DF62-8C3E-A57C-A6C2-96324A3D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35931A-EBB4-60EF-1445-404B7A5AE0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9A917-CD02-293C-ACFF-74A774DF8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B37F8E-41A8-9FEB-CFDF-9B9411D9D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8052A0-4BE9-213A-8312-42B024B6A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2C6DC6-3807-B58F-AF0A-41BD0AC7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023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C5D14-632E-F1DB-30FD-98D293369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041B2D-38F8-5C0B-E847-58AB8F18D8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FC017E-00AF-75DD-38CE-985A60D4F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A4A5A-645C-369F-EF56-939FDD66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A4974-0FE1-69F6-A1E0-C836A1464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7165BAE-FFD6-988A-9300-231D9F09E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9A0871-A5AF-4FAE-70B8-6DEFC46BF5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366EE-8423-1B23-D390-7EDDCECB2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E000E9-0A8B-A8F0-B762-963ADDBB3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F7F8F8-A861-BCDC-5C78-EF52AEA6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35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411942-5F5E-0D2F-590A-DC4D92710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F1DAF-05C2-00E8-9309-B33EE95596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15349-7D03-0DE4-40B1-035436B75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7C2BB-6E8D-F943-A270-810FC74AE3AF}" type="datetimeFigureOut">
              <a:rPr lang="en-US" smtClean="0"/>
              <a:t>9/14/25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C5F26-3025-D3C4-9855-76894AF7C6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9CEC89-D86F-1608-4CBE-82C0C48B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3CD86-FCB7-AC4E-88CC-E31B91B611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48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DF8BD-E0D1-6AB5-2241-968D71DD95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FCD5FB-D9E4-33E5-31F9-E817222098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3FC08-F057-594E-2F71-E95BBCBC1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27"/>
            <a:ext cx="12192000" cy="659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431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FFDC-6A51-BF5D-BFB8-CE336F9F1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9F515F7-4704-D123-C553-19BA2BFBC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905177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7CA30-ACEC-77B3-DB4D-3752E4E8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21EA07E-02D8-7A53-3988-F82F370AD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19375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C3926-6FBA-3971-57A4-5DF3FB125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D381655-BAE0-F114-1703-2DA0114D2D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85932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7E27D-157F-92D3-991F-6B19FEC4A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0B778D-4158-BBC0-9704-6CF810FF76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86007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310A-83A6-2591-1657-7D9137C04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C68DD6-A809-4B92-46DE-2833A1EBA3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1231111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7B04F-AF80-9DA8-E111-C97A0376D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BB9B4A7-5651-AD25-2B2A-68D455F03E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42344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D0D60-4FD4-ED32-5120-9D0532A0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F0D9EA0-F240-0FB3-EA40-903EF5916B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993710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2076</Words>
  <Application>Microsoft Macintosh PowerPoint</Application>
  <PresentationFormat>Widescreen</PresentationFormat>
  <Paragraphs>45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Kamaruzzaman Bustamam Ahmad</dc:creator>
  <cp:lastModifiedBy>Kamaruzzaman Bustamam Ahmad</cp:lastModifiedBy>
  <cp:revision>1</cp:revision>
  <dcterms:created xsi:type="dcterms:W3CDTF">2025-09-13T22:29:15Z</dcterms:created>
  <dcterms:modified xsi:type="dcterms:W3CDTF">2025-09-13T22:36:37Z</dcterms:modified>
</cp:coreProperties>
</file>